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61" r:id="rId5"/>
    <p:sldId id="264" r:id="rId6"/>
    <p:sldId id="262" r:id="rId7"/>
    <p:sldId id="263" r:id="rId8"/>
    <p:sldId id="265" r:id="rId9"/>
    <p:sldId id="267" r:id="rId10"/>
    <p:sldId id="278" r:id="rId11"/>
    <p:sldId id="293" r:id="rId12"/>
    <p:sldId id="298" r:id="rId13"/>
    <p:sldId id="270" r:id="rId14"/>
    <p:sldId id="299" r:id="rId15"/>
    <p:sldId id="271" r:id="rId16"/>
    <p:sldId id="266" r:id="rId17"/>
    <p:sldId id="268" r:id="rId18"/>
    <p:sldId id="272" r:id="rId19"/>
    <p:sldId id="273" r:id="rId20"/>
    <p:sldId id="274" r:id="rId21"/>
    <p:sldId id="275" r:id="rId22"/>
    <p:sldId id="279" r:id="rId23"/>
    <p:sldId id="276" r:id="rId24"/>
    <p:sldId id="277" r:id="rId25"/>
    <p:sldId id="282" r:id="rId26"/>
    <p:sldId id="283" r:id="rId27"/>
    <p:sldId id="296" r:id="rId28"/>
    <p:sldId id="295" r:id="rId29"/>
    <p:sldId id="284" r:id="rId30"/>
    <p:sldId id="285" r:id="rId31"/>
    <p:sldId id="286" r:id="rId32"/>
    <p:sldId id="294" r:id="rId33"/>
    <p:sldId id="290" r:id="rId34"/>
    <p:sldId id="292" r:id="rId35"/>
    <p:sldId id="291" r:id="rId36"/>
    <p:sldId id="269" r:id="rId37"/>
    <p:sldId id="297" r:id="rId38"/>
    <p:sldId id="281" r:id="rId39"/>
    <p:sldId id="289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athan Mailman" initials="" lastIdx="16" clrIdx="0"/>
  <p:cmAuthor id="1" name="J Mailma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52" autoAdjust="0"/>
    <p:restoredTop sz="94660"/>
  </p:normalViewPr>
  <p:slideViewPr>
    <p:cSldViewPr snapToGrid="0" snapToObjects="1"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C0537A85-4BAC-4FC3-83B6-A0D2BFEC53E2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BCC329E-FA63-4D75-A5FA-132210270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40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/>
                <a:cs typeface="ＭＳ Ｐゴシック"/>
              </a:rPr>
              <a:t>Wiesholzer – 22 year span, used clinic Dx, combined both outcomes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/>
                <a:cs typeface="ＭＳ Ｐゴシック"/>
              </a:rPr>
              <a:t>Lai – Major bleed defined as GIB, hematoma, retroperitoneal bleed, abdo hematoma, pelvic hemorrhage, all reqr transfusion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/>
                <a:cs typeface="ＭＳ Ｐゴシック"/>
              </a:rPr>
              <a:t>Winkelmayer defined as GI bleed reqr hosptialization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C9387D-A389-4EE5-B9A2-FEC83FACDB28}" type="slidenum">
              <a:rPr lang="en-US" smtClean="0">
                <a:ea typeface="ＭＳ Ｐゴシック"/>
                <a:cs typeface="ＭＳ Ｐゴシック"/>
              </a:rPr>
              <a:pPr/>
              <a:t>21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Stroke/VTE = peripheral-artery embolism, ischemic stroke, and transient ischemic attack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Bleed = gastrointestinal, intracranial, urinary tract, and airway bleeding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4C54C5-143D-4583-AF54-686B62F29427}" type="slidenum">
              <a:rPr lang="en-US" smtClean="0">
                <a:ea typeface="ＭＳ Ｐゴシック"/>
                <a:cs typeface="ＭＳ Ｐゴシック"/>
              </a:rPr>
              <a:pPr/>
              <a:t>24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Renal status could change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No &gt; CKD &gt; ESRD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Patients could move down, but not back up the scale based on renal function for classification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Analysis occurred based on the patient’s current status when the event occurred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FF3B45-1A7E-4375-BF5C-CDCF3F7C7AF6}" type="slidenum">
              <a:rPr lang="en-US" smtClean="0">
                <a:ea typeface="ＭＳ Ｐゴシック"/>
                <a:cs typeface="ＭＳ Ｐゴシック"/>
              </a:rPr>
              <a:pPr/>
              <a:t>25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34 is 0.0003%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15DDE4-7F82-42B4-BFF4-937C8B90D4BC}" type="slidenum">
              <a:rPr lang="en-US" smtClean="0">
                <a:ea typeface="ＭＳ Ｐゴシック"/>
                <a:cs typeface="ＭＳ Ｐゴシック"/>
              </a:rPr>
              <a:pPr/>
              <a:t>26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Interquartile range for follow-up, shortest was 33 days</a:t>
            </a: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3B55C4-DE2B-437D-9F67-F750999BF997}" type="slidenum">
              <a:rPr lang="en-US" smtClean="0">
                <a:ea typeface="ＭＳ Ｐゴシック"/>
                <a:cs typeface="ＭＳ Ｐゴシック"/>
              </a:rPr>
              <a:pPr/>
              <a:t>28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16EFF0-AC26-4A57-BAF6-4D3F5BCEC6C8}" type="slidenum">
              <a:rPr lang="en-US" smtClean="0">
                <a:ea typeface="ＭＳ Ｐゴシック"/>
                <a:cs typeface="ＭＳ Ｐゴシック"/>
              </a:rPr>
              <a:pPr/>
              <a:t>32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ln w="76200">
            <a:solidFill>
              <a:schemeClr val="accent6"/>
            </a:solidFill>
          </a:ln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4DF2-ECEF-4230-AF52-B026D0DEFDF4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2886-DA8B-49FB-8CFE-FB5C691B3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D199-EB75-4B94-9C89-A1458BC4C054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9D5F2-E8C8-413F-8368-1F5078146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AFD9B-70FE-4721-B29F-B4B9E5E13EC4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9635-311B-4207-9A82-D7ED14D79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76200">
            <a:solidFill>
              <a:schemeClr val="accent6"/>
            </a:solidFill>
          </a:ln>
        </p:spPr>
        <p:txBody>
          <a:bodyPr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E08D-E961-4A8F-B5AE-E953A5FC4233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3E34-25CB-41D8-B41B-AD0BCAFFA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70495-3120-486D-9FF8-426BC0AD33E5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ADC93-8595-47C4-A20A-2EC03FBD0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76200">
            <a:solidFill>
              <a:schemeClr val="accent6"/>
            </a:solidFill>
          </a:ln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83C04-AC9D-4A16-A96C-D42AC1445312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4D5E-15D2-454B-9AFB-32886198D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76200">
            <a:solidFill>
              <a:schemeClr val="accent6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EDF71-BD02-495E-9F35-87A674D0BA28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9EEC4-A009-4ED9-86AA-5FBA0E5FC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03E07-2AF3-46B6-8C47-C443447AE1B9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60142-8C5F-4EDE-AA3E-19959614F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48019-8D39-4414-B9DD-3B9E052ED57A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6C84D-F212-4506-804A-863F1F395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7864-B3BC-482F-8362-C0922FDB2B6A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F322E-5467-4883-A73F-3A5C415BF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A45F-C6DC-4D5C-8783-1B94F875BDA3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B98AF-EAE1-459F-813A-2A114DAEC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 w="7620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6C8A20-47F6-43B3-B95D-C62C9BC5B665}" type="datetime1">
              <a:rPr lang="en-US"/>
              <a:pPr>
                <a:defRPr/>
              </a:pPr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E82721-B89C-422A-9CB5-D2DF681DA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 bwMode="auto">
          <a:xfrm>
            <a:off x="685800" y="647700"/>
            <a:ext cx="7772400" cy="32385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1" dirty="0" smtClean="0"/>
              <a:t>Different strokes for dialysis folks; of QRS, it's not nice to 'Fib </a:t>
            </a:r>
            <a:br>
              <a:rPr lang="en-US" sz="4000" b="1" dirty="0" smtClean="0"/>
            </a:br>
            <a:r>
              <a:rPr lang="en-US" sz="4000" b="1" dirty="0" smtClean="0"/>
              <a:t>when you don't </a:t>
            </a:r>
            <a:r>
              <a:rPr lang="en-US" sz="4000" b="1" dirty="0" err="1" smtClean="0"/>
              <a:t>P(ee</a:t>
            </a:r>
            <a:r>
              <a:rPr lang="en-US" sz="4000" b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44" dirty="0" smtClean="0"/>
              <a:t/>
            </a:r>
            <a:br>
              <a:rPr lang="en-US" sz="2444" dirty="0" smtClean="0"/>
            </a:br>
            <a:r>
              <a:rPr lang="en-US" sz="2400" dirty="0" err="1" smtClean="0"/>
              <a:t>Warfarin</a:t>
            </a:r>
            <a:r>
              <a:rPr lang="en-US" sz="2400" dirty="0" smtClean="0"/>
              <a:t> as Stroke Prophylaxis for </a:t>
            </a:r>
            <a:br>
              <a:rPr lang="en-US" sz="2400" dirty="0" smtClean="0"/>
            </a:br>
            <a:r>
              <a:rPr lang="en-US" sz="2400" dirty="0" smtClean="0"/>
              <a:t>Atrial Fibrillation in End-Stage Renal Disease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0325" y="4102100"/>
            <a:ext cx="3317875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Jonathan Mailman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err="1" smtClean="0">
                <a:ea typeface="+mn-ea"/>
                <a:cs typeface="+mn-cs"/>
              </a:rPr>
              <a:t>PharmD</a:t>
            </a:r>
            <a:r>
              <a:rPr lang="en-US" dirty="0" smtClean="0">
                <a:ea typeface="+mn-ea"/>
                <a:cs typeface="+mn-cs"/>
              </a:rPr>
              <a:t> Student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12 Sept 2013</a:t>
            </a: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075" y="2671763"/>
            <a:ext cx="4491038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600" smtClean="0">
                <a:ea typeface="ＭＳ Ｐゴシック"/>
                <a:cs typeface="ＭＳ Ｐゴシック"/>
              </a:rPr>
              <a:t>Warfarin in ESRD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57200" y="1625600"/>
            <a:ext cx="8229600" cy="4500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700" smtClean="0">
                <a:ea typeface="ＭＳ Ｐゴシック"/>
                <a:cs typeface="ＭＳ Ｐゴシック"/>
              </a:rPr>
              <a:t>From the DOPPS trial ~1/3 of patients received warfarin for AFib</a:t>
            </a:r>
          </a:p>
          <a:p>
            <a:pPr>
              <a:lnSpc>
                <a:spcPct val="80000"/>
              </a:lnSpc>
            </a:pPr>
            <a:endParaRPr lang="en-US" sz="2700" smtClean="0"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</a:pPr>
            <a:r>
              <a:rPr lang="en-US" sz="2700" smtClean="0">
                <a:ea typeface="ＭＳ Ｐゴシック"/>
                <a:cs typeface="ＭＳ Ｐゴシック"/>
              </a:rPr>
              <a:t>Warfarin associated with increased risk of: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/>
              </a:rPr>
              <a:t>Calciphylaxis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/>
              </a:rPr>
              <a:t>Vascular calcification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/>
              </a:rPr>
              <a:t>Pulmonary calcification</a:t>
            </a:r>
          </a:p>
          <a:p>
            <a:pPr lvl="1">
              <a:lnSpc>
                <a:spcPct val="80000"/>
              </a:lnSpc>
            </a:pPr>
            <a:endParaRPr lang="en-US" sz="2400" smtClean="0">
              <a:ea typeface="ＭＳ Ｐゴシック"/>
            </a:endParaRPr>
          </a:p>
          <a:p>
            <a:pPr>
              <a:lnSpc>
                <a:spcPct val="80000"/>
              </a:lnSpc>
            </a:pPr>
            <a:r>
              <a:rPr lang="en-US" sz="2700" smtClean="0">
                <a:ea typeface="ＭＳ Ｐゴシック"/>
                <a:cs typeface="ＭＳ Ｐゴシック"/>
              </a:rPr>
              <a:t>Use of mini-dose warfarin for graft patency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/>
              </a:rPr>
              <a:t>Ineffective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/>
              </a:rPr>
              <a:t>Increase risk of bleed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CCS 2012 Guidelines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 smtClean="0">
              <a:ea typeface="ＭＳ Ｐゴシック"/>
              <a:cs typeface="ＭＳ Ｐゴシック"/>
            </a:endParaRPr>
          </a:p>
          <a:p>
            <a:r>
              <a:rPr lang="en-US" sz="3600" smtClean="0">
                <a:ea typeface="ＭＳ Ｐゴシック"/>
                <a:cs typeface="ＭＳ Ｐゴシック"/>
              </a:rPr>
              <a:t>“eGFR &lt; 15mL per minute (on dialysis): </a:t>
            </a:r>
          </a:p>
          <a:p>
            <a:pPr lvl="1"/>
            <a:r>
              <a:rPr lang="en-US" sz="3200" smtClean="0">
                <a:ea typeface="ＭＳ Ｐゴシック"/>
              </a:rPr>
              <a:t>We suggest that such patients </a:t>
            </a:r>
            <a:r>
              <a:rPr lang="en-US" sz="3200" b="1" u="sng" smtClean="0">
                <a:ea typeface="ＭＳ Ｐゴシック"/>
              </a:rPr>
              <a:t>not routinely </a:t>
            </a:r>
            <a:r>
              <a:rPr lang="en-US" sz="3200" smtClean="0">
                <a:ea typeface="ＭＳ Ｐゴシック"/>
              </a:rPr>
              <a:t>receive either </a:t>
            </a:r>
            <a:r>
              <a:rPr lang="en-US" sz="3200" u="sng" smtClean="0">
                <a:ea typeface="ＭＳ Ｐゴシック"/>
              </a:rPr>
              <a:t>OAC or ASA</a:t>
            </a:r>
            <a:r>
              <a:rPr lang="en-US" sz="3200" b="1" smtClean="0">
                <a:ea typeface="ＭＳ Ｐゴシック"/>
              </a:rPr>
              <a:t> </a:t>
            </a:r>
            <a:r>
              <a:rPr lang="en-US" sz="3200" smtClean="0">
                <a:ea typeface="ＭＳ Ｐゴシック"/>
              </a:rPr>
              <a:t>for stroke prevention in AF (Conditional Recommendation, Low-Quality Evidence).”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Warfarin Use in Canada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  <a:p>
            <a:endParaRPr lang="en-US" smtClean="0">
              <a:ea typeface="ＭＳ Ｐゴシック"/>
              <a:cs typeface="ＭＳ Ｐゴシック"/>
            </a:endParaRPr>
          </a:p>
          <a:p>
            <a:r>
              <a:rPr lang="en-US" smtClean="0">
                <a:ea typeface="ＭＳ Ｐゴシック"/>
                <a:cs typeface="ＭＳ Ｐゴシック"/>
              </a:rPr>
              <a:t>Warfarin prescribing in hemodialysis facilities across Canada ranges from </a:t>
            </a:r>
            <a:r>
              <a:rPr lang="en-US" u="sng" smtClean="0">
                <a:ea typeface="ＭＳ Ｐゴシック"/>
                <a:cs typeface="ＭＳ Ｐゴシック"/>
              </a:rPr>
              <a:t>0 – 45%</a:t>
            </a:r>
            <a:r>
              <a:rPr lang="en-US" smtClean="0">
                <a:ea typeface="ＭＳ Ｐゴシック"/>
                <a:cs typeface="ＭＳ Ｐゴシック"/>
              </a:rPr>
              <a:t> of patient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Risk Calculators - Stroke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CHADS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SPAF = excluded renal failure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Atrial Fibrillation Investigators = excluded renal failure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National Registry of AF = 10% of population, not defined</a:t>
            </a:r>
          </a:p>
          <a:p>
            <a:pPr lvl="1"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/>
              <a:t>CHA</a:t>
            </a:r>
            <a:r>
              <a:rPr lang="en-US" baseline="-25000" dirty="0" smtClean="0"/>
              <a:t>2</a:t>
            </a:r>
            <a:r>
              <a:rPr lang="en-US" dirty="0" smtClean="0"/>
              <a:t>DS</a:t>
            </a:r>
            <a:r>
              <a:rPr lang="en-US" baseline="-25000" dirty="0" smtClean="0"/>
              <a:t>2</a:t>
            </a:r>
            <a:r>
              <a:rPr lang="en-US" dirty="0" smtClean="0"/>
              <a:t>-VASc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Euro Heart Survey on AF = 5.8% undefined “renal failure”</a:t>
            </a:r>
          </a:p>
          <a:p>
            <a:pPr lvl="1">
              <a:buFont typeface="Arial" charset="0"/>
              <a:buNone/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/>
              <a:t>R</a:t>
            </a:r>
            <a:r>
              <a:rPr lang="en-US" baseline="-25000" dirty="0" smtClean="0"/>
              <a:t>2</a:t>
            </a:r>
            <a:r>
              <a:rPr lang="en-US" dirty="0" smtClean="0"/>
              <a:t>CHADS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ROCKET-AF = excluded renal failure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ATRIA = database, not defined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CHADS2 Validation in ESRD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smtClean="0">
              <a:ea typeface="ＭＳ Ｐゴシック"/>
              <a:cs typeface="ＭＳ Ｐゴシック"/>
            </a:endParaRPr>
          </a:p>
          <a:p>
            <a:endParaRPr lang="en-US" sz="2800" smtClean="0">
              <a:ea typeface="ＭＳ Ｐゴシック"/>
              <a:cs typeface="ＭＳ Ｐゴシック"/>
            </a:endParaRPr>
          </a:p>
          <a:p>
            <a:r>
              <a:rPr lang="en-US" sz="2800" smtClean="0">
                <a:ea typeface="ＭＳ Ｐゴシック"/>
                <a:cs typeface="ＭＳ Ｐゴシック"/>
              </a:rPr>
              <a:t>DOPPS trial data</a:t>
            </a:r>
          </a:p>
          <a:p>
            <a:pPr lvl="1"/>
            <a:r>
              <a:rPr lang="en-US" sz="2400" smtClean="0">
                <a:ea typeface="ＭＳ Ｐゴシック"/>
              </a:rPr>
              <a:t>CHADS</a:t>
            </a:r>
            <a:r>
              <a:rPr lang="en-US" sz="2400" baseline="-25000" smtClean="0">
                <a:ea typeface="ＭＳ Ｐゴシック"/>
              </a:rPr>
              <a:t>2</a:t>
            </a:r>
            <a:r>
              <a:rPr lang="en-US" sz="2400" smtClean="0">
                <a:ea typeface="ＭＳ Ｐゴシック"/>
              </a:rPr>
              <a:t> 0 = Low </a:t>
            </a:r>
          </a:p>
          <a:p>
            <a:pPr lvl="2"/>
            <a:r>
              <a:rPr lang="en-US" sz="2000" smtClean="0">
                <a:ea typeface="ＭＳ Ｐゴシック"/>
              </a:rPr>
              <a:t>(1.9/year)</a:t>
            </a:r>
          </a:p>
          <a:p>
            <a:pPr lvl="1"/>
            <a:r>
              <a:rPr lang="en-US" sz="2400" smtClean="0">
                <a:ea typeface="ＭＳ Ｐゴシック"/>
              </a:rPr>
              <a:t>CHADS</a:t>
            </a:r>
            <a:r>
              <a:rPr lang="en-US" sz="2400" baseline="-25000" smtClean="0">
                <a:ea typeface="ＭＳ Ｐゴシック"/>
              </a:rPr>
              <a:t>2</a:t>
            </a:r>
            <a:r>
              <a:rPr lang="en-US" sz="2400" smtClean="0">
                <a:ea typeface="ＭＳ Ｐゴシック"/>
              </a:rPr>
              <a:t> 1 = Intermediate</a:t>
            </a:r>
          </a:p>
          <a:p>
            <a:pPr lvl="2"/>
            <a:r>
              <a:rPr lang="en-US" sz="2000" smtClean="0">
                <a:ea typeface="ＭＳ Ｐゴシック"/>
              </a:rPr>
              <a:t>(2.8/year)</a:t>
            </a:r>
          </a:p>
          <a:p>
            <a:pPr lvl="1"/>
            <a:r>
              <a:rPr lang="en-US" sz="2400" smtClean="0">
                <a:ea typeface="ＭＳ Ｐゴシック"/>
              </a:rPr>
              <a:t>CHADS</a:t>
            </a:r>
            <a:r>
              <a:rPr lang="en-US" sz="2400" baseline="-25000" smtClean="0">
                <a:ea typeface="ＭＳ Ｐゴシック"/>
              </a:rPr>
              <a:t>2</a:t>
            </a:r>
            <a:r>
              <a:rPr lang="en-US" sz="2400" smtClean="0">
                <a:ea typeface="ＭＳ Ｐゴシック"/>
              </a:rPr>
              <a:t> ≥2 = High</a:t>
            </a:r>
          </a:p>
          <a:p>
            <a:pPr lvl="2"/>
            <a:r>
              <a:rPr lang="en-US" sz="2000" smtClean="0">
                <a:ea typeface="ＭＳ Ｐゴシック"/>
              </a:rPr>
              <a:t>(4.0/year)</a:t>
            </a:r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4525" y="1600200"/>
            <a:ext cx="4232275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Risk Calculators - Bleed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HEMORR</a:t>
            </a:r>
            <a:r>
              <a:rPr lang="en-US" baseline="-25000" smtClean="0">
                <a:ea typeface="ＭＳ Ｐゴシック"/>
                <a:cs typeface="ＭＳ Ｐゴシック"/>
              </a:rPr>
              <a:t>2</a:t>
            </a:r>
            <a:r>
              <a:rPr lang="en-US" smtClean="0">
                <a:ea typeface="ＭＳ Ｐゴシック"/>
                <a:cs typeface="ＭＳ Ｐゴシック"/>
              </a:rPr>
              <a:t>HAGES</a:t>
            </a:r>
          </a:p>
          <a:p>
            <a:pPr lvl="2"/>
            <a:r>
              <a:rPr lang="en-US" smtClean="0">
                <a:ea typeface="ＭＳ Ｐゴシック"/>
              </a:rPr>
              <a:t>CR</a:t>
            </a:r>
            <a:r>
              <a:rPr lang="en-US" baseline="-25000" smtClean="0">
                <a:ea typeface="ＭＳ Ｐゴシック"/>
              </a:rPr>
              <a:t>CL</a:t>
            </a:r>
            <a:r>
              <a:rPr lang="en-US" smtClean="0">
                <a:ea typeface="ＭＳ Ｐゴシック"/>
              </a:rPr>
              <a:t> &lt;30mL/min</a:t>
            </a:r>
          </a:p>
          <a:p>
            <a:pPr lvl="1"/>
            <a:r>
              <a:rPr lang="en-US" smtClean="0">
                <a:ea typeface="ＭＳ Ｐゴシック"/>
              </a:rPr>
              <a:t>National Registry of AF = 10% of population, not defined</a:t>
            </a:r>
          </a:p>
          <a:p>
            <a:pPr lvl="1"/>
            <a:endParaRPr lang="en-US" smtClean="0">
              <a:ea typeface="ＭＳ Ｐゴシック"/>
            </a:endParaRPr>
          </a:p>
          <a:p>
            <a:r>
              <a:rPr lang="en-US" smtClean="0">
                <a:ea typeface="ＭＳ Ｐゴシック"/>
                <a:cs typeface="ＭＳ Ｐゴシック"/>
              </a:rPr>
              <a:t>HAS-BLED</a:t>
            </a:r>
          </a:p>
          <a:p>
            <a:pPr lvl="2"/>
            <a:r>
              <a:rPr lang="en-US" smtClean="0">
                <a:ea typeface="ＭＳ Ｐゴシック"/>
              </a:rPr>
              <a:t>chronic dialysis or renal transplant or SCR &gt;200µmol/L</a:t>
            </a:r>
          </a:p>
          <a:p>
            <a:pPr lvl="1"/>
            <a:r>
              <a:rPr lang="en-US" smtClean="0">
                <a:ea typeface="ＭＳ Ｐゴシック"/>
              </a:rPr>
              <a:t>Euro Heart Survey on AF = 5.8% undefined “renal failure”</a:t>
            </a:r>
          </a:p>
          <a:p>
            <a:pPr lvl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Clinical Question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Do patients with atrial fibrillation and receiving hemodialysis derive the same benefit from stroke prophylaxis with warfarin therapy as the general population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Search</a:t>
            </a:r>
          </a:p>
        </p:txBody>
      </p:sp>
      <p:graphicFrame>
        <p:nvGraphicFramePr>
          <p:cNvPr id="32791" name="Group 23"/>
          <p:cNvGraphicFramePr>
            <a:graphicFrameLocks noGrp="1"/>
          </p:cNvGraphicFramePr>
          <p:nvPr>
            <p:ph idx="1"/>
          </p:nvPr>
        </p:nvGraphicFramePr>
        <p:xfrm>
          <a:off x="457200" y="1981200"/>
          <a:ext cx="8229600" cy="3352800"/>
        </p:xfrm>
        <a:graphic>
          <a:graphicData uri="http://schemas.openxmlformats.org/drawingml/2006/table">
            <a:tbl>
              <a:tblPr/>
              <a:tblGrid>
                <a:gridCol w="1562100"/>
                <a:gridCol w="6667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Database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Pubmed, Embase, Google, Google Scholar, Cochrane, IPA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Search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Chronic Kidney Failure, Dialysis, Renal Dialysis, Atrial Fibrillation, Warfarin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Limits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Human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Results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Meta-Analysis: 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Retrospective Cohort: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2584450"/>
            <a:ext cx="91122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376613"/>
            <a:ext cx="76581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0500" y="3778250"/>
            <a:ext cx="3873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Zimmerman et al. 2012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57200" y="1714500"/>
          <a:ext cx="8229600" cy="33832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485900"/>
                <a:gridCol w="67437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Design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Systematic review and meta-analysis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Search Terms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Chronic kidney disease, renal transplant, end-stage renal disease, dialysis,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AFib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atrial flutter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Inclusion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Incidence, prevalence, or out-comes of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AFib</a:t>
                      </a:r>
                      <a:endParaRPr lang="en-US" sz="2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with or without anticoagulation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Exclusion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 err="1" smtClean="0"/>
                        <a:t>n</a:t>
                      </a:r>
                      <a:r>
                        <a:rPr lang="en-US" sz="2400" dirty="0" smtClean="0"/>
                        <a:t> &lt; 25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Outcome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Trials included</a:t>
                      </a:r>
                      <a:r>
                        <a:rPr lang="en-US" sz="2400" baseline="0" dirty="0" smtClean="0"/>
                        <a:t> = 25</a:t>
                      </a:r>
                    </a:p>
                    <a:p>
                      <a:r>
                        <a:rPr lang="en-US" sz="2400" baseline="0" dirty="0" smtClean="0"/>
                        <a:t>Trials assessing </a:t>
                      </a:r>
                      <a:r>
                        <a:rPr lang="en-US" sz="2400" baseline="0" dirty="0" err="1" smtClean="0"/>
                        <a:t>warfarin</a:t>
                      </a:r>
                      <a:r>
                        <a:rPr lang="en-US" sz="2400" baseline="0" dirty="0" smtClean="0"/>
                        <a:t> = 5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What I thought I knew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Surrey is a scary place: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Zimmerman et al.</a:t>
            </a:r>
            <a:br>
              <a:rPr lang="en-US" dirty="0" smtClean="0"/>
            </a:br>
            <a:r>
              <a:rPr lang="en-US" dirty="0" err="1" smtClean="0"/>
              <a:t>Warfarin</a:t>
            </a:r>
            <a:r>
              <a:rPr lang="en-US" dirty="0" smtClean="0"/>
              <a:t> Trial Characteristics</a:t>
            </a:r>
            <a:endParaRPr lang="en-US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57200" y="2120900"/>
          <a:ext cx="8229600" cy="28041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565400"/>
                <a:gridCol w="977900"/>
                <a:gridCol w="3429000"/>
                <a:gridCol w="12573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Author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n</a:t>
                      </a:r>
                      <a:endParaRPr lang="en-US" sz="2800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Wiesholzer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et al.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2001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Retrospective Cohort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430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Chan et al.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2009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Retrospective Cohort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1671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Lai et al.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2009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Retrospective Cohort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93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Wizemann</a:t>
                      </a:r>
                      <a:r>
                        <a:rPr lang="en-US" sz="2400" dirty="0" smtClean="0"/>
                        <a:t> et al.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Prospective Cohort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513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Winkelmayer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et al.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Prospective</a:t>
                      </a:r>
                      <a:r>
                        <a:rPr lang="en-US" sz="2400" baseline="0" dirty="0" smtClean="0"/>
                        <a:t> Cohort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1185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Zimmerman et al.</a:t>
            </a:r>
            <a:br>
              <a:rPr lang="en-US" dirty="0" smtClean="0"/>
            </a:br>
            <a:r>
              <a:rPr lang="en-US" dirty="0" err="1" smtClean="0"/>
              <a:t>Warfarin</a:t>
            </a:r>
            <a:r>
              <a:rPr lang="en-US" dirty="0" smtClean="0"/>
              <a:t> Trials Findings</a:t>
            </a:r>
            <a:endParaRPr lang="en-US" dirty="0"/>
          </a:p>
        </p:txBody>
      </p:sp>
      <p:graphicFrame>
        <p:nvGraphicFramePr>
          <p:cNvPr id="36903" name="Group 39"/>
          <p:cNvGraphicFramePr>
            <a:graphicFrameLocks noGrp="1"/>
          </p:cNvGraphicFramePr>
          <p:nvPr/>
        </p:nvGraphicFramePr>
        <p:xfrm>
          <a:off x="457200" y="1816100"/>
          <a:ext cx="8229600" cy="4206240"/>
        </p:xfrm>
        <a:graphic>
          <a:graphicData uri="http://schemas.openxmlformats.org/drawingml/2006/table">
            <a:tbl>
              <a:tblPr/>
              <a:tblGrid>
                <a:gridCol w="1614488"/>
                <a:gridCol w="2297112"/>
                <a:gridCol w="2273300"/>
                <a:gridCol w="20447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Ischemic Stroke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Hemorrhagic Stroke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Major Bleed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Lai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 = 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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ARR 17%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P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&lt;0.001)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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ARI 14%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NSS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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ARI 5%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NSS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Winkelmayer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 = 1185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è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HR 0.92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(0.61 to 1.37)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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HR 2.38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(1.15 to 4.96)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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0.96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(0.70 to 1.31)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Wiesholzer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 = 430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é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HR 3.2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(1.7–5.9,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P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=0.0002)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Chan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 = 1671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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HR 1.8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(1.2-2.8)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é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HR 2.2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(1.0-4.9)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Wizemann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 = 17 513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é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HR 2.17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(1.04–4.53,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P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=0.04)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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No increase risk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(data not given)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CA" sz="4000"/>
              <a:t>Zimmerman et al.</a:t>
            </a:r>
            <a:br>
              <a:rPr lang="en-CA" sz="4000"/>
            </a:br>
            <a:r>
              <a:rPr lang="en-CA" sz="4000"/>
              <a:t>Limitations</a:t>
            </a:r>
          </a:p>
        </p:txBody>
      </p:sp>
      <p:sp>
        <p:nvSpPr>
          <p:cNvPr id="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>
                <a:ea typeface="ＭＳ Ｐゴシック"/>
                <a:cs typeface="ＭＳ Ｐゴシック"/>
              </a:rPr>
              <a:t>Cohort Studies</a:t>
            </a:r>
          </a:p>
          <a:p>
            <a:pPr lvl="1"/>
            <a:r>
              <a:rPr lang="en-CA" smtClean="0">
                <a:ea typeface="ＭＳ Ｐゴシック"/>
              </a:rPr>
              <a:t>Selection bias</a:t>
            </a:r>
          </a:p>
          <a:p>
            <a:r>
              <a:rPr lang="en-CA" smtClean="0">
                <a:ea typeface="ＭＳ Ｐゴシック"/>
                <a:cs typeface="ＭＳ Ｐゴシック"/>
              </a:rPr>
              <a:t>Included retrospective trials</a:t>
            </a:r>
          </a:p>
          <a:p>
            <a:pPr lvl="1"/>
            <a:r>
              <a:rPr lang="en-CA" smtClean="0">
                <a:ea typeface="ＭＳ Ｐゴシック"/>
              </a:rPr>
              <a:t>Recall bias</a:t>
            </a:r>
          </a:p>
          <a:p>
            <a:pPr lvl="1"/>
            <a:r>
              <a:rPr lang="en-CA" smtClean="0">
                <a:ea typeface="ＭＳ Ｐゴシック"/>
              </a:rPr>
              <a:t>Mis-classification/information bias</a:t>
            </a:r>
          </a:p>
          <a:p>
            <a:r>
              <a:rPr lang="en-CA" smtClean="0">
                <a:ea typeface="ＭＳ Ｐゴシック"/>
                <a:cs typeface="ＭＳ Ｐゴシック"/>
              </a:rPr>
              <a:t>Observational</a:t>
            </a:r>
          </a:p>
          <a:p>
            <a:r>
              <a:rPr lang="en-CA" smtClean="0">
                <a:ea typeface="ＭＳ Ｐゴシック"/>
                <a:cs typeface="ＭＳ Ｐゴシック"/>
              </a:rPr>
              <a:t>INR not reported</a:t>
            </a:r>
          </a:p>
          <a:p>
            <a:r>
              <a:rPr lang="en-CA" smtClean="0">
                <a:ea typeface="ＭＳ Ｐゴシック"/>
                <a:cs typeface="ＭＳ Ｐゴシック"/>
              </a:rPr>
              <a:t>Only searched Medline and EMBASE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90713"/>
            <a:ext cx="819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881313"/>
            <a:ext cx="64008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9350" y="4316413"/>
            <a:ext cx="28130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Olesen et al.</a:t>
            </a:r>
          </a:p>
        </p:txBody>
      </p:sp>
      <p:graphicFrame>
        <p:nvGraphicFramePr>
          <p:cNvPr id="40985" name="Group 25"/>
          <p:cNvGraphicFramePr>
            <a:graphicFrameLocks noGrp="1"/>
          </p:cNvGraphicFramePr>
          <p:nvPr/>
        </p:nvGraphicFramePr>
        <p:xfrm>
          <a:off x="457200" y="1714500"/>
          <a:ext cx="8178800" cy="4724400"/>
        </p:xfrm>
        <a:graphic>
          <a:graphicData uri="http://schemas.openxmlformats.org/drawingml/2006/table">
            <a:tbl>
              <a:tblPr/>
              <a:tblGrid>
                <a:gridCol w="419100"/>
                <a:gridCol w="5130800"/>
                <a:gridCol w="2628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Retrospective Cohort, Danish Registry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Discharge with non-valvular AFib between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1997-2008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Warfarin, ASA, or both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No Therapy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Primary: Hospitalization or death from ischemic stroke or VTE, composite major or minor bleeding, MI, and All cause mortality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Secondary: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risk of stroke/VTE excluding TIA</a:t>
                      </a:r>
                      <a:endParaRPr kumimoji="0" lang="en-C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Olesen</a:t>
            </a:r>
            <a:r>
              <a:rPr lang="en-US" dirty="0" smtClean="0"/>
              <a:t> et al.</a:t>
            </a:r>
            <a:br>
              <a:rPr lang="en-US" dirty="0" smtClean="0"/>
            </a:br>
            <a:r>
              <a:rPr lang="en-US" dirty="0" smtClean="0"/>
              <a:t>Patients included</a:t>
            </a:r>
          </a:p>
        </p:txBody>
      </p:sp>
      <p:pic>
        <p:nvPicPr>
          <p:cNvPr id="4301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17650"/>
            <a:ext cx="82296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3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Olesen</a:t>
            </a:r>
            <a:r>
              <a:rPr lang="en-US" dirty="0" smtClean="0"/>
              <a:t> et al.</a:t>
            </a:r>
            <a:br>
              <a:rPr lang="en-US" dirty="0" smtClean="0"/>
            </a:br>
            <a:r>
              <a:rPr lang="en-US" dirty="0" smtClean="0"/>
              <a:t>Patients included</a:t>
            </a:r>
          </a:p>
        </p:txBody>
      </p:sp>
      <p:pic>
        <p:nvPicPr>
          <p:cNvPr id="4505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17650"/>
            <a:ext cx="82296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19813" y="4310063"/>
            <a:ext cx="2449512" cy="577850"/>
          </a:xfrm>
          <a:prstGeom prst="rect">
            <a:avLst/>
          </a:prstGeom>
          <a:noFill/>
          <a:ln w="825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33750" y="5168900"/>
            <a:ext cx="2451100" cy="577850"/>
          </a:xfrm>
          <a:prstGeom prst="rect">
            <a:avLst/>
          </a:prstGeom>
          <a:noFill/>
          <a:ln w="825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8000" y="6102350"/>
            <a:ext cx="2554288" cy="577850"/>
          </a:xfrm>
          <a:prstGeom prst="rect">
            <a:avLst/>
          </a:prstGeom>
          <a:noFill/>
          <a:ln w="825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Olesen</a:t>
            </a:r>
            <a:r>
              <a:rPr lang="en-US" dirty="0" smtClean="0"/>
              <a:t> et al.</a:t>
            </a:r>
            <a:br>
              <a:rPr lang="en-US" dirty="0" smtClean="0"/>
            </a:br>
            <a:r>
              <a:rPr lang="en-US" dirty="0" smtClean="0"/>
              <a:t>Risk Scores</a:t>
            </a:r>
            <a:endParaRPr lang="en-US" dirty="0"/>
          </a:p>
        </p:txBody>
      </p:sp>
      <p:graphicFrame>
        <p:nvGraphicFramePr>
          <p:cNvPr id="49251" name="Group 99"/>
          <p:cNvGraphicFramePr>
            <a:graphicFrameLocks noGrp="1"/>
          </p:cNvGraphicFramePr>
          <p:nvPr/>
        </p:nvGraphicFramePr>
        <p:xfrm>
          <a:off x="457200" y="1533525"/>
          <a:ext cx="3941763" cy="4520565"/>
        </p:xfrm>
        <a:graphic>
          <a:graphicData uri="http://schemas.openxmlformats.org/drawingml/2006/table">
            <a:tbl>
              <a:tblPr/>
              <a:tblGrid>
                <a:gridCol w="1790700"/>
                <a:gridCol w="731838"/>
                <a:gridCol w="14192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CHA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DS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-VASc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Score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Annual Risk of Stroke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CHF / LVEF ≤ 40%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HTN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Age ≥ 75 yrs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(2 points)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Diabetes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Prior stroke/TIA (2 points)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6.7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Vascular disease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9.8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Age 65 – 74 yrs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9.6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Female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6.7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15.2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4592638" y="1533525"/>
          <a:ext cx="4094161" cy="48818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973262"/>
                <a:gridCol w="723900"/>
                <a:gridCol w="1396999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HAS-BLED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 Risk of Bleed (%)</a:t>
                      </a:r>
                      <a:endParaRPr lang="en-US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/>
                        <a:t>HTN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1.13</a:t>
                      </a:r>
                      <a:endParaRPr lang="en-US" sz="1800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Abnormal renal or hepatic </a:t>
                      </a:r>
                      <a:r>
                        <a:rPr lang="en-US" sz="1800" b="0" dirty="0" err="1" smtClean="0"/>
                        <a:t>fxn</a:t>
                      </a:r>
                      <a:r>
                        <a:rPr lang="en-US" sz="1800" b="0" dirty="0" smtClean="0"/>
                        <a:t> (1each)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1.02</a:t>
                      </a:r>
                      <a:endParaRPr lang="en-US" sz="1800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/>
                        <a:t>prior Stroke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1.88</a:t>
                      </a:r>
                      <a:endParaRPr lang="en-US" sz="1800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/>
                        <a:t>prior Bleed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3.74</a:t>
                      </a:r>
                      <a:endParaRPr lang="en-US" sz="1800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/>
                        <a:t>Labile INR (&lt;60% in range)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8.70</a:t>
                      </a:r>
                      <a:endParaRPr lang="en-US" sz="1800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/>
                        <a:t>Elderly (age ≥65)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12.50</a:t>
                      </a:r>
                      <a:endParaRPr lang="en-US" sz="1800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Drugs or EtOH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</a:t>
                      </a:r>
                      <a:endParaRPr lang="en-US" sz="1800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3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Olesen</a:t>
            </a:r>
            <a:r>
              <a:rPr lang="en-US" dirty="0" smtClean="0"/>
              <a:t> et al.</a:t>
            </a:r>
            <a:br>
              <a:rPr lang="en-US" dirty="0" smtClean="0"/>
            </a:br>
            <a:r>
              <a:rPr lang="en-US" dirty="0" smtClean="0"/>
              <a:t>Patients included</a:t>
            </a:r>
          </a:p>
        </p:txBody>
      </p:sp>
      <p:pic>
        <p:nvPicPr>
          <p:cNvPr id="4813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17650"/>
            <a:ext cx="82296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Up Arrow 8"/>
          <p:cNvSpPr/>
          <p:nvPr/>
        </p:nvSpPr>
        <p:spPr>
          <a:xfrm>
            <a:off x="6591300" y="4914900"/>
            <a:ext cx="1473200" cy="1727200"/>
          </a:xfrm>
          <a:prstGeom prst="upArrow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Olesen</a:t>
            </a:r>
            <a:r>
              <a:rPr lang="en-US" dirty="0" smtClean="0"/>
              <a:t> et al.</a:t>
            </a:r>
            <a:br>
              <a:rPr lang="en-US" dirty="0" smtClean="0"/>
            </a:br>
            <a:r>
              <a:rPr lang="en-US" dirty="0" smtClean="0"/>
              <a:t>Patient’s Baseline Characteristics</a:t>
            </a:r>
            <a:endParaRPr lang="en-US" dirty="0"/>
          </a:p>
        </p:txBody>
      </p:sp>
      <p:graphicFrame>
        <p:nvGraphicFramePr>
          <p:cNvPr id="50221" name="Group 45"/>
          <p:cNvGraphicFramePr>
            <a:graphicFrameLocks noGrp="1"/>
          </p:cNvGraphicFramePr>
          <p:nvPr/>
        </p:nvGraphicFramePr>
        <p:xfrm>
          <a:off x="804863" y="1579563"/>
          <a:ext cx="7470775" cy="4994910"/>
        </p:xfrm>
        <a:graphic>
          <a:graphicData uri="http://schemas.openxmlformats.org/drawingml/2006/table">
            <a:tbl>
              <a:tblPr/>
              <a:tblGrid>
                <a:gridCol w="2801937"/>
                <a:gridCol w="466883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N=901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Age (yrs)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66.8 ± 11.7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Female n(%)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303 (33.6)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Warfarin alone n(%)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178 (19.8)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ASA alone n(%)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153 (17.0)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Warfarin + ASA n(%)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45 (5.0)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CHA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DS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-VASc Score n(%)</a:t>
                      </a: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42 (4.7)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165 (18.3)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≥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694 (77.0)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HAS-BLED Score n(%)</a:t>
                      </a:r>
                    </a:p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0-1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390 (43.3)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312 (34.6)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≥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199 (22.1)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120900"/>
            <a:ext cx="254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What I thought I knew: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trike="sngStrike" dirty="0" smtClean="0">
                <a:ea typeface="+mn-ea"/>
                <a:cs typeface="+mn-cs"/>
              </a:rPr>
              <a:t>Surrey is a scary place:</a:t>
            </a:r>
          </a:p>
        </p:txBody>
      </p:sp>
      <p:pic>
        <p:nvPicPr>
          <p:cNvPr id="1638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197100"/>
            <a:ext cx="60198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1275" y="4137025"/>
            <a:ext cx="38131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95688"/>
            <a:ext cx="437832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Olesen</a:t>
            </a:r>
            <a:r>
              <a:rPr lang="en-US" dirty="0" smtClean="0"/>
              <a:t> et al.</a:t>
            </a:r>
            <a:br>
              <a:rPr lang="en-US" dirty="0" smtClean="0"/>
            </a:br>
            <a:r>
              <a:rPr lang="en-US" dirty="0" smtClean="0"/>
              <a:t>Outcomes</a:t>
            </a:r>
            <a:endParaRPr lang="en-US" dirty="0"/>
          </a:p>
        </p:txBody>
      </p:sp>
      <p:graphicFrame>
        <p:nvGraphicFramePr>
          <p:cNvPr id="51231" name="Group 31"/>
          <p:cNvGraphicFramePr>
            <a:graphicFrameLocks noGrp="1"/>
          </p:cNvGraphicFramePr>
          <p:nvPr/>
        </p:nvGraphicFramePr>
        <p:xfrm>
          <a:off x="457200" y="2446338"/>
          <a:ext cx="8229600" cy="2125980"/>
        </p:xfrm>
        <a:graphic>
          <a:graphicData uri="http://schemas.openxmlformats.org/drawingml/2006/table">
            <a:tbl>
              <a:tblPr/>
              <a:tblGrid>
                <a:gridCol w="1706563"/>
                <a:gridCol w="3251200"/>
                <a:gridCol w="32718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Thromboembolism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HR (95% CI)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Bleeding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HR (95% CI)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No Treatment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1.00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Warfarin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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0.44 (0.26-0.74, P=0.002)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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1.27 (0.91-1.77, P=0.15)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ASA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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0.88 (0.59-1.32, P=0.54)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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1.63 (1.18-2.26, P=0.003)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Warfarin + ASA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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0.82 (0.37-1.80, P=0.62)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/>
                          <a:cs typeface="ＭＳ Ｐゴシック"/>
                        </a:rPr>
                        <a:t>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/>
                          <a:cs typeface="ＭＳ Ｐゴシック"/>
                        </a:rPr>
                        <a:t> 1.71 (0.98-2.99, P=0.06)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Olesen</a:t>
            </a:r>
            <a:r>
              <a:rPr lang="en-US" dirty="0" smtClean="0"/>
              <a:t> et al.</a:t>
            </a:r>
            <a:br>
              <a:rPr lang="en-US" dirty="0" smtClean="0"/>
            </a:br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700" smtClean="0">
                <a:ea typeface="ＭＳ Ｐゴシック"/>
                <a:cs typeface="ＭＳ Ｐゴシック"/>
              </a:rPr>
              <a:t>Retrospective</a:t>
            </a:r>
          </a:p>
          <a:p>
            <a:pPr lvl="1">
              <a:lnSpc>
                <a:spcPct val="80000"/>
              </a:lnSpc>
            </a:pPr>
            <a:r>
              <a:rPr lang="en-CA" sz="2400" smtClean="0">
                <a:ea typeface="ＭＳ Ｐゴシック"/>
              </a:rPr>
              <a:t>Recall bias</a:t>
            </a:r>
          </a:p>
          <a:p>
            <a:pPr lvl="1">
              <a:lnSpc>
                <a:spcPct val="80000"/>
              </a:lnSpc>
            </a:pPr>
            <a:r>
              <a:rPr lang="en-CA" sz="2400" smtClean="0">
                <a:ea typeface="ＭＳ Ｐゴシック"/>
              </a:rPr>
              <a:t>Mis-classification/information bias</a:t>
            </a:r>
            <a:endParaRPr lang="en-US" sz="2400" smtClean="0">
              <a:ea typeface="ＭＳ Ｐゴシック"/>
            </a:endParaRPr>
          </a:p>
          <a:p>
            <a:pPr>
              <a:lnSpc>
                <a:spcPct val="80000"/>
              </a:lnSpc>
            </a:pPr>
            <a:r>
              <a:rPr lang="en-US" sz="2700" smtClean="0">
                <a:ea typeface="ＭＳ Ｐゴシック"/>
                <a:cs typeface="ＭＳ Ｐゴシック"/>
              </a:rPr>
              <a:t>Cohort</a:t>
            </a:r>
          </a:p>
          <a:p>
            <a:pPr lvl="1">
              <a:lnSpc>
                <a:spcPct val="80000"/>
              </a:lnSpc>
            </a:pPr>
            <a:r>
              <a:rPr lang="en-CA" sz="2400" smtClean="0">
                <a:ea typeface="ＭＳ Ｐゴシック"/>
              </a:rPr>
              <a:t>Selection bias</a:t>
            </a:r>
          </a:p>
          <a:p>
            <a:pPr>
              <a:lnSpc>
                <a:spcPct val="80000"/>
              </a:lnSpc>
            </a:pPr>
            <a:r>
              <a:rPr lang="en-US" sz="2700" smtClean="0">
                <a:ea typeface="ＭＳ Ｐゴシック"/>
                <a:cs typeface="ＭＳ Ｐゴシック"/>
              </a:rPr>
              <a:t>Warfarin + ASA group relatively smaller than other arms</a:t>
            </a:r>
          </a:p>
          <a:p>
            <a:pPr>
              <a:lnSpc>
                <a:spcPct val="80000"/>
              </a:lnSpc>
            </a:pPr>
            <a:r>
              <a:rPr lang="en-US" sz="2700" smtClean="0">
                <a:ea typeface="ＭＳ Ｐゴシック"/>
                <a:cs typeface="ＭＳ Ｐゴシック"/>
              </a:rPr>
              <a:t>Observational</a:t>
            </a:r>
          </a:p>
          <a:p>
            <a:pPr>
              <a:lnSpc>
                <a:spcPct val="80000"/>
              </a:lnSpc>
            </a:pPr>
            <a:r>
              <a:rPr lang="en-US" sz="2700" smtClean="0">
                <a:ea typeface="ＭＳ Ｐゴシック"/>
                <a:cs typeface="ＭＳ Ｐゴシック"/>
              </a:rPr>
              <a:t>No report of INR</a:t>
            </a:r>
          </a:p>
          <a:p>
            <a:pPr>
              <a:lnSpc>
                <a:spcPct val="80000"/>
              </a:lnSpc>
            </a:pPr>
            <a:r>
              <a:rPr lang="en-US" sz="2700" smtClean="0">
                <a:ea typeface="ＭＳ Ｐゴシック"/>
                <a:cs typeface="ＭＳ Ｐゴシック"/>
              </a:rPr>
              <a:t>Dispensing records for warfarin exposure</a:t>
            </a:r>
          </a:p>
          <a:p>
            <a:pPr>
              <a:lnSpc>
                <a:spcPct val="80000"/>
              </a:lnSpc>
            </a:pPr>
            <a:r>
              <a:rPr lang="en-US" sz="2700" smtClean="0">
                <a:ea typeface="ＭＳ Ｐゴシック"/>
                <a:cs typeface="ＭＳ Ｐゴシック"/>
              </a:rPr>
              <a:t>Hospitalized patients (?sicker patients)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Summary</a:t>
            </a:r>
          </a:p>
        </p:txBody>
      </p:sp>
      <p:graphicFrame>
        <p:nvGraphicFramePr>
          <p:cNvPr id="33832" name="Group 40"/>
          <p:cNvGraphicFramePr>
            <a:graphicFrameLocks noGrp="1"/>
          </p:cNvGraphicFramePr>
          <p:nvPr/>
        </p:nvGraphicFramePr>
        <p:xfrm>
          <a:off x="457200" y="1816100"/>
          <a:ext cx="8229600" cy="4907280"/>
        </p:xfrm>
        <a:graphic>
          <a:graphicData uri="http://schemas.openxmlformats.org/drawingml/2006/table">
            <a:tbl>
              <a:tblPr/>
              <a:tblGrid>
                <a:gridCol w="1614488"/>
                <a:gridCol w="2297112"/>
                <a:gridCol w="2273300"/>
                <a:gridCol w="20447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Ischemic Stroke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Hemorrhagic Stroke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Major Bleed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Olesen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N = 901</a:t>
                      </a:r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charset="2"/>
                          <a:ea typeface="ＭＳ Ｐゴシック" charset="-128"/>
                          <a:cs typeface="ＭＳ Ｐゴシック" charset="-128"/>
                        </a:rPr>
                        <a:t></a:t>
                      </a:r>
                      <a:r>
                        <a:rPr lang="en-US" sz="2000" dirty="0" smtClean="0"/>
                        <a:t> HR 0.44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(0.26-0.74, P=0.002)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charset="2"/>
                          <a:ea typeface="ＭＳ Ｐゴシック" charset="-128"/>
                          <a:cs typeface="ＭＳ Ｐゴシック" charset="-128"/>
                        </a:rPr>
                        <a:t></a:t>
                      </a:r>
                      <a:r>
                        <a:rPr lang="en-US" sz="2000" dirty="0" smtClean="0"/>
                        <a:t> HR 1.27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(0.91-1.77,</a:t>
                      </a:r>
                      <a:r>
                        <a:rPr lang="en-US" sz="2000" baseline="0" dirty="0" smtClean="0"/>
                        <a:t> P=0.15)</a:t>
                      </a:r>
                      <a:endParaRPr lang="en-US" sz="2000" dirty="0" smtClean="0"/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Lai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N = 93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charset="2"/>
                          <a:ea typeface="ＭＳ Ｐゴシック" charset="-128"/>
                          <a:cs typeface="ＭＳ Ｐゴシック" charset="-128"/>
                        </a:rPr>
                        <a:t>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ARR 17%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P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&lt;0.001)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charset="2"/>
                          <a:ea typeface="ＭＳ Ｐゴシック" charset="-128"/>
                          <a:cs typeface="ＭＳ Ｐゴシック" charset="-128"/>
                        </a:rPr>
                        <a:t>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ARI 14%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NSS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charset="2"/>
                          <a:ea typeface="ＭＳ Ｐゴシック" charset="-128"/>
                          <a:cs typeface="ＭＳ Ｐゴシック" charset="-128"/>
                        </a:rPr>
                        <a:t>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ARI 5%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NSS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Winkelmayer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N = 1185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è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HR 0.92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(0.61 to 1.37)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charset="2"/>
                          <a:ea typeface="ＭＳ Ｐゴシック" charset="-128"/>
                          <a:cs typeface="ＭＳ Ｐゴシック" charset="-128"/>
                        </a:rPr>
                        <a:t>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HR 2.38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(1.15 to 4.96)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charset="2"/>
                          <a:ea typeface="ＭＳ Ｐゴシック" charset="-128"/>
                          <a:cs typeface="ＭＳ Ｐゴシック" charset="-128"/>
                        </a:rPr>
                        <a:t>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0.96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(0.70 to 1.31)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Wiesholzer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N = 430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é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HR 3.2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(1.7–5.9,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P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=0.0002)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Chan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N = 1671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charset="2"/>
                          <a:ea typeface="ＭＳ Ｐゴシック" charset="-128"/>
                          <a:cs typeface="ＭＳ Ｐゴシック" charset="-128"/>
                        </a:rPr>
                        <a:t>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HR 1.8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(1.2-2.8)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é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HR 2.2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(1.0-4.9)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2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Wizemann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17 513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é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HR 2.17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(1.04–4.53,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P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=0.04)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charset="2"/>
                          <a:ea typeface="ＭＳ Ｐゴシック" charset="-128"/>
                          <a:cs typeface="ＭＳ Ｐゴシック" charset="-128"/>
                        </a:rPr>
                        <a:t>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No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increase risk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(data not given)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53291" name="Picture 3" descr="Sign-Checkmark02-Gree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0950" y="2479675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2" name="Picture 4" descr="Sign-X02-R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8425" y="5283200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3" name="Picture 5" descr="Circle05-Oran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7675" y="6035675"/>
            <a:ext cx="3222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4" name="Picture 7" descr="Sign-Checkmark02-Gree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0" y="3165475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5" name="Picture 9" descr="Sign-X02-R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8725" y="4600575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6" name="Picture 10" descr="Sign-X02-R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2225" y="5994400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7" name="Picture 11" descr="Sign-X02-R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5525" y="3886200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8" name="Picture 12" descr="Sign-X02-R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9025" y="5295900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9" name="Picture 13" descr="Circle05-Oran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4138" y="3937000"/>
            <a:ext cx="3222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0" name="Picture 14" descr="Circle05-Oran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9025" y="3248025"/>
            <a:ext cx="3222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1" name="Picture 15" descr="Circle05-Oran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8838" y="2549525"/>
            <a:ext cx="3222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2" name="Picture 16" descr="Circle05-Oran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5338" y="3248025"/>
            <a:ext cx="3222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3" name="Picture 17" descr="Circle05-Oran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6463" y="3937000"/>
            <a:ext cx="3206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Uncertainty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  <a:p>
            <a:r>
              <a:rPr lang="en-US" smtClean="0">
                <a:ea typeface="ＭＳ Ｐゴシック"/>
                <a:cs typeface="ＭＳ Ｐゴシック"/>
              </a:rPr>
              <a:t>Accuracy of stroke rate estimates in ESRD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Ability to estimate risk of stroke/bleed</a:t>
            </a:r>
          </a:p>
          <a:p>
            <a:pPr lvl="1"/>
            <a:r>
              <a:rPr lang="en-US" smtClean="0">
                <a:ea typeface="ＭＳ Ｐゴシック"/>
              </a:rPr>
              <a:t>Applicability of risk scores to this population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Determination of risk/benefit ratio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Warfarin protective vs harmful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Conclusion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Conclusion … or more questions?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Need a prospective RCT</a:t>
            </a:r>
          </a:p>
          <a:p>
            <a:pPr lvl="1"/>
            <a:r>
              <a:rPr lang="en-US" sz="240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Only have observational available</a:t>
            </a:r>
          </a:p>
          <a:p>
            <a:endParaRPr lang="en-US" sz="280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80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What do you do?</a:t>
            </a:r>
          </a:p>
          <a:p>
            <a:pPr lvl="1"/>
            <a:r>
              <a:rPr lang="en-US" sz="240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Look at your patient</a:t>
            </a:r>
          </a:p>
          <a:p>
            <a:pPr lvl="1"/>
            <a:r>
              <a:rPr lang="en-US" sz="240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Assess their potential risk</a:t>
            </a:r>
          </a:p>
          <a:p>
            <a:pPr lvl="2"/>
            <a:r>
              <a:rPr lang="en-US" sz="200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?Previous GI Bleed ?Stroke/TIA</a:t>
            </a:r>
          </a:p>
          <a:p>
            <a:pPr lvl="1"/>
            <a:r>
              <a:rPr lang="en-US" sz="240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Patient preference</a:t>
            </a:r>
          </a:p>
          <a:p>
            <a:pPr lvl="1"/>
            <a:r>
              <a:rPr lang="en-US" sz="240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Which agent do you use?</a:t>
            </a:r>
          </a:p>
          <a:p>
            <a:pPr lvl="2"/>
            <a:r>
              <a:rPr lang="en-US" sz="200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Warfarin </a:t>
            </a:r>
            <a:r>
              <a:rPr lang="en-US" sz="200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 pitchFamily="2" charset="2"/>
              </a:rPr>
              <a:t> monitoring and reversal</a:t>
            </a:r>
            <a:endParaRPr lang="en-US" sz="2000" smtClean="0">
              <a:ea typeface="ＭＳ Ｐゴシック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eaLnBrk="1" hangingPunct="1">
              <a:defRPr/>
            </a:pPr>
            <a:r>
              <a:rPr lang="en-US" dirty="0" err="1" smtClean="0"/>
              <a:t>Wizemann</a:t>
            </a:r>
            <a:r>
              <a:rPr lang="en-US" dirty="0" smtClean="0"/>
              <a:t> V, Tong L, </a:t>
            </a:r>
            <a:r>
              <a:rPr lang="en-US" dirty="0" err="1" smtClean="0"/>
              <a:t>Satayathum</a:t>
            </a:r>
            <a:r>
              <a:rPr lang="en-US" dirty="0" smtClean="0"/>
              <a:t> S, Disney A, </a:t>
            </a:r>
            <a:r>
              <a:rPr lang="en-US" dirty="0" err="1" smtClean="0"/>
              <a:t>Akiba</a:t>
            </a:r>
            <a:r>
              <a:rPr lang="en-US" dirty="0" smtClean="0"/>
              <a:t> T, </a:t>
            </a:r>
            <a:r>
              <a:rPr lang="en-US" dirty="0" err="1" smtClean="0"/>
              <a:t>Fissell</a:t>
            </a:r>
            <a:r>
              <a:rPr lang="en-US" dirty="0" smtClean="0"/>
              <a:t> RB et al. Atrial fibrillation in hemodialysis patients: clinical features and associations with anticoagulant therapy. </a:t>
            </a:r>
            <a:r>
              <a:rPr lang="en-US" i="1" dirty="0" smtClean="0"/>
              <a:t>Kidney </a:t>
            </a:r>
            <a:r>
              <a:rPr lang="en-US" i="1" dirty="0" err="1" smtClean="0"/>
              <a:t>Int</a:t>
            </a:r>
            <a:r>
              <a:rPr lang="en-US" i="1" dirty="0" smtClean="0"/>
              <a:t> </a:t>
            </a:r>
            <a:r>
              <a:rPr lang="en-US" dirty="0" smtClean="0"/>
              <a:t>2010;77:1098–106</a:t>
            </a:r>
          </a:p>
          <a:p>
            <a:pPr eaLnBrk="1" hangingPunct="1">
              <a:defRPr/>
            </a:pPr>
            <a:r>
              <a:rPr lang="en-US" dirty="0" err="1" smtClean="0"/>
              <a:t>Sohal</a:t>
            </a:r>
            <a:r>
              <a:rPr lang="en-US" dirty="0" smtClean="0"/>
              <a:t> AS, </a:t>
            </a:r>
            <a:r>
              <a:rPr lang="en-US" dirty="0" err="1" smtClean="0"/>
              <a:t>Gangji</a:t>
            </a:r>
            <a:r>
              <a:rPr lang="en-US" dirty="0" smtClean="0"/>
              <a:t> AS, </a:t>
            </a:r>
            <a:r>
              <a:rPr lang="en-US" dirty="0" err="1" smtClean="0"/>
              <a:t>Crowther</a:t>
            </a:r>
            <a:r>
              <a:rPr lang="en-US" dirty="0" smtClean="0"/>
              <a:t> MA, </a:t>
            </a:r>
            <a:r>
              <a:rPr lang="en-US" dirty="0" err="1" smtClean="0"/>
              <a:t>Treleaven</a:t>
            </a:r>
            <a:r>
              <a:rPr lang="en-US" dirty="0" smtClean="0"/>
              <a:t> D. Uremic bleeding: </a:t>
            </a:r>
            <a:r>
              <a:rPr lang="en-US" dirty="0" err="1" smtClean="0"/>
              <a:t>pathophysiology</a:t>
            </a:r>
            <a:r>
              <a:rPr lang="en-US" dirty="0" smtClean="0"/>
              <a:t> and clinical risk factors. </a:t>
            </a:r>
            <a:r>
              <a:rPr lang="en-US" dirty="0" err="1" smtClean="0"/>
              <a:t>Thromb</a:t>
            </a:r>
            <a:r>
              <a:rPr lang="en-US" dirty="0" smtClean="0"/>
              <a:t> Res 2006;118:417–22</a:t>
            </a:r>
          </a:p>
          <a:p>
            <a:pPr eaLnBrk="1" hangingPunct="1">
              <a:defRPr/>
            </a:pPr>
            <a:r>
              <a:rPr lang="en-US" dirty="0" err="1" smtClean="0"/>
              <a:t>Genovesi</a:t>
            </a:r>
            <a:r>
              <a:rPr lang="en-US" dirty="0" smtClean="0"/>
              <a:t> S, </a:t>
            </a:r>
            <a:r>
              <a:rPr lang="en-US" dirty="0" err="1" smtClean="0"/>
              <a:t>Vincenti</a:t>
            </a:r>
            <a:r>
              <a:rPr lang="en-US" dirty="0" smtClean="0"/>
              <a:t> A, Rossi E et al. Atrial fibrillation and morbidity and mortality in a cohort of long-term hemodialysis patients. </a:t>
            </a:r>
            <a:r>
              <a:rPr lang="fr-CA" i="1" dirty="0" smtClean="0"/>
              <a:t>Am J </a:t>
            </a:r>
            <a:r>
              <a:rPr lang="fr-CA" i="1" dirty="0" err="1" smtClean="0"/>
              <a:t>Kidney</a:t>
            </a:r>
            <a:r>
              <a:rPr lang="fr-CA" i="1" dirty="0" smtClean="0"/>
              <a:t> Dis</a:t>
            </a:r>
            <a:r>
              <a:rPr lang="fr-CA" dirty="0" smtClean="0"/>
              <a:t> 2008;51:255–262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Quinn RR, </a:t>
            </a:r>
            <a:r>
              <a:rPr lang="en-US" dirty="0" err="1" smtClean="0"/>
              <a:t>Naimark</a:t>
            </a:r>
            <a:r>
              <a:rPr lang="en-US" dirty="0" smtClean="0"/>
              <a:t> DMJ, Oliver MJ, </a:t>
            </a:r>
            <a:r>
              <a:rPr lang="en-US" dirty="0" err="1" smtClean="0"/>
              <a:t>Bayoumi</a:t>
            </a:r>
            <a:r>
              <a:rPr lang="en-US" dirty="0" smtClean="0"/>
              <a:t> AM. Should Hemodialysis Patients With Atrial Fibrillation Undergo Systemic Anticoagulation? A Cost-Utility Analysis. </a:t>
            </a:r>
            <a:r>
              <a:rPr lang="en-US" i="1" dirty="0" smtClean="0"/>
              <a:t>Am J Kidney </a:t>
            </a:r>
            <a:r>
              <a:rPr lang="en-US" i="1" dirty="0" err="1" smtClean="0"/>
              <a:t>Dis</a:t>
            </a:r>
            <a:r>
              <a:rPr lang="en-US" i="1" dirty="0" smtClean="0"/>
              <a:t> 2007;50:421-432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McCabe KM, Booth SL, Fu X, et al. Dietary vitamin K and therapeutic </a:t>
            </a:r>
            <a:r>
              <a:rPr lang="en-US" dirty="0" err="1" smtClean="0"/>
              <a:t>warfarin</a:t>
            </a:r>
            <a:r>
              <a:rPr lang="en-US" dirty="0" smtClean="0"/>
              <a:t> alter the susceptibility to vascular calcification in experimental chronic kidney disease. </a:t>
            </a:r>
            <a:r>
              <a:rPr lang="en-US" i="1" dirty="0" smtClean="0"/>
              <a:t>Kidney Int.</a:t>
            </a:r>
            <a:r>
              <a:rPr lang="en-US" dirty="0" smtClean="0"/>
              <a:t> 2013;83(5):835-44 </a:t>
            </a:r>
          </a:p>
          <a:p>
            <a:pPr eaLnBrk="1" hangingPunct="1">
              <a:defRPr/>
            </a:pPr>
            <a:r>
              <a:rPr lang="en-US" dirty="0" err="1" smtClean="0"/>
              <a:t>Cadavid</a:t>
            </a:r>
            <a:r>
              <a:rPr lang="en-US" dirty="0" smtClean="0"/>
              <a:t> JC, </a:t>
            </a:r>
            <a:r>
              <a:rPr lang="en-US" dirty="0" err="1" smtClean="0"/>
              <a:t>DiVietro</a:t>
            </a:r>
            <a:r>
              <a:rPr lang="en-US" dirty="0" smtClean="0"/>
              <a:t> ML, Torres EA. </a:t>
            </a:r>
            <a:r>
              <a:rPr lang="en-US" dirty="0" err="1" smtClean="0"/>
              <a:t>Warfarin</a:t>
            </a:r>
            <a:r>
              <a:rPr lang="en-US" dirty="0" smtClean="0"/>
              <a:t>-Induced Pulmonary Metastatic Calcification and </a:t>
            </a:r>
            <a:r>
              <a:rPr lang="en-US" dirty="0" err="1" smtClean="0"/>
              <a:t>Calciphylaxis</a:t>
            </a:r>
            <a:r>
              <a:rPr lang="en-US" dirty="0" smtClean="0"/>
              <a:t> in a Patient With End-stage Renal Disease</a:t>
            </a:r>
            <a:r>
              <a:rPr lang="en-US" i="1" dirty="0" smtClean="0"/>
              <a:t>. </a:t>
            </a:r>
            <a:r>
              <a:rPr lang="fr-CA" i="1" dirty="0" smtClean="0"/>
              <a:t>CHEST </a:t>
            </a:r>
            <a:r>
              <a:rPr lang="fr-CA" dirty="0" smtClean="0"/>
              <a:t>2011;139(6):1503 – 1506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Wetmore JB, </a:t>
            </a:r>
            <a:r>
              <a:rPr lang="en-US" dirty="0" err="1" smtClean="0"/>
              <a:t>Ellerbeck</a:t>
            </a:r>
            <a:r>
              <a:rPr lang="en-US" dirty="0" smtClean="0"/>
              <a:t> EF, </a:t>
            </a:r>
            <a:r>
              <a:rPr lang="en-US" dirty="0" err="1" smtClean="0"/>
              <a:t>Mahnken</a:t>
            </a:r>
            <a:r>
              <a:rPr lang="en-US" dirty="0" smtClean="0"/>
              <a:t> JD, </a:t>
            </a:r>
            <a:r>
              <a:rPr lang="en-US" dirty="0" err="1" smtClean="0"/>
              <a:t>Phadnis</a:t>
            </a:r>
            <a:r>
              <a:rPr lang="en-US" dirty="0" smtClean="0"/>
              <a:t> M, </a:t>
            </a:r>
            <a:r>
              <a:rPr lang="en-US" dirty="0" err="1" smtClean="0"/>
              <a:t>Rigler</a:t>
            </a:r>
            <a:r>
              <a:rPr lang="en-US" dirty="0" smtClean="0"/>
              <a:t> SK, </a:t>
            </a:r>
            <a:r>
              <a:rPr lang="en-US" dirty="0" err="1" smtClean="0"/>
              <a:t>Mukhopadhyay</a:t>
            </a:r>
            <a:r>
              <a:rPr lang="en-US" dirty="0" smtClean="0"/>
              <a:t> P, </a:t>
            </a:r>
            <a:r>
              <a:rPr lang="en-US" dirty="0" err="1" smtClean="0"/>
              <a:t>Spertus</a:t>
            </a:r>
            <a:r>
              <a:rPr lang="en-US" dirty="0" smtClean="0"/>
              <a:t> JA, Zhou X, </a:t>
            </a:r>
            <a:r>
              <a:rPr lang="en-US" dirty="0" err="1" smtClean="0"/>
              <a:t>Hou</a:t>
            </a:r>
            <a:r>
              <a:rPr lang="en-US" dirty="0" smtClean="0"/>
              <a:t> Q, </a:t>
            </a:r>
            <a:r>
              <a:rPr lang="en-US" dirty="0" err="1" smtClean="0"/>
              <a:t>Shireman</a:t>
            </a:r>
            <a:r>
              <a:rPr lang="en-US" dirty="0" smtClean="0"/>
              <a:t> TI. Atrial fibrillation and risk of stroke in dialysis patients.</a:t>
            </a:r>
            <a:r>
              <a:rPr lang="en-US" i="1" dirty="0" smtClean="0"/>
              <a:t> Annals of Epidemiology</a:t>
            </a:r>
            <a:r>
              <a:rPr lang="en-US" dirty="0" smtClean="0"/>
              <a:t> 2013;23:112-118</a:t>
            </a:r>
          </a:p>
          <a:p>
            <a:pPr eaLnBrk="1" hangingPunct="1">
              <a:defRPr/>
            </a:pPr>
            <a:r>
              <a:rPr lang="en-US" dirty="0" smtClean="0"/>
              <a:t>Iseki K, Kinjo K, Kimura Y, </a:t>
            </a:r>
            <a:r>
              <a:rPr lang="en-US" dirty="0" err="1" smtClean="0"/>
              <a:t>Osawa</a:t>
            </a:r>
            <a:r>
              <a:rPr lang="en-US" dirty="0" smtClean="0"/>
              <a:t> A, </a:t>
            </a:r>
            <a:r>
              <a:rPr lang="en-US" dirty="0" err="1" smtClean="0"/>
              <a:t>Fukiyama</a:t>
            </a:r>
            <a:r>
              <a:rPr lang="en-US" dirty="0" smtClean="0"/>
              <a:t> K. Evidence for high risk of cerebral hemorrhage in chronic dialysis patients. Kidney </a:t>
            </a:r>
            <a:r>
              <a:rPr lang="en-US" dirty="0" err="1" smtClean="0"/>
              <a:t>Int</a:t>
            </a:r>
            <a:r>
              <a:rPr lang="en-US" dirty="0" smtClean="0"/>
              <a:t> 1993;44:1086–90.</a:t>
            </a:r>
          </a:p>
          <a:p>
            <a:pPr eaLnBrk="1" hangingPunct="1">
              <a:defRPr/>
            </a:pPr>
            <a:r>
              <a:rPr lang="en-US" dirty="0" smtClean="0"/>
              <a:t>Chou CY, </a:t>
            </a:r>
            <a:r>
              <a:rPr lang="en-US" dirty="0" err="1" smtClean="0"/>
              <a:t>Kuo</a:t>
            </a:r>
            <a:r>
              <a:rPr lang="en-US" dirty="0" smtClean="0"/>
              <a:t> HL, Wang SM et al. Outcome of atrial fibrillation among patients with end-stage renal disease. </a:t>
            </a:r>
            <a:r>
              <a:rPr lang="en-US" dirty="0" err="1" smtClean="0"/>
              <a:t>Nephrol</a:t>
            </a:r>
            <a:r>
              <a:rPr lang="en-US" dirty="0" smtClean="0"/>
              <a:t> Dial Trans- plant 2010; 25: 1225–1230</a:t>
            </a:r>
          </a:p>
          <a:p>
            <a:pPr eaLnBrk="1" hangingPunct="1">
              <a:defRPr/>
            </a:pPr>
            <a:r>
              <a:rPr lang="en-US" dirty="0" smtClean="0"/>
              <a:t>Major bleeding events and risk stratification of antithrombotic agents in hemodialysis: results from the DOPPS. </a:t>
            </a:r>
            <a:r>
              <a:rPr lang="en-US" dirty="0" err="1" smtClean="0"/>
              <a:t>Sood</a:t>
            </a:r>
            <a:r>
              <a:rPr lang="en-US" dirty="0" smtClean="0"/>
              <a:t> MM, </a:t>
            </a:r>
            <a:r>
              <a:rPr lang="en-US" dirty="0" err="1" smtClean="0"/>
              <a:t>Larkina</a:t>
            </a:r>
            <a:r>
              <a:rPr lang="en-US" dirty="0" smtClean="0"/>
              <a:t> M, </a:t>
            </a:r>
            <a:r>
              <a:rPr lang="en-US" dirty="0" err="1" smtClean="0"/>
              <a:t>Thumma</a:t>
            </a:r>
            <a:r>
              <a:rPr lang="en-US" dirty="0" smtClean="0"/>
              <a:t> JR, </a:t>
            </a:r>
            <a:r>
              <a:rPr lang="en-US" dirty="0" err="1" smtClean="0"/>
              <a:t>Tentori</a:t>
            </a:r>
            <a:r>
              <a:rPr lang="en-US" dirty="0" smtClean="0"/>
              <a:t> F, Gillespie BW, </a:t>
            </a:r>
            <a:r>
              <a:rPr lang="en-US" dirty="0" err="1" smtClean="0"/>
              <a:t>Fukuhara</a:t>
            </a:r>
            <a:r>
              <a:rPr lang="en-US" dirty="0" smtClean="0"/>
              <a:t> S, Mendelssohn DC, Chan K, de </a:t>
            </a:r>
            <a:r>
              <a:rPr lang="en-US" dirty="0" err="1" smtClean="0"/>
              <a:t>Sequera</a:t>
            </a:r>
            <a:r>
              <a:rPr lang="en-US" dirty="0" smtClean="0"/>
              <a:t> P, </a:t>
            </a:r>
            <a:r>
              <a:rPr lang="en-US" dirty="0" err="1" smtClean="0"/>
              <a:t>Komenda</a:t>
            </a:r>
            <a:r>
              <a:rPr lang="en-US" dirty="0" smtClean="0"/>
              <a:t> P, </a:t>
            </a:r>
            <a:r>
              <a:rPr lang="en-US" dirty="0" err="1" smtClean="0"/>
              <a:t>Rigatto</a:t>
            </a:r>
            <a:r>
              <a:rPr lang="en-US" dirty="0" smtClean="0"/>
              <a:t> C, Robinson BM. </a:t>
            </a:r>
            <a:r>
              <a:rPr lang="en-US" i="1" dirty="0" smtClean="0"/>
              <a:t>Kidney Int. </a:t>
            </a:r>
            <a:r>
              <a:rPr lang="en-US" dirty="0" smtClean="0"/>
              <a:t>2013 Sep;84(3):600-8 </a:t>
            </a:r>
          </a:p>
          <a:p>
            <a:pPr eaLnBrk="1" hangingPunct="1">
              <a:defRPr/>
            </a:pPr>
            <a:r>
              <a:rPr lang="en-US" dirty="0" smtClean="0"/>
              <a:t>Atrial Fibrillation Investigators. Risk factors for stroke and efficacy of </a:t>
            </a:r>
            <a:r>
              <a:rPr lang="en-US" dirty="0" err="1" smtClean="0"/>
              <a:t>antithrom</a:t>
            </a:r>
            <a:r>
              <a:rPr lang="en-US" dirty="0" smtClean="0"/>
              <a:t>- </a:t>
            </a:r>
            <a:r>
              <a:rPr lang="en-US" dirty="0" err="1" smtClean="0"/>
              <a:t>botic</a:t>
            </a:r>
            <a:r>
              <a:rPr lang="en-US" dirty="0" smtClean="0"/>
              <a:t> therapy in atrial fibrillation. Analysis of pooled data from five randomized controlled trials. Arch Intern Med 1994;154:1449–57.</a:t>
            </a:r>
          </a:p>
          <a:p>
            <a:pPr eaLnBrk="1" hangingPunct="1">
              <a:defRPr/>
            </a:pPr>
            <a:r>
              <a:rPr lang="en-US" dirty="0" smtClean="0"/>
              <a:t>Gage BF, Waterman AD, Shannon W, </a:t>
            </a:r>
            <a:r>
              <a:rPr lang="en-US" dirty="0" err="1" smtClean="0"/>
              <a:t>Boechler</a:t>
            </a:r>
            <a:r>
              <a:rPr lang="en-US" dirty="0" smtClean="0"/>
              <a:t> M, Rich MW, Radford MJ. </a:t>
            </a:r>
            <a:r>
              <a:rPr lang="en-US" dirty="0" err="1" smtClean="0"/>
              <a:t>Vali</a:t>
            </a:r>
            <a:r>
              <a:rPr lang="en-US" dirty="0" smtClean="0"/>
              <a:t>- </a:t>
            </a:r>
            <a:r>
              <a:rPr lang="en-US" dirty="0" err="1" smtClean="0"/>
              <a:t>dation</a:t>
            </a:r>
            <a:r>
              <a:rPr lang="en-US" dirty="0" smtClean="0"/>
              <a:t> of clinical classification schemes for predicting stroke: results from the National Registry of Atrial Fibrillation. JAMA 2001;285:2864–70.</a:t>
            </a:r>
          </a:p>
          <a:p>
            <a:pPr eaLnBrk="1" hangingPunct="1">
              <a:defRPr/>
            </a:pPr>
            <a:r>
              <a:rPr lang="en-US" dirty="0" err="1" smtClean="0"/>
              <a:t>Nieuwlaat</a:t>
            </a:r>
            <a:r>
              <a:rPr lang="en-US" dirty="0" smtClean="0"/>
              <a:t> R, </a:t>
            </a:r>
            <a:r>
              <a:rPr lang="en-US" dirty="0" err="1" smtClean="0"/>
              <a:t>Capucci</a:t>
            </a:r>
            <a:r>
              <a:rPr lang="en-US" dirty="0" smtClean="0"/>
              <a:t> A, </a:t>
            </a:r>
            <a:r>
              <a:rPr lang="en-US" dirty="0" err="1" smtClean="0"/>
              <a:t>Camm</a:t>
            </a:r>
            <a:r>
              <a:rPr lang="en-US" dirty="0" smtClean="0"/>
              <a:t> AJ, Olsson SB, Andresen D, Davies DW et al. Atrial fibrillation management: a prospective survey in ESC member countries: the Euro Heart Survey on Atrial Fibrillation. </a:t>
            </a:r>
            <a:r>
              <a:rPr lang="en-US" dirty="0" err="1" smtClean="0"/>
              <a:t>Eur</a:t>
            </a:r>
            <a:r>
              <a:rPr lang="en-US" dirty="0" smtClean="0"/>
              <a:t> Heart J 2005;26: 2422 – 34.</a:t>
            </a:r>
          </a:p>
          <a:p>
            <a:pPr eaLnBrk="1" hangingPunct="1">
              <a:defRPr/>
            </a:pPr>
            <a:r>
              <a:rPr lang="en-US" dirty="0" smtClean="0"/>
              <a:t>Go AS, </a:t>
            </a:r>
            <a:r>
              <a:rPr lang="en-US" dirty="0" err="1" smtClean="0"/>
              <a:t>Hylek</a:t>
            </a:r>
            <a:r>
              <a:rPr lang="en-US" dirty="0" smtClean="0"/>
              <a:t> EM, Phillips KA, Chang Y, </a:t>
            </a:r>
            <a:r>
              <a:rPr lang="en-US" dirty="0" err="1" smtClean="0"/>
              <a:t>Henault</a:t>
            </a:r>
            <a:r>
              <a:rPr lang="en-US" dirty="0" smtClean="0"/>
              <a:t> LE, Selby JV, Singer DE. Prevalence of diagnosed atrial fibrillation in adults: national </a:t>
            </a:r>
            <a:r>
              <a:rPr lang="en-US" dirty="0" err="1" smtClean="0"/>
              <a:t>im</a:t>
            </a:r>
            <a:r>
              <a:rPr lang="en-US" dirty="0" smtClean="0"/>
              <a:t>- </a:t>
            </a:r>
            <a:r>
              <a:rPr lang="en-US" dirty="0" err="1" smtClean="0"/>
              <a:t>plications</a:t>
            </a:r>
            <a:r>
              <a:rPr lang="en-US" dirty="0" smtClean="0"/>
              <a:t> for rhythm management and stroke prevention: the </a:t>
            </a:r>
            <a:r>
              <a:rPr lang="en-US" dirty="0" err="1" smtClean="0"/>
              <a:t>AnTico</a:t>
            </a:r>
            <a:r>
              <a:rPr lang="en-US" dirty="0" smtClean="0"/>
              <a:t>- </a:t>
            </a:r>
            <a:r>
              <a:rPr lang="en-US" dirty="0" err="1" smtClean="0"/>
              <a:t>agulation</a:t>
            </a:r>
            <a:r>
              <a:rPr lang="en-US" dirty="0" smtClean="0"/>
              <a:t> and Risk Factors in Atrial Fibrillation (ATRIA) Study. </a:t>
            </a:r>
            <a:r>
              <a:rPr lang="en-US" i="1" dirty="0" smtClean="0"/>
              <a:t>JAMA. 2001;285:2370–2375.</a:t>
            </a:r>
          </a:p>
          <a:p>
            <a:pPr eaLnBrk="1" hangingPunct="1">
              <a:defRPr/>
            </a:pPr>
            <a:r>
              <a:rPr lang="en-US" dirty="0" err="1" smtClean="0"/>
              <a:t>Crowther</a:t>
            </a:r>
            <a:r>
              <a:rPr lang="en-US" dirty="0" smtClean="0"/>
              <a:t> MA, </a:t>
            </a:r>
            <a:r>
              <a:rPr lang="en-US" dirty="0" err="1" smtClean="0"/>
              <a:t>Clase</a:t>
            </a:r>
            <a:r>
              <a:rPr lang="en-US" dirty="0" smtClean="0"/>
              <a:t> CM, </a:t>
            </a:r>
            <a:r>
              <a:rPr lang="en-US" dirty="0" err="1" smtClean="0"/>
              <a:t>Margetts</a:t>
            </a:r>
            <a:r>
              <a:rPr lang="en-US" dirty="0" smtClean="0"/>
              <a:t> PJ, Julian J, Lambert K, </a:t>
            </a:r>
            <a:r>
              <a:rPr lang="en-US" dirty="0" err="1" smtClean="0"/>
              <a:t>Sneath</a:t>
            </a:r>
            <a:r>
              <a:rPr lang="en-US" dirty="0" smtClean="0"/>
              <a:t> D, Nagai R, Wilson S, Ingram AJ. Low-Intensity </a:t>
            </a:r>
            <a:r>
              <a:rPr lang="en-US" dirty="0" err="1" smtClean="0"/>
              <a:t>Warfarin</a:t>
            </a:r>
            <a:r>
              <a:rPr lang="en-US" dirty="0" smtClean="0"/>
              <a:t> Is Ineffective for the Prevention of PTFE Graft Failure in Patients on Hemodialysis: A Randomized Controlled Trial</a:t>
            </a:r>
            <a:r>
              <a:rPr lang="en-US" i="1" dirty="0" smtClean="0"/>
              <a:t>. J Am Soc </a:t>
            </a:r>
            <a:r>
              <a:rPr lang="en-US" i="1" dirty="0" err="1" smtClean="0"/>
              <a:t>Nephrol</a:t>
            </a:r>
            <a:r>
              <a:rPr lang="en-US" dirty="0" smtClean="0"/>
              <a:t> 13: 2331–2337, 2002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3"/>
          <p:cNvSpPr>
            <a:spLocks noGrp="1"/>
          </p:cNvSpPr>
          <p:nvPr>
            <p:ph type="ctrTitle"/>
          </p:nvPr>
        </p:nvSpPr>
        <p:spPr bwMode="auto">
          <a:xfrm>
            <a:off x="101600" y="2600325"/>
            <a:ext cx="3035300" cy="14700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Question?</a:t>
            </a:r>
          </a:p>
        </p:txBody>
      </p:sp>
      <p:pic>
        <p:nvPicPr>
          <p:cNvPr id="5939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5800" y="525463"/>
            <a:ext cx="5816600" cy="5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Olesen</a:t>
            </a:r>
            <a:r>
              <a:rPr lang="en-US" dirty="0" smtClean="0"/>
              <a:t> et al.</a:t>
            </a:r>
            <a:br>
              <a:rPr lang="en-US" dirty="0" smtClean="0"/>
            </a:br>
            <a:r>
              <a:rPr lang="en-US" dirty="0" smtClean="0"/>
              <a:t>Patient’s Baseline Risk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457200" y="2257425"/>
          <a:ext cx="3941011" cy="33375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189748"/>
                <a:gridCol w="175126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Ischemic Stroke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n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171 (19.0)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HTN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486 (53.9)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Age ≥75 yrs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267 (29.6)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Age 65-74 yrs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293 (32.5)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129 (14.3)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Hx</a:t>
                      </a:r>
                      <a:r>
                        <a:rPr lang="en-US" dirty="0" smtClean="0"/>
                        <a:t> Stroke/TIA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133 (14.8)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Vascular Disease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248 (27.5)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Female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303 (33.6)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4986338" y="2257425"/>
          <a:ext cx="3646889" cy="29667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18105"/>
                <a:gridCol w="182878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Bleeding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</a:t>
                      </a:r>
                      <a:r>
                        <a:rPr lang="en-US" dirty="0" smtClean="0"/>
                        <a:t>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HTN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486 (53.9)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Abnormal Liver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 (4.0)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Hx</a:t>
                      </a:r>
                      <a:r>
                        <a:rPr lang="en-US" dirty="0" smtClean="0"/>
                        <a:t> Stroke/TIA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133 (14.8)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Hx</a:t>
                      </a:r>
                      <a:r>
                        <a:rPr lang="en-US" dirty="0" smtClean="0"/>
                        <a:t> Bleed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137 (15.2)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Age ≥65 yrs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533 (59.2)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NSAID 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 (11.0)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EtOH Abuse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 (4.8)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Cost Utility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Base case: 60-year-old male HD patient in US</a:t>
            </a:r>
          </a:p>
          <a:p>
            <a:endParaRPr lang="en-US" smtClean="0">
              <a:ea typeface="ＭＳ Ｐゴシック"/>
              <a:cs typeface="ＭＳ Ｐゴシック"/>
            </a:endParaRPr>
          </a:p>
          <a:p>
            <a:r>
              <a:rPr lang="en-US" smtClean="0">
                <a:ea typeface="ＭＳ Ｐゴシック"/>
                <a:cs typeface="ＭＳ Ｐゴシック"/>
              </a:rPr>
              <a:t>Warfarin prolongs survival 0.15 QALY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Cost $88 400 incremental cost/QALY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At threshold $100 000/QALY, warfarin 58% efficient to prevent ischemic stroke</a:t>
            </a:r>
          </a:p>
          <a:p>
            <a:endParaRPr lang="en-US" smtClean="0">
              <a:ea typeface="ＭＳ Ｐゴシック"/>
              <a:cs typeface="ＭＳ Ｐゴシック"/>
            </a:endParaRPr>
          </a:p>
          <a:p>
            <a:r>
              <a:rPr lang="en-US" smtClean="0">
                <a:ea typeface="ＭＳ Ｐゴシック"/>
                <a:cs typeface="ＭＳ Ｐゴシック"/>
              </a:rPr>
              <a:t>Did not assess bleeding risk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What I thought I knew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Doing a rotation in pediatrics would be a gut wrenching and terrible experience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What I thought I knew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trike="sngStrike" dirty="0" smtClean="0">
                <a:ea typeface="+mn-ea"/>
                <a:cs typeface="+mn-cs"/>
              </a:rPr>
              <a:t>Doing a rotation in pediatrics would be a gut wrenching and terrible experience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NO! They are adorable and bounce back quickly!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What I thought I knew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Moustaches outside of Movember are weird, itchy, and uncomfortable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1736725"/>
            <a:ext cx="46101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trike="sngStrike" dirty="0" smtClean="0">
                <a:ea typeface="+mn-ea"/>
                <a:cs typeface="+mn-cs"/>
              </a:rPr>
              <a:t>Moustaches outside of </a:t>
            </a:r>
            <a:r>
              <a:rPr lang="en-US" strike="sngStrike" dirty="0" err="1" smtClean="0">
                <a:ea typeface="+mn-ea"/>
                <a:cs typeface="+mn-cs"/>
              </a:rPr>
              <a:t>Movember</a:t>
            </a:r>
            <a:r>
              <a:rPr lang="en-US" strike="sngStrike" dirty="0" smtClean="0">
                <a:ea typeface="+mn-ea"/>
                <a:cs typeface="+mn-cs"/>
              </a:rPr>
              <a:t> are weird, itchy, and uncomfortable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trike="sngStrike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trike="sngStrike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Nope: just awesome!</a:t>
            </a:r>
          </a:p>
        </p:txBody>
      </p:sp>
      <p:sp>
        <p:nvSpPr>
          <p:cNvPr id="22531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What I thought I knew</a:t>
            </a:r>
          </a:p>
        </p:txBody>
      </p:sp>
      <p:pic>
        <p:nvPicPr>
          <p:cNvPr id="2253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2603500"/>
            <a:ext cx="4248150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5238" y="4556125"/>
            <a:ext cx="287655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What I thought I knew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u="sng" smtClean="0">
                <a:ea typeface="ＭＳ Ｐゴシック"/>
                <a:cs typeface="ＭＳ Ｐゴシック"/>
              </a:rPr>
              <a:t>All patients </a:t>
            </a:r>
            <a:r>
              <a:rPr lang="en-US" smtClean="0">
                <a:ea typeface="ＭＳ Ｐゴシック"/>
                <a:cs typeface="ＭＳ Ｐゴシック"/>
              </a:rPr>
              <a:t>with atrial fibrillation needed to receive warfarin-anticoagulation to prevent stroke</a:t>
            </a: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/>
                <a:cs typeface="ＭＳ Ｐゴシック"/>
              </a:rPr>
              <a:t>	…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End-Stage Kidney Disease </a:t>
            </a:r>
            <a:br>
              <a:rPr lang="en-US" dirty="0" smtClean="0"/>
            </a:br>
            <a:r>
              <a:rPr lang="en-US" dirty="0" smtClean="0"/>
              <a:t>and Atrial Fibrillation</a:t>
            </a:r>
            <a:endParaRPr lang="en-US" dirty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Up to 27% hemodialysis patients have atrial fibrillation (AFib)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Hemodialysis patients 31% increased risk of hemorrhagic stroke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Hemodialysis patients with AFib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Mortality HR 1.65 (95% 1.18-2.31)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Ischemic stroke HR 1.26 (99% 1.06-1.49)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44450">
          <a:solidFill>
            <a:schemeClr val="accent6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2161</Words>
  <Application>Microsoft Office PowerPoint</Application>
  <PresentationFormat>On-screen Show (4:3)</PresentationFormat>
  <Paragraphs>451</Paragraphs>
  <Slides>39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Different strokes for dialysis folks; of QRS, it's not nice to 'Fib  when you don't P(ee)  Warfarin as Stroke Prophylaxis for  Atrial Fibrillation in End-Stage Renal Disease</vt:lpstr>
      <vt:lpstr>What I thought I knew</vt:lpstr>
      <vt:lpstr>What I thought I knew:</vt:lpstr>
      <vt:lpstr>What I thought I knew</vt:lpstr>
      <vt:lpstr>What I thought I knew</vt:lpstr>
      <vt:lpstr>What I thought I knew</vt:lpstr>
      <vt:lpstr>What I thought I knew</vt:lpstr>
      <vt:lpstr>What I thought I knew</vt:lpstr>
      <vt:lpstr>End-Stage Kidney Disease  and Atrial Fibrillation</vt:lpstr>
      <vt:lpstr>Warfarin in ESRD</vt:lpstr>
      <vt:lpstr>CCS 2012 Guidelines</vt:lpstr>
      <vt:lpstr>Warfarin Use in Canada</vt:lpstr>
      <vt:lpstr>Risk Calculators - Stroke</vt:lpstr>
      <vt:lpstr>CHADS2 Validation in ESRD</vt:lpstr>
      <vt:lpstr>Risk Calculators - Bleed</vt:lpstr>
      <vt:lpstr>Clinical Question</vt:lpstr>
      <vt:lpstr>Search</vt:lpstr>
      <vt:lpstr>PowerPoint Presentation</vt:lpstr>
      <vt:lpstr>Zimmerman et al. 2012</vt:lpstr>
      <vt:lpstr>Zimmerman et al. Warfarin Trial Characteristics</vt:lpstr>
      <vt:lpstr>Zimmerman et al. Warfarin Trials Findings</vt:lpstr>
      <vt:lpstr>Zimmerman et al. Limitations</vt:lpstr>
      <vt:lpstr>PowerPoint Presentation</vt:lpstr>
      <vt:lpstr>Olesen et al.</vt:lpstr>
      <vt:lpstr>Olesen et al. Patients included</vt:lpstr>
      <vt:lpstr>Olesen et al. Patients included</vt:lpstr>
      <vt:lpstr>Olesen et al. Risk Scores</vt:lpstr>
      <vt:lpstr>Olesen et al. Patients included</vt:lpstr>
      <vt:lpstr>Olesen et al. Patient’s Baseline Characteristics</vt:lpstr>
      <vt:lpstr>Olesen et al. Outcomes</vt:lpstr>
      <vt:lpstr>Olesen et al. Limitations</vt:lpstr>
      <vt:lpstr>Summary</vt:lpstr>
      <vt:lpstr>Uncertainty</vt:lpstr>
      <vt:lpstr>Conclusion</vt:lpstr>
      <vt:lpstr>Conclusion … or more questions?</vt:lpstr>
      <vt:lpstr>References</vt:lpstr>
      <vt:lpstr>Question?</vt:lpstr>
      <vt:lpstr>Olesen et al. Patient’s Baseline Risk</vt:lpstr>
      <vt:lpstr>Cost Utility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Jonathan Mailman</dc:creator>
  <cp:lastModifiedBy>Rachel Wu</cp:lastModifiedBy>
  <cp:revision>138</cp:revision>
  <dcterms:created xsi:type="dcterms:W3CDTF">2013-09-11T07:00:28Z</dcterms:created>
  <dcterms:modified xsi:type="dcterms:W3CDTF">2013-09-11T21:23:47Z</dcterms:modified>
</cp:coreProperties>
</file>