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B77394-DEC2-470B-B994-06C6642A0C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40BD735A-A16A-4D2E-9179-D3BB8F732259}">
      <dgm:prSet phldrT="[Text]" custT="1"/>
      <dgm:spPr/>
      <dgm:t>
        <a:bodyPr/>
        <a:lstStyle/>
        <a:p>
          <a:r>
            <a:rPr lang="en-US" sz="1800" b="1" i="0" dirty="0" smtClean="0"/>
            <a:t>Timing</a:t>
          </a:r>
          <a:r>
            <a:rPr lang="en-US" sz="1800" b="0" i="0" dirty="0" smtClean="0"/>
            <a:t>:</a:t>
          </a:r>
        </a:p>
        <a:p>
          <a:r>
            <a:rPr lang="en-US" sz="1800" b="0" i="0" dirty="0" smtClean="0"/>
            <a:t> samples can be obtained at any time, but preferably before starting any antimicrobial treatment </a:t>
          </a:r>
          <a:endParaRPr lang="en-CA" sz="1800" dirty="0"/>
        </a:p>
      </dgm:t>
    </dgm:pt>
    <dgm:pt modelId="{73446BED-FA0C-41C7-95FA-2C39DDDCA8D7}" type="parTrans" cxnId="{F5A79E94-5EB6-416D-A2BE-48ADF955094C}">
      <dgm:prSet/>
      <dgm:spPr/>
      <dgm:t>
        <a:bodyPr/>
        <a:lstStyle/>
        <a:p>
          <a:endParaRPr lang="en-CA"/>
        </a:p>
      </dgm:t>
    </dgm:pt>
    <dgm:pt modelId="{7DB8BB71-85C6-41CA-9318-6C900B7EBCC0}" type="sibTrans" cxnId="{F5A79E94-5EB6-416D-A2BE-48ADF955094C}">
      <dgm:prSet/>
      <dgm:spPr/>
      <dgm:t>
        <a:bodyPr/>
        <a:lstStyle/>
        <a:p>
          <a:endParaRPr lang="en-CA"/>
        </a:p>
      </dgm:t>
    </dgm:pt>
    <dgm:pt modelId="{1F2805FC-E6C6-4B30-99BC-4333A464F445}">
      <dgm:prSet phldrT="[Text]" custT="1"/>
      <dgm:spPr/>
      <dgm:t>
        <a:bodyPr/>
        <a:lstStyle/>
        <a:p>
          <a:r>
            <a:rPr lang="en-US" sz="1800" b="1" i="0" dirty="0" smtClean="0"/>
            <a:t>Collection (Pleural fluid, lung aspirates): </a:t>
          </a:r>
          <a:r>
            <a:rPr lang="en-US" sz="1800" b="0" i="0" dirty="0" smtClean="0"/>
            <a:t>specimens must be stored in sterile containers.</a:t>
          </a:r>
          <a:endParaRPr lang="en-CA" sz="1800" dirty="0"/>
        </a:p>
      </dgm:t>
    </dgm:pt>
    <dgm:pt modelId="{2644F5E9-AAAC-4BEF-B89D-6E38501BA185}" type="parTrans" cxnId="{EC4C3A40-47B3-4290-8342-7055C14D03D3}">
      <dgm:prSet/>
      <dgm:spPr/>
      <dgm:t>
        <a:bodyPr/>
        <a:lstStyle/>
        <a:p>
          <a:endParaRPr lang="en-CA"/>
        </a:p>
      </dgm:t>
    </dgm:pt>
    <dgm:pt modelId="{1B578EA2-DA74-4FE3-8616-F170B42497A7}" type="sibTrans" cxnId="{EC4C3A40-47B3-4290-8342-7055C14D03D3}">
      <dgm:prSet/>
      <dgm:spPr/>
      <dgm:t>
        <a:bodyPr/>
        <a:lstStyle/>
        <a:p>
          <a:endParaRPr lang="en-CA"/>
        </a:p>
      </dgm:t>
    </dgm:pt>
    <dgm:pt modelId="{5DCE187A-1B2A-489E-9B47-F8221A8601DA}">
      <dgm:prSet phldrT="[Text]" custT="1"/>
      <dgm:spPr/>
      <dgm:t>
        <a:bodyPr/>
        <a:lstStyle/>
        <a:p>
          <a:r>
            <a:rPr lang="en-US" sz="1400" b="1" i="0" dirty="0" smtClean="0"/>
            <a:t>Collection (sputum): </a:t>
          </a:r>
        </a:p>
        <a:p>
          <a:r>
            <a:rPr lang="en-US" sz="1400" b="0" i="0" dirty="0" smtClean="0"/>
            <a:t>the patient will be asked to rinse their mouth and asked to cough and expectorate the sputum into a sterile container, or induced sample may be collected by inhaling saline </a:t>
          </a:r>
          <a:r>
            <a:rPr lang="en-US" sz="1400" b="0" i="0" dirty="0" err="1" smtClean="0"/>
            <a:t>vapours</a:t>
          </a:r>
          <a:r>
            <a:rPr lang="en-US" sz="1400" b="0" i="0" dirty="0" smtClean="0"/>
            <a:t>, which stimulates sputum production</a:t>
          </a:r>
          <a:endParaRPr lang="en-CA" sz="1400" dirty="0"/>
        </a:p>
      </dgm:t>
    </dgm:pt>
    <dgm:pt modelId="{5127E9F8-E8D4-4A93-A3BC-B78E50494616}" type="parTrans" cxnId="{B8104DB3-6899-48A3-81AB-90BB17466383}">
      <dgm:prSet/>
      <dgm:spPr/>
      <dgm:t>
        <a:bodyPr/>
        <a:lstStyle/>
        <a:p>
          <a:endParaRPr lang="en-CA"/>
        </a:p>
      </dgm:t>
    </dgm:pt>
    <dgm:pt modelId="{571423F3-738C-4482-90E3-0EB853A977D2}" type="sibTrans" cxnId="{B8104DB3-6899-48A3-81AB-90BB17466383}">
      <dgm:prSet/>
      <dgm:spPr/>
      <dgm:t>
        <a:bodyPr/>
        <a:lstStyle/>
        <a:p>
          <a:endParaRPr lang="en-CA"/>
        </a:p>
      </dgm:t>
    </dgm:pt>
    <dgm:pt modelId="{9BE38C04-5EBE-47E2-AA67-343C99AE1892}">
      <dgm:prSet phldrT="[Text]" custT="1"/>
      <dgm:spPr/>
      <dgm:t>
        <a:bodyPr/>
        <a:lstStyle/>
        <a:p>
          <a:r>
            <a:rPr lang="en-US" sz="1400" b="1" i="0" dirty="0" smtClean="0"/>
            <a:t>Possibility of contamination: </a:t>
          </a:r>
        </a:p>
        <a:p>
          <a:r>
            <a:rPr lang="en-US" sz="1400" b="0" i="0" dirty="0" smtClean="0"/>
            <a:t>contamination of specimens can occur due to upper respiratory secretions. Even with thorough collection techniques, it is important to interpret laboratory results of these samples carefully</a:t>
          </a:r>
          <a:endParaRPr lang="en-CA" sz="1400" dirty="0"/>
        </a:p>
      </dgm:t>
    </dgm:pt>
    <dgm:pt modelId="{45F6A89D-7576-4AA7-A2FE-EF81F6C6C121}" type="parTrans" cxnId="{156E9AB5-00CE-4179-AB01-A953527E4869}">
      <dgm:prSet/>
      <dgm:spPr/>
      <dgm:t>
        <a:bodyPr/>
        <a:lstStyle/>
        <a:p>
          <a:endParaRPr lang="en-CA"/>
        </a:p>
      </dgm:t>
    </dgm:pt>
    <dgm:pt modelId="{52129EE6-7D5D-4A0F-B33D-2140BA9DB043}" type="sibTrans" cxnId="{156E9AB5-00CE-4179-AB01-A953527E4869}">
      <dgm:prSet/>
      <dgm:spPr/>
      <dgm:t>
        <a:bodyPr/>
        <a:lstStyle/>
        <a:p>
          <a:endParaRPr lang="en-CA"/>
        </a:p>
      </dgm:t>
    </dgm:pt>
    <dgm:pt modelId="{E7922AAE-E378-4616-8E3E-0CE75800D457}">
      <dgm:prSet phldrT="[Text]" custT="1"/>
      <dgm:spPr/>
      <dgm:t>
        <a:bodyPr/>
        <a:lstStyle/>
        <a:p>
          <a:r>
            <a:rPr lang="en-US" sz="1200" b="1" i="0" dirty="0" smtClean="0"/>
            <a:t>Handling and transport: </a:t>
          </a:r>
        </a:p>
        <a:p>
          <a:r>
            <a:rPr lang="en-US" sz="1200" b="0" i="0" dirty="0" smtClean="0"/>
            <a:t>All containers must be labeled with patient name, ID, type of specimen, and date collected. During transportation and storage, if the specimen can be plated within several hours, temperature should be set at 2 to 5 °C. Otherwise, long-term storage is optimal at - 70°C</a:t>
          </a:r>
          <a:endParaRPr lang="en-CA" sz="1200" dirty="0"/>
        </a:p>
      </dgm:t>
    </dgm:pt>
    <dgm:pt modelId="{896C77ED-2F34-42F0-9970-97A0E390C020}" type="parTrans" cxnId="{4E6596C9-347D-4EB9-92CB-76048375BA30}">
      <dgm:prSet/>
      <dgm:spPr/>
      <dgm:t>
        <a:bodyPr/>
        <a:lstStyle/>
        <a:p>
          <a:endParaRPr lang="en-CA"/>
        </a:p>
      </dgm:t>
    </dgm:pt>
    <dgm:pt modelId="{80EECCA6-CDC6-4085-9B03-A0E99483232E}" type="sibTrans" cxnId="{4E6596C9-347D-4EB9-92CB-76048375BA30}">
      <dgm:prSet/>
      <dgm:spPr/>
      <dgm:t>
        <a:bodyPr/>
        <a:lstStyle/>
        <a:p>
          <a:endParaRPr lang="en-CA"/>
        </a:p>
      </dgm:t>
    </dgm:pt>
    <dgm:pt modelId="{D6C5D85B-40B8-412D-89E6-729B82D6D45E}" type="pres">
      <dgm:prSet presAssocID="{64B77394-DEC2-470B-B994-06C6642A0CC4}" presName="diagram" presStyleCnt="0">
        <dgm:presLayoutVars>
          <dgm:dir/>
          <dgm:resizeHandles val="exact"/>
        </dgm:presLayoutVars>
      </dgm:prSet>
      <dgm:spPr/>
      <dgm:t>
        <a:bodyPr/>
        <a:lstStyle/>
        <a:p>
          <a:endParaRPr lang="en-CA"/>
        </a:p>
      </dgm:t>
    </dgm:pt>
    <dgm:pt modelId="{78A11A1C-3F84-4F2F-98F0-CC8396AEB553}" type="pres">
      <dgm:prSet presAssocID="{40BD735A-A16A-4D2E-9179-D3BB8F732259}" presName="node" presStyleLbl="node1" presStyleIdx="0" presStyleCnt="5">
        <dgm:presLayoutVars>
          <dgm:bulletEnabled val="1"/>
        </dgm:presLayoutVars>
      </dgm:prSet>
      <dgm:spPr/>
      <dgm:t>
        <a:bodyPr/>
        <a:lstStyle/>
        <a:p>
          <a:endParaRPr lang="en-CA"/>
        </a:p>
      </dgm:t>
    </dgm:pt>
    <dgm:pt modelId="{E4DB03B6-FD4F-41B1-BD86-F03909285046}" type="pres">
      <dgm:prSet presAssocID="{7DB8BB71-85C6-41CA-9318-6C900B7EBCC0}" presName="sibTrans" presStyleCnt="0"/>
      <dgm:spPr/>
    </dgm:pt>
    <dgm:pt modelId="{18BDE00E-6D77-427C-9378-DF69C6AD7B92}" type="pres">
      <dgm:prSet presAssocID="{1F2805FC-E6C6-4B30-99BC-4333A464F445}" presName="node" presStyleLbl="node1" presStyleIdx="1" presStyleCnt="5">
        <dgm:presLayoutVars>
          <dgm:bulletEnabled val="1"/>
        </dgm:presLayoutVars>
      </dgm:prSet>
      <dgm:spPr/>
      <dgm:t>
        <a:bodyPr/>
        <a:lstStyle/>
        <a:p>
          <a:endParaRPr lang="en-CA"/>
        </a:p>
      </dgm:t>
    </dgm:pt>
    <dgm:pt modelId="{7FB005BE-3E8B-4522-B957-C5D7716F4373}" type="pres">
      <dgm:prSet presAssocID="{1B578EA2-DA74-4FE3-8616-F170B42497A7}" presName="sibTrans" presStyleCnt="0"/>
      <dgm:spPr/>
    </dgm:pt>
    <dgm:pt modelId="{35D4F621-B702-4DBC-91F0-B64F3F56057C}" type="pres">
      <dgm:prSet presAssocID="{5DCE187A-1B2A-489E-9B47-F8221A8601DA}" presName="node" presStyleLbl="node1" presStyleIdx="2" presStyleCnt="5">
        <dgm:presLayoutVars>
          <dgm:bulletEnabled val="1"/>
        </dgm:presLayoutVars>
      </dgm:prSet>
      <dgm:spPr/>
      <dgm:t>
        <a:bodyPr/>
        <a:lstStyle/>
        <a:p>
          <a:endParaRPr lang="en-CA"/>
        </a:p>
      </dgm:t>
    </dgm:pt>
    <dgm:pt modelId="{C4CB25D2-21BB-4F6E-A086-6A5A7A504611}" type="pres">
      <dgm:prSet presAssocID="{571423F3-738C-4482-90E3-0EB853A977D2}" presName="sibTrans" presStyleCnt="0"/>
      <dgm:spPr/>
    </dgm:pt>
    <dgm:pt modelId="{9D973C28-326E-40D4-AEDB-5AA7CDBA2543}" type="pres">
      <dgm:prSet presAssocID="{9BE38C04-5EBE-47E2-AA67-343C99AE1892}" presName="node" presStyleLbl="node1" presStyleIdx="3" presStyleCnt="5">
        <dgm:presLayoutVars>
          <dgm:bulletEnabled val="1"/>
        </dgm:presLayoutVars>
      </dgm:prSet>
      <dgm:spPr/>
      <dgm:t>
        <a:bodyPr/>
        <a:lstStyle/>
        <a:p>
          <a:endParaRPr lang="en-CA"/>
        </a:p>
      </dgm:t>
    </dgm:pt>
    <dgm:pt modelId="{C7810617-BDDC-4E0F-B80F-E7B6A8A34A50}" type="pres">
      <dgm:prSet presAssocID="{52129EE6-7D5D-4A0F-B33D-2140BA9DB043}" presName="sibTrans" presStyleCnt="0"/>
      <dgm:spPr/>
    </dgm:pt>
    <dgm:pt modelId="{69E6C76D-7B3E-4D75-AECC-B89959ECDD88}" type="pres">
      <dgm:prSet presAssocID="{E7922AAE-E378-4616-8E3E-0CE75800D457}" presName="node" presStyleLbl="node1" presStyleIdx="4" presStyleCnt="5">
        <dgm:presLayoutVars>
          <dgm:bulletEnabled val="1"/>
        </dgm:presLayoutVars>
      </dgm:prSet>
      <dgm:spPr/>
      <dgm:t>
        <a:bodyPr/>
        <a:lstStyle/>
        <a:p>
          <a:endParaRPr lang="en-CA"/>
        </a:p>
      </dgm:t>
    </dgm:pt>
  </dgm:ptLst>
  <dgm:cxnLst>
    <dgm:cxn modelId="{A1298C1D-C5A8-4CFE-AC35-023E4BAEE2CD}" type="presOf" srcId="{9BE38C04-5EBE-47E2-AA67-343C99AE1892}" destId="{9D973C28-326E-40D4-AEDB-5AA7CDBA2543}" srcOrd="0" destOrd="0" presId="urn:microsoft.com/office/officeart/2005/8/layout/default"/>
    <dgm:cxn modelId="{F5A79E94-5EB6-416D-A2BE-48ADF955094C}" srcId="{64B77394-DEC2-470B-B994-06C6642A0CC4}" destId="{40BD735A-A16A-4D2E-9179-D3BB8F732259}" srcOrd="0" destOrd="0" parTransId="{73446BED-FA0C-41C7-95FA-2C39DDDCA8D7}" sibTransId="{7DB8BB71-85C6-41CA-9318-6C900B7EBCC0}"/>
    <dgm:cxn modelId="{AC6C8A9B-7062-41AA-9C46-C36391DA9241}" type="presOf" srcId="{40BD735A-A16A-4D2E-9179-D3BB8F732259}" destId="{78A11A1C-3F84-4F2F-98F0-CC8396AEB553}" srcOrd="0" destOrd="0" presId="urn:microsoft.com/office/officeart/2005/8/layout/default"/>
    <dgm:cxn modelId="{156E9AB5-00CE-4179-AB01-A953527E4869}" srcId="{64B77394-DEC2-470B-B994-06C6642A0CC4}" destId="{9BE38C04-5EBE-47E2-AA67-343C99AE1892}" srcOrd="3" destOrd="0" parTransId="{45F6A89D-7576-4AA7-A2FE-EF81F6C6C121}" sibTransId="{52129EE6-7D5D-4A0F-B33D-2140BA9DB043}"/>
    <dgm:cxn modelId="{13F9EE7A-92D6-43E7-8D7A-C534CE9AB4BD}" type="presOf" srcId="{5DCE187A-1B2A-489E-9B47-F8221A8601DA}" destId="{35D4F621-B702-4DBC-91F0-B64F3F56057C}" srcOrd="0" destOrd="0" presId="urn:microsoft.com/office/officeart/2005/8/layout/default"/>
    <dgm:cxn modelId="{FB4196DD-D9A2-4D19-8767-E3D52C8ED73E}" type="presOf" srcId="{64B77394-DEC2-470B-B994-06C6642A0CC4}" destId="{D6C5D85B-40B8-412D-89E6-729B82D6D45E}" srcOrd="0" destOrd="0" presId="urn:microsoft.com/office/officeart/2005/8/layout/default"/>
    <dgm:cxn modelId="{4E6596C9-347D-4EB9-92CB-76048375BA30}" srcId="{64B77394-DEC2-470B-B994-06C6642A0CC4}" destId="{E7922AAE-E378-4616-8E3E-0CE75800D457}" srcOrd="4" destOrd="0" parTransId="{896C77ED-2F34-42F0-9970-97A0E390C020}" sibTransId="{80EECCA6-CDC6-4085-9B03-A0E99483232E}"/>
    <dgm:cxn modelId="{D8125962-3279-4EED-9FCC-75C72082AA34}" type="presOf" srcId="{E7922AAE-E378-4616-8E3E-0CE75800D457}" destId="{69E6C76D-7B3E-4D75-AECC-B89959ECDD88}" srcOrd="0" destOrd="0" presId="urn:microsoft.com/office/officeart/2005/8/layout/default"/>
    <dgm:cxn modelId="{992D32E6-8E5C-404C-BB65-0AFBB1B40C63}" type="presOf" srcId="{1F2805FC-E6C6-4B30-99BC-4333A464F445}" destId="{18BDE00E-6D77-427C-9378-DF69C6AD7B92}" srcOrd="0" destOrd="0" presId="urn:microsoft.com/office/officeart/2005/8/layout/default"/>
    <dgm:cxn modelId="{B8104DB3-6899-48A3-81AB-90BB17466383}" srcId="{64B77394-DEC2-470B-B994-06C6642A0CC4}" destId="{5DCE187A-1B2A-489E-9B47-F8221A8601DA}" srcOrd="2" destOrd="0" parTransId="{5127E9F8-E8D4-4A93-A3BC-B78E50494616}" sibTransId="{571423F3-738C-4482-90E3-0EB853A977D2}"/>
    <dgm:cxn modelId="{EC4C3A40-47B3-4290-8342-7055C14D03D3}" srcId="{64B77394-DEC2-470B-B994-06C6642A0CC4}" destId="{1F2805FC-E6C6-4B30-99BC-4333A464F445}" srcOrd="1" destOrd="0" parTransId="{2644F5E9-AAAC-4BEF-B89D-6E38501BA185}" sibTransId="{1B578EA2-DA74-4FE3-8616-F170B42497A7}"/>
    <dgm:cxn modelId="{9263E8BA-89BB-468E-9A70-91D4E14E7CC5}" type="presParOf" srcId="{D6C5D85B-40B8-412D-89E6-729B82D6D45E}" destId="{78A11A1C-3F84-4F2F-98F0-CC8396AEB553}" srcOrd="0" destOrd="0" presId="urn:microsoft.com/office/officeart/2005/8/layout/default"/>
    <dgm:cxn modelId="{0E617833-F0BA-4D0C-B089-79BB04D7D082}" type="presParOf" srcId="{D6C5D85B-40B8-412D-89E6-729B82D6D45E}" destId="{E4DB03B6-FD4F-41B1-BD86-F03909285046}" srcOrd="1" destOrd="0" presId="urn:microsoft.com/office/officeart/2005/8/layout/default"/>
    <dgm:cxn modelId="{1C3F9598-A64C-4588-8C29-555295D50574}" type="presParOf" srcId="{D6C5D85B-40B8-412D-89E6-729B82D6D45E}" destId="{18BDE00E-6D77-427C-9378-DF69C6AD7B92}" srcOrd="2" destOrd="0" presId="urn:microsoft.com/office/officeart/2005/8/layout/default"/>
    <dgm:cxn modelId="{4CDF0AAA-A1E2-49FD-8A8B-77EFFD42D4CC}" type="presParOf" srcId="{D6C5D85B-40B8-412D-89E6-729B82D6D45E}" destId="{7FB005BE-3E8B-4522-B957-C5D7716F4373}" srcOrd="3" destOrd="0" presId="urn:microsoft.com/office/officeart/2005/8/layout/default"/>
    <dgm:cxn modelId="{65A0F095-F92A-4F6B-B7A4-B3857BB7DE5B}" type="presParOf" srcId="{D6C5D85B-40B8-412D-89E6-729B82D6D45E}" destId="{35D4F621-B702-4DBC-91F0-B64F3F56057C}" srcOrd="4" destOrd="0" presId="urn:microsoft.com/office/officeart/2005/8/layout/default"/>
    <dgm:cxn modelId="{751717A9-C009-4466-8EDD-8A72D5ADAB11}" type="presParOf" srcId="{D6C5D85B-40B8-412D-89E6-729B82D6D45E}" destId="{C4CB25D2-21BB-4F6E-A086-6A5A7A504611}" srcOrd="5" destOrd="0" presId="urn:microsoft.com/office/officeart/2005/8/layout/default"/>
    <dgm:cxn modelId="{DA9FB8B2-DA64-47CB-850B-AA737F85353D}" type="presParOf" srcId="{D6C5D85B-40B8-412D-89E6-729B82D6D45E}" destId="{9D973C28-326E-40D4-AEDB-5AA7CDBA2543}" srcOrd="6" destOrd="0" presId="urn:microsoft.com/office/officeart/2005/8/layout/default"/>
    <dgm:cxn modelId="{41916470-B153-412A-9564-310F384E217E}" type="presParOf" srcId="{D6C5D85B-40B8-412D-89E6-729B82D6D45E}" destId="{C7810617-BDDC-4E0F-B80F-E7B6A8A34A50}" srcOrd="7" destOrd="0" presId="urn:microsoft.com/office/officeart/2005/8/layout/default"/>
    <dgm:cxn modelId="{A0CA62C4-BDA7-43FA-B64D-F3BF3B7CBB7E}" type="presParOf" srcId="{D6C5D85B-40B8-412D-89E6-729B82D6D45E}" destId="{69E6C76D-7B3E-4D75-AECC-B89959ECDD8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B77394-DEC2-470B-B994-06C6642A0C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40BD735A-A16A-4D2E-9179-D3BB8F732259}">
      <dgm:prSet phldrT="[Text]" custT="1"/>
      <dgm:spPr/>
      <dgm:t>
        <a:bodyPr/>
        <a:lstStyle/>
        <a:p>
          <a:r>
            <a:rPr lang="en-US" sz="1800" b="1" i="0" dirty="0" smtClean="0"/>
            <a:t>Collection: </a:t>
          </a:r>
        </a:p>
        <a:p>
          <a:r>
            <a:rPr lang="en-US" sz="1800" b="1" i="0" dirty="0" smtClean="0"/>
            <a:t>small volume of blood samples following proper phlebotomy technique</a:t>
          </a:r>
          <a:endParaRPr lang="en-CA" sz="1800" dirty="0"/>
        </a:p>
      </dgm:t>
    </dgm:pt>
    <dgm:pt modelId="{73446BED-FA0C-41C7-95FA-2C39DDDCA8D7}" type="parTrans" cxnId="{F5A79E94-5EB6-416D-A2BE-48ADF955094C}">
      <dgm:prSet/>
      <dgm:spPr/>
      <dgm:t>
        <a:bodyPr/>
        <a:lstStyle/>
        <a:p>
          <a:endParaRPr lang="en-CA"/>
        </a:p>
      </dgm:t>
    </dgm:pt>
    <dgm:pt modelId="{7DB8BB71-85C6-41CA-9318-6C900B7EBCC0}" type="sibTrans" cxnId="{F5A79E94-5EB6-416D-A2BE-48ADF955094C}">
      <dgm:prSet/>
      <dgm:spPr/>
      <dgm:t>
        <a:bodyPr/>
        <a:lstStyle/>
        <a:p>
          <a:endParaRPr lang="en-CA"/>
        </a:p>
      </dgm:t>
    </dgm:pt>
    <dgm:pt modelId="{1F2805FC-E6C6-4B30-99BC-4333A464F445}">
      <dgm:prSet phldrT="[Text]" custT="1"/>
      <dgm:spPr/>
      <dgm:t>
        <a:bodyPr/>
        <a:lstStyle/>
        <a:p>
          <a:r>
            <a:rPr lang="en-US" sz="1600" b="0" i="0" dirty="0" smtClean="0"/>
            <a:t>Handling and transport: </a:t>
          </a:r>
        </a:p>
        <a:p>
          <a:r>
            <a:rPr lang="en-US" sz="1600" b="0" i="0" dirty="0" smtClean="0"/>
            <a:t>Aim to reach −80 °C to reduce negative effects. To maintain this temperature, any frozen samples should be stored with dry ice</a:t>
          </a:r>
          <a:endParaRPr lang="en-CA" sz="1600" dirty="0"/>
        </a:p>
      </dgm:t>
    </dgm:pt>
    <dgm:pt modelId="{2644F5E9-AAAC-4BEF-B89D-6E38501BA185}" type="parTrans" cxnId="{EC4C3A40-47B3-4290-8342-7055C14D03D3}">
      <dgm:prSet/>
      <dgm:spPr/>
      <dgm:t>
        <a:bodyPr/>
        <a:lstStyle/>
        <a:p>
          <a:endParaRPr lang="en-CA"/>
        </a:p>
      </dgm:t>
    </dgm:pt>
    <dgm:pt modelId="{1B578EA2-DA74-4FE3-8616-F170B42497A7}" type="sibTrans" cxnId="{EC4C3A40-47B3-4290-8342-7055C14D03D3}">
      <dgm:prSet/>
      <dgm:spPr/>
      <dgm:t>
        <a:bodyPr/>
        <a:lstStyle/>
        <a:p>
          <a:endParaRPr lang="en-CA"/>
        </a:p>
      </dgm:t>
    </dgm:pt>
    <dgm:pt modelId="{D6C5D85B-40B8-412D-89E6-729B82D6D45E}" type="pres">
      <dgm:prSet presAssocID="{64B77394-DEC2-470B-B994-06C6642A0CC4}" presName="diagram" presStyleCnt="0">
        <dgm:presLayoutVars>
          <dgm:dir/>
          <dgm:resizeHandles val="exact"/>
        </dgm:presLayoutVars>
      </dgm:prSet>
      <dgm:spPr/>
      <dgm:t>
        <a:bodyPr/>
        <a:lstStyle/>
        <a:p>
          <a:endParaRPr lang="en-CA"/>
        </a:p>
      </dgm:t>
    </dgm:pt>
    <dgm:pt modelId="{78A11A1C-3F84-4F2F-98F0-CC8396AEB553}" type="pres">
      <dgm:prSet presAssocID="{40BD735A-A16A-4D2E-9179-D3BB8F732259}" presName="node" presStyleLbl="node1" presStyleIdx="0" presStyleCnt="2">
        <dgm:presLayoutVars>
          <dgm:bulletEnabled val="1"/>
        </dgm:presLayoutVars>
      </dgm:prSet>
      <dgm:spPr/>
      <dgm:t>
        <a:bodyPr/>
        <a:lstStyle/>
        <a:p>
          <a:endParaRPr lang="en-CA"/>
        </a:p>
      </dgm:t>
    </dgm:pt>
    <dgm:pt modelId="{E4DB03B6-FD4F-41B1-BD86-F03909285046}" type="pres">
      <dgm:prSet presAssocID="{7DB8BB71-85C6-41CA-9318-6C900B7EBCC0}" presName="sibTrans" presStyleCnt="0"/>
      <dgm:spPr/>
    </dgm:pt>
    <dgm:pt modelId="{18BDE00E-6D77-427C-9378-DF69C6AD7B92}" type="pres">
      <dgm:prSet presAssocID="{1F2805FC-E6C6-4B30-99BC-4333A464F445}" presName="node" presStyleLbl="node1" presStyleIdx="1" presStyleCnt="2">
        <dgm:presLayoutVars>
          <dgm:bulletEnabled val="1"/>
        </dgm:presLayoutVars>
      </dgm:prSet>
      <dgm:spPr/>
      <dgm:t>
        <a:bodyPr/>
        <a:lstStyle/>
        <a:p>
          <a:endParaRPr lang="en-CA"/>
        </a:p>
      </dgm:t>
    </dgm:pt>
  </dgm:ptLst>
  <dgm:cxnLst>
    <dgm:cxn modelId="{EC4C3A40-47B3-4290-8342-7055C14D03D3}" srcId="{64B77394-DEC2-470B-B994-06C6642A0CC4}" destId="{1F2805FC-E6C6-4B30-99BC-4333A464F445}" srcOrd="1" destOrd="0" parTransId="{2644F5E9-AAAC-4BEF-B89D-6E38501BA185}" sibTransId="{1B578EA2-DA74-4FE3-8616-F170B42497A7}"/>
    <dgm:cxn modelId="{DCC3CBD6-743C-4423-8424-BB3B1B6751B1}" type="presOf" srcId="{1F2805FC-E6C6-4B30-99BC-4333A464F445}" destId="{18BDE00E-6D77-427C-9378-DF69C6AD7B92}" srcOrd="0" destOrd="0" presId="urn:microsoft.com/office/officeart/2005/8/layout/default"/>
    <dgm:cxn modelId="{F5A79E94-5EB6-416D-A2BE-48ADF955094C}" srcId="{64B77394-DEC2-470B-B994-06C6642A0CC4}" destId="{40BD735A-A16A-4D2E-9179-D3BB8F732259}" srcOrd="0" destOrd="0" parTransId="{73446BED-FA0C-41C7-95FA-2C39DDDCA8D7}" sibTransId="{7DB8BB71-85C6-41CA-9318-6C900B7EBCC0}"/>
    <dgm:cxn modelId="{A5BD63DB-2341-4610-9F8F-5BDE50018002}" type="presOf" srcId="{40BD735A-A16A-4D2E-9179-D3BB8F732259}" destId="{78A11A1C-3F84-4F2F-98F0-CC8396AEB553}" srcOrd="0" destOrd="0" presId="urn:microsoft.com/office/officeart/2005/8/layout/default"/>
    <dgm:cxn modelId="{DEFB2337-E44E-43BD-869A-28E8ED1B86BE}" type="presOf" srcId="{64B77394-DEC2-470B-B994-06C6642A0CC4}" destId="{D6C5D85B-40B8-412D-89E6-729B82D6D45E}" srcOrd="0" destOrd="0" presId="urn:microsoft.com/office/officeart/2005/8/layout/default"/>
    <dgm:cxn modelId="{D3081D73-3620-43AC-A347-ADBF1C4B6B0A}" type="presParOf" srcId="{D6C5D85B-40B8-412D-89E6-729B82D6D45E}" destId="{78A11A1C-3F84-4F2F-98F0-CC8396AEB553}" srcOrd="0" destOrd="0" presId="urn:microsoft.com/office/officeart/2005/8/layout/default"/>
    <dgm:cxn modelId="{DAF93503-07DA-4036-8DBA-9798F029D846}" type="presParOf" srcId="{D6C5D85B-40B8-412D-89E6-729B82D6D45E}" destId="{E4DB03B6-FD4F-41B1-BD86-F03909285046}" srcOrd="1" destOrd="0" presId="urn:microsoft.com/office/officeart/2005/8/layout/default"/>
    <dgm:cxn modelId="{09D93409-D188-4A17-9088-80D52F1DF6BB}" type="presParOf" srcId="{D6C5D85B-40B8-412D-89E6-729B82D6D45E}" destId="{18BDE00E-6D77-427C-9378-DF69C6AD7B9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B77394-DEC2-470B-B994-06C6642A0CC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40BD735A-A16A-4D2E-9179-D3BB8F732259}">
      <dgm:prSet phldrT="[Text]" custT="1"/>
      <dgm:spPr/>
      <dgm:t>
        <a:bodyPr/>
        <a:lstStyle/>
        <a:p>
          <a:r>
            <a:rPr lang="en-US" sz="1800" b="0" i="0" dirty="0" smtClean="0"/>
            <a:t>Timing: </a:t>
          </a:r>
        </a:p>
        <a:p>
          <a:r>
            <a:rPr lang="en-US" sz="1800" b="0" i="0" dirty="0" smtClean="0"/>
            <a:t>urine samples should be collected within 7 days of onset of symptoms of pneumonia</a:t>
          </a:r>
          <a:endParaRPr lang="en-CA" sz="1800" dirty="0"/>
        </a:p>
      </dgm:t>
    </dgm:pt>
    <dgm:pt modelId="{73446BED-FA0C-41C7-95FA-2C39DDDCA8D7}" type="parTrans" cxnId="{F5A79E94-5EB6-416D-A2BE-48ADF955094C}">
      <dgm:prSet/>
      <dgm:spPr/>
      <dgm:t>
        <a:bodyPr/>
        <a:lstStyle/>
        <a:p>
          <a:endParaRPr lang="en-CA"/>
        </a:p>
      </dgm:t>
    </dgm:pt>
    <dgm:pt modelId="{7DB8BB71-85C6-41CA-9318-6C900B7EBCC0}" type="sibTrans" cxnId="{F5A79E94-5EB6-416D-A2BE-48ADF955094C}">
      <dgm:prSet/>
      <dgm:spPr/>
      <dgm:t>
        <a:bodyPr/>
        <a:lstStyle/>
        <a:p>
          <a:endParaRPr lang="en-CA"/>
        </a:p>
      </dgm:t>
    </dgm:pt>
    <dgm:pt modelId="{1F2805FC-E6C6-4B30-99BC-4333A464F445}">
      <dgm:prSet phldrT="[Text]" custT="1"/>
      <dgm:spPr/>
      <dgm:t>
        <a:bodyPr/>
        <a:lstStyle/>
        <a:p>
          <a:r>
            <a:rPr lang="en-US" sz="1600" b="0" i="0" dirty="0" smtClean="0"/>
            <a:t>Collection: </a:t>
          </a:r>
        </a:p>
        <a:p>
          <a:r>
            <a:rPr lang="en-US" sz="1600" b="0" i="0" dirty="0" smtClean="0"/>
            <a:t>the sample (10 – 20 mL) may be stored directly into sterile container</a:t>
          </a:r>
        </a:p>
        <a:p>
          <a:endParaRPr lang="en-CA" sz="1600" dirty="0"/>
        </a:p>
      </dgm:t>
    </dgm:pt>
    <dgm:pt modelId="{2644F5E9-AAAC-4BEF-B89D-6E38501BA185}" type="parTrans" cxnId="{EC4C3A40-47B3-4290-8342-7055C14D03D3}">
      <dgm:prSet/>
      <dgm:spPr/>
      <dgm:t>
        <a:bodyPr/>
        <a:lstStyle/>
        <a:p>
          <a:endParaRPr lang="en-CA"/>
        </a:p>
      </dgm:t>
    </dgm:pt>
    <dgm:pt modelId="{1B578EA2-DA74-4FE3-8616-F170B42497A7}" type="sibTrans" cxnId="{EC4C3A40-47B3-4290-8342-7055C14D03D3}">
      <dgm:prSet/>
      <dgm:spPr/>
      <dgm:t>
        <a:bodyPr/>
        <a:lstStyle/>
        <a:p>
          <a:endParaRPr lang="en-CA"/>
        </a:p>
      </dgm:t>
    </dgm:pt>
    <dgm:pt modelId="{8228A18F-827F-4DE4-A786-7FBEA42F07D8}">
      <dgm:prSet phldrT="[Text]"/>
      <dgm:spPr/>
      <dgm:t>
        <a:bodyPr/>
        <a:lstStyle/>
        <a:p>
          <a:r>
            <a:rPr lang="en-US" b="0" i="0" dirty="0" smtClean="0"/>
            <a:t>Handling and transport: </a:t>
          </a:r>
        </a:p>
        <a:p>
          <a:r>
            <a:rPr lang="en-US" b="0" i="0" dirty="0" smtClean="0"/>
            <a:t>All containers must be labeled with patient name, ID, type of specimen, and date collected. Keep at 4 °C (transported on wet ice) Urine samples that have been frozen at -20 to -70 °C remain stable and can be used later</a:t>
          </a:r>
          <a:endParaRPr lang="en-CA" dirty="0"/>
        </a:p>
      </dgm:t>
    </dgm:pt>
    <dgm:pt modelId="{5B77516F-7EE4-4C1B-8240-B10BBD14F9B7}" type="parTrans" cxnId="{FEF10D08-0A51-4659-B9D9-E9A426004C84}">
      <dgm:prSet/>
      <dgm:spPr/>
      <dgm:t>
        <a:bodyPr/>
        <a:lstStyle/>
        <a:p>
          <a:endParaRPr lang="en-CA"/>
        </a:p>
      </dgm:t>
    </dgm:pt>
    <dgm:pt modelId="{B0715195-9F95-4AC5-A3A8-841F87525BFB}" type="sibTrans" cxnId="{FEF10D08-0A51-4659-B9D9-E9A426004C84}">
      <dgm:prSet/>
      <dgm:spPr/>
      <dgm:t>
        <a:bodyPr/>
        <a:lstStyle/>
        <a:p>
          <a:endParaRPr lang="en-CA"/>
        </a:p>
      </dgm:t>
    </dgm:pt>
    <dgm:pt modelId="{D6C5D85B-40B8-412D-89E6-729B82D6D45E}" type="pres">
      <dgm:prSet presAssocID="{64B77394-DEC2-470B-B994-06C6642A0CC4}" presName="diagram" presStyleCnt="0">
        <dgm:presLayoutVars>
          <dgm:dir/>
          <dgm:resizeHandles val="exact"/>
        </dgm:presLayoutVars>
      </dgm:prSet>
      <dgm:spPr/>
      <dgm:t>
        <a:bodyPr/>
        <a:lstStyle/>
        <a:p>
          <a:endParaRPr lang="en-CA"/>
        </a:p>
      </dgm:t>
    </dgm:pt>
    <dgm:pt modelId="{78A11A1C-3F84-4F2F-98F0-CC8396AEB553}" type="pres">
      <dgm:prSet presAssocID="{40BD735A-A16A-4D2E-9179-D3BB8F732259}" presName="node" presStyleLbl="node1" presStyleIdx="0" presStyleCnt="3" custScaleX="72533" custScaleY="68098" custLinFactNeighborX="-2917" custLinFactNeighborY="17640">
        <dgm:presLayoutVars>
          <dgm:bulletEnabled val="1"/>
        </dgm:presLayoutVars>
      </dgm:prSet>
      <dgm:spPr/>
      <dgm:t>
        <a:bodyPr/>
        <a:lstStyle/>
        <a:p>
          <a:endParaRPr lang="en-CA"/>
        </a:p>
      </dgm:t>
    </dgm:pt>
    <dgm:pt modelId="{E4DB03B6-FD4F-41B1-BD86-F03909285046}" type="pres">
      <dgm:prSet presAssocID="{7DB8BB71-85C6-41CA-9318-6C900B7EBCC0}" presName="sibTrans" presStyleCnt="0"/>
      <dgm:spPr/>
    </dgm:pt>
    <dgm:pt modelId="{18BDE00E-6D77-427C-9378-DF69C6AD7B92}" type="pres">
      <dgm:prSet presAssocID="{1F2805FC-E6C6-4B30-99BC-4333A464F445}" presName="node" presStyleLbl="node1" presStyleIdx="1" presStyleCnt="3" custScaleX="70929" custScaleY="68002" custLinFactNeighborX="-405" custLinFactNeighborY="16888">
        <dgm:presLayoutVars>
          <dgm:bulletEnabled val="1"/>
        </dgm:presLayoutVars>
      </dgm:prSet>
      <dgm:spPr/>
      <dgm:t>
        <a:bodyPr/>
        <a:lstStyle/>
        <a:p>
          <a:endParaRPr lang="en-CA"/>
        </a:p>
      </dgm:t>
    </dgm:pt>
    <dgm:pt modelId="{7FB005BE-3E8B-4522-B957-C5D7716F4373}" type="pres">
      <dgm:prSet presAssocID="{1B578EA2-DA74-4FE3-8616-F170B42497A7}" presName="sibTrans" presStyleCnt="0"/>
      <dgm:spPr/>
    </dgm:pt>
    <dgm:pt modelId="{E66C99ED-29D2-4259-BC98-BCBBB1878C7B}" type="pres">
      <dgm:prSet presAssocID="{8228A18F-827F-4DE4-A786-7FBEA42F07D8}" presName="node" presStyleLbl="node1" presStyleIdx="2" presStyleCnt="3" custScaleX="62837" custScaleY="53987">
        <dgm:presLayoutVars>
          <dgm:bulletEnabled val="1"/>
        </dgm:presLayoutVars>
      </dgm:prSet>
      <dgm:spPr/>
      <dgm:t>
        <a:bodyPr/>
        <a:lstStyle/>
        <a:p>
          <a:endParaRPr lang="en-CA"/>
        </a:p>
      </dgm:t>
    </dgm:pt>
  </dgm:ptLst>
  <dgm:cxnLst>
    <dgm:cxn modelId="{C5EAC8D2-16F2-42F4-BDF9-004B0D7F7A13}" type="presOf" srcId="{8228A18F-827F-4DE4-A786-7FBEA42F07D8}" destId="{E66C99ED-29D2-4259-BC98-BCBBB1878C7B}" srcOrd="0" destOrd="0" presId="urn:microsoft.com/office/officeart/2005/8/layout/default"/>
    <dgm:cxn modelId="{EC4C3A40-47B3-4290-8342-7055C14D03D3}" srcId="{64B77394-DEC2-470B-B994-06C6642A0CC4}" destId="{1F2805FC-E6C6-4B30-99BC-4333A464F445}" srcOrd="1" destOrd="0" parTransId="{2644F5E9-AAAC-4BEF-B89D-6E38501BA185}" sibTransId="{1B578EA2-DA74-4FE3-8616-F170B42497A7}"/>
    <dgm:cxn modelId="{71104881-D5ED-4FBB-AF11-2ACA16B7FE8D}" type="presOf" srcId="{40BD735A-A16A-4D2E-9179-D3BB8F732259}" destId="{78A11A1C-3F84-4F2F-98F0-CC8396AEB553}" srcOrd="0" destOrd="0" presId="urn:microsoft.com/office/officeart/2005/8/layout/default"/>
    <dgm:cxn modelId="{81C57E14-0E5D-442F-814D-FF17D7C0B872}" type="presOf" srcId="{64B77394-DEC2-470B-B994-06C6642A0CC4}" destId="{D6C5D85B-40B8-412D-89E6-729B82D6D45E}" srcOrd="0" destOrd="0" presId="urn:microsoft.com/office/officeart/2005/8/layout/default"/>
    <dgm:cxn modelId="{F5A79E94-5EB6-416D-A2BE-48ADF955094C}" srcId="{64B77394-DEC2-470B-B994-06C6642A0CC4}" destId="{40BD735A-A16A-4D2E-9179-D3BB8F732259}" srcOrd="0" destOrd="0" parTransId="{73446BED-FA0C-41C7-95FA-2C39DDDCA8D7}" sibTransId="{7DB8BB71-85C6-41CA-9318-6C900B7EBCC0}"/>
    <dgm:cxn modelId="{240CE0EF-891D-4F0F-A2A2-B1597479B88D}" type="presOf" srcId="{1F2805FC-E6C6-4B30-99BC-4333A464F445}" destId="{18BDE00E-6D77-427C-9378-DF69C6AD7B92}" srcOrd="0" destOrd="0" presId="urn:microsoft.com/office/officeart/2005/8/layout/default"/>
    <dgm:cxn modelId="{FEF10D08-0A51-4659-B9D9-E9A426004C84}" srcId="{64B77394-DEC2-470B-B994-06C6642A0CC4}" destId="{8228A18F-827F-4DE4-A786-7FBEA42F07D8}" srcOrd="2" destOrd="0" parTransId="{5B77516F-7EE4-4C1B-8240-B10BBD14F9B7}" sibTransId="{B0715195-9F95-4AC5-A3A8-841F87525BFB}"/>
    <dgm:cxn modelId="{BD458DC9-2930-4544-ACE9-F9E657BC896E}" type="presParOf" srcId="{D6C5D85B-40B8-412D-89E6-729B82D6D45E}" destId="{78A11A1C-3F84-4F2F-98F0-CC8396AEB553}" srcOrd="0" destOrd="0" presId="urn:microsoft.com/office/officeart/2005/8/layout/default"/>
    <dgm:cxn modelId="{5DE389EE-5F15-4DEE-A56E-E2F1F2AE0BBB}" type="presParOf" srcId="{D6C5D85B-40B8-412D-89E6-729B82D6D45E}" destId="{E4DB03B6-FD4F-41B1-BD86-F03909285046}" srcOrd="1" destOrd="0" presId="urn:microsoft.com/office/officeart/2005/8/layout/default"/>
    <dgm:cxn modelId="{D2515463-DE02-4E1E-8665-0B7DC4086873}" type="presParOf" srcId="{D6C5D85B-40B8-412D-89E6-729B82D6D45E}" destId="{18BDE00E-6D77-427C-9378-DF69C6AD7B92}" srcOrd="2" destOrd="0" presId="urn:microsoft.com/office/officeart/2005/8/layout/default"/>
    <dgm:cxn modelId="{52A88F0B-CB36-4FC2-A8E8-E83FA48CBE1E}" type="presParOf" srcId="{D6C5D85B-40B8-412D-89E6-729B82D6D45E}" destId="{7FB005BE-3E8B-4522-B957-C5D7716F4373}" srcOrd="3" destOrd="0" presId="urn:microsoft.com/office/officeart/2005/8/layout/default"/>
    <dgm:cxn modelId="{15E3A336-198B-485E-A11A-253898301D3F}" type="presParOf" srcId="{D6C5D85B-40B8-412D-89E6-729B82D6D45E}" destId="{E66C99ED-29D2-4259-BC98-BCBBB1878C7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11A1C-3F84-4F2F-98F0-CC8396AEB553}">
      <dsp:nvSpPr>
        <dsp:cNvPr id="0" name=""/>
        <dsp:cNvSpPr/>
      </dsp:nvSpPr>
      <dsp:spPr>
        <a:xfrm>
          <a:off x="0" y="736580"/>
          <a:ext cx="2826046" cy="16956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i="0" kern="1200" dirty="0" smtClean="0"/>
            <a:t>Timing</a:t>
          </a:r>
          <a:r>
            <a:rPr lang="en-US" sz="1800" b="0" i="0" kern="1200" dirty="0" smtClean="0"/>
            <a:t>:</a:t>
          </a:r>
        </a:p>
        <a:p>
          <a:pPr lvl="0" algn="ctr" defTabSz="800100">
            <a:lnSpc>
              <a:spcPct val="90000"/>
            </a:lnSpc>
            <a:spcBef>
              <a:spcPct val="0"/>
            </a:spcBef>
            <a:spcAft>
              <a:spcPct val="35000"/>
            </a:spcAft>
          </a:pPr>
          <a:r>
            <a:rPr lang="en-US" sz="1800" b="0" i="0" kern="1200" dirty="0" smtClean="0"/>
            <a:t> samples can be obtained at any time, but preferably before starting any antimicrobial treatment </a:t>
          </a:r>
          <a:endParaRPr lang="en-CA" sz="1800" kern="1200" dirty="0"/>
        </a:p>
      </dsp:txBody>
      <dsp:txXfrm>
        <a:off x="0" y="736580"/>
        <a:ext cx="2826046" cy="1695628"/>
      </dsp:txXfrm>
    </dsp:sp>
    <dsp:sp modelId="{18BDE00E-6D77-427C-9378-DF69C6AD7B92}">
      <dsp:nvSpPr>
        <dsp:cNvPr id="0" name=""/>
        <dsp:cNvSpPr/>
      </dsp:nvSpPr>
      <dsp:spPr>
        <a:xfrm>
          <a:off x="3108651" y="736580"/>
          <a:ext cx="2826046" cy="16956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i="0" kern="1200" dirty="0" smtClean="0"/>
            <a:t>Collection (Pleural fluid, lung aspirates): </a:t>
          </a:r>
          <a:r>
            <a:rPr lang="en-US" sz="1800" b="0" i="0" kern="1200" dirty="0" smtClean="0"/>
            <a:t>specimens must be stored in sterile containers.</a:t>
          </a:r>
          <a:endParaRPr lang="en-CA" sz="1800" kern="1200" dirty="0"/>
        </a:p>
      </dsp:txBody>
      <dsp:txXfrm>
        <a:off x="3108651" y="736580"/>
        <a:ext cx="2826046" cy="1695628"/>
      </dsp:txXfrm>
    </dsp:sp>
    <dsp:sp modelId="{35D4F621-B702-4DBC-91F0-B64F3F56057C}">
      <dsp:nvSpPr>
        <dsp:cNvPr id="0" name=""/>
        <dsp:cNvSpPr/>
      </dsp:nvSpPr>
      <dsp:spPr>
        <a:xfrm>
          <a:off x="6217303" y="736580"/>
          <a:ext cx="2826046" cy="16956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0" kern="1200" dirty="0" smtClean="0"/>
            <a:t>Collection (sputum): </a:t>
          </a:r>
        </a:p>
        <a:p>
          <a:pPr lvl="0" algn="ctr" defTabSz="622300">
            <a:lnSpc>
              <a:spcPct val="90000"/>
            </a:lnSpc>
            <a:spcBef>
              <a:spcPct val="0"/>
            </a:spcBef>
            <a:spcAft>
              <a:spcPct val="35000"/>
            </a:spcAft>
          </a:pPr>
          <a:r>
            <a:rPr lang="en-US" sz="1400" b="0" i="0" kern="1200" dirty="0" smtClean="0"/>
            <a:t>the patient will be asked to rinse their mouth and asked to cough and expectorate the sputum into a sterile container, or induced sample may be collected by inhaling saline </a:t>
          </a:r>
          <a:r>
            <a:rPr lang="en-US" sz="1400" b="0" i="0" kern="1200" dirty="0" err="1" smtClean="0"/>
            <a:t>vapours</a:t>
          </a:r>
          <a:r>
            <a:rPr lang="en-US" sz="1400" b="0" i="0" kern="1200" dirty="0" smtClean="0"/>
            <a:t>, which stimulates sputum production</a:t>
          </a:r>
          <a:endParaRPr lang="en-CA" sz="1400" kern="1200" dirty="0"/>
        </a:p>
      </dsp:txBody>
      <dsp:txXfrm>
        <a:off x="6217303" y="736580"/>
        <a:ext cx="2826046" cy="1695628"/>
      </dsp:txXfrm>
    </dsp:sp>
    <dsp:sp modelId="{9D973C28-326E-40D4-AEDB-5AA7CDBA2543}">
      <dsp:nvSpPr>
        <dsp:cNvPr id="0" name=""/>
        <dsp:cNvSpPr/>
      </dsp:nvSpPr>
      <dsp:spPr>
        <a:xfrm>
          <a:off x="1554325" y="2714812"/>
          <a:ext cx="2826046" cy="16956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0" kern="1200" dirty="0" smtClean="0"/>
            <a:t>Possibility of contamination: </a:t>
          </a:r>
        </a:p>
        <a:p>
          <a:pPr lvl="0" algn="ctr" defTabSz="622300">
            <a:lnSpc>
              <a:spcPct val="90000"/>
            </a:lnSpc>
            <a:spcBef>
              <a:spcPct val="0"/>
            </a:spcBef>
            <a:spcAft>
              <a:spcPct val="35000"/>
            </a:spcAft>
          </a:pPr>
          <a:r>
            <a:rPr lang="en-US" sz="1400" b="0" i="0" kern="1200" dirty="0" smtClean="0"/>
            <a:t>contamination of specimens can occur due to upper respiratory secretions. Even with thorough collection techniques, it is important to interpret laboratory results of these samples carefully</a:t>
          </a:r>
          <a:endParaRPr lang="en-CA" sz="1400" kern="1200" dirty="0"/>
        </a:p>
      </dsp:txBody>
      <dsp:txXfrm>
        <a:off x="1554325" y="2714812"/>
        <a:ext cx="2826046" cy="1695628"/>
      </dsp:txXfrm>
    </dsp:sp>
    <dsp:sp modelId="{69E6C76D-7B3E-4D75-AECC-B89959ECDD88}">
      <dsp:nvSpPr>
        <dsp:cNvPr id="0" name=""/>
        <dsp:cNvSpPr/>
      </dsp:nvSpPr>
      <dsp:spPr>
        <a:xfrm>
          <a:off x="4662977" y="2714812"/>
          <a:ext cx="2826046" cy="16956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Handling and transport: </a:t>
          </a:r>
        </a:p>
        <a:p>
          <a:pPr lvl="0" algn="ctr" defTabSz="533400">
            <a:lnSpc>
              <a:spcPct val="90000"/>
            </a:lnSpc>
            <a:spcBef>
              <a:spcPct val="0"/>
            </a:spcBef>
            <a:spcAft>
              <a:spcPct val="35000"/>
            </a:spcAft>
          </a:pPr>
          <a:r>
            <a:rPr lang="en-US" sz="1200" b="0" i="0" kern="1200" dirty="0" smtClean="0"/>
            <a:t>All containers must be labeled with patient name, ID, type of specimen, and date collected. During transportation and storage, if the specimen can be plated within several hours, temperature should be set at 2 to 5 °C. Otherwise, long-term storage is optimal at - 70°C</a:t>
          </a:r>
          <a:endParaRPr lang="en-CA" sz="1200" kern="1200" dirty="0"/>
        </a:p>
      </dsp:txBody>
      <dsp:txXfrm>
        <a:off x="4662977" y="2714812"/>
        <a:ext cx="2826046" cy="1695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11A1C-3F84-4F2F-98F0-CC8396AEB553}">
      <dsp:nvSpPr>
        <dsp:cNvPr id="0" name=""/>
        <dsp:cNvSpPr/>
      </dsp:nvSpPr>
      <dsp:spPr>
        <a:xfrm>
          <a:off x="1103" y="1281918"/>
          <a:ext cx="4305305" cy="258318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i="0" kern="1200" dirty="0" smtClean="0"/>
            <a:t>Collection: </a:t>
          </a:r>
        </a:p>
        <a:p>
          <a:pPr lvl="0" algn="ctr" defTabSz="800100">
            <a:lnSpc>
              <a:spcPct val="90000"/>
            </a:lnSpc>
            <a:spcBef>
              <a:spcPct val="0"/>
            </a:spcBef>
            <a:spcAft>
              <a:spcPct val="35000"/>
            </a:spcAft>
          </a:pPr>
          <a:r>
            <a:rPr lang="en-US" sz="1800" b="1" i="0" kern="1200" dirty="0" smtClean="0"/>
            <a:t>small volume of blood samples following proper phlebotomy technique</a:t>
          </a:r>
          <a:endParaRPr lang="en-CA" sz="1800" kern="1200" dirty="0"/>
        </a:p>
      </dsp:txBody>
      <dsp:txXfrm>
        <a:off x="1103" y="1281918"/>
        <a:ext cx="4305305" cy="2583183"/>
      </dsp:txXfrm>
    </dsp:sp>
    <dsp:sp modelId="{18BDE00E-6D77-427C-9378-DF69C6AD7B92}">
      <dsp:nvSpPr>
        <dsp:cNvPr id="0" name=""/>
        <dsp:cNvSpPr/>
      </dsp:nvSpPr>
      <dsp:spPr>
        <a:xfrm>
          <a:off x="4736940" y="1281918"/>
          <a:ext cx="4305305" cy="258318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dirty="0" smtClean="0"/>
            <a:t>Handling and transport: </a:t>
          </a:r>
        </a:p>
        <a:p>
          <a:pPr lvl="0" algn="ctr" defTabSz="711200">
            <a:lnSpc>
              <a:spcPct val="90000"/>
            </a:lnSpc>
            <a:spcBef>
              <a:spcPct val="0"/>
            </a:spcBef>
            <a:spcAft>
              <a:spcPct val="35000"/>
            </a:spcAft>
          </a:pPr>
          <a:r>
            <a:rPr lang="en-US" sz="1600" b="0" i="0" kern="1200" dirty="0" smtClean="0"/>
            <a:t>Aim to reach −80 °C to reduce negative effects. To maintain this temperature, any frozen samples should be stored with dry ice</a:t>
          </a:r>
          <a:endParaRPr lang="en-CA" sz="1600" kern="1200" dirty="0"/>
        </a:p>
      </dsp:txBody>
      <dsp:txXfrm>
        <a:off x="4736940" y="1281918"/>
        <a:ext cx="4305305" cy="25831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11A1C-3F84-4F2F-98F0-CC8396AEB553}">
      <dsp:nvSpPr>
        <dsp:cNvPr id="0" name=""/>
        <dsp:cNvSpPr/>
      </dsp:nvSpPr>
      <dsp:spPr>
        <a:xfrm>
          <a:off x="0" y="744998"/>
          <a:ext cx="4272586" cy="240680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0" kern="1200" dirty="0" smtClean="0"/>
            <a:t>Timing: </a:t>
          </a:r>
        </a:p>
        <a:p>
          <a:pPr lvl="0" algn="ctr" defTabSz="800100">
            <a:lnSpc>
              <a:spcPct val="90000"/>
            </a:lnSpc>
            <a:spcBef>
              <a:spcPct val="0"/>
            </a:spcBef>
            <a:spcAft>
              <a:spcPct val="35000"/>
            </a:spcAft>
          </a:pPr>
          <a:r>
            <a:rPr lang="en-US" sz="1800" b="0" i="0" kern="1200" dirty="0" smtClean="0"/>
            <a:t>urine samples should be collected within 7 days of onset of symptoms of pneumonia</a:t>
          </a:r>
          <a:endParaRPr lang="en-CA" sz="1800" kern="1200" dirty="0"/>
        </a:p>
      </dsp:txBody>
      <dsp:txXfrm>
        <a:off x="0" y="744998"/>
        <a:ext cx="4272586" cy="2406804"/>
      </dsp:txXfrm>
    </dsp:sp>
    <dsp:sp modelId="{18BDE00E-6D77-427C-9378-DF69C6AD7B92}">
      <dsp:nvSpPr>
        <dsp:cNvPr id="0" name=""/>
        <dsp:cNvSpPr/>
      </dsp:nvSpPr>
      <dsp:spPr>
        <a:xfrm>
          <a:off x="4839587" y="720116"/>
          <a:ext cx="4178102" cy="240341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dirty="0" smtClean="0"/>
            <a:t>Collection: </a:t>
          </a:r>
        </a:p>
        <a:p>
          <a:pPr lvl="0" algn="ctr" defTabSz="711200">
            <a:lnSpc>
              <a:spcPct val="90000"/>
            </a:lnSpc>
            <a:spcBef>
              <a:spcPct val="0"/>
            </a:spcBef>
            <a:spcAft>
              <a:spcPct val="35000"/>
            </a:spcAft>
          </a:pPr>
          <a:r>
            <a:rPr lang="en-US" sz="1600" b="0" i="0" kern="1200" dirty="0" smtClean="0"/>
            <a:t>the sample (10 – 20 mL) may be stored directly into sterile container</a:t>
          </a:r>
        </a:p>
        <a:p>
          <a:pPr lvl="0" algn="ctr" defTabSz="711200">
            <a:lnSpc>
              <a:spcPct val="90000"/>
            </a:lnSpc>
            <a:spcBef>
              <a:spcPct val="0"/>
            </a:spcBef>
            <a:spcAft>
              <a:spcPct val="35000"/>
            </a:spcAft>
          </a:pPr>
          <a:endParaRPr lang="en-CA" sz="1600" kern="1200" dirty="0"/>
        </a:p>
      </dsp:txBody>
      <dsp:txXfrm>
        <a:off x="4839587" y="720116"/>
        <a:ext cx="4178102" cy="2403411"/>
      </dsp:txXfrm>
    </dsp:sp>
    <dsp:sp modelId="{E66C99ED-29D2-4259-BC98-BCBBB1878C7B}">
      <dsp:nvSpPr>
        <dsp:cNvPr id="0" name=""/>
        <dsp:cNvSpPr/>
      </dsp:nvSpPr>
      <dsp:spPr>
        <a:xfrm>
          <a:off x="2670955" y="3117401"/>
          <a:ext cx="3701439" cy="19080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dirty="0" smtClean="0"/>
            <a:t>Handling and transport: </a:t>
          </a:r>
        </a:p>
        <a:p>
          <a:pPr lvl="0" algn="ctr" defTabSz="711200">
            <a:lnSpc>
              <a:spcPct val="90000"/>
            </a:lnSpc>
            <a:spcBef>
              <a:spcPct val="0"/>
            </a:spcBef>
            <a:spcAft>
              <a:spcPct val="35000"/>
            </a:spcAft>
          </a:pPr>
          <a:r>
            <a:rPr lang="en-US" sz="1600" b="0" i="0" kern="1200" dirty="0" smtClean="0"/>
            <a:t>All containers must be labeled with patient name, ID, type of specimen, and date collected. Keep at 4 °C (transported on wet ice) Urine samples that have been frozen at -20 to -70 °C remain stable and can be used later</a:t>
          </a:r>
          <a:endParaRPr lang="en-CA" sz="1600" kern="1200" dirty="0"/>
        </a:p>
      </dsp:txBody>
      <dsp:txXfrm>
        <a:off x="2670955" y="3117401"/>
        <a:ext cx="3701439" cy="19080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107027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16356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77577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483736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1970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3831220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3880444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317322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1204104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D78044-78D6-4371-8BDD-4444099931CE}" type="datetimeFigureOut">
              <a:rPr lang="en-CA" smtClean="0"/>
              <a:t>2018-03-15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298031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D78044-78D6-4371-8BDD-4444099931CE}" type="datetimeFigureOut">
              <a:rPr lang="en-CA" smtClean="0"/>
              <a:t>2018-03-15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165846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D78044-78D6-4371-8BDD-4444099931CE}" type="datetimeFigureOut">
              <a:rPr lang="en-CA" smtClean="0"/>
              <a:t>2018-03-15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261452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D78044-78D6-4371-8BDD-4444099931CE}" type="datetimeFigureOut">
              <a:rPr lang="en-CA" smtClean="0"/>
              <a:t>2018-03-15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93828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78044-78D6-4371-8BDD-4444099931CE}" type="datetimeFigureOut">
              <a:rPr lang="en-CA" smtClean="0"/>
              <a:t>2018-03-15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166482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D78044-78D6-4371-8BDD-4444099931CE}" type="datetimeFigureOut">
              <a:rPr lang="en-CA" smtClean="0"/>
              <a:t>2018-03-15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114357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D78044-78D6-4371-8BDD-4444099931CE}" type="datetimeFigureOut">
              <a:rPr lang="en-CA" smtClean="0"/>
              <a:t>2018-03-15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88B1D60-B841-44D5-AB2E-B21B6FE6EC1C}" type="slidenum">
              <a:rPr lang="en-CA" smtClean="0"/>
              <a:t>‹#›</a:t>
            </a:fld>
            <a:endParaRPr lang="en-CA"/>
          </a:p>
        </p:txBody>
      </p:sp>
    </p:spTree>
    <p:extLst>
      <p:ext uri="{BB962C8B-B14F-4D97-AF65-F5344CB8AC3E}">
        <p14:creationId xmlns:p14="http://schemas.microsoft.com/office/powerpoint/2010/main" val="391935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D78044-78D6-4371-8BDD-4444099931CE}" type="datetimeFigureOut">
              <a:rPr lang="en-CA" smtClean="0"/>
              <a:t>2018-03-15</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8B1D60-B841-44D5-AB2E-B21B6FE6EC1C}" type="slidenum">
              <a:rPr lang="en-CA" smtClean="0"/>
              <a:t>‹#›</a:t>
            </a:fld>
            <a:endParaRPr lang="en-CA"/>
          </a:p>
        </p:txBody>
      </p:sp>
    </p:spTree>
    <p:extLst>
      <p:ext uri="{BB962C8B-B14F-4D97-AF65-F5344CB8AC3E}">
        <p14:creationId xmlns:p14="http://schemas.microsoft.com/office/powerpoint/2010/main" val="575983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Case </a:t>
            </a:r>
            <a:r>
              <a:rPr lang="en-US" altLang="zh-TW" dirty="0" smtClean="0"/>
              <a:t>3</a:t>
            </a:r>
            <a:r>
              <a:rPr lang="en-CA" dirty="0" smtClean="0"/>
              <a:t>: </a:t>
            </a:r>
            <a:r>
              <a:rPr lang="en-CA" dirty="0"/>
              <a:t>Microbiology Laboratory</a:t>
            </a:r>
          </a:p>
        </p:txBody>
      </p:sp>
      <p:sp>
        <p:nvSpPr>
          <p:cNvPr id="3" name="Subtitle 2"/>
          <p:cNvSpPr>
            <a:spLocks noGrp="1"/>
          </p:cNvSpPr>
          <p:nvPr>
            <p:ph type="subTitle" idx="1"/>
          </p:nvPr>
        </p:nvSpPr>
        <p:spPr/>
        <p:txBody>
          <a:bodyPr/>
          <a:lstStyle/>
          <a:p>
            <a:r>
              <a:rPr lang="en-US" dirty="0" smtClean="0"/>
              <a:t>Kendrew Leung</a:t>
            </a:r>
            <a:endParaRPr lang="en-CA" dirty="0"/>
          </a:p>
        </p:txBody>
      </p:sp>
    </p:spTree>
    <p:extLst>
      <p:ext uri="{BB962C8B-B14F-4D97-AF65-F5344CB8AC3E}">
        <p14:creationId xmlns:p14="http://schemas.microsoft.com/office/powerpoint/2010/main" val="392846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i="1" dirty="0" smtClean="0"/>
              <a:t>Tests</a:t>
            </a:r>
            <a:endParaRPr lang="en-CA" sz="2000" dirty="0"/>
          </a:p>
        </p:txBody>
      </p:sp>
      <p:sp>
        <p:nvSpPr>
          <p:cNvPr id="3" name="Content Placeholder 2"/>
          <p:cNvSpPr>
            <a:spLocks noGrp="1"/>
          </p:cNvSpPr>
          <p:nvPr>
            <p:ph idx="1"/>
          </p:nvPr>
        </p:nvSpPr>
        <p:spPr>
          <a:xfrm>
            <a:off x="677334" y="1751889"/>
            <a:ext cx="8596668" cy="4289474"/>
          </a:xfrm>
        </p:spPr>
        <p:txBody>
          <a:bodyPr>
            <a:normAutofit fontScale="92500"/>
          </a:bodyPr>
          <a:lstStyle/>
          <a:p>
            <a:r>
              <a:rPr lang="en-US" dirty="0" smtClean="0"/>
              <a:t>PCR tests can be used to amplify areas of L </a:t>
            </a:r>
            <a:r>
              <a:rPr lang="en-US" dirty="0" err="1" smtClean="0"/>
              <a:t>pneumophila</a:t>
            </a:r>
            <a:r>
              <a:rPr lang="en-US" dirty="0" smtClean="0"/>
              <a:t> genome</a:t>
            </a:r>
          </a:p>
          <a:p>
            <a:pPr lvl="1"/>
            <a:r>
              <a:rPr lang="en-US" dirty="0" smtClean="0"/>
              <a:t>Amplified bands of sample are compared with control DNA to confirm presence </a:t>
            </a:r>
            <a:r>
              <a:rPr lang="en-US" smtClean="0"/>
              <a:t>of bacteria</a:t>
            </a:r>
          </a:p>
          <a:p>
            <a:pPr lvl="1"/>
            <a:r>
              <a:rPr lang="en-US" dirty="0" smtClean="0"/>
              <a:t>Favorable because it does not require sputum samples, which not all patients may produce</a:t>
            </a:r>
          </a:p>
          <a:p>
            <a:r>
              <a:rPr lang="en-CA" dirty="0" smtClean="0"/>
              <a:t>Direct Fluorescent Antibody (DFA) is a rapid test used after incubating cultures</a:t>
            </a:r>
          </a:p>
          <a:p>
            <a:pPr lvl="1"/>
            <a:r>
              <a:rPr lang="en-CA" dirty="0" smtClean="0"/>
              <a:t>Inexpensive and commercially available, but high rates of false positive and false negative</a:t>
            </a:r>
          </a:p>
          <a:p>
            <a:r>
              <a:rPr lang="en-CA" dirty="0"/>
              <a:t>U</a:t>
            </a:r>
            <a:r>
              <a:rPr lang="en-CA" dirty="0" smtClean="0"/>
              <a:t>rinary Antigen Test (UAT) can be used 2-3 days after symptoms appear</a:t>
            </a:r>
          </a:p>
          <a:p>
            <a:pPr lvl="1"/>
            <a:r>
              <a:rPr lang="en-CA" dirty="0" smtClean="0"/>
              <a:t>Rapid, accessible, and reliable results ever after long periods </a:t>
            </a:r>
          </a:p>
          <a:p>
            <a:r>
              <a:rPr lang="en-CA" dirty="0" smtClean="0"/>
              <a:t>Serological testing detects immunoglobulins, specifically IgG, IgM, IgA antibodies</a:t>
            </a:r>
          </a:p>
          <a:p>
            <a:pPr lvl="1"/>
            <a:r>
              <a:rPr lang="en-CA" dirty="0" smtClean="0"/>
              <a:t>Most commonly, indirect fluorescent antibody test is used</a:t>
            </a:r>
            <a:r>
              <a:rPr lang="en-CA" dirty="0"/>
              <a:t/>
            </a:r>
            <a:br>
              <a:rPr lang="en-CA" dirty="0"/>
            </a:br>
            <a:endParaRPr lang="en-US" dirty="0"/>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490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A Cruise </a:t>
            </a:r>
            <a:r>
              <a:rPr lang="en-US" b="1" dirty="0" smtClean="0"/>
              <a:t>Holiday</a:t>
            </a:r>
            <a:endParaRPr lang="en-CA" dirty="0"/>
          </a:p>
        </p:txBody>
      </p:sp>
      <p:sp>
        <p:nvSpPr>
          <p:cNvPr id="5" name="Content Placeholder 4"/>
          <p:cNvSpPr>
            <a:spLocks noGrp="1"/>
          </p:cNvSpPr>
          <p:nvPr>
            <p:ph idx="1"/>
          </p:nvPr>
        </p:nvSpPr>
        <p:spPr/>
        <p:txBody>
          <a:bodyPr>
            <a:normAutofit fontScale="70000" lnSpcReduction="20000"/>
          </a:bodyPr>
          <a:lstStyle/>
          <a:p>
            <a:r>
              <a:rPr lang="en-US" dirty="0" smtClean="0"/>
              <a:t>To </a:t>
            </a:r>
            <a:r>
              <a:rPr lang="en-US" dirty="0"/>
              <a:t>celebrate Tom’s retirement his wife and two adult children accompany him on a long anticipated cruise. Tom’s asthma flares up a few days before the cruise but with a corticosteroid nebulizer in tow he feels well enough to join the cruise. Even more than the rest of his family, Tom enjoys the various hot tubs aboard the massive ship those first few days, relishing the relaxation after a busy final year at work.</a:t>
            </a:r>
          </a:p>
          <a:p>
            <a:r>
              <a:rPr lang="en-US" dirty="0"/>
              <a:t>On the fifth day of the cruise, Tom wakes up in a sweat with a cough that continues throughout the day. As the day wears on he feels worse with a headache, muscle aches and nausea accompanying the cough. His wife arranges for the cruise doctor to visit him in his cabin. The doctor examines Tom, notes his high temperature, relatively nonproductive cough and recent history of asthma and corticosteroid therapy. She takes a full history including taking note of his activities during the first days of the cruise and diagnoses Tom with a pneumonia. She explains that her presumptive diagnosis is that of Legionnaires disease and leaves Tom’s wife with a sterile sample container to collect whatever fluid Tom might cough up for delivery to her. She explains that she can do a microscopic examination on the respiratory fluid which will help in the diagnosis.</a:t>
            </a:r>
          </a:p>
          <a:p>
            <a:r>
              <a:rPr lang="en-US" dirty="0"/>
              <a:t>In the meantime she starts Tom on erythromycin and lets the family know that she will check in on Tom regularly over the next few days to monitor his progress. More people are diagnosed with a similar pneumonia over the next two days, mostly in people who came aboard with a slightly compromised immune system, like in Tom’s case. The cruise ship alerts the hospital at their next port of call in case any of the patients worsen enough to require hospitalization. When they arrive at port blood samples are collected from all of the patients and delivered to the hospital laboratory for serology. The ship also takes extra time in port to allow for a full scale sterilization regime to be performed on all of the hot tubs. At this stage Tom is feeling well enough to continue on the cruise, although at a slower pace than when he first boarded.</a:t>
            </a:r>
          </a:p>
          <a:p>
            <a:endParaRPr lang="en-CA" dirty="0"/>
          </a:p>
        </p:txBody>
      </p:sp>
    </p:spTree>
    <p:extLst>
      <p:ext uri="{BB962C8B-B14F-4D97-AF65-F5344CB8AC3E}">
        <p14:creationId xmlns:p14="http://schemas.microsoft.com/office/powerpoint/2010/main" val="225813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7727"/>
          </a:xfrm>
        </p:spPr>
        <p:txBody>
          <a:bodyPr>
            <a:noAutofit/>
          </a:bodyPr>
          <a:lstStyle/>
          <a:p>
            <a:r>
              <a:rPr lang="en-US" sz="2000" dirty="0"/>
              <a:t>Other than </a:t>
            </a:r>
            <a:r>
              <a:rPr lang="en-US" sz="2000" dirty="0" smtClean="0"/>
              <a:t>Legionella </a:t>
            </a:r>
            <a:r>
              <a:rPr lang="en-US" sz="2000" i="1" dirty="0" smtClean="0"/>
              <a:t>sp</a:t>
            </a:r>
            <a:r>
              <a:rPr lang="en-US" sz="2000" dirty="0" smtClean="0"/>
              <a:t>., </a:t>
            </a:r>
            <a:r>
              <a:rPr lang="en-US" sz="2000" dirty="0"/>
              <a:t>what are the most common bacterial pathogens associated with this type of infectious scenario?</a:t>
            </a:r>
            <a:endParaRPr lang="en-CA" sz="2000" dirty="0"/>
          </a:p>
        </p:txBody>
      </p:sp>
      <p:sp>
        <p:nvSpPr>
          <p:cNvPr id="4" name="Rounded Rectangle 3"/>
          <p:cNvSpPr/>
          <p:nvPr/>
        </p:nvSpPr>
        <p:spPr>
          <a:xfrm>
            <a:off x="794759" y="1546789"/>
            <a:ext cx="7845040" cy="7434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ounded Rectangle 4"/>
          <p:cNvSpPr/>
          <p:nvPr/>
        </p:nvSpPr>
        <p:spPr>
          <a:xfrm>
            <a:off x="794759" y="3241705"/>
            <a:ext cx="7845040" cy="7434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ounded Rectangle 5"/>
          <p:cNvSpPr/>
          <p:nvPr/>
        </p:nvSpPr>
        <p:spPr>
          <a:xfrm>
            <a:off x="794759" y="2394247"/>
            <a:ext cx="7845040" cy="7434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ounded Rectangle 6"/>
          <p:cNvSpPr/>
          <p:nvPr/>
        </p:nvSpPr>
        <p:spPr>
          <a:xfrm>
            <a:off x="794759" y="4089163"/>
            <a:ext cx="7845040" cy="7434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ounded Rectangle 7"/>
          <p:cNvSpPr/>
          <p:nvPr/>
        </p:nvSpPr>
        <p:spPr>
          <a:xfrm>
            <a:off x="794759" y="4932348"/>
            <a:ext cx="7845040" cy="7434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ounded Rectangle 8"/>
          <p:cNvSpPr/>
          <p:nvPr/>
        </p:nvSpPr>
        <p:spPr>
          <a:xfrm>
            <a:off x="794759" y="5786928"/>
            <a:ext cx="7845040" cy="7434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880216" y="1615155"/>
            <a:ext cx="7648487" cy="738664"/>
          </a:xfrm>
          <a:prstGeom prst="rect">
            <a:avLst/>
          </a:prstGeom>
          <a:noFill/>
        </p:spPr>
        <p:txBody>
          <a:bodyPr wrap="square" rtlCol="0">
            <a:spAutoFit/>
          </a:bodyPr>
          <a:lstStyle/>
          <a:p>
            <a:r>
              <a:rPr lang="en-CA" dirty="0" smtClean="0"/>
              <a:t>Streptococcus pneumoniae</a:t>
            </a:r>
          </a:p>
          <a:p>
            <a:r>
              <a:rPr lang="en-CA" sz="1200" dirty="0"/>
              <a:t>G</a:t>
            </a:r>
            <a:r>
              <a:rPr lang="en-CA" sz="1200" dirty="0" smtClean="0"/>
              <a:t>ram-positive anaerobe. </a:t>
            </a:r>
            <a:r>
              <a:rPr lang="en-US" sz="1200" dirty="0" smtClean="0"/>
              <a:t>known to asymptomatically colonize the respiratory tracts and sinuses of healthy carrier. Poses a greater risk of becoming pathogenic and establishing infection in immunocompromised </a:t>
            </a:r>
            <a:endParaRPr lang="en-CA" sz="1200" dirty="0"/>
          </a:p>
        </p:txBody>
      </p:sp>
      <p:sp>
        <p:nvSpPr>
          <p:cNvPr id="11" name="TextBox 10"/>
          <p:cNvSpPr txBox="1"/>
          <p:nvPr/>
        </p:nvSpPr>
        <p:spPr>
          <a:xfrm>
            <a:off x="880216" y="2401369"/>
            <a:ext cx="7759583" cy="738664"/>
          </a:xfrm>
          <a:prstGeom prst="rect">
            <a:avLst/>
          </a:prstGeom>
          <a:noFill/>
        </p:spPr>
        <p:txBody>
          <a:bodyPr wrap="square" rtlCol="0">
            <a:spAutoFit/>
          </a:bodyPr>
          <a:lstStyle/>
          <a:p>
            <a:r>
              <a:rPr lang="en-CA" dirty="0" smtClean="0"/>
              <a:t>Staphylococcus aureus</a:t>
            </a:r>
          </a:p>
          <a:p>
            <a:r>
              <a:rPr lang="en-CA" sz="1200" dirty="0" smtClean="0"/>
              <a:t>Gram-positive human pathogen. P</a:t>
            </a:r>
            <a:r>
              <a:rPr lang="en-US" sz="1200" dirty="0" err="1" smtClean="0"/>
              <a:t>neumonia</a:t>
            </a:r>
            <a:r>
              <a:rPr lang="en-US" sz="1200" dirty="0" smtClean="0"/>
              <a:t> is one of the most common infections. Extremely common, and often volatile, in a hospital environment</a:t>
            </a:r>
            <a:endParaRPr lang="en-CA" sz="1200" dirty="0"/>
          </a:p>
        </p:txBody>
      </p:sp>
      <p:sp>
        <p:nvSpPr>
          <p:cNvPr id="12" name="TextBox 11"/>
          <p:cNvSpPr txBox="1"/>
          <p:nvPr/>
        </p:nvSpPr>
        <p:spPr>
          <a:xfrm>
            <a:off x="837487" y="3244115"/>
            <a:ext cx="7759583" cy="738664"/>
          </a:xfrm>
          <a:prstGeom prst="rect">
            <a:avLst/>
          </a:prstGeom>
          <a:noFill/>
        </p:spPr>
        <p:txBody>
          <a:bodyPr wrap="square" rtlCol="0">
            <a:spAutoFit/>
          </a:bodyPr>
          <a:lstStyle/>
          <a:p>
            <a:r>
              <a:rPr lang="en-CA" dirty="0" smtClean="0"/>
              <a:t>Haemophilus influenza</a:t>
            </a:r>
          </a:p>
          <a:p>
            <a:r>
              <a:rPr lang="en-CA" sz="1200" dirty="0" smtClean="0"/>
              <a:t>Gram </a:t>
            </a:r>
            <a:r>
              <a:rPr lang="en-CA" sz="1200" dirty="0"/>
              <a:t>negative </a:t>
            </a:r>
            <a:r>
              <a:rPr lang="en-CA" sz="1200" dirty="0" smtClean="0"/>
              <a:t>anaerobe. </a:t>
            </a:r>
            <a:r>
              <a:rPr lang="en-US" sz="1200" dirty="0" smtClean="0"/>
              <a:t>Can </a:t>
            </a:r>
            <a:r>
              <a:rPr lang="en-US" sz="1200" dirty="0"/>
              <a:t>be either encapsulated or </a:t>
            </a:r>
            <a:r>
              <a:rPr lang="en-US" sz="1200" dirty="0" smtClean="0"/>
              <a:t>un-encapsulated. The </a:t>
            </a:r>
            <a:r>
              <a:rPr lang="en-US" sz="1200" dirty="0"/>
              <a:t>capsule can be considered one of the most important virulence </a:t>
            </a:r>
            <a:r>
              <a:rPr lang="en-US" sz="1200" dirty="0" smtClean="0"/>
              <a:t>factors. Usually </a:t>
            </a:r>
            <a:r>
              <a:rPr lang="en-US" sz="1200" dirty="0"/>
              <a:t>only </a:t>
            </a:r>
            <a:r>
              <a:rPr lang="en-US" sz="1200" dirty="0" smtClean="0"/>
              <a:t>infect individuals </a:t>
            </a:r>
            <a:r>
              <a:rPr lang="en-US" sz="1200" dirty="0"/>
              <a:t>with weakened immune systems</a:t>
            </a:r>
            <a:endParaRPr lang="en-CA" sz="1200" dirty="0"/>
          </a:p>
        </p:txBody>
      </p:sp>
      <p:sp>
        <p:nvSpPr>
          <p:cNvPr id="13" name="TextBox 12"/>
          <p:cNvSpPr txBox="1"/>
          <p:nvPr/>
        </p:nvSpPr>
        <p:spPr>
          <a:xfrm>
            <a:off x="794759" y="4096285"/>
            <a:ext cx="7845040" cy="738664"/>
          </a:xfrm>
          <a:prstGeom prst="rect">
            <a:avLst/>
          </a:prstGeom>
          <a:noFill/>
        </p:spPr>
        <p:txBody>
          <a:bodyPr wrap="square" rtlCol="0">
            <a:spAutoFit/>
          </a:bodyPr>
          <a:lstStyle/>
          <a:p>
            <a:r>
              <a:rPr lang="en-CA" dirty="0" smtClean="0"/>
              <a:t>Chlamydia pneumoniae</a:t>
            </a:r>
          </a:p>
          <a:p>
            <a:r>
              <a:rPr lang="en-CA" sz="1200" dirty="0" smtClean="0"/>
              <a:t>Gram negative intracellular bacterium. Long incubation period ~3-4 weeks. </a:t>
            </a:r>
            <a:r>
              <a:rPr lang="en-US" sz="1200" dirty="0" smtClean="0"/>
              <a:t>Carriers </a:t>
            </a:r>
            <a:r>
              <a:rPr lang="en-US" sz="1200" dirty="0"/>
              <a:t>of the bacteria may be contagious, and able to transmit the infection, for an extensive period of time</a:t>
            </a:r>
            <a:endParaRPr lang="en-CA" sz="1200" dirty="0"/>
          </a:p>
        </p:txBody>
      </p:sp>
      <p:sp>
        <p:nvSpPr>
          <p:cNvPr id="14" name="TextBox 13"/>
          <p:cNvSpPr txBox="1"/>
          <p:nvPr/>
        </p:nvSpPr>
        <p:spPr>
          <a:xfrm>
            <a:off x="880216" y="4932348"/>
            <a:ext cx="7759583" cy="553998"/>
          </a:xfrm>
          <a:prstGeom prst="rect">
            <a:avLst/>
          </a:prstGeom>
          <a:noFill/>
        </p:spPr>
        <p:txBody>
          <a:bodyPr wrap="square" rtlCol="0">
            <a:spAutoFit/>
          </a:bodyPr>
          <a:lstStyle/>
          <a:p>
            <a:r>
              <a:rPr lang="en-CA" dirty="0" smtClean="0"/>
              <a:t>Pseudomonas aeruginosa</a:t>
            </a:r>
          </a:p>
          <a:p>
            <a:r>
              <a:rPr lang="en-CA" sz="1200" dirty="0" smtClean="0"/>
              <a:t>Gram </a:t>
            </a:r>
            <a:r>
              <a:rPr lang="en-CA" sz="1200" dirty="0"/>
              <a:t>negative </a:t>
            </a:r>
            <a:r>
              <a:rPr lang="en-CA" sz="1200" dirty="0" smtClean="0"/>
              <a:t>bacteria. </a:t>
            </a:r>
            <a:r>
              <a:rPr lang="en-US" sz="1200" dirty="0"/>
              <a:t>A</a:t>
            </a:r>
            <a:r>
              <a:rPr lang="en-US" sz="1200" dirty="0" smtClean="0"/>
              <a:t>n etiological agent of pneumonia and primarily infects immunocompromised hosts</a:t>
            </a:r>
            <a:endParaRPr lang="en-CA" sz="1200" dirty="0"/>
          </a:p>
        </p:txBody>
      </p:sp>
      <p:sp>
        <p:nvSpPr>
          <p:cNvPr id="15" name="TextBox 14"/>
          <p:cNvSpPr txBox="1"/>
          <p:nvPr/>
        </p:nvSpPr>
        <p:spPr>
          <a:xfrm>
            <a:off x="880216" y="5786928"/>
            <a:ext cx="7648487" cy="738664"/>
          </a:xfrm>
          <a:prstGeom prst="rect">
            <a:avLst/>
          </a:prstGeom>
          <a:noFill/>
        </p:spPr>
        <p:txBody>
          <a:bodyPr wrap="square" rtlCol="0">
            <a:spAutoFit/>
          </a:bodyPr>
          <a:lstStyle/>
          <a:p>
            <a:r>
              <a:rPr lang="en-CA" dirty="0" smtClean="0"/>
              <a:t>Mycoplasma pneumoniae</a:t>
            </a:r>
          </a:p>
          <a:p>
            <a:r>
              <a:rPr lang="en-US" sz="1200" dirty="0" smtClean="0"/>
              <a:t>Transmitted </a:t>
            </a:r>
            <a:r>
              <a:rPr lang="en-US" sz="1200" dirty="0"/>
              <a:t>easily through contact with respiratory fluids, </a:t>
            </a:r>
            <a:r>
              <a:rPr lang="en-US" sz="1200" dirty="0" smtClean="0"/>
              <a:t>extremely contagious. Cause an atypical pneumonia, often referred to as 'walking pneumonia’. </a:t>
            </a:r>
            <a:endParaRPr lang="en-CA" sz="1200" dirty="0"/>
          </a:p>
        </p:txBody>
      </p:sp>
    </p:spTree>
    <p:extLst>
      <p:ext uri="{BB962C8B-B14F-4D97-AF65-F5344CB8AC3E}">
        <p14:creationId xmlns:p14="http://schemas.microsoft.com/office/powerpoint/2010/main" val="366214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zh-TW" sz="2000" dirty="0" smtClean="0">
                <a:ea typeface="Calibri" panose="020F0502020204030204" pitchFamily="34" charset="0"/>
                <a:cs typeface="Times New Roman" panose="02020603050405020304" pitchFamily="18" charset="0"/>
              </a:rPr>
              <a:t>How </a:t>
            </a:r>
            <a:r>
              <a:rPr lang="en-CA" sz="2000" dirty="0" smtClean="0">
                <a:ea typeface="Calibri" panose="020F0502020204030204" pitchFamily="34" charset="0"/>
                <a:cs typeface="Times New Roman" panose="02020603050405020304" pitchFamily="18" charset="0"/>
              </a:rPr>
              <a:t>important </a:t>
            </a:r>
            <a:r>
              <a:rPr lang="en-CA" sz="2000" dirty="0">
                <a:ea typeface="Calibri" panose="020F0502020204030204" pitchFamily="34" charset="0"/>
                <a:cs typeface="Times New Roman" panose="02020603050405020304" pitchFamily="18" charset="0"/>
              </a:rPr>
              <a:t>is the Microbiology Laboratory in the diagnosis of this particular infectious disease?</a:t>
            </a:r>
            <a:br>
              <a:rPr lang="en-CA" sz="2000" dirty="0">
                <a:ea typeface="Calibri" panose="020F0502020204030204" pitchFamily="34" charset="0"/>
                <a:cs typeface="Times New Roman" panose="02020603050405020304" pitchFamily="18" charset="0"/>
              </a:rPr>
            </a:br>
            <a:endParaRPr lang="en-CA" sz="2000" dirty="0"/>
          </a:p>
        </p:txBody>
      </p:sp>
      <p:sp>
        <p:nvSpPr>
          <p:cNvPr id="3" name="Content Placeholder 2"/>
          <p:cNvSpPr>
            <a:spLocks noGrp="1"/>
          </p:cNvSpPr>
          <p:nvPr>
            <p:ph idx="1"/>
          </p:nvPr>
        </p:nvSpPr>
        <p:spPr/>
        <p:txBody>
          <a:bodyPr/>
          <a:lstStyle/>
          <a:p>
            <a:r>
              <a:rPr lang="en-CA" dirty="0"/>
              <a:t>Extremely </a:t>
            </a:r>
            <a:r>
              <a:rPr lang="en-CA" dirty="0" smtClean="0"/>
              <a:t>important</a:t>
            </a:r>
            <a:r>
              <a:rPr lang="en-US" altLang="zh-TW" dirty="0" smtClean="0"/>
              <a:t>!</a:t>
            </a:r>
            <a:endParaRPr lang="en-CA" dirty="0" smtClean="0"/>
          </a:p>
          <a:p>
            <a:pPr lvl="1"/>
            <a:r>
              <a:rPr lang="en-US" altLang="zh-TW" dirty="0" smtClean="0"/>
              <a:t>C</a:t>
            </a:r>
            <a:r>
              <a:rPr lang="en-US" dirty="0" smtClean="0"/>
              <a:t>linical </a:t>
            </a:r>
            <a:r>
              <a:rPr lang="en-US" dirty="0"/>
              <a:t>presentation, history, physical exam, and imaging results of legionnaire’s disease are non-specific </a:t>
            </a:r>
            <a:endParaRPr lang="en-US" dirty="0" smtClean="0"/>
          </a:p>
          <a:p>
            <a:pPr lvl="1"/>
            <a:r>
              <a:rPr lang="en-US" altLang="zh-TW" dirty="0"/>
              <a:t>C</a:t>
            </a:r>
            <a:r>
              <a:rPr lang="en-US" dirty="0" smtClean="0"/>
              <a:t>annot </a:t>
            </a:r>
            <a:r>
              <a:rPr lang="en-US" dirty="0"/>
              <a:t>be used to clinically distinguish legionella from other causes of </a:t>
            </a:r>
            <a:r>
              <a:rPr lang="en-US" dirty="0" smtClean="0"/>
              <a:t>pneumonia</a:t>
            </a:r>
          </a:p>
          <a:p>
            <a:pPr lvl="1"/>
            <a:r>
              <a:rPr lang="en-US" altLang="zh-TW" dirty="0" smtClean="0"/>
              <a:t>Can i</a:t>
            </a:r>
            <a:r>
              <a:rPr lang="en-US" dirty="0" smtClean="0"/>
              <a:t>nform </a:t>
            </a:r>
            <a:r>
              <a:rPr lang="en-US" dirty="0"/>
              <a:t>clinicians of effective treatment plans and recommendation of appropriate </a:t>
            </a:r>
            <a:r>
              <a:rPr lang="en-US" dirty="0" smtClean="0"/>
              <a:t>medications</a:t>
            </a:r>
          </a:p>
          <a:p>
            <a:pPr lvl="1"/>
            <a:endParaRPr lang="en-US" dirty="0"/>
          </a:p>
          <a:p>
            <a:pPr lvl="1"/>
            <a:endParaRPr lang="en-CA" dirty="0"/>
          </a:p>
        </p:txBody>
      </p:sp>
    </p:spTree>
    <p:extLst>
      <p:ext uri="{BB962C8B-B14F-4D97-AF65-F5344CB8AC3E}">
        <p14:creationId xmlns:p14="http://schemas.microsoft.com/office/powerpoint/2010/main" val="324119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a typeface="Calibri" panose="020F0502020204030204" pitchFamily="34" charset="0"/>
                <a:cs typeface="Times New Roman" panose="02020603050405020304" pitchFamily="18" charset="0"/>
              </a:rPr>
              <a:t>What samples are taken for laboratory testing and how</a:t>
            </a:r>
            <a:endParaRPr lang="en-CA" dirty="0"/>
          </a:p>
        </p:txBody>
      </p:sp>
      <p:sp>
        <p:nvSpPr>
          <p:cNvPr id="4" name="Snip Single Corner Rectangle 3"/>
          <p:cNvSpPr/>
          <p:nvPr/>
        </p:nvSpPr>
        <p:spPr>
          <a:xfrm>
            <a:off x="897308" y="1930400"/>
            <a:ext cx="8152688" cy="73588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Snip Single Corner Rectangle 5"/>
          <p:cNvSpPr/>
          <p:nvPr/>
        </p:nvSpPr>
        <p:spPr>
          <a:xfrm>
            <a:off x="897308" y="2883256"/>
            <a:ext cx="8152688" cy="73588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Snip Single Corner Rectangle 6"/>
          <p:cNvSpPr/>
          <p:nvPr/>
        </p:nvSpPr>
        <p:spPr>
          <a:xfrm>
            <a:off x="897308" y="3815934"/>
            <a:ext cx="8152688" cy="73588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Snip Single Corner Rectangle 7"/>
          <p:cNvSpPr/>
          <p:nvPr/>
        </p:nvSpPr>
        <p:spPr>
          <a:xfrm>
            <a:off x="897308" y="4748612"/>
            <a:ext cx="8152688" cy="73588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Snip Single Corner Rectangle 8"/>
          <p:cNvSpPr/>
          <p:nvPr/>
        </p:nvSpPr>
        <p:spPr>
          <a:xfrm>
            <a:off x="897308" y="5681290"/>
            <a:ext cx="8152688" cy="73588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TextBox 9"/>
          <p:cNvSpPr txBox="1"/>
          <p:nvPr/>
        </p:nvSpPr>
        <p:spPr>
          <a:xfrm>
            <a:off x="897308" y="1991170"/>
            <a:ext cx="8084322" cy="646331"/>
          </a:xfrm>
          <a:prstGeom prst="rect">
            <a:avLst/>
          </a:prstGeom>
          <a:noFill/>
        </p:spPr>
        <p:txBody>
          <a:bodyPr wrap="square" rtlCol="0">
            <a:spAutoFit/>
          </a:bodyPr>
          <a:lstStyle/>
          <a:p>
            <a:r>
              <a:rPr lang="en-US" sz="1200" b="1" dirty="0"/>
              <a:t>LOWER RESPIRATORY TRACT (LRT) SECRETIONS</a:t>
            </a:r>
            <a:r>
              <a:rPr lang="en-US" sz="1200" b="1" dirty="0" smtClean="0"/>
              <a:t>:</a:t>
            </a:r>
          </a:p>
          <a:p>
            <a:r>
              <a:rPr lang="en-US" sz="1200" b="1" dirty="0" smtClean="0"/>
              <a:t>Very common specimen used. Generally low risks. Patient may produce a cough, wheezing and vomiting with sample collection. </a:t>
            </a:r>
            <a:endParaRPr lang="en-CA" sz="1200" dirty="0"/>
          </a:p>
        </p:txBody>
      </p:sp>
      <p:sp>
        <p:nvSpPr>
          <p:cNvPr id="11" name="TextBox 10"/>
          <p:cNvSpPr txBox="1"/>
          <p:nvPr/>
        </p:nvSpPr>
        <p:spPr>
          <a:xfrm>
            <a:off x="931491" y="2928034"/>
            <a:ext cx="8084322" cy="646331"/>
          </a:xfrm>
          <a:prstGeom prst="rect">
            <a:avLst/>
          </a:prstGeom>
          <a:noFill/>
        </p:spPr>
        <p:txBody>
          <a:bodyPr wrap="square" rtlCol="0">
            <a:spAutoFit/>
          </a:bodyPr>
          <a:lstStyle/>
          <a:p>
            <a:r>
              <a:rPr lang="en-US" sz="1200" b="1" dirty="0" smtClean="0"/>
              <a:t>LUNG</a:t>
            </a:r>
            <a:r>
              <a:rPr lang="en-CA" sz="1200" b="1" dirty="0"/>
              <a:t> </a:t>
            </a:r>
            <a:r>
              <a:rPr lang="en-CA" sz="1200" b="1" dirty="0" smtClean="0"/>
              <a:t>ASPIRATES</a:t>
            </a:r>
            <a:r>
              <a:rPr lang="en-US" sz="1200" b="1" dirty="0" smtClean="0"/>
              <a:t>:</a:t>
            </a:r>
          </a:p>
          <a:p>
            <a:r>
              <a:rPr lang="en-US" sz="1200" b="1" dirty="0" smtClean="0"/>
              <a:t>Multi-step. Needle inserted percutaneously into ribs, and aspirates are suctioned for 2-3 seconds. Not usually practical for laboratory diagnosis. </a:t>
            </a:r>
            <a:endParaRPr lang="en-CA" sz="1200" dirty="0"/>
          </a:p>
        </p:txBody>
      </p:sp>
      <p:sp>
        <p:nvSpPr>
          <p:cNvPr id="12" name="TextBox 11"/>
          <p:cNvSpPr txBox="1"/>
          <p:nvPr/>
        </p:nvSpPr>
        <p:spPr>
          <a:xfrm>
            <a:off x="897308" y="3836112"/>
            <a:ext cx="8084322" cy="646331"/>
          </a:xfrm>
          <a:prstGeom prst="rect">
            <a:avLst/>
          </a:prstGeom>
          <a:noFill/>
        </p:spPr>
        <p:txBody>
          <a:bodyPr wrap="square" rtlCol="0">
            <a:spAutoFit/>
          </a:bodyPr>
          <a:lstStyle/>
          <a:p>
            <a:r>
              <a:rPr lang="en-US" sz="1200" b="1" dirty="0" smtClean="0"/>
              <a:t>PLEURAL FUID:</a:t>
            </a:r>
          </a:p>
          <a:p>
            <a:r>
              <a:rPr lang="en-US" sz="1200" b="1" dirty="0"/>
              <a:t>U</a:t>
            </a:r>
            <a:r>
              <a:rPr lang="en-US" sz="1200" b="1" dirty="0" smtClean="0"/>
              <a:t>seful </a:t>
            </a:r>
            <a:r>
              <a:rPr lang="en-US" sz="1200" b="1" dirty="0"/>
              <a:t>for cases of pneumonia that are complicated by pleural effusion. </a:t>
            </a:r>
            <a:r>
              <a:rPr lang="en-US" sz="1200" b="1" dirty="0" smtClean="0"/>
              <a:t>Occurs </a:t>
            </a:r>
            <a:r>
              <a:rPr lang="en-US" sz="1200" b="1" dirty="0"/>
              <a:t>when excessive fluid enters the pleural space, or the space outside of the lungs</a:t>
            </a:r>
            <a:endParaRPr lang="en-CA" sz="1200" dirty="0"/>
          </a:p>
        </p:txBody>
      </p:sp>
      <p:sp>
        <p:nvSpPr>
          <p:cNvPr id="13" name="TextBox 12"/>
          <p:cNvSpPr txBox="1"/>
          <p:nvPr/>
        </p:nvSpPr>
        <p:spPr>
          <a:xfrm>
            <a:off x="897308" y="4793390"/>
            <a:ext cx="8084322" cy="646331"/>
          </a:xfrm>
          <a:prstGeom prst="rect">
            <a:avLst/>
          </a:prstGeom>
          <a:noFill/>
        </p:spPr>
        <p:txBody>
          <a:bodyPr wrap="square" rtlCol="0">
            <a:spAutoFit/>
          </a:bodyPr>
          <a:lstStyle/>
          <a:p>
            <a:r>
              <a:rPr lang="en-CA" sz="1200" dirty="0" smtClean="0"/>
              <a:t>BLOOD</a:t>
            </a:r>
            <a:r>
              <a:rPr lang="en-US" sz="1200" b="1" dirty="0" smtClean="0"/>
              <a:t>:</a:t>
            </a:r>
          </a:p>
          <a:p>
            <a:r>
              <a:rPr lang="en-US" sz="1200" dirty="0" smtClean="0"/>
              <a:t>Safe </a:t>
            </a:r>
            <a:r>
              <a:rPr lang="en-US" sz="1200" dirty="0"/>
              <a:t>and routine method of diagnosing infectious </a:t>
            </a:r>
            <a:r>
              <a:rPr lang="en-US" sz="1200" dirty="0" smtClean="0"/>
              <a:t>disease. Can </a:t>
            </a:r>
            <a:r>
              <a:rPr lang="en-US" sz="1200" dirty="0"/>
              <a:t>inform clinicians of specific antibiotics that may be effective against the bacteria that is involved in the infection</a:t>
            </a:r>
            <a:endParaRPr lang="en-CA" sz="1200" dirty="0"/>
          </a:p>
        </p:txBody>
      </p:sp>
      <p:sp>
        <p:nvSpPr>
          <p:cNvPr id="14" name="TextBox 13"/>
          <p:cNvSpPr txBox="1"/>
          <p:nvPr/>
        </p:nvSpPr>
        <p:spPr>
          <a:xfrm>
            <a:off x="897308" y="5726068"/>
            <a:ext cx="8084322" cy="646331"/>
          </a:xfrm>
          <a:prstGeom prst="rect">
            <a:avLst/>
          </a:prstGeom>
          <a:noFill/>
        </p:spPr>
        <p:txBody>
          <a:bodyPr wrap="square" rtlCol="0">
            <a:spAutoFit/>
          </a:bodyPr>
          <a:lstStyle/>
          <a:p>
            <a:r>
              <a:rPr lang="en-CA" sz="1200" dirty="0" smtClean="0"/>
              <a:t>URINE</a:t>
            </a:r>
            <a:r>
              <a:rPr lang="en-US" sz="1200" b="1" dirty="0" smtClean="0"/>
              <a:t>:</a:t>
            </a:r>
          </a:p>
          <a:p>
            <a:r>
              <a:rPr lang="en-US" sz="1200" b="1" dirty="0" smtClean="0"/>
              <a:t>Used </a:t>
            </a:r>
            <a:r>
              <a:rPr lang="en-US" sz="1200" b="1" dirty="0"/>
              <a:t>and analyzed through antigen detection tests in adults with suspected bacteria </a:t>
            </a:r>
            <a:r>
              <a:rPr lang="en-US" sz="1200" b="1" dirty="0" err="1" smtClean="0"/>
              <a:t>pneumonia,and</a:t>
            </a:r>
            <a:r>
              <a:rPr lang="en-US" sz="1200" b="1" dirty="0" smtClean="0"/>
              <a:t> </a:t>
            </a:r>
            <a:r>
              <a:rPr lang="en-US" sz="1200" b="1" dirty="0"/>
              <a:t>is especially useful for detecting Legionella antigen in </a:t>
            </a:r>
            <a:r>
              <a:rPr lang="en-US" sz="1200" b="1" dirty="0" smtClean="0"/>
              <a:t>adults.</a:t>
            </a:r>
            <a:endParaRPr lang="en-CA" sz="1200" dirty="0"/>
          </a:p>
        </p:txBody>
      </p:sp>
    </p:spTree>
    <p:extLst>
      <p:ext uri="{BB962C8B-B14F-4D97-AF65-F5344CB8AC3E}">
        <p14:creationId xmlns:p14="http://schemas.microsoft.com/office/powerpoint/2010/main" val="224764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SAMPLE COLLECTION, HANDLING AND TRANSPORT</a:t>
            </a:r>
            <a:r>
              <a:rPr lang="en-US" dirty="0"/>
              <a:t/>
            </a:r>
            <a:br>
              <a:rPr lang="en-US" dirty="0"/>
            </a:br>
            <a:r>
              <a:rPr lang="en-US" dirty="0"/>
              <a:t/>
            </a:r>
            <a:br>
              <a:rPr lang="en-US" dirty="0"/>
            </a:br>
            <a:endParaRPr lang="en-CA" dirty="0"/>
          </a:p>
        </p:txBody>
      </p:sp>
      <p:graphicFrame>
        <p:nvGraphicFramePr>
          <p:cNvPr id="4" name="Diagram 3"/>
          <p:cNvGraphicFramePr/>
          <p:nvPr>
            <p:extLst>
              <p:ext uri="{D42A27DB-BD31-4B8C-83A1-F6EECF244321}">
                <p14:modId xmlns:p14="http://schemas.microsoft.com/office/powerpoint/2010/main" val="2707129105"/>
              </p:ext>
            </p:extLst>
          </p:nvPr>
        </p:nvGraphicFramePr>
        <p:xfrm>
          <a:off x="767222" y="1710978"/>
          <a:ext cx="9043350" cy="5147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290415" y="1862982"/>
            <a:ext cx="8041592" cy="4016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p:cNvSpPr txBox="1"/>
          <p:nvPr/>
        </p:nvSpPr>
        <p:spPr>
          <a:xfrm>
            <a:off x="1580972" y="1862983"/>
            <a:ext cx="7238288" cy="923330"/>
          </a:xfrm>
          <a:prstGeom prst="rect">
            <a:avLst/>
          </a:prstGeom>
          <a:noFill/>
        </p:spPr>
        <p:txBody>
          <a:bodyPr wrap="square" rtlCol="0">
            <a:spAutoFit/>
          </a:bodyPr>
          <a:lstStyle/>
          <a:p>
            <a:pPr algn="ctr"/>
            <a:r>
              <a:rPr lang="en-US" b="1" dirty="0">
                <a:solidFill>
                  <a:schemeClr val="bg1"/>
                </a:solidFill>
              </a:rPr>
              <a:t>Lower respiratory tract specimens and aspirates:</a:t>
            </a:r>
            <a:endParaRPr lang="en-US" dirty="0">
              <a:solidFill>
                <a:schemeClr val="bg1"/>
              </a:solidFill>
            </a:endParaRPr>
          </a:p>
          <a:p>
            <a:r>
              <a:rPr lang="en-US" dirty="0"/>
              <a:t/>
            </a:r>
            <a:br>
              <a:rPr lang="en-US" dirty="0"/>
            </a:br>
            <a:endParaRPr lang="en-CA" dirty="0"/>
          </a:p>
        </p:txBody>
      </p:sp>
    </p:spTree>
    <p:extLst>
      <p:ext uri="{BB962C8B-B14F-4D97-AF65-F5344CB8AC3E}">
        <p14:creationId xmlns:p14="http://schemas.microsoft.com/office/powerpoint/2010/main" val="462436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SAMPLE COLLECTION, HANDLING AND TRANSPORT</a:t>
            </a:r>
            <a:r>
              <a:rPr lang="en-US" dirty="0"/>
              <a:t/>
            </a:r>
            <a:br>
              <a:rPr lang="en-US" dirty="0"/>
            </a:br>
            <a:r>
              <a:rPr lang="en-US" dirty="0"/>
              <a:t/>
            </a:r>
            <a:br>
              <a:rPr lang="en-US" dirty="0"/>
            </a:br>
            <a:endParaRPr lang="en-CA" dirty="0"/>
          </a:p>
        </p:txBody>
      </p:sp>
      <p:graphicFrame>
        <p:nvGraphicFramePr>
          <p:cNvPr id="4" name="Diagram 3"/>
          <p:cNvGraphicFramePr/>
          <p:nvPr>
            <p:extLst>
              <p:ext uri="{D42A27DB-BD31-4B8C-83A1-F6EECF244321}">
                <p14:modId xmlns:p14="http://schemas.microsoft.com/office/powerpoint/2010/main" val="860950419"/>
              </p:ext>
            </p:extLst>
          </p:nvPr>
        </p:nvGraphicFramePr>
        <p:xfrm>
          <a:off x="767222" y="1710978"/>
          <a:ext cx="9043350" cy="5147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290415" y="1862982"/>
            <a:ext cx="8041592" cy="4016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p:cNvSpPr txBox="1"/>
          <p:nvPr/>
        </p:nvSpPr>
        <p:spPr>
          <a:xfrm>
            <a:off x="1580972" y="1862983"/>
            <a:ext cx="7238288" cy="923330"/>
          </a:xfrm>
          <a:prstGeom prst="rect">
            <a:avLst/>
          </a:prstGeom>
          <a:noFill/>
        </p:spPr>
        <p:txBody>
          <a:bodyPr wrap="square" rtlCol="0">
            <a:spAutoFit/>
          </a:bodyPr>
          <a:lstStyle/>
          <a:p>
            <a:pPr algn="ctr"/>
            <a:r>
              <a:rPr lang="en-US" b="1" dirty="0" smtClean="0">
                <a:solidFill>
                  <a:schemeClr val="bg1"/>
                </a:solidFill>
              </a:rPr>
              <a:t>Bloods</a:t>
            </a:r>
            <a:endParaRPr lang="en-US" dirty="0">
              <a:solidFill>
                <a:schemeClr val="bg1"/>
              </a:solidFill>
            </a:endParaRPr>
          </a:p>
          <a:p>
            <a:r>
              <a:rPr lang="en-US" dirty="0"/>
              <a:t/>
            </a:r>
            <a:br>
              <a:rPr lang="en-US" dirty="0"/>
            </a:br>
            <a:endParaRPr lang="en-CA" dirty="0"/>
          </a:p>
        </p:txBody>
      </p:sp>
    </p:spTree>
    <p:extLst>
      <p:ext uri="{BB962C8B-B14F-4D97-AF65-F5344CB8AC3E}">
        <p14:creationId xmlns:p14="http://schemas.microsoft.com/office/powerpoint/2010/main" val="344879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SAMPLE COLLECTION, HANDLING AND TRANSPORT</a:t>
            </a:r>
            <a:r>
              <a:rPr lang="en-US" dirty="0"/>
              <a:t/>
            </a:r>
            <a:br>
              <a:rPr lang="en-US" dirty="0"/>
            </a:br>
            <a:r>
              <a:rPr lang="en-US" dirty="0"/>
              <a:t/>
            </a:r>
            <a:br>
              <a:rPr lang="en-US" dirty="0"/>
            </a:br>
            <a:endParaRPr lang="en-CA" dirty="0"/>
          </a:p>
        </p:txBody>
      </p:sp>
      <p:graphicFrame>
        <p:nvGraphicFramePr>
          <p:cNvPr id="4" name="Diagram 3"/>
          <p:cNvGraphicFramePr/>
          <p:nvPr>
            <p:extLst>
              <p:ext uri="{D42A27DB-BD31-4B8C-83A1-F6EECF244321}">
                <p14:modId xmlns:p14="http://schemas.microsoft.com/office/powerpoint/2010/main" val="2159363505"/>
              </p:ext>
            </p:extLst>
          </p:nvPr>
        </p:nvGraphicFramePr>
        <p:xfrm>
          <a:off x="767222" y="1710978"/>
          <a:ext cx="9043350" cy="5147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290415" y="1862982"/>
            <a:ext cx="8041592" cy="4016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5"/>
          <p:cNvSpPr txBox="1"/>
          <p:nvPr/>
        </p:nvSpPr>
        <p:spPr>
          <a:xfrm>
            <a:off x="1580972" y="1862983"/>
            <a:ext cx="7238288" cy="369332"/>
          </a:xfrm>
          <a:prstGeom prst="rect">
            <a:avLst/>
          </a:prstGeom>
          <a:noFill/>
        </p:spPr>
        <p:txBody>
          <a:bodyPr wrap="square" rtlCol="0">
            <a:spAutoFit/>
          </a:bodyPr>
          <a:lstStyle/>
          <a:p>
            <a:pPr algn="ctr"/>
            <a:r>
              <a:rPr lang="en-US" b="1" dirty="0" smtClean="0">
                <a:solidFill>
                  <a:schemeClr val="bg1"/>
                </a:solidFill>
              </a:rPr>
              <a:t>Urine</a:t>
            </a:r>
            <a:endParaRPr lang="en-CA" dirty="0"/>
          </a:p>
        </p:txBody>
      </p:sp>
    </p:spTree>
    <p:extLst>
      <p:ext uri="{BB962C8B-B14F-4D97-AF65-F5344CB8AC3E}">
        <p14:creationId xmlns:p14="http://schemas.microsoft.com/office/powerpoint/2010/main" val="119623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i="1" dirty="0"/>
              <a:t>Explain the tests that will be performed on the samples in order to detect any of the potential bacterial pathogens causing this disease.</a:t>
            </a:r>
            <a:r>
              <a:rPr lang="en-US" sz="2000" dirty="0"/>
              <a:t/>
            </a:r>
            <a:br>
              <a:rPr lang="en-US" sz="2000" dirty="0"/>
            </a:br>
            <a:r>
              <a:rPr lang="en-US" sz="2000" dirty="0"/>
              <a:t/>
            </a:r>
            <a:br>
              <a:rPr lang="en-US" sz="2000" dirty="0"/>
            </a:br>
            <a:endParaRPr lang="en-CA" sz="2000" dirty="0"/>
          </a:p>
        </p:txBody>
      </p:sp>
      <p:sp>
        <p:nvSpPr>
          <p:cNvPr id="3" name="Content Placeholder 2"/>
          <p:cNvSpPr>
            <a:spLocks noGrp="1"/>
          </p:cNvSpPr>
          <p:nvPr>
            <p:ph idx="1"/>
          </p:nvPr>
        </p:nvSpPr>
        <p:spPr>
          <a:xfrm>
            <a:off x="677334" y="1751889"/>
            <a:ext cx="8596668" cy="4289474"/>
          </a:xfrm>
        </p:spPr>
        <p:txBody>
          <a:bodyPr/>
          <a:lstStyle/>
          <a:p>
            <a:r>
              <a:rPr lang="en-US" dirty="0"/>
              <a:t>Cultures are considered the gold standard for Legionella </a:t>
            </a:r>
            <a:r>
              <a:rPr lang="en-US" dirty="0" smtClean="0"/>
              <a:t>diagnosis</a:t>
            </a:r>
          </a:p>
          <a:p>
            <a:pPr lvl="1"/>
            <a:r>
              <a:rPr lang="en-US" dirty="0"/>
              <a:t>Samples: aspirates, sputum, </a:t>
            </a:r>
            <a:r>
              <a:rPr lang="en-US" dirty="0" err="1"/>
              <a:t>bronchoalveolar</a:t>
            </a:r>
            <a:r>
              <a:rPr lang="en-US" dirty="0"/>
              <a:t> lavage fluid and pleural fluid</a:t>
            </a:r>
          </a:p>
          <a:p>
            <a:r>
              <a:rPr lang="en-US" dirty="0" smtClean="0"/>
              <a:t>First perform gram stain to confirm presence of gram-negative bacteria</a:t>
            </a:r>
          </a:p>
          <a:p>
            <a:r>
              <a:rPr lang="en-US" dirty="0" smtClean="0"/>
              <a:t>Once confirmed, incubate sample in cell culture plate</a:t>
            </a:r>
          </a:p>
          <a:p>
            <a:pPr lvl="1"/>
            <a:r>
              <a:rPr lang="en-US" dirty="0"/>
              <a:t>plate should be incubated at 35 °C for optimal growth </a:t>
            </a:r>
            <a:r>
              <a:rPr lang="en-US" dirty="0" smtClean="0"/>
              <a:t>conditions</a:t>
            </a:r>
          </a:p>
          <a:p>
            <a:r>
              <a:rPr lang="en-US" dirty="0"/>
              <a:t>Results are often obtained within 3-5 days of </a:t>
            </a:r>
            <a:r>
              <a:rPr lang="en-US" dirty="0" smtClean="0"/>
              <a:t>plating</a:t>
            </a:r>
          </a:p>
          <a:p>
            <a:r>
              <a:rPr lang="en-US" dirty="0" smtClean="0"/>
              <a:t>Confirmation </a:t>
            </a:r>
            <a:r>
              <a:rPr lang="en-US" dirty="0"/>
              <a:t>of L. </a:t>
            </a:r>
            <a:r>
              <a:rPr lang="en-US" dirty="0" err="1"/>
              <a:t>pneumophila</a:t>
            </a:r>
            <a:r>
              <a:rPr lang="en-US" dirty="0"/>
              <a:t> presence can be completed using matrix-assisted laser desorption ionization – time of flight (MALDI-TOF), a form of mass </a:t>
            </a:r>
            <a:r>
              <a:rPr lang="en-US" dirty="0" smtClean="0"/>
              <a:t>spectrometry</a:t>
            </a:r>
          </a:p>
          <a:p>
            <a:r>
              <a:rPr lang="en-US" dirty="0" smtClean="0"/>
              <a:t>PCR </a:t>
            </a:r>
            <a:r>
              <a:rPr lang="en-US" dirty="0"/>
              <a:t>may also be used to confirm the presence of genes specific to L. </a:t>
            </a:r>
            <a:r>
              <a:rPr lang="en-US" dirty="0" err="1"/>
              <a:t>pneumophila</a:t>
            </a:r>
            <a:r>
              <a:rPr lang="en-US" dirty="0"/>
              <a:t>.</a:t>
            </a:r>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1873892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234</TotalTime>
  <Words>1368</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微軟正黑體</vt:lpstr>
      <vt:lpstr>Arial</vt:lpstr>
      <vt:lpstr>Calibri</vt:lpstr>
      <vt:lpstr>Times New Roman</vt:lpstr>
      <vt:lpstr>Trebuchet MS</vt:lpstr>
      <vt:lpstr>Wingdings 3</vt:lpstr>
      <vt:lpstr>Facet</vt:lpstr>
      <vt:lpstr>Case 3: Microbiology Laboratory</vt:lpstr>
      <vt:lpstr>A Cruise Holiday</vt:lpstr>
      <vt:lpstr>Other than Legionella sp., what are the most common bacterial pathogens associated with this type of infectious scenario?</vt:lpstr>
      <vt:lpstr>How important is the Microbiology Laboratory in the diagnosis of this particular infectious disease? </vt:lpstr>
      <vt:lpstr>What samples are taken for laboratory testing and how</vt:lpstr>
      <vt:lpstr>SAMPLE COLLECTION, HANDLING AND TRANSPORT  </vt:lpstr>
      <vt:lpstr>SAMPLE COLLECTION, HANDLING AND TRANSPORT  </vt:lpstr>
      <vt:lpstr>SAMPLE COLLECTION, HANDLING AND TRANSPORT  </vt:lpstr>
      <vt:lpstr>Explain the tests that will be performed on the samples in order to detect any of the potential bacterial pathogens causing this disease.  </vt:lpstr>
      <vt:lpstr>Tests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3: Microbiology Laboratory</dc:title>
  <dc:creator>Kendrew Leung</dc:creator>
  <cp:lastModifiedBy>Kendrew Leung</cp:lastModifiedBy>
  <cp:revision>11</cp:revision>
  <dcterms:created xsi:type="dcterms:W3CDTF">2018-03-12T00:34:31Z</dcterms:created>
  <dcterms:modified xsi:type="dcterms:W3CDTF">2018-03-16T05:48:41Z</dcterms:modified>
</cp:coreProperties>
</file>