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7"/>
  </p:notesMasterIdLst>
  <p:sldIdLst>
    <p:sldId id="256" r:id="rId2"/>
    <p:sldId id="276" r:id="rId3"/>
    <p:sldId id="277" r:id="rId4"/>
    <p:sldId id="258" r:id="rId5"/>
    <p:sldId id="278" r:id="rId6"/>
    <p:sldId id="270" r:id="rId7"/>
    <p:sldId id="279" r:id="rId8"/>
    <p:sldId id="281" r:id="rId9"/>
    <p:sldId id="282" r:id="rId10"/>
    <p:sldId id="283" r:id="rId11"/>
    <p:sldId id="284" r:id="rId12"/>
    <p:sldId id="286" r:id="rId13"/>
    <p:sldId id="285" r:id="rId14"/>
    <p:sldId id="304" r:id="rId15"/>
    <p:sldId id="287" r:id="rId16"/>
    <p:sldId id="303" r:id="rId17"/>
    <p:sldId id="305" r:id="rId18"/>
    <p:sldId id="293" r:id="rId19"/>
    <p:sldId id="294" r:id="rId20"/>
    <p:sldId id="295" r:id="rId21"/>
    <p:sldId id="306" r:id="rId22"/>
    <p:sldId id="298" r:id="rId23"/>
    <p:sldId id="299" r:id="rId24"/>
    <p:sldId id="302" r:id="rId25"/>
    <p:sldId id="307"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C0F0C04B-0D9C-413D-8F7C-73C6537533CD}">
          <p14:sldIdLst>
            <p14:sldId id="256"/>
            <p14:sldId id="276"/>
            <p14:sldId id="277"/>
            <p14:sldId id="258"/>
          </p14:sldIdLst>
        </p14:section>
        <p14:section name="MTB pathogenesis" id="{EB290AA9-5F4A-42DA-8881-C14742FF5EDB}">
          <p14:sldIdLst>
            <p14:sldId id="278"/>
            <p14:sldId id="270"/>
            <p14:sldId id="279"/>
            <p14:sldId id="281"/>
            <p14:sldId id="282"/>
            <p14:sldId id="283"/>
            <p14:sldId id="284"/>
            <p14:sldId id="286"/>
            <p14:sldId id="285"/>
            <p14:sldId id="304"/>
            <p14:sldId id="287"/>
            <p14:sldId id="303"/>
            <p14:sldId id="305"/>
          </p14:sldIdLst>
        </p14:section>
        <p14:section name="Strep pneumo pathogenesis" id="{C16C7FF5-58AB-46A0-9466-CA5456F4FF32}">
          <p14:sldIdLst>
            <p14:sldId id="293"/>
            <p14:sldId id="294"/>
            <p14:sldId id="295"/>
            <p14:sldId id="306"/>
            <p14:sldId id="298"/>
            <p14:sldId id="299"/>
            <p14:sldId id="302"/>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C81"/>
    <a:srgbClr val="4F81BD"/>
    <a:srgbClr val="F6FBFC"/>
    <a:srgbClr val="036D51"/>
    <a:srgbClr val="F8F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90" d="100"/>
          <a:sy n="90" d="100"/>
        </p:scale>
        <p:origin x="8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31ECE-8002-44ED-94D8-452A08EC20A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05B9EAB-A46D-479A-A0E6-B9C1275749C2}">
      <dgm:prSet phldrT="[Text]"/>
      <dgm:spPr/>
      <dgm:t>
        <a:bodyPr/>
        <a:lstStyle/>
        <a:p>
          <a:r>
            <a:rPr lang="en-US" dirty="0">
              <a:latin typeface="Roboto" panose="020B0604020202020204" charset="0"/>
              <a:ea typeface="Roboto" panose="020B0604020202020204" charset="0"/>
              <a:cs typeface="Roboto" panose="020B0604020202020204" charset="0"/>
            </a:rPr>
            <a:t>Pulmonary infection</a:t>
          </a:r>
        </a:p>
      </dgm:t>
    </dgm:pt>
    <dgm:pt modelId="{A8764B93-9989-45ED-AE91-BCF63230CE30}" type="parTrans" cxnId="{379EBD20-4D54-42BD-A25D-3A0EF41A288F}">
      <dgm:prSet/>
      <dgm:spPr/>
      <dgm:t>
        <a:bodyPr/>
        <a:lstStyle/>
        <a:p>
          <a:endParaRPr lang="en-US">
            <a:latin typeface="Roboto" panose="020B0604020202020204" charset="0"/>
            <a:ea typeface="Roboto" panose="020B0604020202020204" charset="0"/>
            <a:cs typeface="Roboto" panose="020B0604020202020204" charset="0"/>
          </a:endParaRPr>
        </a:p>
      </dgm:t>
    </dgm:pt>
    <dgm:pt modelId="{F28F679F-0E9E-492F-976D-05C5EF7C9950}" type="sibTrans" cxnId="{379EBD20-4D54-42BD-A25D-3A0EF41A288F}">
      <dgm:prSet/>
      <dgm:spPr/>
      <dgm:t>
        <a:bodyPr/>
        <a:lstStyle/>
        <a:p>
          <a:endParaRPr lang="en-US">
            <a:latin typeface="Roboto" panose="020B0604020202020204" charset="0"/>
            <a:ea typeface="Roboto" panose="020B0604020202020204" charset="0"/>
            <a:cs typeface="Roboto" panose="020B0604020202020204" charset="0"/>
          </a:endParaRPr>
        </a:p>
      </dgm:t>
    </dgm:pt>
    <dgm:pt modelId="{40E1DA29-7930-45B8-BD11-E0E3FA1A10F5}">
      <dgm:prSet phldrT="[Text]"/>
      <dgm:spPr/>
      <dgm:t>
        <a:bodyPr/>
        <a:lstStyle/>
        <a:p>
          <a:r>
            <a:rPr lang="en-CA" i="1" dirty="0">
              <a:latin typeface="Roboto" panose="020B0604020202020204" charset="0"/>
              <a:ea typeface="Roboto" panose="020B0604020202020204" charset="0"/>
              <a:cs typeface="Roboto" panose="020B0604020202020204" charset="0"/>
            </a:rPr>
            <a:t>Streptococcus pneumoniae</a:t>
          </a:r>
          <a:endParaRPr lang="en-US" dirty="0">
            <a:latin typeface="Roboto" panose="020B0604020202020204" charset="0"/>
            <a:ea typeface="Roboto" panose="020B0604020202020204" charset="0"/>
            <a:cs typeface="Roboto" panose="020B0604020202020204" charset="0"/>
          </a:endParaRPr>
        </a:p>
      </dgm:t>
    </dgm:pt>
    <dgm:pt modelId="{3AD5C69D-4D3C-49B0-82B5-C301770D4007}" type="parTrans" cxnId="{78DBEED2-1A8B-4BA9-B66E-8E08B683922E}">
      <dgm:prSet/>
      <dgm:spPr/>
      <dgm:t>
        <a:bodyPr/>
        <a:lstStyle/>
        <a:p>
          <a:endParaRPr lang="en-US">
            <a:latin typeface="Roboto" panose="020B0604020202020204" charset="0"/>
            <a:ea typeface="Roboto" panose="020B0604020202020204" charset="0"/>
            <a:cs typeface="Roboto" panose="020B0604020202020204" charset="0"/>
          </a:endParaRPr>
        </a:p>
      </dgm:t>
    </dgm:pt>
    <dgm:pt modelId="{1DF52E11-F2F3-4915-86E1-EC2FE4D1C8E2}" type="sibTrans" cxnId="{78DBEED2-1A8B-4BA9-B66E-8E08B683922E}">
      <dgm:prSet/>
      <dgm:spPr/>
      <dgm:t>
        <a:bodyPr/>
        <a:lstStyle/>
        <a:p>
          <a:endParaRPr lang="en-US">
            <a:latin typeface="Roboto" panose="020B0604020202020204" charset="0"/>
            <a:ea typeface="Roboto" panose="020B0604020202020204" charset="0"/>
            <a:cs typeface="Roboto" panose="020B0604020202020204" charset="0"/>
          </a:endParaRPr>
        </a:p>
      </dgm:t>
    </dgm:pt>
    <dgm:pt modelId="{563AE8A0-9FCB-4821-958D-7746E77F88B9}">
      <dgm:prSet/>
      <dgm:spPr/>
      <dgm:t>
        <a:bodyPr/>
        <a:lstStyle/>
        <a:p>
          <a:r>
            <a:rPr lang="en-CA" i="1">
              <a:latin typeface="Roboto" panose="020B0604020202020204" charset="0"/>
              <a:ea typeface="Roboto" panose="020B0604020202020204" charset="0"/>
              <a:cs typeface="Roboto" panose="020B0604020202020204" charset="0"/>
            </a:rPr>
            <a:t>Mycobacterium tuberculosis</a:t>
          </a:r>
          <a:endParaRPr lang="en-CA" i="1" dirty="0">
            <a:latin typeface="Roboto" panose="020B0604020202020204" charset="0"/>
            <a:ea typeface="Roboto" panose="020B0604020202020204" charset="0"/>
            <a:cs typeface="Roboto" panose="020B0604020202020204" charset="0"/>
          </a:endParaRPr>
        </a:p>
      </dgm:t>
    </dgm:pt>
    <dgm:pt modelId="{A889D575-6455-41C2-9327-F6CC5C1D8EC1}" type="parTrans" cxnId="{9EDDBB0F-4D08-493F-9908-4748A2B3E59D}">
      <dgm:prSet/>
      <dgm:spPr/>
      <dgm:t>
        <a:bodyPr/>
        <a:lstStyle/>
        <a:p>
          <a:endParaRPr lang="en-US">
            <a:latin typeface="Roboto" panose="020B0604020202020204" charset="0"/>
            <a:ea typeface="Roboto" panose="020B0604020202020204" charset="0"/>
            <a:cs typeface="Roboto" panose="020B0604020202020204" charset="0"/>
          </a:endParaRPr>
        </a:p>
      </dgm:t>
    </dgm:pt>
    <dgm:pt modelId="{DF6ABC9B-BB36-4A35-B7EE-629D9E87A626}" type="sibTrans" cxnId="{9EDDBB0F-4D08-493F-9908-4748A2B3E59D}">
      <dgm:prSet/>
      <dgm:spPr/>
      <dgm:t>
        <a:bodyPr/>
        <a:lstStyle/>
        <a:p>
          <a:endParaRPr lang="en-US">
            <a:latin typeface="Roboto" panose="020B0604020202020204" charset="0"/>
            <a:ea typeface="Roboto" panose="020B0604020202020204" charset="0"/>
            <a:cs typeface="Roboto" panose="020B0604020202020204" charset="0"/>
          </a:endParaRPr>
        </a:p>
      </dgm:t>
    </dgm:pt>
    <dgm:pt modelId="{4F932AEA-EDA2-4748-BE5A-2DE17B856C33}">
      <dgm:prSet/>
      <dgm:spPr/>
      <dgm:t>
        <a:bodyPr/>
        <a:lstStyle/>
        <a:p>
          <a:r>
            <a:rPr lang="en-US" dirty="0">
              <a:latin typeface="Roboto" panose="020B0604020202020204" charset="0"/>
              <a:ea typeface="Roboto" panose="020B0604020202020204" charset="0"/>
              <a:cs typeface="Roboto" panose="020B0604020202020204" charset="0"/>
            </a:rPr>
            <a:t>Other?</a:t>
          </a:r>
        </a:p>
      </dgm:t>
    </dgm:pt>
    <dgm:pt modelId="{90377D4F-CC77-4647-9058-DAD6963AC042}" type="parTrans" cxnId="{895A4F2A-C2D0-4BA1-A66D-3C96B8F4D88D}">
      <dgm:prSet/>
      <dgm:spPr/>
      <dgm:t>
        <a:bodyPr/>
        <a:lstStyle/>
        <a:p>
          <a:endParaRPr lang="en-US">
            <a:latin typeface="Roboto" panose="020B0604020202020204" charset="0"/>
            <a:ea typeface="Roboto" panose="020B0604020202020204" charset="0"/>
            <a:cs typeface="Roboto" panose="020B0604020202020204" charset="0"/>
          </a:endParaRPr>
        </a:p>
      </dgm:t>
    </dgm:pt>
    <dgm:pt modelId="{1DADD424-BDEB-4026-86D8-17AB6A5E4CC6}" type="sibTrans" cxnId="{895A4F2A-C2D0-4BA1-A66D-3C96B8F4D88D}">
      <dgm:prSet/>
      <dgm:spPr/>
      <dgm:t>
        <a:bodyPr/>
        <a:lstStyle/>
        <a:p>
          <a:endParaRPr lang="en-US">
            <a:latin typeface="Roboto" panose="020B0604020202020204" charset="0"/>
            <a:ea typeface="Roboto" panose="020B0604020202020204" charset="0"/>
            <a:cs typeface="Roboto" panose="020B0604020202020204" charset="0"/>
          </a:endParaRPr>
        </a:p>
      </dgm:t>
    </dgm:pt>
    <dgm:pt modelId="{18878921-2476-4CD3-AA5C-CC259A7A088C}" type="pres">
      <dgm:prSet presAssocID="{CE731ECE-8002-44ED-94D8-452A08EC20A1}" presName="cycle" presStyleCnt="0">
        <dgm:presLayoutVars>
          <dgm:chMax val="1"/>
          <dgm:dir/>
          <dgm:animLvl val="ctr"/>
          <dgm:resizeHandles val="exact"/>
        </dgm:presLayoutVars>
      </dgm:prSet>
      <dgm:spPr/>
    </dgm:pt>
    <dgm:pt modelId="{319D6502-D50A-4B75-933B-13F5709FF704}" type="pres">
      <dgm:prSet presAssocID="{405B9EAB-A46D-479A-A0E6-B9C1275749C2}" presName="centerShape" presStyleLbl="node0" presStyleIdx="0" presStyleCnt="1"/>
      <dgm:spPr/>
    </dgm:pt>
    <dgm:pt modelId="{E6B2D9B4-7F0E-485E-A58F-428BBC884FA8}" type="pres">
      <dgm:prSet presAssocID="{A889D575-6455-41C2-9327-F6CC5C1D8EC1}" presName="parTrans" presStyleLbl="bgSibTrans2D1" presStyleIdx="0" presStyleCnt="3"/>
      <dgm:spPr/>
    </dgm:pt>
    <dgm:pt modelId="{7905C908-6C80-4106-8C16-1007CD44A91C}" type="pres">
      <dgm:prSet presAssocID="{563AE8A0-9FCB-4821-958D-7746E77F88B9}" presName="node" presStyleLbl="node1" presStyleIdx="0" presStyleCnt="3">
        <dgm:presLayoutVars>
          <dgm:bulletEnabled val="1"/>
        </dgm:presLayoutVars>
      </dgm:prSet>
      <dgm:spPr/>
    </dgm:pt>
    <dgm:pt modelId="{29ABE110-BCC8-4A99-8B62-9116C7E119BA}" type="pres">
      <dgm:prSet presAssocID="{3AD5C69D-4D3C-49B0-82B5-C301770D4007}" presName="parTrans" presStyleLbl="bgSibTrans2D1" presStyleIdx="1" presStyleCnt="3"/>
      <dgm:spPr/>
    </dgm:pt>
    <dgm:pt modelId="{6B7B0C4C-5354-4418-B4FC-4FA9B8C88CCC}" type="pres">
      <dgm:prSet presAssocID="{40E1DA29-7930-45B8-BD11-E0E3FA1A10F5}" presName="node" presStyleLbl="node1" presStyleIdx="1" presStyleCnt="3">
        <dgm:presLayoutVars>
          <dgm:bulletEnabled val="1"/>
        </dgm:presLayoutVars>
      </dgm:prSet>
      <dgm:spPr/>
    </dgm:pt>
    <dgm:pt modelId="{54EB40FF-B36B-4776-BE71-CFFD21B56854}" type="pres">
      <dgm:prSet presAssocID="{90377D4F-CC77-4647-9058-DAD6963AC042}" presName="parTrans" presStyleLbl="bgSibTrans2D1" presStyleIdx="2" presStyleCnt="3"/>
      <dgm:spPr/>
    </dgm:pt>
    <dgm:pt modelId="{67552190-B180-4C25-A46C-C8AD8D872D1D}" type="pres">
      <dgm:prSet presAssocID="{4F932AEA-EDA2-4748-BE5A-2DE17B856C33}" presName="node" presStyleLbl="node1" presStyleIdx="2" presStyleCnt="3">
        <dgm:presLayoutVars>
          <dgm:bulletEnabled val="1"/>
        </dgm:presLayoutVars>
      </dgm:prSet>
      <dgm:spPr/>
    </dgm:pt>
  </dgm:ptLst>
  <dgm:cxnLst>
    <dgm:cxn modelId="{60B18308-6950-4F0D-BB8F-14B1B1C28A95}" type="presOf" srcId="{A889D575-6455-41C2-9327-F6CC5C1D8EC1}" destId="{E6B2D9B4-7F0E-485E-A58F-428BBC884FA8}" srcOrd="0" destOrd="0" presId="urn:microsoft.com/office/officeart/2005/8/layout/radial4"/>
    <dgm:cxn modelId="{9EDDBB0F-4D08-493F-9908-4748A2B3E59D}" srcId="{405B9EAB-A46D-479A-A0E6-B9C1275749C2}" destId="{563AE8A0-9FCB-4821-958D-7746E77F88B9}" srcOrd="0" destOrd="0" parTransId="{A889D575-6455-41C2-9327-F6CC5C1D8EC1}" sibTransId="{DF6ABC9B-BB36-4A35-B7EE-629D9E87A626}"/>
    <dgm:cxn modelId="{379EBD20-4D54-42BD-A25D-3A0EF41A288F}" srcId="{CE731ECE-8002-44ED-94D8-452A08EC20A1}" destId="{405B9EAB-A46D-479A-A0E6-B9C1275749C2}" srcOrd="0" destOrd="0" parTransId="{A8764B93-9989-45ED-AE91-BCF63230CE30}" sibTransId="{F28F679F-0E9E-492F-976D-05C5EF7C9950}"/>
    <dgm:cxn modelId="{53C1DE26-A870-4088-909E-281FA867572E}" type="presOf" srcId="{90377D4F-CC77-4647-9058-DAD6963AC042}" destId="{54EB40FF-B36B-4776-BE71-CFFD21B56854}" srcOrd="0" destOrd="0" presId="urn:microsoft.com/office/officeart/2005/8/layout/radial4"/>
    <dgm:cxn modelId="{895A4F2A-C2D0-4BA1-A66D-3C96B8F4D88D}" srcId="{405B9EAB-A46D-479A-A0E6-B9C1275749C2}" destId="{4F932AEA-EDA2-4748-BE5A-2DE17B856C33}" srcOrd="2" destOrd="0" parTransId="{90377D4F-CC77-4647-9058-DAD6963AC042}" sibTransId="{1DADD424-BDEB-4026-86D8-17AB6A5E4CC6}"/>
    <dgm:cxn modelId="{901E8146-5B55-453D-8F5B-5011231DDADB}" type="presOf" srcId="{40E1DA29-7930-45B8-BD11-E0E3FA1A10F5}" destId="{6B7B0C4C-5354-4418-B4FC-4FA9B8C88CCC}" srcOrd="0" destOrd="0" presId="urn:microsoft.com/office/officeart/2005/8/layout/radial4"/>
    <dgm:cxn modelId="{EB32EB6B-B5EB-450F-A215-02C5E7AC980E}" type="presOf" srcId="{4F932AEA-EDA2-4748-BE5A-2DE17B856C33}" destId="{67552190-B180-4C25-A46C-C8AD8D872D1D}" srcOrd="0" destOrd="0" presId="urn:microsoft.com/office/officeart/2005/8/layout/radial4"/>
    <dgm:cxn modelId="{9126D9A6-5786-49FB-B0E3-F8265602D56F}" type="presOf" srcId="{3AD5C69D-4D3C-49B0-82B5-C301770D4007}" destId="{29ABE110-BCC8-4A99-8B62-9116C7E119BA}" srcOrd="0" destOrd="0" presId="urn:microsoft.com/office/officeart/2005/8/layout/radial4"/>
    <dgm:cxn modelId="{CD2BB3BC-744C-4EFA-9EDD-36E596B65217}" type="presOf" srcId="{405B9EAB-A46D-479A-A0E6-B9C1275749C2}" destId="{319D6502-D50A-4B75-933B-13F5709FF704}" srcOrd="0" destOrd="0" presId="urn:microsoft.com/office/officeart/2005/8/layout/radial4"/>
    <dgm:cxn modelId="{D4709FBD-C6C8-4277-B1B2-62E40E8630F9}" type="presOf" srcId="{CE731ECE-8002-44ED-94D8-452A08EC20A1}" destId="{18878921-2476-4CD3-AA5C-CC259A7A088C}" srcOrd="0" destOrd="0" presId="urn:microsoft.com/office/officeart/2005/8/layout/radial4"/>
    <dgm:cxn modelId="{78DBEED2-1A8B-4BA9-B66E-8E08B683922E}" srcId="{405B9EAB-A46D-479A-A0E6-B9C1275749C2}" destId="{40E1DA29-7930-45B8-BD11-E0E3FA1A10F5}" srcOrd="1" destOrd="0" parTransId="{3AD5C69D-4D3C-49B0-82B5-C301770D4007}" sibTransId="{1DF52E11-F2F3-4915-86E1-EC2FE4D1C8E2}"/>
    <dgm:cxn modelId="{7F0D0BE6-4958-4255-809A-4F71D7C1487A}" type="presOf" srcId="{563AE8A0-9FCB-4821-958D-7746E77F88B9}" destId="{7905C908-6C80-4106-8C16-1007CD44A91C}" srcOrd="0" destOrd="0" presId="urn:microsoft.com/office/officeart/2005/8/layout/radial4"/>
    <dgm:cxn modelId="{255E4FFC-CCF6-47EE-A560-D907D90EF373}" type="presParOf" srcId="{18878921-2476-4CD3-AA5C-CC259A7A088C}" destId="{319D6502-D50A-4B75-933B-13F5709FF704}" srcOrd="0" destOrd="0" presId="urn:microsoft.com/office/officeart/2005/8/layout/radial4"/>
    <dgm:cxn modelId="{1C3BB056-4567-4945-9892-DF80A9E92798}" type="presParOf" srcId="{18878921-2476-4CD3-AA5C-CC259A7A088C}" destId="{E6B2D9B4-7F0E-485E-A58F-428BBC884FA8}" srcOrd="1" destOrd="0" presId="urn:microsoft.com/office/officeart/2005/8/layout/radial4"/>
    <dgm:cxn modelId="{8C93B2B8-9161-4DB1-AB28-A3DD0DA63F0D}" type="presParOf" srcId="{18878921-2476-4CD3-AA5C-CC259A7A088C}" destId="{7905C908-6C80-4106-8C16-1007CD44A91C}" srcOrd="2" destOrd="0" presId="urn:microsoft.com/office/officeart/2005/8/layout/radial4"/>
    <dgm:cxn modelId="{80E9D764-C9E8-47D8-8057-485274457680}" type="presParOf" srcId="{18878921-2476-4CD3-AA5C-CC259A7A088C}" destId="{29ABE110-BCC8-4A99-8B62-9116C7E119BA}" srcOrd="3" destOrd="0" presId="urn:microsoft.com/office/officeart/2005/8/layout/radial4"/>
    <dgm:cxn modelId="{41088502-B5A7-42F6-8C43-AF5D578D883E}" type="presParOf" srcId="{18878921-2476-4CD3-AA5C-CC259A7A088C}" destId="{6B7B0C4C-5354-4418-B4FC-4FA9B8C88CCC}" srcOrd="4" destOrd="0" presId="urn:microsoft.com/office/officeart/2005/8/layout/radial4"/>
    <dgm:cxn modelId="{CAC5A0B8-49BF-471A-AE45-1B46FD327305}" type="presParOf" srcId="{18878921-2476-4CD3-AA5C-CC259A7A088C}" destId="{54EB40FF-B36B-4776-BE71-CFFD21B56854}" srcOrd="5" destOrd="0" presId="urn:microsoft.com/office/officeart/2005/8/layout/radial4"/>
    <dgm:cxn modelId="{B69F60A6-AB33-4382-BEA9-FABB03CF66A3}" type="presParOf" srcId="{18878921-2476-4CD3-AA5C-CC259A7A088C}" destId="{67552190-B180-4C25-A46C-C8AD8D872D1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76ECE-2837-45EB-A765-CD7ECE2069E5}" type="doc">
      <dgm:prSet loTypeId="urn:microsoft.com/office/officeart/2008/layout/AlternatingHexagons" loCatId="list" qsTypeId="urn:microsoft.com/office/officeart/2005/8/quickstyle/simple2" qsCatId="simple" csTypeId="urn:microsoft.com/office/officeart/2005/8/colors/accent1_2" csCatId="accent1" phldr="1"/>
      <dgm:spPr/>
      <dgm:t>
        <a:bodyPr/>
        <a:lstStyle/>
        <a:p>
          <a:endParaRPr lang="en-US"/>
        </a:p>
      </dgm:t>
    </dgm:pt>
    <dgm:pt modelId="{B096D46B-0013-4E1C-9F89-D2E011EE0481}">
      <dgm:prSet phldrT="[Text]"/>
      <dgm:spPr>
        <a:solidFill>
          <a:srgbClr val="92D050"/>
        </a:solidFill>
      </dgm:spPr>
      <dgm:t>
        <a:bodyPr/>
        <a:lstStyle/>
        <a:p>
          <a:r>
            <a:rPr lang="en-US" dirty="0"/>
            <a:t>Mannose receptors on MTB</a:t>
          </a:r>
        </a:p>
      </dgm:t>
    </dgm:pt>
    <dgm:pt modelId="{762E4C4A-B250-4436-A970-D7C7B950A6E5}" type="parTrans" cxnId="{FB8BFF28-D625-43CF-B42B-C9E2CF2BD80B}">
      <dgm:prSet/>
      <dgm:spPr/>
      <dgm:t>
        <a:bodyPr/>
        <a:lstStyle/>
        <a:p>
          <a:endParaRPr lang="en-US"/>
        </a:p>
      </dgm:t>
    </dgm:pt>
    <dgm:pt modelId="{7D36B521-07FC-46E3-B2EA-4F6C0303FF54}" type="sibTrans" cxnId="{FB8BFF28-D625-43CF-B42B-C9E2CF2BD80B}">
      <dgm:prSet/>
      <dgm:spPr/>
      <dgm:t>
        <a:bodyPr/>
        <a:lstStyle/>
        <a:p>
          <a:r>
            <a:rPr lang="en-US" dirty="0"/>
            <a:t>Mannose on macrophage</a:t>
          </a:r>
        </a:p>
      </dgm:t>
    </dgm:pt>
    <dgm:pt modelId="{81B6DCBD-0C3B-45F5-BEE4-D4240DB52E74}">
      <dgm:prSet phldrT="[Text]"/>
      <dgm:spPr/>
      <dgm:t>
        <a:bodyPr/>
        <a:lstStyle/>
        <a:p>
          <a:r>
            <a:rPr lang="en-US" dirty="0"/>
            <a:t>Complement receptors 1, 3,4 on macrophages</a:t>
          </a:r>
        </a:p>
      </dgm:t>
    </dgm:pt>
    <dgm:pt modelId="{08996249-C1AC-47DD-B951-950AB519BDCF}" type="parTrans" cxnId="{EE17C2EB-0FAF-475E-AEFF-C7060336B124}">
      <dgm:prSet/>
      <dgm:spPr/>
      <dgm:t>
        <a:bodyPr/>
        <a:lstStyle/>
        <a:p>
          <a:endParaRPr lang="en-US"/>
        </a:p>
      </dgm:t>
    </dgm:pt>
    <dgm:pt modelId="{065833E7-02B6-4105-BCBD-770E5F577F42}" type="sibTrans" cxnId="{EE17C2EB-0FAF-475E-AEFF-C7060336B124}">
      <dgm:prSet/>
      <dgm:spPr>
        <a:solidFill>
          <a:srgbClr val="92D050"/>
        </a:solidFill>
      </dgm:spPr>
      <dgm:t>
        <a:bodyPr/>
        <a:lstStyle/>
        <a:p>
          <a:r>
            <a:rPr lang="en-US" dirty="0"/>
            <a:t>Complements on MTB for </a:t>
          </a:r>
          <a:r>
            <a:rPr lang="en-US" dirty="0" err="1"/>
            <a:t>opsonization</a:t>
          </a:r>
          <a:endParaRPr lang="en-US" dirty="0"/>
        </a:p>
      </dgm:t>
    </dgm:pt>
    <dgm:pt modelId="{84517D20-E2AD-419C-8EFE-9C7A91A45B56}">
      <dgm:prSet phldrT="[Text]"/>
      <dgm:spPr>
        <a:solidFill>
          <a:srgbClr val="4F81BD"/>
        </a:solidFill>
      </dgm:spPr>
      <dgm:t>
        <a:bodyPr/>
        <a:lstStyle/>
        <a:p>
          <a:r>
            <a:rPr lang="en-US" dirty="0"/>
            <a:t>Alveolar surfactant protein D inhibits phagocytosis</a:t>
          </a:r>
        </a:p>
      </dgm:t>
    </dgm:pt>
    <dgm:pt modelId="{BBE11EA9-1245-4F42-9DE5-1294BF755222}" type="parTrans" cxnId="{53BF1AFE-3C2A-4779-8330-DD994262B560}">
      <dgm:prSet/>
      <dgm:spPr/>
      <dgm:t>
        <a:bodyPr/>
        <a:lstStyle/>
        <a:p>
          <a:endParaRPr lang="en-US"/>
        </a:p>
      </dgm:t>
    </dgm:pt>
    <dgm:pt modelId="{20ABD752-1792-4B33-9962-D91E683C7D21}" type="sibTrans" cxnId="{53BF1AFE-3C2A-4779-8330-DD994262B560}">
      <dgm:prSet/>
      <dgm:spPr/>
      <dgm:t>
        <a:bodyPr/>
        <a:lstStyle/>
        <a:p>
          <a:r>
            <a:rPr lang="en-US" dirty="0"/>
            <a:t>Alveolar surfactant protein A upregulates mannose R on MTB</a:t>
          </a:r>
        </a:p>
      </dgm:t>
    </dgm:pt>
    <dgm:pt modelId="{8551FBE9-FABB-485E-98D5-A052ED5B182C}" type="pres">
      <dgm:prSet presAssocID="{F6C76ECE-2837-45EB-A765-CD7ECE2069E5}" presName="Name0" presStyleCnt="0">
        <dgm:presLayoutVars>
          <dgm:chMax/>
          <dgm:chPref/>
          <dgm:dir/>
          <dgm:animLvl val="lvl"/>
        </dgm:presLayoutVars>
      </dgm:prSet>
      <dgm:spPr/>
    </dgm:pt>
    <dgm:pt modelId="{71111F15-DD30-4EC7-9CD2-6020FF514D0B}" type="pres">
      <dgm:prSet presAssocID="{B096D46B-0013-4E1C-9F89-D2E011EE0481}" presName="composite" presStyleCnt="0"/>
      <dgm:spPr/>
    </dgm:pt>
    <dgm:pt modelId="{DCC568E1-1305-46A0-9D02-EC7974AC2BDA}" type="pres">
      <dgm:prSet presAssocID="{B096D46B-0013-4E1C-9F89-D2E011EE0481}" presName="Parent1" presStyleLbl="node1" presStyleIdx="0" presStyleCnt="6">
        <dgm:presLayoutVars>
          <dgm:chMax val="1"/>
          <dgm:chPref val="1"/>
          <dgm:bulletEnabled val="1"/>
        </dgm:presLayoutVars>
      </dgm:prSet>
      <dgm:spPr/>
    </dgm:pt>
    <dgm:pt modelId="{94635F47-52F3-4883-B0C7-EDD8F7DEEE56}" type="pres">
      <dgm:prSet presAssocID="{B096D46B-0013-4E1C-9F89-D2E011EE0481}" presName="Childtext1" presStyleLbl="revTx" presStyleIdx="0" presStyleCnt="3">
        <dgm:presLayoutVars>
          <dgm:chMax val="0"/>
          <dgm:chPref val="0"/>
          <dgm:bulletEnabled val="1"/>
        </dgm:presLayoutVars>
      </dgm:prSet>
      <dgm:spPr/>
    </dgm:pt>
    <dgm:pt modelId="{399B863F-35F3-4D1E-A833-7809A2EB0829}" type="pres">
      <dgm:prSet presAssocID="{B096D46B-0013-4E1C-9F89-D2E011EE0481}" presName="BalanceSpacing" presStyleCnt="0"/>
      <dgm:spPr/>
    </dgm:pt>
    <dgm:pt modelId="{ECCC25D3-E324-4887-98C6-29672F19B872}" type="pres">
      <dgm:prSet presAssocID="{B096D46B-0013-4E1C-9F89-D2E011EE0481}" presName="BalanceSpacing1" presStyleCnt="0"/>
      <dgm:spPr/>
    </dgm:pt>
    <dgm:pt modelId="{33374B67-6CC4-4143-9E72-F77063311A53}" type="pres">
      <dgm:prSet presAssocID="{7D36B521-07FC-46E3-B2EA-4F6C0303FF54}" presName="Accent1Text" presStyleLbl="node1" presStyleIdx="1" presStyleCnt="6"/>
      <dgm:spPr/>
    </dgm:pt>
    <dgm:pt modelId="{EE04C302-1EBA-48BF-A984-8F46B3630FF8}" type="pres">
      <dgm:prSet presAssocID="{7D36B521-07FC-46E3-B2EA-4F6C0303FF54}" presName="spaceBetweenRectangles" presStyleCnt="0"/>
      <dgm:spPr/>
    </dgm:pt>
    <dgm:pt modelId="{EFDAA6B6-A256-4FF0-A998-41D7CD96597F}" type="pres">
      <dgm:prSet presAssocID="{81B6DCBD-0C3B-45F5-BEE4-D4240DB52E74}" presName="composite" presStyleCnt="0"/>
      <dgm:spPr/>
    </dgm:pt>
    <dgm:pt modelId="{359E2488-99C8-4C07-9912-D6D9162D4404}" type="pres">
      <dgm:prSet presAssocID="{81B6DCBD-0C3B-45F5-BEE4-D4240DB52E74}" presName="Parent1" presStyleLbl="node1" presStyleIdx="2" presStyleCnt="6">
        <dgm:presLayoutVars>
          <dgm:chMax val="1"/>
          <dgm:chPref val="1"/>
          <dgm:bulletEnabled val="1"/>
        </dgm:presLayoutVars>
      </dgm:prSet>
      <dgm:spPr/>
    </dgm:pt>
    <dgm:pt modelId="{C0D14BCB-4017-489E-8662-D5EBD54F545F}" type="pres">
      <dgm:prSet presAssocID="{81B6DCBD-0C3B-45F5-BEE4-D4240DB52E74}" presName="Childtext1" presStyleLbl="revTx" presStyleIdx="1" presStyleCnt="3">
        <dgm:presLayoutVars>
          <dgm:chMax val="0"/>
          <dgm:chPref val="0"/>
          <dgm:bulletEnabled val="1"/>
        </dgm:presLayoutVars>
      </dgm:prSet>
      <dgm:spPr/>
    </dgm:pt>
    <dgm:pt modelId="{ECC47A77-45C4-4619-97C1-E7D5AABB2C5B}" type="pres">
      <dgm:prSet presAssocID="{81B6DCBD-0C3B-45F5-BEE4-D4240DB52E74}" presName="BalanceSpacing" presStyleCnt="0"/>
      <dgm:spPr/>
    </dgm:pt>
    <dgm:pt modelId="{673C156B-6798-41D7-8E0D-283A5653051E}" type="pres">
      <dgm:prSet presAssocID="{81B6DCBD-0C3B-45F5-BEE4-D4240DB52E74}" presName="BalanceSpacing1" presStyleCnt="0"/>
      <dgm:spPr/>
    </dgm:pt>
    <dgm:pt modelId="{4A2B585B-8942-43BF-B512-695B13B5D8BD}" type="pres">
      <dgm:prSet presAssocID="{065833E7-02B6-4105-BCBD-770E5F577F42}" presName="Accent1Text" presStyleLbl="node1" presStyleIdx="3" presStyleCnt="6"/>
      <dgm:spPr/>
    </dgm:pt>
    <dgm:pt modelId="{56AC695E-8861-4552-96DD-88D5806ED06A}" type="pres">
      <dgm:prSet presAssocID="{065833E7-02B6-4105-BCBD-770E5F577F42}" presName="spaceBetweenRectangles" presStyleCnt="0"/>
      <dgm:spPr/>
    </dgm:pt>
    <dgm:pt modelId="{531E7A7B-2E54-4C1B-89B8-2677320A9947}" type="pres">
      <dgm:prSet presAssocID="{84517D20-E2AD-419C-8EFE-9C7A91A45B56}" presName="composite" presStyleCnt="0"/>
      <dgm:spPr/>
    </dgm:pt>
    <dgm:pt modelId="{981C6979-92F8-42CD-9B95-3DCABB86F064}" type="pres">
      <dgm:prSet presAssocID="{84517D20-E2AD-419C-8EFE-9C7A91A45B56}" presName="Parent1" presStyleLbl="node1" presStyleIdx="4" presStyleCnt="6">
        <dgm:presLayoutVars>
          <dgm:chMax val="1"/>
          <dgm:chPref val="1"/>
          <dgm:bulletEnabled val="1"/>
        </dgm:presLayoutVars>
      </dgm:prSet>
      <dgm:spPr/>
    </dgm:pt>
    <dgm:pt modelId="{D4E0DFDB-9822-4C8C-92E3-DB16A2E00413}" type="pres">
      <dgm:prSet presAssocID="{84517D20-E2AD-419C-8EFE-9C7A91A45B56}" presName="Childtext1" presStyleLbl="revTx" presStyleIdx="2" presStyleCnt="3">
        <dgm:presLayoutVars>
          <dgm:chMax val="0"/>
          <dgm:chPref val="0"/>
          <dgm:bulletEnabled val="1"/>
        </dgm:presLayoutVars>
      </dgm:prSet>
      <dgm:spPr/>
    </dgm:pt>
    <dgm:pt modelId="{999503F1-7D9D-4865-A384-ECB9441D533A}" type="pres">
      <dgm:prSet presAssocID="{84517D20-E2AD-419C-8EFE-9C7A91A45B56}" presName="BalanceSpacing" presStyleCnt="0"/>
      <dgm:spPr/>
    </dgm:pt>
    <dgm:pt modelId="{D3EFA5DA-2DBA-4C78-9987-694A0D29B395}" type="pres">
      <dgm:prSet presAssocID="{84517D20-E2AD-419C-8EFE-9C7A91A45B56}" presName="BalanceSpacing1" presStyleCnt="0"/>
      <dgm:spPr/>
    </dgm:pt>
    <dgm:pt modelId="{D92D4D2D-2F37-4EFF-A023-A50BC430A4B4}" type="pres">
      <dgm:prSet presAssocID="{20ABD752-1792-4B33-9962-D91E683C7D21}" presName="Accent1Text" presStyleLbl="node1" presStyleIdx="5" presStyleCnt="6"/>
      <dgm:spPr/>
    </dgm:pt>
  </dgm:ptLst>
  <dgm:cxnLst>
    <dgm:cxn modelId="{0E655619-ED05-4185-AEAF-0FC3147312AF}" type="presOf" srcId="{B096D46B-0013-4E1C-9F89-D2E011EE0481}" destId="{DCC568E1-1305-46A0-9D02-EC7974AC2BDA}" srcOrd="0" destOrd="0" presId="urn:microsoft.com/office/officeart/2008/layout/AlternatingHexagons"/>
    <dgm:cxn modelId="{7410D024-52B0-4E4B-A1CD-CCACB0FD90FB}" type="presOf" srcId="{81B6DCBD-0C3B-45F5-BEE4-D4240DB52E74}" destId="{359E2488-99C8-4C07-9912-D6D9162D4404}" srcOrd="0" destOrd="0" presId="urn:microsoft.com/office/officeart/2008/layout/AlternatingHexagons"/>
    <dgm:cxn modelId="{FB8BFF28-D625-43CF-B42B-C9E2CF2BD80B}" srcId="{F6C76ECE-2837-45EB-A765-CD7ECE2069E5}" destId="{B096D46B-0013-4E1C-9F89-D2E011EE0481}" srcOrd="0" destOrd="0" parTransId="{762E4C4A-B250-4436-A970-D7C7B950A6E5}" sibTransId="{7D36B521-07FC-46E3-B2EA-4F6C0303FF54}"/>
    <dgm:cxn modelId="{3C30F266-28D0-4EE9-B0BE-3F678A98677A}" type="presOf" srcId="{7D36B521-07FC-46E3-B2EA-4F6C0303FF54}" destId="{33374B67-6CC4-4143-9E72-F77063311A53}" srcOrd="0" destOrd="0" presId="urn:microsoft.com/office/officeart/2008/layout/AlternatingHexagons"/>
    <dgm:cxn modelId="{BCD6287D-659A-4B27-90F4-FC0B1918DF0E}" type="presOf" srcId="{20ABD752-1792-4B33-9962-D91E683C7D21}" destId="{D92D4D2D-2F37-4EFF-A023-A50BC430A4B4}" srcOrd="0" destOrd="0" presId="urn:microsoft.com/office/officeart/2008/layout/AlternatingHexagons"/>
    <dgm:cxn modelId="{0E5ADD9B-23FA-4D50-B243-B31C5A09E470}" type="presOf" srcId="{065833E7-02B6-4105-BCBD-770E5F577F42}" destId="{4A2B585B-8942-43BF-B512-695B13B5D8BD}" srcOrd="0" destOrd="0" presId="urn:microsoft.com/office/officeart/2008/layout/AlternatingHexagons"/>
    <dgm:cxn modelId="{B9BB6ECF-F6DE-4FBA-B541-AC06F5457834}" type="presOf" srcId="{84517D20-E2AD-419C-8EFE-9C7A91A45B56}" destId="{981C6979-92F8-42CD-9B95-3DCABB86F064}" srcOrd="0" destOrd="0" presId="urn:microsoft.com/office/officeart/2008/layout/AlternatingHexagons"/>
    <dgm:cxn modelId="{B449F5DA-EF75-48DB-8CF5-8171DB55F656}" type="presOf" srcId="{F6C76ECE-2837-45EB-A765-CD7ECE2069E5}" destId="{8551FBE9-FABB-485E-98D5-A052ED5B182C}" srcOrd="0" destOrd="0" presId="urn:microsoft.com/office/officeart/2008/layout/AlternatingHexagons"/>
    <dgm:cxn modelId="{EE17C2EB-0FAF-475E-AEFF-C7060336B124}" srcId="{F6C76ECE-2837-45EB-A765-CD7ECE2069E5}" destId="{81B6DCBD-0C3B-45F5-BEE4-D4240DB52E74}" srcOrd="1" destOrd="0" parTransId="{08996249-C1AC-47DD-B951-950AB519BDCF}" sibTransId="{065833E7-02B6-4105-BCBD-770E5F577F42}"/>
    <dgm:cxn modelId="{53BF1AFE-3C2A-4779-8330-DD994262B560}" srcId="{F6C76ECE-2837-45EB-A765-CD7ECE2069E5}" destId="{84517D20-E2AD-419C-8EFE-9C7A91A45B56}" srcOrd="2" destOrd="0" parTransId="{BBE11EA9-1245-4F42-9DE5-1294BF755222}" sibTransId="{20ABD752-1792-4B33-9962-D91E683C7D21}"/>
    <dgm:cxn modelId="{88CFAD84-29F8-4192-A076-23C60E0A87E1}" type="presParOf" srcId="{8551FBE9-FABB-485E-98D5-A052ED5B182C}" destId="{71111F15-DD30-4EC7-9CD2-6020FF514D0B}" srcOrd="0" destOrd="0" presId="urn:microsoft.com/office/officeart/2008/layout/AlternatingHexagons"/>
    <dgm:cxn modelId="{24197DD9-605C-44CB-9BCF-81E5D774829C}" type="presParOf" srcId="{71111F15-DD30-4EC7-9CD2-6020FF514D0B}" destId="{DCC568E1-1305-46A0-9D02-EC7974AC2BDA}" srcOrd="0" destOrd="0" presId="urn:microsoft.com/office/officeart/2008/layout/AlternatingHexagons"/>
    <dgm:cxn modelId="{DC33307C-6872-4022-BC9C-84F6F81792D0}" type="presParOf" srcId="{71111F15-DD30-4EC7-9CD2-6020FF514D0B}" destId="{94635F47-52F3-4883-B0C7-EDD8F7DEEE56}" srcOrd="1" destOrd="0" presId="urn:microsoft.com/office/officeart/2008/layout/AlternatingHexagons"/>
    <dgm:cxn modelId="{39ADA469-9DAA-4B77-A5A4-10BA5B22AE62}" type="presParOf" srcId="{71111F15-DD30-4EC7-9CD2-6020FF514D0B}" destId="{399B863F-35F3-4D1E-A833-7809A2EB0829}" srcOrd="2" destOrd="0" presId="urn:microsoft.com/office/officeart/2008/layout/AlternatingHexagons"/>
    <dgm:cxn modelId="{FFD46675-CC0C-43E3-BF4B-5C852E8D3BBD}" type="presParOf" srcId="{71111F15-DD30-4EC7-9CD2-6020FF514D0B}" destId="{ECCC25D3-E324-4887-98C6-29672F19B872}" srcOrd="3" destOrd="0" presId="urn:microsoft.com/office/officeart/2008/layout/AlternatingHexagons"/>
    <dgm:cxn modelId="{D6C966FF-172C-4119-8477-8F2DACD88C2E}" type="presParOf" srcId="{71111F15-DD30-4EC7-9CD2-6020FF514D0B}" destId="{33374B67-6CC4-4143-9E72-F77063311A53}" srcOrd="4" destOrd="0" presId="urn:microsoft.com/office/officeart/2008/layout/AlternatingHexagons"/>
    <dgm:cxn modelId="{EA8CC894-6BF8-41B5-BDC9-EE0A0E3A24D5}" type="presParOf" srcId="{8551FBE9-FABB-485E-98D5-A052ED5B182C}" destId="{EE04C302-1EBA-48BF-A984-8F46B3630FF8}" srcOrd="1" destOrd="0" presId="urn:microsoft.com/office/officeart/2008/layout/AlternatingHexagons"/>
    <dgm:cxn modelId="{E4A42D5E-136F-4822-8A2C-C828CDA3773D}" type="presParOf" srcId="{8551FBE9-FABB-485E-98D5-A052ED5B182C}" destId="{EFDAA6B6-A256-4FF0-A998-41D7CD96597F}" srcOrd="2" destOrd="0" presId="urn:microsoft.com/office/officeart/2008/layout/AlternatingHexagons"/>
    <dgm:cxn modelId="{5025C62E-E696-4242-948A-EEFB43AFC82D}" type="presParOf" srcId="{EFDAA6B6-A256-4FF0-A998-41D7CD96597F}" destId="{359E2488-99C8-4C07-9912-D6D9162D4404}" srcOrd="0" destOrd="0" presId="urn:microsoft.com/office/officeart/2008/layout/AlternatingHexagons"/>
    <dgm:cxn modelId="{FA8A2FE9-D3C2-4A6B-B626-59E0D7418BC4}" type="presParOf" srcId="{EFDAA6B6-A256-4FF0-A998-41D7CD96597F}" destId="{C0D14BCB-4017-489E-8662-D5EBD54F545F}" srcOrd="1" destOrd="0" presId="urn:microsoft.com/office/officeart/2008/layout/AlternatingHexagons"/>
    <dgm:cxn modelId="{B2ACA355-1571-45F1-AA69-647E9F49751E}" type="presParOf" srcId="{EFDAA6B6-A256-4FF0-A998-41D7CD96597F}" destId="{ECC47A77-45C4-4619-97C1-E7D5AABB2C5B}" srcOrd="2" destOrd="0" presId="urn:microsoft.com/office/officeart/2008/layout/AlternatingHexagons"/>
    <dgm:cxn modelId="{9502E60D-82CF-4358-82D1-5D85D5A5432E}" type="presParOf" srcId="{EFDAA6B6-A256-4FF0-A998-41D7CD96597F}" destId="{673C156B-6798-41D7-8E0D-283A5653051E}" srcOrd="3" destOrd="0" presId="urn:microsoft.com/office/officeart/2008/layout/AlternatingHexagons"/>
    <dgm:cxn modelId="{64F592DE-CF1D-4D48-8091-F88F9DA6DD27}" type="presParOf" srcId="{EFDAA6B6-A256-4FF0-A998-41D7CD96597F}" destId="{4A2B585B-8942-43BF-B512-695B13B5D8BD}" srcOrd="4" destOrd="0" presId="urn:microsoft.com/office/officeart/2008/layout/AlternatingHexagons"/>
    <dgm:cxn modelId="{41CEB428-0DCE-42AD-9E05-520DBA84E515}" type="presParOf" srcId="{8551FBE9-FABB-485E-98D5-A052ED5B182C}" destId="{56AC695E-8861-4552-96DD-88D5806ED06A}" srcOrd="3" destOrd="0" presId="urn:microsoft.com/office/officeart/2008/layout/AlternatingHexagons"/>
    <dgm:cxn modelId="{C2A0EABB-428E-4624-853F-E3CFC2F4FE60}" type="presParOf" srcId="{8551FBE9-FABB-485E-98D5-A052ED5B182C}" destId="{531E7A7B-2E54-4C1B-89B8-2677320A9947}" srcOrd="4" destOrd="0" presId="urn:microsoft.com/office/officeart/2008/layout/AlternatingHexagons"/>
    <dgm:cxn modelId="{22C5525B-6F44-47B1-8D4A-85AA9281866D}" type="presParOf" srcId="{531E7A7B-2E54-4C1B-89B8-2677320A9947}" destId="{981C6979-92F8-42CD-9B95-3DCABB86F064}" srcOrd="0" destOrd="0" presId="urn:microsoft.com/office/officeart/2008/layout/AlternatingHexagons"/>
    <dgm:cxn modelId="{D021BC28-818B-463A-A53A-66F6ADA498F3}" type="presParOf" srcId="{531E7A7B-2E54-4C1B-89B8-2677320A9947}" destId="{D4E0DFDB-9822-4C8C-92E3-DB16A2E00413}" srcOrd="1" destOrd="0" presId="urn:microsoft.com/office/officeart/2008/layout/AlternatingHexagons"/>
    <dgm:cxn modelId="{77E7E0D0-8996-48C8-A5DE-FE3DF3897ED0}" type="presParOf" srcId="{531E7A7B-2E54-4C1B-89B8-2677320A9947}" destId="{999503F1-7D9D-4865-A384-ECB9441D533A}" srcOrd="2" destOrd="0" presId="urn:microsoft.com/office/officeart/2008/layout/AlternatingHexagons"/>
    <dgm:cxn modelId="{6F25389E-95B6-4ACC-854B-8787A90C0A5F}" type="presParOf" srcId="{531E7A7B-2E54-4C1B-89B8-2677320A9947}" destId="{D3EFA5DA-2DBA-4C78-9987-694A0D29B395}" srcOrd="3" destOrd="0" presId="urn:microsoft.com/office/officeart/2008/layout/AlternatingHexagons"/>
    <dgm:cxn modelId="{588EFD3E-472A-4ED5-8E1C-9462475ED0BB}" type="presParOf" srcId="{531E7A7B-2E54-4C1B-89B8-2677320A9947}" destId="{D92D4D2D-2F37-4EFF-A023-A50BC430A4B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C67277-E196-44CA-8A2F-B7FB0A554E23}" type="doc">
      <dgm:prSet loTypeId="urn:microsoft.com/office/officeart/2008/layout/AlternatingHexagons" loCatId="list" qsTypeId="urn:microsoft.com/office/officeart/2005/8/quickstyle/simple2" qsCatId="simple" csTypeId="urn:microsoft.com/office/officeart/2005/8/colors/accent1_2" csCatId="accent1" phldr="1"/>
      <dgm:spPr/>
      <dgm:t>
        <a:bodyPr/>
        <a:lstStyle/>
        <a:p>
          <a:endParaRPr lang="en-US"/>
        </a:p>
      </dgm:t>
    </dgm:pt>
    <dgm:pt modelId="{F5C9EF6A-D439-49AB-BDC7-4148E38A1AF6}">
      <dgm:prSet phldrT="[Text]"/>
      <dgm:spPr>
        <a:solidFill>
          <a:srgbClr val="92D050"/>
        </a:solidFill>
      </dgm:spPr>
      <dgm:t>
        <a:bodyPr/>
        <a:lstStyle/>
        <a:p>
          <a:r>
            <a:rPr lang="en-US" dirty="0"/>
            <a:t>Mycolic acids</a:t>
          </a:r>
        </a:p>
      </dgm:t>
    </dgm:pt>
    <dgm:pt modelId="{3B9211CF-D2C0-4F9A-8472-2BABFFA6912D}" type="parTrans" cxnId="{600EAD1B-3C45-450C-8ABB-9317C744420A}">
      <dgm:prSet/>
      <dgm:spPr/>
      <dgm:t>
        <a:bodyPr/>
        <a:lstStyle/>
        <a:p>
          <a:endParaRPr lang="en-US"/>
        </a:p>
      </dgm:t>
    </dgm:pt>
    <dgm:pt modelId="{3B9D16CB-3828-4DFC-B0D3-45A597DCE1F7}" type="sibTrans" cxnId="{600EAD1B-3C45-450C-8ABB-9317C744420A}">
      <dgm:prSet/>
      <dgm:spPr/>
      <dgm:t>
        <a:bodyPr/>
        <a:lstStyle/>
        <a:p>
          <a:r>
            <a:rPr lang="en-CA" b="0" dirty="0">
              <a:latin typeface="Roboto" panose="020B0604020202020204" charset="0"/>
              <a:ea typeface="Roboto" panose="020B0604020202020204" charset="0"/>
              <a:cs typeface="Roboto" panose="020B0604020202020204" charset="0"/>
            </a:rPr>
            <a:t>FC</a:t>
          </a:r>
          <a:r>
            <a:rPr lang="el-GR" b="0" dirty="0">
              <a:latin typeface="Roboto" panose="020B0604020202020204" charset="0"/>
              <a:ea typeface="Roboto" panose="020B0604020202020204" charset="0"/>
              <a:cs typeface="Roboto" panose="020B0604020202020204" charset="0"/>
            </a:rPr>
            <a:t>γ </a:t>
          </a:r>
          <a:r>
            <a:rPr lang="en-CA" b="0" dirty="0">
              <a:latin typeface="Roboto" panose="020B0604020202020204" charset="0"/>
              <a:ea typeface="Roboto" panose="020B0604020202020204" charset="0"/>
              <a:cs typeface="Roboto" panose="020B0604020202020204" charset="0"/>
            </a:rPr>
            <a:t>receptors bind to anti-MTB IgG</a:t>
          </a:r>
          <a:endParaRPr lang="en-US" b="0" dirty="0">
            <a:latin typeface="Roboto" panose="020B0604020202020204" charset="0"/>
            <a:ea typeface="Roboto" panose="020B0604020202020204" charset="0"/>
            <a:cs typeface="Roboto" panose="020B0604020202020204" charset="0"/>
          </a:endParaRPr>
        </a:p>
      </dgm:t>
    </dgm:pt>
    <dgm:pt modelId="{57562C95-A88D-4FF4-AE58-D64B711C922D}">
      <dgm:prSet phldrT="[Text]"/>
      <dgm:spPr>
        <a:solidFill>
          <a:srgbClr val="92D050"/>
        </a:solidFill>
      </dgm:spPr>
      <dgm:t>
        <a:bodyPr/>
        <a:lstStyle/>
        <a:p>
          <a:r>
            <a:rPr lang="en-US" dirty="0"/>
            <a:t>Other ligands (ICAM, LFA-1)</a:t>
          </a:r>
        </a:p>
      </dgm:t>
    </dgm:pt>
    <dgm:pt modelId="{18A0CFC5-482B-47B6-BF0C-8497797459CF}" type="parTrans" cxnId="{D8ECF4C2-7F1F-4505-990A-9BA50213AF79}">
      <dgm:prSet/>
      <dgm:spPr/>
      <dgm:t>
        <a:bodyPr/>
        <a:lstStyle/>
        <a:p>
          <a:endParaRPr lang="en-US"/>
        </a:p>
      </dgm:t>
    </dgm:pt>
    <dgm:pt modelId="{0D63BE80-3360-4566-8F6C-C324B1C7D09B}" type="sibTrans" cxnId="{D8ECF4C2-7F1F-4505-990A-9BA50213AF79}">
      <dgm:prSet/>
      <dgm:spPr/>
      <dgm:t>
        <a:bodyPr/>
        <a:lstStyle/>
        <a:p>
          <a:r>
            <a:rPr lang="en-US" dirty="0"/>
            <a:t>Scavenger receptors</a:t>
          </a:r>
        </a:p>
      </dgm:t>
    </dgm:pt>
    <dgm:pt modelId="{8A640AC2-A558-4C54-B65D-C9085A8AC038}">
      <dgm:prSet phldrT="[Text]"/>
      <dgm:spPr/>
      <dgm:t>
        <a:bodyPr/>
        <a:lstStyle/>
        <a:p>
          <a:r>
            <a:rPr lang="en-US" dirty="0"/>
            <a:t>PGE2 &amp; IL-3 upregulates host cell surface </a:t>
          </a:r>
          <a:r>
            <a:rPr lang="en-US" dirty="0" err="1"/>
            <a:t>receptros</a:t>
          </a:r>
          <a:endParaRPr lang="en-US" dirty="0"/>
        </a:p>
      </dgm:t>
    </dgm:pt>
    <dgm:pt modelId="{94BEE5C9-E48E-485F-BF86-37EECD8B5303}" type="sibTrans" cxnId="{A487DC2E-1E25-48FE-8733-670F556311FE}">
      <dgm:prSet/>
      <dgm:spPr>
        <a:solidFill>
          <a:srgbClr val="92D050"/>
        </a:solidFill>
      </dgm:spPr>
      <dgm:t>
        <a:bodyPr/>
        <a:lstStyle/>
        <a:p>
          <a:r>
            <a:rPr lang="en-US" dirty="0"/>
            <a:t>Mammalian cell entry (MCE) proteins change host cell plasma</a:t>
          </a:r>
        </a:p>
      </dgm:t>
    </dgm:pt>
    <dgm:pt modelId="{A11ADD07-894F-4D6A-8F4B-3713474C2D29}" type="parTrans" cxnId="{A487DC2E-1E25-48FE-8733-670F556311FE}">
      <dgm:prSet/>
      <dgm:spPr/>
      <dgm:t>
        <a:bodyPr/>
        <a:lstStyle/>
        <a:p>
          <a:endParaRPr lang="en-US"/>
        </a:p>
      </dgm:t>
    </dgm:pt>
    <dgm:pt modelId="{3ED2A66E-AEC5-47DA-92CD-D33D6A3CB59E}" type="pres">
      <dgm:prSet presAssocID="{0BC67277-E196-44CA-8A2F-B7FB0A554E23}" presName="Name0" presStyleCnt="0">
        <dgm:presLayoutVars>
          <dgm:chMax/>
          <dgm:chPref/>
          <dgm:dir/>
          <dgm:animLvl val="lvl"/>
        </dgm:presLayoutVars>
      </dgm:prSet>
      <dgm:spPr/>
    </dgm:pt>
    <dgm:pt modelId="{EAEA4220-C69B-46CF-B437-948D85EC54DE}" type="pres">
      <dgm:prSet presAssocID="{F5C9EF6A-D439-49AB-BDC7-4148E38A1AF6}" presName="composite" presStyleCnt="0"/>
      <dgm:spPr/>
    </dgm:pt>
    <dgm:pt modelId="{44E26F8F-5760-4AC3-89E0-2982DB7AF61F}" type="pres">
      <dgm:prSet presAssocID="{F5C9EF6A-D439-49AB-BDC7-4148E38A1AF6}" presName="Parent1" presStyleLbl="node1" presStyleIdx="0" presStyleCnt="6">
        <dgm:presLayoutVars>
          <dgm:chMax val="1"/>
          <dgm:chPref val="1"/>
          <dgm:bulletEnabled val="1"/>
        </dgm:presLayoutVars>
      </dgm:prSet>
      <dgm:spPr/>
    </dgm:pt>
    <dgm:pt modelId="{1CCC844C-D5FC-4F3D-A7AC-1B2383A21670}" type="pres">
      <dgm:prSet presAssocID="{F5C9EF6A-D439-49AB-BDC7-4148E38A1AF6}" presName="Childtext1" presStyleLbl="revTx" presStyleIdx="0" presStyleCnt="3">
        <dgm:presLayoutVars>
          <dgm:chMax val="0"/>
          <dgm:chPref val="0"/>
          <dgm:bulletEnabled val="1"/>
        </dgm:presLayoutVars>
      </dgm:prSet>
      <dgm:spPr/>
    </dgm:pt>
    <dgm:pt modelId="{9CEC1C55-46B6-4726-9C71-B55AA0DC8BC1}" type="pres">
      <dgm:prSet presAssocID="{F5C9EF6A-D439-49AB-BDC7-4148E38A1AF6}" presName="BalanceSpacing" presStyleCnt="0"/>
      <dgm:spPr/>
    </dgm:pt>
    <dgm:pt modelId="{D9DDBCC7-0C13-4901-BBC8-9CE7C0345EF1}" type="pres">
      <dgm:prSet presAssocID="{F5C9EF6A-D439-49AB-BDC7-4148E38A1AF6}" presName="BalanceSpacing1" presStyleCnt="0"/>
      <dgm:spPr/>
    </dgm:pt>
    <dgm:pt modelId="{C1C07B91-6693-4F6A-97E8-605315350333}" type="pres">
      <dgm:prSet presAssocID="{3B9D16CB-3828-4DFC-B0D3-45A597DCE1F7}" presName="Accent1Text" presStyleLbl="node1" presStyleIdx="1" presStyleCnt="6"/>
      <dgm:spPr/>
    </dgm:pt>
    <dgm:pt modelId="{148596F8-616C-434C-8859-1D6CFADC81A9}" type="pres">
      <dgm:prSet presAssocID="{3B9D16CB-3828-4DFC-B0D3-45A597DCE1F7}" presName="spaceBetweenRectangles" presStyleCnt="0"/>
      <dgm:spPr/>
    </dgm:pt>
    <dgm:pt modelId="{DB8E07B5-CEED-436A-964A-F22FD85EDC75}" type="pres">
      <dgm:prSet presAssocID="{8A640AC2-A558-4C54-B65D-C9085A8AC038}" presName="composite" presStyleCnt="0"/>
      <dgm:spPr/>
    </dgm:pt>
    <dgm:pt modelId="{EC16A76D-3F44-4B10-B908-D7D23174CA6E}" type="pres">
      <dgm:prSet presAssocID="{8A640AC2-A558-4C54-B65D-C9085A8AC038}" presName="Parent1" presStyleLbl="node1" presStyleIdx="2" presStyleCnt="6">
        <dgm:presLayoutVars>
          <dgm:chMax val="1"/>
          <dgm:chPref val="1"/>
          <dgm:bulletEnabled val="1"/>
        </dgm:presLayoutVars>
      </dgm:prSet>
      <dgm:spPr/>
    </dgm:pt>
    <dgm:pt modelId="{816DD78E-538A-4EC8-BC12-F74F1E007A3F}" type="pres">
      <dgm:prSet presAssocID="{8A640AC2-A558-4C54-B65D-C9085A8AC038}" presName="Childtext1" presStyleLbl="revTx" presStyleIdx="1" presStyleCnt="3">
        <dgm:presLayoutVars>
          <dgm:chMax val="0"/>
          <dgm:chPref val="0"/>
          <dgm:bulletEnabled val="1"/>
        </dgm:presLayoutVars>
      </dgm:prSet>
      <dgm:spPr/>
    </dgm:pt>
    <dgm:pt modelId="{D3AFA847-A99C-415E-9ED0-5D000E583CB0}" type="pres">
      <dgm:prSet presAssocID="{8A640AC2-A558-4C54-B65D-C9085A8AC038}" presName="BalanceSpacing" presStyleCnt="0"/>
      <dgm:spPr/>
    </dgm:pt>
    <dgm:pt modelId="{ECFA1C08-ECA9-413D-AE60-01800698BE1E}" type="pres">
      <dgm:prSet presAssocID="{8A640AC2-A558-4C54-B65D-C9085A8AC038}" presName="BalanceSpacing1" presStyleCnt="0"/>
      <dgm:spPr/>
    </dgm:pt>
    <dgm:pt modelId="{5DA27D2F-9984-45E9-81F9-78E745B59762}" type="pres">
      <dgm:prSet presAssocID="{94BEE5C9-E48E-485F-BF86-37EECD8B5303}" presName="Accent1Text" presStyleLbl="node1" presStyleIdx="3" presStyleCnt="6"/>
      <dgm:spPr/>
    </dgm:pt>
    <dgm:pt modelId="{41404F1B-E38F-4D01-B92B-D6BDF6DA92FD}" type="pres">
      <dgm:prSet presAssocID="{94BEE5C9-E48E-485F-BF86-37EECD8B5303}" presName="spaceBetweenRectangles" presStyleCnt="0"/>
      <dgm:spPr/>
    </dgm:pt>
    <dgm:pt modelId="{86F61870-BE16-49C8-9198-2D0C1AD45BDF}" type="pres">
      <dgm:prSet presAssocID="{57562C95-A88D-4FF4-AE58-D64B711C922D}" presName="composite" presStyleCnt="0"/>
      <dgm:spPr/>
    </dgm:pt>
    <dgm:pt modelId="{40580371-12FC-4249-A34C-4DED55C5D258}" type="pres">
      <dgm:prSet presAssocID="{57562C95-A88D-4FF4-AE58-D64B711C922D}" presName="Parent1" presStyleLbl="node1" presStyleIdx="4" presStyleCnt="6">
        <dgm:presLayoutVars>
          <dgm:chMax val="1"/>
          <dgm:chPref val="1"/>
          <dgm:bulletEnabled val="1"/>
        </dgm:presLayoutVars>
      </dgm:prSet>
      <dgm:spPr/>
    </dgm:pt>
    <dgm:pt modelId="{C33CC929-F538-475B-A038-877AB7406E1D}" type="pres">
      <dgm:prSet presAssocID="{57562C95-A88D-4FF4-AE58-D64B711C922D}" presName="Childtext1" presStyleLbl="revTx" presStyleIdx="2" presStyleCnt="3">
        <dgm:presLayoutVars>
          <dgm:chMax val="0"/>
          <dgm:chPref val="0"/>
          <dgm:bulletEnabled val="1"/>
        </dgm:presLayoutVars>
      </dgm:prSet>
      <dgm:spPr/>
    </dgm:pt>
    <dgm:pt modelId="{757E643F-C101-4D12-B074-86B4C5D1A2E8}" type="pres">
      <dgm:prSet presAssocID="{57562C95-A88D-4FF4-AE58-D64B711C922D}" presName="BalanceSpacing" presStyleCnt="0"/>
      <dgm:spPr/>
    </dgm:pt>
    <dgm:pt modelId="{F6F02F37-8534-4FC6-831C-C7DE917A4ACC}" type="pres">
      <dgm:prSet presAssocID="{57562C95-A88D-4FF4-AE58-D64B711C922D}" presName="BalanceSpacing1" presStyleCnt="0"/>
      <dgm:spPr/>
    </dgm:pt>
    <dgm:pt modelId="{D0CE9352-A4A1-4EEA-9B7D-B1A3D9374502}" type="pres">
      <dgm:prSet presAssocID="{0D63BE80-3360-4566-8F6C-C324B1C7D09B}" presName="Accent1Text" presStyleLbl="node1" presStyleIdx="5" presStyleCnt="6"/>
      <dgm:spPr/>
    </dgm:pt>
  </dgm:ptLst>
  <dgm:cxnLst>
    <dgm:cxn modelId="{EF9E4A0A-376C-4F72-B719-1B3E80FE8D7A}" type="presOf" srcId="{8A640AC2-A558-4C54-B65D-C9085A8AC038}" destId="{EC16A76D-3F44-4B10-B908-D7D23174CA6E}" srcOrd="0" destOrd="0" presId="urn:microsoft.com/office/officeart/2008/layout/AlternatingHexagons"/>
    <dgm:cxn modelId="{600EAD1B-3C45-450C-8ABB-9317C744420A}" srcId="{0BC67277-E196-44CA-8A2F-B7FB0A554E23}" destId="{F5C9EF6A-D439-49AB-BDC7-4148E38A1AF6}" srcOrd="0" destOrd="0" parTransId="{3B9211CF-D2C0-4F9A-8472-2BABFFA6912D}" sibTransId="{3B9D16CB-3828-4DFC-B0D3-45A597DCE1F7}"/>
    <dgm:cxn modelId="{DC37752A-186F-4384-9968-21B470739147}" type="presOf" srcId="{94BEE5C9-E48E-485F-BF86-37EECD8B5303}" destId="{5DA27D2F-9984-45E9-81F9-78E745B59762}" srcOrd="0" destOrd="0" presId="urn:microsoft.com/office/officeart/2008/layout/AlternatingHexagons"/>
    <dgm:cxn modelId="{6E68A62B-24F8-4C6C-B5B6-EC616E34341C}" type="presOf" srcId="{57562C95-A88D-4FF4-AE58-D64B711C922D}" destId="{40580371-12FC-4249-A34C-4DED55C5D258}" srcOrd="0" destOrd="0" presId="urn:microsoft.com/office/officeart/2008/layout/AlternatingHexagons"/>
    <dgm:cxn modelId="{A487DC2E-1E25-48FE-8733-670F556311FE}" srcId="{0BC67277-E196-44CA-8A2F-B7FB0A554E23}" destId="{8A640AC2-A558-4C54-B65D-C9085A8AC038}" srcOrd="1" destOrd="0" parTransId="{A11ADD07-894F-4D6A-8F4B-3713474C2D29}" sibTransId="{94BEE5C9-E48E-485F-BF86-37EECD8B5303}"/>
    <dgm:cxn modelId="{EF53FE9C-72AF-4B17-B29F-4308755E82B5}" type="presOf" srcId="{3B9D16CB-3828-4DFC-B0D3-45A597DCE1F7}" destId="{C1C07B91-6693-4F6A-97E8-605315350333}" srcOrd="0" destOrd="0" presId="urn:microsoft.com/office/officeart/2008/layout/AlternatingHexagons"/>
    <dgm:cxn modelId="{D8ECF4C2-7F1F-4505-990A-9BA50213AF79}" srcId="{0BC67277-E196-44CA-8A2F-B7FB0A554E23}" destId="{57562C95-A88D-4FF4-AE58-D64B711C922D}" srcOrd="2" destOrd="0" parTransId="{18A0CFC5-482B-47B6-BF0C-8497797459CF}" sibTransId="{0D63BE80-3360-4566-8F6C-C324B1C7D09B}"/>
    <dgm:cxn modelId="{C0D4C2E4-84BC-4462-A76E-EA8244650E5D}" type="presOf" srcId="{F5C9EF6A-D439-49AB-BDC7-4148E38A1AF6}" destId="{44E26F8F-5760-4AC3-89E0-2982DB7AF61F}" srcOrd="0" destOrd="0" presId="urn:microsoft.com/office/officeart/2008/layout/AlternatingHexagons"/>
    <dgm:cxn modelId="{29CBE0E6-8143-4ACE-BD03-AF08390E5F6A}" type="presOf" srcId="{0BC67277-E196-44CA-8A2F-B7FB0A554E23}" destId="{3ED2A66E-AEC5-47DA-92CD-D33D6A3CB59E}" srcOrd="0" destOrd="0" presId="urn:microsoft.com/office/officeart/2008/layout/AlternatingHexagons"/>
    <dgm:cxn modelId="{4D70E5F4-CABE-4E2D-B5B9-3D22A7A88BEE}" type="presOf" srcId="{0D63BE80-3360-4566-8F6C-C324B1C7D09B}" destId="{D0CE9352-A4A1-4EEA-9B7D-B1A3D9374502}" srcOrd="0" destOrd="0" presId="urn:microsoft.com/office/officeart/2008/layout/AlternatingHexagons"/>
    <dgm:cxn modelId="{8212C0F5-08B8-44EB-BFD5-B172DBE9DD9A}" type="presParOf" srcId="{3ED2A66E-AEC5-47DA-92CD-D33D6A3CB59E}" destId="{EAEA4220-C69B-46CF-B437-948D85EC54DE}" srcOrd="0" destOrd="0" presId="urn:microsoft.com/office/officeart/2008/layout/AlternatingHexagons"/>
    <dgm:cxn modelId="{585B40EB-EE4B-4B20-AC75-F9940A11AA09}" type="presParOf" srcId="{EAEA4220-C69B-46CF-B437-948D85EC54DE}" destId="{44E26F8F-5760-4AC3-89E0-2982DB7AF61F}" srcOrd="0" destOrd="0" presId="urn:microsoft.com/office/officeart/2008/layout/AlternatingHexagons"/>
    <dgm:cxn modelId="{D63EED34-5E94-4E96-B07A-55A702CCEF2E}" type="presParOf" srcId="{EAEA4220-C69B-46CF-B437-948D85EC54DE}" destId="{1CCC844C-D5FC-4F3D-A7AC-1B2383A21670}" srcOrd="1" destOrd="0" presId="urn:microsoft.com/office/officeart/2008/layout/AlternatingHexagons"/>
    <dgm:cxn modelId="{8B430CCD-ABF1-41ED-AA50-5E3324CA2F15}" type="presParOf" srcId="{EAEA4220-C69B-46CF-B437-948D85EC54DE}" destId="{9CEC1C55-46B6-4726-9C71-B55AA0DC8BC1}" srcOrd="2" destOrd="0" presId="urn:microsoft.com/office/officeart/2008/layout/AlternatingHexagons"/>
    <dgm:cxn modelId="{D0EAF16E-3EE3-433B-AE4C-88BC6501FF95}" type="presParOf" srcId="{EAEA4220-C69B-46CF-B437-948D85EC54DE}" destId="{D9DDBCC7-0C13-4901-BBC8-9CE7C0345EF1}" srcOrd="3" destOrd="0" presId="urn:microsoft.com/office/officeart/2008/layout/AlternatingHexagons"/>
    <dgm:cxn modelId="{87C5AAC5-812C-4599-8430-147A88F6C3F3}" type="presParOf" srcId="{EAEA4220-C69B-46CF-B437-948D85EC54DE}" destId="{C1C07B91-6693-4F6A-97E8-605315350333}" srcOrd="4" destOrd="0" presId="urn:microsoft.com/office/officeart/2008/layout/AlternatingHexagons"/>
    <dgm:cxn modelId="{F0DE1097-545E-4036-8BD8-81491F46115C}" type="presParOf" srcId="{3ED2A66E-AEC5-47DA-92CD-D33D6A3CB59E}" destId="{148596F8-616C-434C-8859-1D6CFADC81A9}" srcOrd="1" destOrd="0" presId="urn:microsoft.com/office/officeart/2008/layout/AlternatingHexagons"/>
    <dgm:cxn modelId="{9E65A747-2152-483A-84DF-6FDD2187D74E}" type="presParOf" srcId="{3ED2A66E-AEC5-47DA-92CD-D33D6A3CB59E}" destId="{DB8E07B5-CEED-436A-964A-F22FD85EDC75}" srcOrd="2" destOrd="0" presId="urn:microsoft.com/office/officeart/2008/layout/AlternatingHexagons"/>
    <dgm:cxn modelId="{8DAC0C6E-5B1D-44E3-9E05-3376A451EA13}" type="presParOf" srcId="{DB8E07B5-CEED-436A-964A-F22FD85EDC75}" destId="{EC16A76D-3F44-4B10-B908-D7D23174CA6E}" srcOrd="0" destOrd="0" presId="urn:microsoft.com/office/officeart/2008/layout/AlternatingHexagons"/>
    <dgm:cxn modelId="{E699AD61-155B-444A-8FAA-3A1FB6D7D065}" type="presParOf" srcId="{DB8E07B5-CEED-436A-964A-F22FD85EDC75}" destId="{816DD78E-538A-4EC8-BC12-F74F1E007A3F}" srcOrd="1" destOrd="0" presId="urn:microsoft.com/office/officeart/2008/layout/AlternatingHexagons"/>
    <dgm:cxn modelId="{0DD4DD8F-0DF4-4EF1-AB5C-8FFA5499A587}" type="presParOf" srcId="{DB8E07B5-CEED-436A-964A-F22FD85EDC75}" destId="{D3AFA847-A99C-415E-9ED0-5D000E583CB0}" srcOrd="2" destOrd="0" presId="urn:microsoft.com/office/officeart/2008/layout/AlternatingHexagons"/>
    <dgm:cxn modelId="{C737727A-F670-4A6F-BB16-C924F0B367BD}" type="presParOf" srcId="{DB8E07B5-CEED-436A-964A-F22FD85EDC75}" destId="{ECFA1C08-ECA9-413D-AE60-01800698BE1E}" srcOrd="3" destOrd="0" presId="urn:microsoft.com/office/officeart/2008/layout/AlternatingHexagons"/>
    <dgm:cxn modelId="{5DDA0798-5881-4E57-BA04-3C6E1E2ECA61}" type="presParOf" srcId="{DB8E07B5-CEED-436A-964A-F22FD85EDC75}" destId="{5DA27D2F-9984-45E9-81F9-78E745B59762}" srcOrd="4" destOrd="0" presId="urn:microsoft.com/office/officeart/2008/layout/AlternatingHexagons"/>
    <dgm:cxn modelId="{9FDA3D7B-9824-4ABE-96EC-C569AB9114D1}" type="presParOf" srcId="{3ED2A66E-AEC5-47DA-92CD-D33D6A3CB59E}" destId="{41404F1B-E38F-4D01-B92B-D6BDF6DA92FD}" srcOrd="3" destOrd="0" presId="urn:microsoft.com/office/officeart/2008/layout/AlternatingHexagons"/>
    <dgm:cxn modelId="{C9194DBA-DF6B-4941-A74F-29C3A4DFE374}" type="presParOf" srcId="{3ED2A66E-AEC5-47DA-92CD-D33D6A3CB59E}" destId="{86F61870-BE16-49C8-9198-2D0C1AD45BDF}" srcOrd="4" destOrd="0" presId="urn:microsoft.com/office/officeart/2008/layout/AlternatingHexagons"/>
    <dgm:cxn modelId="{E0790FFE-D087-4951-AC6A-DFA6847D4739}" type="presParOf" srcId="{86F61870-BE16-49C8-9198-2D0C1AD45BDF}" destId="{40580371-12FC-4249-A34C-4DED55C5D258}" srcOrd="0" destOrd="0" presId="urn:microsoft.com/office/officeart/2008/layout/AlternatingHexagons"/>
    <dgm:cxn modelId="{5AC269CC-269F-4990-975A-8DFE867C81AF}" type="presParOf" srcId="{86F61870-BE16-49C8-9198-2D0C1AD45BDF}" destId="{C33CC929-F538-475B-A038-877AB7406E1D}" srcOrd="1" destOrd="0" presId="urn:microsoft.com/office/officeart/2008/layout/AlternatingHexagons"/>
    <dgm:cxn modelId="{2886DD1E-BDB4-4403-9325-333EA12BF038}" type="presParOf" srcId="{86F61870-BE16-49C8-9198-2D0C1AD45BDF}" destId="{757E643F-C101-4D12-B074-86B4C5D1A2E8}" srcOrd="2" destOrd="0" presId="urn:microsoft.com/office/officeart/2008/layout/AlternatingHexagons"/>
    <dgm:cxn modelId="{2F37EF7B-32FB-417A-893C-347CC30DA4EB}" type="presParOf" srcId="{86F61870-BE16-49C8-9198-2D0C1AD45BDF}" destId="{F6F02F37-8534-4FC6-831C-C7DE917A4ACC}" srcOrd="3" destOrd="0" presId="urn:microsoft.com/office/officeart/2008/layout/AlternatingHexagons"/>
    <dgm:cxn modelId="{528A0E2D-C44C-4A15-B765-971751E28954}" type="presParOf" srcId="{86F61870-BE16-49C8-9198-2D0C1AD45BDF}" destId="{D0CE9352-A4A1-4EEA-9B7D-B1A3D9374502}"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1735CC-5920-46EA-A9DA-82AF98F29281}" type="doc">
      <dgm:prSet loTypeId="urn:microsoft.com/office/officeart/2005/8/layout/chevron1" loCatId="process" qsTypeId="urn:microsoft.com/office/officeart/2005/8/quickstyle/simple2" qsCatId="simple" csTypeId="urn:microsoft.com/office/officeart/2005/8/colors/accent1_2" csCatId="accent1" phldr="1"/>
      <dgm:spPr/>
    </dgm:pt>
    <dgm:pt modelId="{DECD52A2-3B97-43A4-A362-D4D87ECCD700}">
      <dgm:prSet phldrT="[Text]"/>
      <dgm:spPr/>
      <dgm:t>
        <a:bodyPr/>
        <a:lstStyle/>
        <a:p>
          <a:r>
            <a:rPr lang="en-US" u="sng" dirty="0">
              <a:latin typeface="Roboto" panose="020B0604020202020204" charset="0"/>
              <a:ea typeface="Roboto" panose="020B0604020202020204" charset="0"/>
              <a:cs typeface="Roboto" panose="020B0604020202020204" charset="0"/>
            </a:rPr>
            <a:t>Primary infection</a:t>
          </a:r>
          <a:r>
            <a:rPr lang="en-US" dirty="0">
              <a:latin typeface="Roboto" panose="020B0604020202020204" charset="0"/>
              <a:ea typeface="Roboto" panose="020B0604020202020204" charset="0"/>
              <a:cs typeface="Roboto" panose="020B0604020202020204" charset="0"/>
            </a:rPr>
            <a:t>:</a:t>
          </a:r>
        </a:p>
        <a:p>
          <a:r>
            <a:rPr lang="en-US" dirty="0">
              <a:latin typeface="Roboto" panose="020B0604020202020204" charset="0"/>
              <a:ea typeface="Roboto" panose="020B0604020202020204" charset="0"/>
              <a:cs typeface="Roboto" panose="020B0604020202020204" charset="0"/>
            </a:rPr>
            <a:t>Granuloma formed by T/B cells to limit MTB multiplication and spread</a:t>
          </a:r>
        </a:p>
      </dgm:t>
    </dgm:pt>
    <dgm:pt modelId="{C6A680CB-0499-4828-8175-F77D2F579B10}" type="parTrans" cxnId="{AAD75C65-3382-4EA9-8799-1E779FA59C1F}">
      <dgm:prSet/>
      <dgm:spPr/>
      <dgm:t>
        <a:bodyPr/>
        <a:lstStyle/>
        <a:p>
          <a:endParaRPr lang="en-US">
            <a:latin typeface="Roboto" panose="020B0604020202020204" charset="0"/>
            <a:ea typeface="Roboto" panose="020B0604020202020204" charset="0"/>
            <a:cs typeface="Roboto" panose="020B0604020202020204" charset="0"/>
          </a:endParaRPr>
        </a:p>
      </dgm:t>
    </dgm:pt>
    <dgm:pt modelId="{F6467FD0-3B13-4E8A-A176-CEFBDF67219B}" type="sibTrans" cxnId="{AAD75C65-3382-4EA9-8799-1E779FA59C1F}">
      <dgm:prSet/>
      <dgm:spPr/>
      <dgm:t>
        <a:bodyPr/>
        <a:lstStyle/>
        <a:p>
          <a:endParaRPr lang="en-US">
            <a:latin typeface="Roboto" panose="020B0604020202020204" charset="0"/>
            <a:ea typeface="Roboto" panose="020B0604020202020204" charset="0"/>
            <a:cs typeface="Roboto" panose="020B0604020202020204" charset="0"/>
          </a:endParaRPr>
        </a:p>
      </dgm:t>
    </dgm:pt>
    <dgm:pt modelId="{032F1570-F832-4637-B48D-8B872F6F4000}">
      <dgm:prSet phldrT="[Text]"/>
      <dgm:spPr/>
      <dgm:t>
        <a:bodyPr/>
        <a:lstStyle/>
        <a:p>
          <a:r>
            <a:rPr lang="en-US" u="sng" dirty="0">
              <a:latin typeface="Roboto" panose="020B0604020202020204" charset="0"/>
              <a:ea typeface="Roboto" panose="020B0604020202020204" charset="0"/>
              <a:cs typeface="Roboto" panose="020B0604020202020204" charset="0"/>
            </a:rPr>
            <a:t>Immune suppression /latent TB</a:t>
          </a:r>
          <a:r>
            <a:rPr lang="en-US" dirty="0">
              <a:latin typeface="Roboto" panose="020B0604020202020204" charset="0"/>
              <a:ea typeface="Roboto" panose="020B0604020202020204" charset="0"/>
              <a:cs typeface="Roboto" panose="020B0604020202020204" charset="0"/>
            </a:rPr>
            <a:t>:</a:t>
          </a:r>
        </a:p>
        <a:p>
          <a:r>
            <a:rPr lang="en-US" dirty="0">
              <a:latin typeface="Roboto" panose="020B0604020202020204" charset="0"/>
              <a:ea typeface="Roboto" panose="020B0604020202020204" charset="0"/>
              <a:cs typeface="Roboto" panose="020B0604020202020204" charset="0"/>
            </a:rPr>
            <a:t>Granuloma breaks down, and MTB becomes free to multiply and migrate to extrapulmonary sites</a:t>
          </a:r>
        </a:p>
      </dgm:t>
    </dgm:pt>
    <dgm:pt modelId="{885B1331-D66C-46BB-BA3C-75D2E56BF0C7}" type="parTrans" cxnId="{BA9E28DE-6027-4F7A-A11C-49C20142A0D2}">
      <dgm:prSet/>
      <dgm:spPr/>
      <dgm:t>
        <a:bodyPr/>
        <a:lstStyle/>
        <a:p>
          <a:endParaRPr lang="en-US">
            <a:latin typeface="Roboto" panose="020B0604020202020204" charset="0"/>
            <a:ea typeface="Roboto" panose="020B0604020202020204" charset="0"/>
            <a:cs typeface="Roboto" panose="020B0604020202020204" charset="0"/>
          </a:endParaRPr>
        </a:p>
      </dgm:t>
    </dgm:pt>
    <dgm:pt modelId="{5B265F0E-E18C-45D7-AF78-40DD4A086B27}" type="sibTrans" cxnId="{BA9E28DE-6027-4F7A-A11C-49C20142A0D2}">
      <dgm:prSet/>
      <dgm:spPr/>
      <dgm:t>
        <a:bodyPr/>
        <a:lstStyle/>
        <a:p>
          <a:endParaRPr lang="en-US">
            <a:latin typeface="Roboto" panose="020B0604020202020204" charset="0"/>
            <a:ea typeface="Roboto" panose="020B0604020202020204" charset="0"/>
            <a:cs typeface="Roboto" panose="020B0604020202020204" charset="0"/>
          </a:endParaRPr>
        </a:p>
      </dgm:t>
    </dgm:pt>
    <dgm:pt modelId="{DD4567A8-1867-40D3-9B08-5FB90EF3B909}">
      <dgm:prSet phldrT="[Text]"/>
      <dgm:spPr/>
      <dgm:t>
        <a:bodyPr/>
        <a:lstStyle/>
        <a:p>
          <a:r>
            <a:rPr lang="en-US" u="sng" dirty="0">
              <a:latin typeface="Roboto" panose="020B0604020202020204" charset="0"/>
              <a:ea typeface="Roboto" panose="020B0604020202020204" charset="0"/>
              <a:cs typeface="Roboto" panose="020B0604020202020204" charset="0"/>
            </a:rPr>
            <a:t>Reactivated TB</a:t>
          </a:r>
          <a:r>
            <a:rPr lang="en-US" dirty="0">
              <a:latin typeface="Roboto" panose="020B0604020202020204" charset="0"/>
              <a:ea typeface="Roboto" panose="020B0604020202020204" charset="0"/>
              <a:cs typeface="Roboto" panose="020B0604020202020204" charset="0"/>
            </a:rPr>
            <a:t>:</a:t>
          </a:r>
        </a:p>
        <a:p>
          <a:r>
            <a:rPr lang="en-US" dirty="0">
              <a:latin typeface="Roboto" panose="020B0604020202020204" charset="0"/>
              <a:ea typeface="Roboto" panose="020B0604020202020204" charset="0"/>
              <a:cs typeface="Roboto" panose="020B0604020202020204" charset="0"/>
            </a:rPr>
            <a:t>Secondary sites of MTB infection include the brain, larynx, LNs, spine and kidneys</a:t>
          </a:r>
        </a:p>
      </dgm:t>
    </dgm:pt>
    <dgm:pt modelId="{2DC6FFE1-0616-4539-8C14-5411E095BE68}" type="parTrans" cxnId="{613294FC-A051-4212-8F69-F2F541722D11}">
      <dgm:prSet/>
      <dgm:spPr/>
      <dgm:t>
        <a:bodyPr/>
        <a:lstStyle/>
        <a:p>
          <a:endParaRPr lang="en-US">
            <a:latin typeface="Roboto" panose="020B0604020202020204" charset="0"/>
            <a:ea typeface="Roboto" panose="020B0604020202020204" charset="0"/>
            <a:cs typeface="Roboto" panose="020B0604020202020204" charset="0"/>
          </a:endParaRPr>
        </a:p>
      </dgm:t>
    </dgm:pt>
    <dgm:pt modelId="{2C42182C-D82F-4517-9D62-C554433F3D3C}" type="sibTrans" cxnId="{613294FC-A051-4212-8F69-F2F541722D11}">
      <dgm:prSet/>
      <dgm:spPr/>
      <dgm:t>
        <a:bodyPr/>
        <a:lstStyle/>
        <a:p>
          <a:endParaRPr lang="en-US">
            <a:latin typeface="Roboto" panose="020B0604020202020204" charset="0"/>
            <a:ea typeface="Roboto" panose="020B0604020202020204" charset="0"/>
            <a:cs typeface="Roboto" panose="020B0604020202020204" charset="0"/>
          </a:endParaRPr>
        </a:p>
      </dgm:t>
    </dgm:pt>
    <dgm:pt modelId="{C56431D6-413C-49BB-9AD2-01F7E801ED5A}" type="pres">
      <dgm:prSet presAssocID="{5E1735CC-5920-46EA-A9DA-82AF98F29281}" presName="Name0" presStyleCnt="0">
        <dgm:presLayoutVars>
          <dgm:dir/>
          <dgm:animLvl val="lvl"/>
          <dgm:resizeHandles val="exact"/>
        </dgm:presLayoutVars>
      </dgm:prSet>
      <dgm:spPr/>
    </dgm:pt>
    <dgm:pt modelId="{CBC00190-50ED-4340-AE23-5D8ABBE0210B}" type="pres">
      <dgm:prSet presAssocID="{DECD52A2-3B97-43A4-A362-D4D87ECCD700}" presName="parTxOnly" presStyleLbl="node1" presStyleIdx="0" presStyleCnt="3">
        <dgm:presLayoutVars>
          <dgm:chMax val="0"/>
          <dgm:chPref val="0"/>
          <dgm:bulletEnabled val="1"/>
        </dgm:presLayoutVars>
      </dgm:prSet>
      <dgm:spPr/>
    </dgm:pt>
    <dgm:pt modelId="{D9797F69-D796-4E7E-890F-C08A3C2E4619}" type="pres">
      <dgm:prSet presAssocID="{F6467FD0-3B13-4E8A-A176-CEFBDF67219B}" presName="parTxOnlySpace" presStyleCnt="0"/>
      <dgm:spPr/>
    </dgm:pt>
    <dgm:pt modelId="{07ABD112-2575-4CE4-9AB1-28EBF09C83AF}" type="pres">
      <dgm:prSet presAssocID="{032F1570-F832-4637-B48D-8B872F6F4000}" presName="parTxOnly" presStyleLbl="node1" presStyleIdx="1" presStyleCnt="3">
        <dgm:presLayoutVars>
          <dgm:chMax val="0"/>
          <dgm:chPref val="0"/>
          <dgm:bulletEnabled val="1"/>
        </dgm:presLayoutVars>
      </dgm:prSet>
      <dgm:spPr/>
    </dgm:pt>
    <dgm:pt modelId="{61159795-8B06-4C73-BCEA-8B55B5B1B604}" type="pres">
      <dgm:prSet presAssocID="{5B265F0E-E18C-45D7-AF78-40DD4A086B27}" presName="parTxOnlySpace" presStyleCnt="0"/>
      <dgm:spPr/>
    </dgm:pt>
    <dgm:pt modelId="{E83898A1-F615-4299-96F1-8223E461247C}" type="pres">
      <dgm:prSet presAssocID="{DD4567A8-1867-40D3-9B08-5FB90EF3B909}" presName="parTxOnly" presStyleLbl="node1" presStyleIdx="2" presStyleCnt="3">
        <dgm:presLayoutVars>
          <dgm:chMax val="0"/>
          <dgm:chPref val="0"/>
          <dgm:bulletEnabled val="1"/>
        </dgm:presLayoutVars>
      </dgm:prSet>
      <dgm:spPr/>
    </dgm:pt>
  </dgm:ptLst>
  <dgm:cxnLst>
    <dgm:cxn modelId="{AAD75C65-3382-4EA9-8799-1E779FA59C1F}" srcId="{5E1735CC-5920-46EA-A9DA-82AF98F29281}" destId="{DECD52A2-3B97-43A4-A362-D4D87ECCD700}" srcOrd="0" destOrd="0" parTransId="{C6A680CB-0499-4828-8175-F77D2F579B10}" sibTransId="{F6467FD0-3B13-4E8A-A176-CEFBDF67219B}"/>
    <dgm:cxn modelId="{70F19468-9339-461D-8556-FA5161887832}" type="presOf" srcId="{DECD52A2-3B97-43A4-A362-D4D87ECCD700}" destId="{CBC00190-50ED-4340-AE23-5D8ABBE0210B}" srcOrd="0" destOrd="0" presId="urn:microsoft.com/office/officeart/2005/8/layout/chevron1"/>
    <dgm:cxn modelId="{C86C3282-472B-4CD5-89F3-AFA740265879}" type="presOf" srcId="{032F1570-F832-4637-B48D-8B872F6F4000}" destId="{07ABD112-2575-4CE4-9AB1-28EBF09C83AF}" srcOrd="0" destOrd="0" presId="urn:microsoft.com/office/officeart/2005/8/layout/chevron1"/>
    <dgm:cxn modelId="{0421378F-DF64-436A-9AA5-C29985432477}" type="presOf" srcId="{5E1735CC-5920-46EA-A9DA-82AF98F29281}" destId="{C56431D6-413C-49BB-9AD2-01F7E801ED5A}" srcOrd="0" destOrd="0" presId="urn:microsoft.com/office/officeart/2005/8/layout/chevron1"/>
    <dgm:cxn modelId="{87A1ADCD-9B6B-4494-A45B-4A9466D239E7}" type="presOf" srcId="{DD4567A8-1867-40D3-9B08-5FB90EF3B909}" destId="{E83898A1-F615-4299-96F1-8223E461247C}" srcOrd="0" destOrd="0" presId="urn:microsoft.com/office/officeart/2005/8/layout/chevron1"/>
    <dgm:cxn modelId="{BA9E28DE-6027-4F7A-A11C-49C20142A0D2}" srcId="{5E1735CC-5920-46EA-A9DA-82AF98F29281}" destId="{032F1570-F832-4637-B48D-8B872F6F4000}" srcOrd="1" destOrd="0" parTransId="{885B1331-D66C-46BB-BA3C-75D2E56BF0C7}" sibTransId="{5B265F0E-E18C-45D7-AF78-40DD4A086B27}"/>
    <dgm:cxn modelId="{613294FC-A051-4212-8F69-F2F541722D11}" srcId="{5E1735CC-5920-46EA-A9DA-82AF98F29281}" destId="{DD4567A8-1867-40D3-9B08-5FB90EF3B909}" srcOrd="2" destOrd="0" parTransId="{2DC6FFE1-0616-4539-8C14-5411E095BE68}" sibTransId="{2C42182C-D82F-4517-9D62-C554433F3D3C}"/>
    <dgm:cxn modelId="{10B3BE7F-7521-4138-9558-51B12C306229}" type="presParOf" srcId="{C56431D6-413C-49BB-9AD2-01F7E801ED5A}" destId="{CBC00190-50ED-4340-AE23-5D8ABBE0210B}" srcOrd="0" destOrd="0" presId="urn:microsoft.com/office/officeart/2005/8/layout/chevron1"/>
    <dgm:cxn modelId="{D22435B9-6A88-4ED3-95FD-0A5D3025A7C5}" type="presParOf" srcId="{C56431D6-413C-49BB-9AD2-01F7E801ED5A}" destId="{D9797F69-D796-4E7E-890F-C08A3C2E4619}" srcOrd="1" destOrd="0" presId="urn:microsoft.com/office/officeart/2005/8/layout/chevron1"/>
    <dgm:cxn modelId="{ABD1C02F-A3FB-4F67-B0A5-80F635A9781B}" type="presParOf" srcId="{C56431D6-413C-49BB-9AD2-01F7E801ED5A}" destId="{07ABD112-2575-4CE4-9AB1-28EBF09C83AF}" srcOrd="2" destOrd="0" presId="urn:microsoft.com/office/officeart/2005/8/layout/chevron1"/>
    <dgm:cxn modelId="{A5A9E54E-DA61-45C9-911C-0059FF1A0FC8}" type="presParOf" srcId="{C56431D6-413C-49BB-9AD2-01F7E801ED5A}" destId="{61159795-8B06-4C73-BCEA-8B55B5B1B604}" srcOrd="3" destOrd="0" presId="urn:microsoft.com/office/officeart/2005/8/layout/chevron1"/>
    <dgm:cxn modelId="{3BA43255-BCC6-43CE-A274-72337D844D47}" type="presParOf" srcId="{C56431D6-413C-49BB-9AD2-01F7E801ED5A}" destId="{E83898A1-F615-4299-96F1-8223E461247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A5037A-2E8D-4B1B-B110-5363BB35E845}" type="doc">
      <dgm:prSet loTypeId="urn:microsoft.com/office/officeart/2005/8/layout/vList6" loCatId="list" qsTypeId="urn:microsoft.com/office/officeart/2005/8/quickstyle/simple2" qsCatId="simple" csTypeId="urn:microsoft.com/office/officeart/2005/8/colors/accent1_2" csCatId="accent1" phldr="1"/>
      <dgm:spPr/>
      <dgm:t>
        <a:bodyPr/>
        <a:lstStyle/>
        <a:p>
          <a:endParaRPr lang="en-US"/>
        </a:p>
      </dgm:t>
    </dgm:pt>
    <dgm:pt modelId="{B065F02B-5C1E-4B4A-9CEA-5718541E27F2}">
      <dgm:prSet phldrT="[Text]"/>
      <dgm:spPr/>
      <dgm:t>
        <a:bodyPr/>
        <a:lstStyle/>
        <a:p>
          <a:r>
            <a:rPr lang="en-US" dirty="0">
              <a:latin typeface="Roboto" panose="020B0604020202020204" charset="0"/>
              <a:ea typeface="Roboto" panose="020B0604020202020204" charset="0"/>
              <a:cs typeface="Roboto" panose="020B0604020202020204" charset="0"/>
            </a:rPr>
            <a:t>Bacterial cause</a:t>
          </a:r>
        </a:p>
      </dgm:t>
    </dgm:pt>
    <dgm:pt modelId="{C0A7C294-E3AD-4A77-A0B1-1EE81E75111C}" type="parTrans" cxnId="{251516BF-3997-4822-BF82-88E5C86796B1}">
      <dgm:prSet/>
      <dgm:spPr/>
      <dgm:t>
        <a:bodyPr/>
        <a:lstStyle/>
        <a:p>
          <a:endParaRPr lang="en-US">
            <a:latin typeface="Roboto" panose="020B0604020202020204" charset="0"/>
            <a:ea typeface="Roboto" panose="020B0604020202020204" charset="0"/>
            <a:cs typeface="Roboto" panose="020B0604020202020204" charset="0"/>
          </a:endParaRPr>
        </a:p>
      </dgm:t>
    </dgm:pt>
    <dgm:pt modelId="{FD40F6A7-4D86-4021-8A5E-0ED6641E2D11}" type="sibTrans" cxnId="{251516BF-3997-4822-BF82-88E5C86796B1}">
      <dgm:prSet/>
      <dgm:spPr/>
      <dgm:t>
        <a:bodyPr/>
        <a:lstStyle/>
        <a:p>
          <a:endParaRPr lang="en-US">
            <a:latin typeface="Roboto" panose="020B0604020202020204" charset="0"/>
            <a:ea typeface="Roboto" panose="020B0604020202020204" charset="0"/>
            <a:cs typeface="Roboto" panose="020B0604020202020204" charset="0"/>
          </a:endParaRPr>
        </a:p>
      </dgm:t>
    </dgm:pt>
    <dgm:pt modelId="{8C6800CC-6C53-4FEF-8FAA-6961D9F455D2}">
      <dgm:prSet phldrT="[Text]"/>
      <dgm:spPr/>
      <dgm:t>
        <a:bodyPr anchor="ctr"/>
        <a:lstStyle/>
        <a:p>
          <a:r>
            <a:rPr lang="en-US" dirty="0">
              <a:latin typeface="Roboto" panose="020B0604020202020204" charset="0"/>
              <a:ea typeface="Roboto" panose="020B0604020202020204" charset="0"/>
              <a:cs typeface="Roboto" panose="020B0604020202020204" charset="0"/>
            </a:rPr>
            <a:t>MTB toxins</a:t>
          </a:r>
        </a:p>
      </dgm:t>
    </dgm:pt>
    <dgm:pt modelId="{51164016-C208-4E00-93E6-200E7C4E3BC7}" type="parTrans" cxnId="{8A7DF30B-EFE2-4649-A324-B5BC32E27DAD}">
      <dgm:prSet/>
      <dgm:spPr/>
      <dgm:t>
        <a:bodyPr/>
        <a:lstStyle/>
        <a:p>
          <a:endParaRPr lang="en-US">
            <a:latin typeface="Roboto" panose="020B0604020202020204" charset="0"/>
            <a:ea typeface="Roboto" panose="020B0604020202020204" charset="0"/>
            <a:cs typeface="Roboto" panose="020B0604020202020204" charset="0"/>
          </a:endParaRPr>
        </a:p>
      </dgm:t>
    </dgm:pt>
    <dgm:pt modelId="{651C7A9B-24D8-4960-8508-527F132EA27F}" type="sibTrans" cxnId="{8A7DF30B-EFE2-4649-A324-B5BC32E27DAD}">
      <dgm:prSet/>
      <dgm:spPr/>
      <dgm:t>
        <a:bodyPr/>
        <a:lstStyle/>
        <a:p>
          <a:endParaRPr lang="en-US">
            <a:latin typeface="Roboto" panose="020B0604020202020204" charset="0"/>
            <a:ea typeface="Roboto" panose="020B0604020202020204" charset="0"/>
            <a:cs typeface="Roboto" panose="020B0604020202020204" charset="0"/>
          </a:endParaRPr>
        </a:p>
      </dgm:t>
    </dgm:pt>
    <dgm:pt modelId="{B8E90DF7-16AF-4DD2-A129-5CEDD5D61C9B}">
      <dgm:prSet phldrT="[Text]"/>
      <dgm:spPr/>
      <dgm:t>
        <a:bodyPr anchor="ctr"/>
        <a:lstStyle/>
        <a:p>
          <a:r>
            <a:rPr lang="en-US" dirty="0">
              <a:latin typeface="Roboto" panose="020B0604020202020204" charset="0"/>
              <a:ea typeface="Roboto" panose="020B0604020202020204" charset="0"/>
              <a:cs typeface="Roboto" panose="020B0604020202020204" charset="0"/>
            </a:rPr>
            <a:t>e.g. TNT (TB necrotizing toxin) contributes to necrosis of alveolar tissue</a:t>
          </a:r>
        </a:p>
      </dgm:t>
    </dgm:pt>
    <dgm:pt modelId="{62B38A46-491B-41A4-AB3A-9364AAF44C35}" type="parTrans" cxnId="{D2FF2D2E-3F85-45F7-BAAF-1798AB1DD27F}">
      <dgm:prSet/>
      <dgm:spPr/>
      <dgm:t>
        <a:bodyPr/>
        <a:lstStyle/>
        <a:p>
          <a:endParaRPr lang="en-US">
            <a:latin typeface="Roboto" panose="020B0604020202020204" charset="0"/>
            <a:ea typeface="Roboto" panose="020B0604020202020204" charset="0"/>
            <a:cs typeface="Roboto" panose="020B0604020202020204" charset="0"/>
          </a:endParaRPr>
        </a:p>
      </dgm:t>
    </dgm:pt>
    <dgm:pt modelId="{47373ACF-BA66-4982-ADD1-DECDA3C5F005}" type="sibTrans" cxnId="{D2FF2D2E-3F85-45F7-BAAF-1798AB1DD27F}">
      <dgm:prSet/>
      <dgm:spPr/>
      <dgm:t>
        <a:bodyPr/>
        <a:lstStyle/>
        <a:p>
          <a:endParaRPr lang="en-US">
            <a:latin typeface="Roboto" panose="020B0604020202020204" charset="0"/>
            <a:ea typeface="Roboto" panose="020B0604020202020204" charset="0"/>
            <a:cs typeface="Roboto" panose="020B0604020202020204" charset="0"/>
          </a:endParaRPr>
        </a:p>
      </dgm:t>
    </dgm:pt>
    <dgm:pt modelId="{A508DB50-83C9-48F6-99EC-21C7393F0B6C}">
      <dgm:prSet phldrT="[Text]"/>
      <dgm:spPr/>
      <dgm:t>
        <a:bodyPr/>
        <a:lstStyle/>
        <a:p>
          <a:r>
            <a:rPr lang="en-US" dirty="0">
              <a:latin typeface="Roboto" panose="020B0604020202020204" charset="0"/>
              <a:ea typeface="Roboto" panose="020B0604020202020204" charset="0"/>
              <a:cs typeface="Roboto" panose="020B0604020202020204" charset="0"/>
            </a:rPr>
            <a:t>Inflammatory response</a:t>
          </a:r>
        </a:p>
      </dgm:t>
    </dgm:pt>
    <dgm:pt modelId="{A1A5113B-AFF6-48C8-B170-DB94B73AA436}" type="parTrans" cxnId="{1C23654C-1D63-40BA-B9BF-65A3D9CDA1CF}">
      <dgm:prSet/>
      <dgm:spPr/>
      <dgm:t>
        <a:bodyPr/>
        <a:lstStyle/>
        <a:p>
          <a:endParaRPr lang="en-US">
            <a:latin typeface="Roboto" panose="020B0604020202020204" charset="0"/>
            <a:ea typeface="Roboto" panose="020B0604020202020204" charset="0"/>
            <a:cs typeface="Roboto" panose="020B0604020202020204" charset="0"/>
          </a:endParaRPr>
        </a:p>
      </dgm:t>
    </dgm:pt>
    <dgm:pt modelId="{8BA1E792-4C11-4430-A617-75A87645105C}" type="sibTrans" cxnId="{1C23654C-1D63-40BA-B9BF-65A3D9CDA1CF}">
      <dgm:prSet/>
      <dgm:spPr/>
      <dgm:t>
        <a:bodyPr/>
        <a:lstStyle/>
        <a:p>
          <a:endParaRPr lang="en-US">
            <a:latin typeface="Roboto" panose="020B0604020202020204" charset="0"/>
            <a:ea typeface="Roboto" panose="020B0604020202020204" charset="0"/>
            <a:cs typeface="Roboto" panose="020B0604020202020204" charset="0"/>
          </a:endParaRPr>
        </a:p>
      </dgm:t>
    </dgm:pt>
    <dgm:pt modelId="{3E6761DA-94F7-4E50-8AAF-A8044FB994BC}">
      <dgm:prSet phldrT="[Text]"/>
      <dgm:spPr/>
      <dgm:t>
        <a:bodyPr anchor="ctr"/>
        <a:lstStyle/>
        <a:p>
          <a:r>
            <a:rPr lang="en-US" dirty="0">
              <a:latin typeface="Roboto" panose="020B0604020202020204" charset="0"/>
              <a:ea typeface="Roboto" panose="020B0604020202020204" charset="0"/>
              <a:cs typeface="Roboto" panose="020B0604020202020204" charset="0"/>
            </a:rPr>
            <a:t>Inflammatory response involves large secretion of pro-inflammatory cytokines (T cells, activated macrophages) - </a:t>
          </a:r>
          <a:r>
            <a:rPr lang="en-US" dirty="0" err="1">
              <a:latin typeface="Roboto" panose="020B0604020202020204" charset="0"/>
              <a:ea typeface="Roboto" panose="020B0604020202020204" charset="0"/>
              <a:cs typeface="Roboto" panose="020B0604020202020204" charset="0"/>
            </a:rPr>
            <a:t>TNFa</a:t>
          </a:r>
          <a:r>
            <a:rPr lang="en-US" dirty="0">
              <a:latin typeface="Roboto" panose="020B0604020202020204" charset="0"/>
              <a:ea typeface="Roboto" panose="020B0604020202020204" charset="0"/>
              <a:cs typeface="Roboto" panose="020B0604020202020204" charset="0"/>
            </a:rPr>
            <a:t>, </a:t>
          </a:r>
          <a:r>
            <a:rPr lang="en-US" dirty="0" err="1">
              <a:latin typeface="Roboto" panose="020B0604020202020204" charset="0"/>
              <a:ea typeface="Roboto" panose="020B0604020202020204" charset="0"/>
              <a:cs typeface="Roboto" panose="020B0604020202020204" charset="0"/>
            </a:rPr>
            <a:t>IFNg</a:t>
          </a:r>
          <a:r>
            <a:rPr lang="en-US" dirty="0">
              <a:latin typeface="Roboto" panose="020B0604020202020204" charset="0"/>
              <a:ea typeface="Roboto" panose="020B0604020202020204" charset="0"/>
              <a:cs typeface="Roboto" panose="020B0604020202020204" charset="0"/>
            </a:rPr>
            <a:t>, various interleukins</a:t>
          </a:r>
        </a:p>
      </dgm:t>
    </dgm:pt>
    <dgm:pt modelId="{5404F886-4F55-4706-9979-65BCA7B2679D}" type="parTrans" cxnId="{FE44FD70-5530-4B56-AAA4-B9F4AA1B1E53}">
      <dgm:prSet/>
      <dgm:spPr/>
      <dgm:t>
        <a:bodyPr/>
        <a:lstStyle/>
        <a:p>
          <a:endParaRPr lang="en-US">
            <a:latin typeface="Roboto" panose="020B0604020202020204" charset="0"/>
            <a:ea typeface="Roboto" panose="020B0604020202020204" charset="0"/>
            <a:cs typeface="Roboto" panose="020B0604020202020204" charset="0"/>
          </a:endParaRPr>
        </a:p>
      </dgm:t>
    </dgm:pt>
    <dgm:pt modelId="{5F89D670-E94C-4924-915C-333824BF34C1}" type="sibTrans" cxnId="{FE44FD70-5530-4B56-AAA4-B9F4AA1B1E53}">
      <dgm:prSet/>
      <dgm:spPr/>
      <dgm:t>
        <a:bodyPr/>
        <a:lstStyle/>
        <a:p>
          <a:endParaRPr lang="en-US">
            <a:latin typeface="Roboto" panose="020B0604020202020204" charset="0"/>
            <a:ea typeface="Roboto" panose="020B0604020202020204" charset="0"/>
            <a:cs typeface="Roboto" panose="020B0604020202020204" charset="0"/>
          </a:endParaRPr>
        </a:p>
      </dgm:t>
    </dgm:pt>
    <dgm:pt modelId="{8CC1442D-5A27-4E49-8501-B5F04301F62A}">
      <dgm:prSet/>
      <dgm:spPr/>
      <dgm:t>
        <a:bodyPr/>
        <a:lstStyle/>
        <a:p>
          <a:r>
            <a:rPr lang="en-US" dirty="0">
              <a:latin typeface="Roboto" panose="020B0604020202020204" charset="0"/>
              <a:ea typeface="Roboto" panose="020B0604020202020204" charset="0"/>
              <a:cs typeface="Roboto" panose="020B0604020202020204" charset="0"/>
            </a:rPr>
            <a:t>Hypoxia</a:t>
          </a:r>
        </a:p>
      </dgm:t>
    </dgm:pt>
    <dgm:pt modelId="{957105F1-1091-467C-AAC0-996C4D935493}" type="parTrans" cxnId="{20E14F02-0F7B-4406-A8A0-E397177B1DE6}">
      <dgm:prSet/>
      <dgm:spPr/>
      <dgm:t>
        <a:bodyPr/>
        <a:lstStyle/>
        <a:p>
          <a:endParaRPr lang="en-US">
            <a:latin typeface="Roboto" panose="020B0604020202020204" charset="0"/>
            <a:ea typeface="Roboto" panose="020B0604020202020204" charset="0"/>
            <a:cs typeface="Roboto" panose="020B0604020202020204" charset="0"/>
          </a:endParaRPr>
        </a:p>
      </dgm:t>
    </dgm:pt>
    <dgm:pt modelId="{479DB2C6-701F-4C88-84BA-5B5402944D78}" type="sibTrans" cxnId="{20E14F02-0F7B-4406-A8A0-E397177B1DE6}">
      <dgm:prSet/>
      <dgm:spPr/>
      <dgm:t>
        <a:bodyPr/>
        <a:lstStyle/>
        <a:p>
          <a:endParaRPr lang="en-US">
            <a:latin typeface="Roboto" panose="020B0604020202020204" charset="0"/>
            <a:ea typeface="Roboto" panose="020B0604020202020204" charset="0"/>
            <a:cs typeface="Roboto" panose="020B0604020202020204" charset="0"/>
          </a:endParaRPr>
        </a:p>
      </dgm:t>
    </dgm:pt>
    <dgm:pt modelId="{2BB92462-EAC5-441E-B27A-A6CBA5D51CA0}">
      <dgm:prSet/>
      <dgm:spPr/>
      <dgm:t>
        <a:bodyPr anchor="ctr"/>
        <a:lstStyle/>
        <a:p>
          <a:r>
            <a:rPr lang="en-US" dirty="0">
              <a:latin typeface="Roboto" panose="020B0604020202020204" charset="0"/>
              <a:ea typeface="Roboto" panose="020B0604020202020204" charset="0"/>
              <a:cs typeface="Roboto" panose="020B0604020202020204" charset="0"/>
            </a:rPr>
            <a:t>Severely reduced pulmonary function can lead to hypoxia</a:t>
          </a:r>
        </a:p>
      </dgm:t>
    </dgm:pt>
    <dgm:pt modelId="{EE7D8538-EC70-4E80-AD88-E85BC9B2A657}" type="parTrans" cxnId="{B6AE30D3-EFCC-4B13-A4D2-B027952624E1}">
      <dgm:prSet/>
      <dgm:spPr/>
      <dgm:t>
        <a:bodyPr/>
        <a:lstStyle/>
        <a:p>
          <a:endParaRPr lang="en-US">
            <a:latin typeface="Roboto" panose="020B0604020202020204" charset="0"/>
            <a:ea typeface="Roboto" panose="020B0604020202020204" charset="0"/>
            <a:cs typeface="Roboto" panose="020B0604020202020204" charset="0"/>
          </a:endParaRPr>
        </a:p>
      </dgm:t>
    </dgm:pt>
    <dgm:pt modelId="{AD9D2BD6-B1BF-4637-BE90-3290796AEDDC}" type="sibTrans" cxnId="{B6AE30D3-EFCC-4B13-A4D2-B027952624E1}">
      <dgm:prSet/>
      <dgm:spPr/>
      <dgm:t>
        <a:bodyPr/>
        <a:lstStyle/>
        <a:p>
          <a:endParaRPr lang="en-US">
            <a:latin typeface="Roboto" panose="020B0604020202020204" charset="0"/>
            <a:ea typeface="Roboto" panose="020B0604020202020204" charset="0"/>
            <a:cs typeface="Roboto" panose="020B0604020202020204" charset="0"/>
          </a:endParaRPr>
        </a:p>
      </dgm:t>
    </dgm:pt>
    <dgm:pt modelId="{1E1241DD-5427-46DF-B119-3195088E490A}">
      <dgm:prSet/>
      <dgm:spPr/>
      <dgm:t>
        <a:bodyPr anchor="ctr"/>
        <a:lstStyle/>
        <a:p>
          <a:r>
            <a:rPr lang="en-US" dirty="0">
              <a:latin typeface="Roboto" panose="020B0604020202020204" charset="0"/>
              <a:ea typeface="Roboto" panose="020B0604020202020204" charset="0"/>
              <a:cs typeface="Roboto" panose="020B0604020202020204" charset="0"/>
            </a:rPr>
            <a:t>End organs most affected: brain, heart, brain, kidneys, eyes</a:t>
          </a:r>
        </a:p>
      </dgm:t>
    </dgm:pt>
    <dgm:pt modelId="{4C7617C0-E4A6-4F41-A033-3AF14034A847}" type="parTrans" cxnId="{49BA7C6B-D074-45C9-8C4C-AFB3AED7D52D}">
      <dgm:prSet/>
      <dgm:spPr/>
      <dgm:t>
        <a:bodyPr/>
        <a:lstStyle/>
        <a:p>
          <a:endParaRPr lang="en-US">
            <a:latin typeface="Roboto" panose="020B0604020202020204" charset="0"/>
            <a:ea typeface="Roboto" panose="020B0604020202020204" charset="0"/>
            <a:cs typeface="Roboto" panose="020B0604020202020204" charset="0"/>
          </a:endParaRPr>
        </a:p>
      </dgm:t>
    </dgm:pt>
    <dgm:pt modelId="{71754F2E-BBAA-475D-B326-D336771F8EA0}" type="sibTrans" cxnId="{49BA7C6B-D074-45C9-8C4C-AFB3AED7D52D}">
      <dgm:prSet/>
      <dgm:spPr/>
      <dgm:t>
        <a:bodyPr/>
        <a:lstStyle/>
        <a:p>
          <a:endParaRPr lang="en-US">
            <a:latin typeface="Roboto" panose="020B0604020202020204" charset="0"/>
            <a:ea typeface="Roboto" panose="020B0604020202020204" charset="0"/>
            <a:cs typeface="Roboto" panose="020B0604020202020204" charset="0"/>
          </a:endParaRPr>
        </a:p>
      </dgm:t>
    </dgm:pt>
    <dgm:pt modelId="{E79F6696-CFA3-49AB-AB7B-EBDB7BE14AB9}">
      <dgm:prSet phldrT="[Text]"/>
      <dgm:spPr/>
      <dgm:t>
        <a:bodyPr anchor="ctr"/>
        <a:lstStyle/>
        <a:p>
          <a:r>
            <a:rPr lang="en-US" dirty="0">
              <a:latin typeface="Roboto" panose="020B0604020202020204" charset="0"/>
              <a:ea typeface="Roboto" panose="020B0604020202020204" charset="0"/>
              <a:cs typeface="Roboto" panose="020B0604020202020204" charset="0"/>
            </a:rPr>
            <a:t>Activated macrophages also secrete lytic enzymes and reactive intermediates</a:t>
          </a:r>
        </a:p>
      </dgm:t>
    </dgm:pt>
    <dgm:pt modelId="{0082F039-DD4B-47FF-AD1E-0B31CA5EDFFE}" type="parTrans" cxnId="{BC56B028-EC56-43E3-A6C3-6643F934B441}">
      <dgm:prSet/>
      <dgm:spPr/>
      <dgm:t>
        <a:bodyPr/>
        <a:lstStyle/>
        <a:p>
          <a:endParaRPr lang="en-US">
            <a:latin typeface="Roboto" panose="020B0604020202020204" charset="0"/>
            <a:ea typeface="Roboto" panose="020B0604020202020204" charset="0"/>
            <a:cs typeface="Roboto" panose="020B0604020202020204" charset="0"/>
          </a:endParaRPr>
        </a:p>
      </dgm:t>
    </dgm:pt>
    <dgm:pt modelId="{B42F7B3C-6802-4C3D-8E62-31324DF32D21}" type="sibTrans" cxnId="{BC56B028-EC56-43E3-A6C3-6643F934B441}">
      <dgm:prSet/>
      <dgm:spPr/>
      <dgm:t>
        <a:bodyPr/>
        <a:lstStyle/>
        <a:p>
          <a:endParaRPr lang="en-US">
            <a:latin typeface="Roboto" panose="020B0604020202020204" charset="0"/>
            <a:ea typeface="Roboto" panose="020B0604020202020204" charset="0"/>
            <a:cs typeface="Roboto" panose="020B0604020202020204" charset="0"/>
          </a:endParaRPr>
        </a:p>
      </dgm:t>
    </dgm:pt>
    <dgm:pt modelId="{28CEC22B-D876-45C0-8721-E402B071D295}">
      <dgm:prSet phldrT="[Text]"/>
      <dgm:spPr/>
      <dgm:t>
        <a:bodyPr anchor="ctr"/>
        <a:lstStyle/>
        <a:p>
          <a:r>
            <a:rPr lang="en-US" dirty="0">
              <a:latin typeface="Roboto" panose="020B0604020202020204" charset="0"/>
              <a:ea typeface="Roboto" panose="020B0604020202020204" charset="0"/>
              <a:cs typeface="Roboto" panose="020B0604020202020204" charset="0"/>
            </a:rPr>
            <a:t>Along with the damaging effects of inflammatory agents, can result in: rupture of bronchi, fluid accumulation, </a:t>
          </a:r>
          <a:r>
            <a:rPr lang="en-US" dirty="0" err="1">
              <a:latin typeface="Roboto" panose="020B0604020202020204" charset="0"/>
              <a:ea typeface="Roboto" panose="020B0604020202020204" charset="0"/>
              <a:cs typeface="Roboto" panose="020B0604020202020204" charset="0"/>
            </a:rPr>
            <a:t>caseous</a:t>
          </a:r>
          <a:r>
            <a:rPr lang="en-US" dirty="0">
              <a:latin typeface="Roboto" panose="020B0604020202020204" charset="0"/>
              <a:ea typeface="Roboto" panose="020B0604020202020204" charset="0"/>
              <a:cs typeface="Roboto" panose="020B0604020202020204" charset="0"/>
            </a:rPr>
            <a:t> necrosis</a:t>
          </a:r>
        </a:p>
      </dgm:t>
    </dgm:pt>
    <dgm:pt modelId="{AE7E6F60-C531-41A9-933B-ADD8D3880EA3}" type="parTrans" cxnId="{816D2C19-F951-4DD2-BE4F-F0C99156AC1B}">
      <dgm:prSet/>
      <dgm:spPr/>
      <dgm:t>
        <a:bodyPr/>
        <a:lstStyle/>
        <a:p>
          <a:endParaRPr lang="en-US">
            <a:latin typeface="Roboto" panose="020B0604020202020204" charset="0"/>
            <a:ea typeface="Roboto" panose="020B0604020202020204" charset="0"/>
            <a:cs typeface="Roboto" panose="020B0604020202020204" charset="0"/>
          </a:endParaRPr>
        </a:p>
      </dgm:t>
    </dgm:pt>
    <dgm:pt modelId="{C003975E-A959-4719-965F-BAED365AABC6}" type="sibTrans" cxnId="{816D2C19-F951-4DD2-BE4F-F0C99156AC1B}">
      <dgm:prSet/>
      <dgm:spPr/>
      <dgm:t>
        <a:bodyPr/>
        <a:lstStyle/>
        <a:p>
          <a:endParaRPr lang="en-US">
            <a:latin typeface="Roboto" panose="020B0604020202020204" charset="0"/>
            <a:ea typeface="Roboto" panose="020B0604020202020204" charset="0"/>
            <a:cs typeface="Roboto" panose="020B0604020202020204" charset="0"/>
          </a:endParaRPr>
        </a:p>
      </dgm:t>
    </dgm:pt>
    <dgm:pt modelId="{659FB87E-B8DC-4406-9BAA-74ACECDCBAE7}" type="pres">
      <dgm:prSet presAssocID="{65A5037A-2E8D-4B1B-B110-5363BB35E845}" presName="Name0" presStyleCnt="0">
        <dgm:presLayoutVars>
          <dgm:dir/>
          <dgm:animLvl val="lvl"/>
          <dgm:resizeHandles/>
        </dgm:presLayoutVars>
      </dgm:prSet>
      <dgm:spPr/>
    </dgm:pt>
    <dgm:pt modelId="{DF2A2EEF-A0DE-424C-84D3-A4638C9A2183}" type="pres">
      <dgm:prSet presAssocID="{B065F02B-5C1E-4B4A-9CEA-5718541E27F2}" presName="linNode" presStyleCnt="0"/>
      <dgm:spPr/>
    </dgm:pt>
    <dgm:pt modelId="{09D14DB5-324D-4519-A069-4C11AFB40C72}" type="pres">
      <dgm:prSet presAssocID="{B065F02B-5C1E-4B4A-9CEA-5718541E27F2}" presName="parentShp" presStyleLbl="node1" presStyleIdx="0" presStyleCnt="3" custScaleX="55093" custLinFactNeighborX="-14969">
        <dgm:presLayoutVars>
          <dgm:bulletEnabled val="1"/>
        </dgm:presLayoutVars>
      </dgm:prSet>
      <dgm:spPr/>
    </dgm:pt>
    <dgm:pt modelId="{08E1AEAF-6386-4343-A21B-ECAD6868F645}" type="pres">
      <dgm:prSet presAssocID="{B065F02B-5C1E-4B4A-9CEA-5718541E27F2}" presName="childShp" presStyleLbl="bgAccFollowNode1" presStyleIdx="0" presStyleCnt="3" custScaleX="120679" custLinFactNeighborX="-5016">
        <dgm:presLayoutVars>
          <dgm:bulletEnabled val="1"/>
        </dgm:presLayoutVars>
      </dgm:prSet>
      <dgm:spPr/>
    </dgm:pt>
    <dgm:pt modelId="{18E8D4B0-5CF4-4C12-9AC5-5A5B5B5DD427}" type="pres">
      <dgm:prSet presAssocID="{FD40F6A7-4D86-4021-8A5E-0ED6641E2D11}" presName="spacing" presStyleCnt="0"/>
      <dgm:spPr/>
    </dgm:pt>
    <dgm:pt modelId="{9181E06A-252D-4603-A37D-45AB42D5253A}" type="pres">
      <dgm:prSet presAssocID="{A508DB50-83C9-48F6-99EC-21C7393F0B6C}" presName="linNode" presStyleCnt="0"/>
      <dgm:spPr/>
    </dgm:pt>
    <dgm:pt modelId="{46DE9E55-E14C-426C-946C-ED386D3739F6}" type="pres">
      <dgm:prSet presAssocID="{A508DB50-83C9-48F6-99EC-21C7393F0B6C}" presName="parentShp" presStyleLbl="node1" presStyleIdx="1" presStyleCnt="3" custScaleX="55093" custLinFactNeighborX="-14969">
        <dgm:presLayoutVars>
          <dgm:bulletEnabled val="1"/>
        </dgm:presLayoutVars>
      </dgm:prSet>
      <dgm:spPr/>
    </dgm:pt>
    <dgm:pt modelId="{884BAA91-3BFD-42EA-94BB-340F753E4DB5}" type="pres">
      <dgm:prSet presAssocID="{A508DB50-83C9-48F6-99EC-21C7393F0B6C}" presName="childShp" presStyleLbl="bgAccFollowNode1" presStyleIdx="1" presStyleCnt="3" custScaleX="120679" custLinFactNeighborX="-5016">
        <dgm:presLayoutVars>
          <dgm:bulletEnabled val="1"/>
        </dgm:presLayoutVars>
      </dgm:prSet>
      <dgm:spPr/>
    </dgm:pt>
    <dgm:pt modelId="{DAD3C379-B6FA-4194-9E1A-D6846ABB68FE}" type="pres">
      <dgm:prSet presAssocID="{8BA1E792-4C11-4430-A617-75A87645105C}" presName="spacing" presStyleCnt="0"/>
      <dgm:spPr/>
    </dgm:pt>
    <dgm:pt modelId="{071848BD-263D-4A55-B089-24806C62FB17}" type="pres">
      <dgm:prSet presAssocID="{8CC1442D-5A27-4E49-8501-B5F04301F62A}" presName="linNode" presStyleCnt="0"/>
      <dgm:spPr/>
    </dgm:pt>
    <dgm:pt modelId="{FE9B5C52-2A90-47BB-8DD5-2E7D576E0952}" type="pres">
      <dgm:prSet presAssocID="{8CC1442D-5A27-4E49-8501-B5F04301F62A}" presName="parentShp" presStyleLbl="node1" presStyleIdx="2" presStyleCnt="3" custScaleX="55093" custLinFactNeighborX="-14969">
        <dgm:presLayoutVars>
          <dgm:bulletEnabled val="1"/>
        </dgm:presLayoutVars>
      </dgm:prSet>
      <dgm:spPr/>
    </dgm:pt>
    <dgm:pt modelId="{9B25BD88-B0EA-450A-9779-37EDCF497832}" type="pres">
      <dgm:prSet presAssocID="{8CC1442D-5A27-4E49-8501-B5F04301F62A}" presName="childShp" presStyleLbl="bgAccFollowNode1" presStyleIdx="2" presStyleCnt="3" custScaleX="120679" custLinFactNeighborX="-5016">
        <dgm:presLayoutVars>
          <dgm:bulletEnabled val="1"/>
        </dgm:presLayoutVars>
      </dgm:prSet>
      <dgm:spPr/>
    </dgm:pt>
  </dgm:ptLst>
  <dgm:cxnLst>
    <dgm:cxn modelId="{20E14F02-0F7B-4406-A8A0-E397177B1DE6}" srcId="{65A5037A-2E8D-4B1B-B110-5363BB35E845}" destId="{8CC1442D-5A27-4E49-8501-B5F04301F62A}" srcOrd="2" destOrd="0" parTransId="{957105F1-1091-467C-AAC0-996C4D935493}" sibTransId="{479DB2C6-701F-4C88-84BA-5B5402944D78}"/>
    <dgm:cxn modelId="{8A7DF30B-EFE2-4649-A324-B5BC32E27DAD}" srcId="{B065F02B-5C1E-4B4A-9CEA-5718541E27F2}" destId="{8C6800CC-6C53-4FEF-8FAA-6961D9F455D2}" srcOrd="0" destOrd="0" parTransId="{51164016-C208-4E00-93E6-200E7C4E3BC7}" sibTransId="{651C7A9B-24D8-4960-8508-527F132EA27F}"/>
    <dgm:cxn modelId="{7D324B18-3E44-4F82-B7D6-C3D5A41EB243}" type="presOf" srcId="{8CC1442D-5A27-4E49-8501-B5F04301F62A}" destId="{FE9B5C52-2A90-47BB-8DD5-2E7D576E0952}" srcOrd="0" destOrd="0" presId="urn:microsoft.com/office/officeart/2005/8/layout/vList6"/>
    <dgm:cxn modelId="{816D2C19-F951-4DD2-BE4F-F0C99156AC1B}" srcId="{B065F02B-5C1E-4B4A-9CEA-5718541E27F2}" destId="{28CEC22B-D876-45C0-8721-E402B071D295}" srcOrd="2" destOrd="0" parTransId="{AE7E6F60-C531-41A9-933B-ADD8D3880EA3}" sibTransId="{C003975E-A959-4719-965F-BAED365AABC6}"/>
    <dgm:cxn modelId="{BC56B028-EC56-43E3-A6C3-6643F934B441}" srcId="{A508DB50-83C9-48F6-99EC-21C7393F0B6C}" destId="{E79F6696-CFA3-49AB-AB7B-EBDB7BE14AB9}" srcOrd="1" destOrd="0" parTransId="{0082F039-DD4B-47FF-AD1E-0B31CA5EDFFE}" sibTransId="{B42F7B3C-6802-4C3D-8E62-31324DF32D21}"/>
    <dgm:cxn modelId="{41D4D528-CAB3-41E0-8A09-6D0A5D6284C1}" type="presOf" srcId="{E79F6696-CFA3-49AB-AB7B-EBDB7BE14AB9}" destId="{884BAA91-3BFD-42EA-94BB-340F753E4DB5}" srcOrd="0" destOrd="1" presId="urn:microsoft.com/office/officeart/2005/8/layout/vList6"/>
    <dgm:cxn modelId="{D2FF2D2E-3F85-45F7-BAAF-1798AB1DD27F}" srcId="{B065F02B-5C1E-4B4A-9CEA-5718541E27F2}" destId="{B8E90DF7-16AF-4DD2-A129-5CEDD5D61C9B}" srcOrd="1" destOrd="0" parTransId="{62B38A46-491B-41A4-AB3A-9364AAF44C35}" sibTransId="{47373ACF-BA66-4982-ADD1-DECDA3C5F005}"/>
    <dgm:cxn modelId="{16FBB746-19A0-47F9-AD45-3487CC374AEA}" type="presOf" srcId="{65A5037A-2E8D-4B1B-B110-5363BB35E845}" destId="{659FB87E-B8DC-4406-9BAA-74ACECDCBAE7}" srcOrd="0" destOrd="0" presId="urn:microsoft.com/office/officeart/2005/8/layout/vList6"/>
    <dgm:cxn modelId="{49BA7C6B-D074-45C9-8C4C-AFB3AED7D52D}" srcId="{8CC1442D-5A27-4E49-8501-B5F04301F62A}" destId="{1E1241DD-5427-46DF-B119-3195088E490A}" srcOrd="1" destOrd="0" parTransId="{4C7617C0-E4A6-4F41-A033-3AF14034A847}" sibTransId="{71754F2E-BBAA-475D-B326-D336771F8EA0}"/>
    <dgm:cxn modelId="{1C23654C-1D63-40BA-B9BF-65A3D9CDA1CF}" srcId="{65A5037A-2E8D-4B1B-B110-5363BB35E845}" destId="{A508DB50-83C9-48F6-99EC-21C7393F0B6C}" srcOrd="1" destOrd="0" parTransId="{A1A5113B-AFF6-48C8-B170-DB94B73AA436}" sibTransId="{8BA1E792-4C11-4430-A617-75A87645105C}"/>
    <dgm:cxn modelId="{FE44FD70-5530-4B56-AAA4-B9F4AA1B1E53}" srcId="{A508DB50-83C9-48F6-99EC-21C7393F0B6C}" destId="{3E6761DA-94F7-4E50-8AAF-A8044FB994BC}" srcOrd="0" destOrd="0" parTransId="{5404F886-4F55-4706-9979-65BCA7B2679D}" sibTransId="{5F89D670-E94C-4924-915C-333824BF34C1}"/>
    <dgm:cxn modelId="{8C31898C-75A0-4584-A690-74C95F160DEA}" type="presOf" srcId="{B065F02B-5C1E-4B4A-9CEA-5718541E27F2}" destId="{09D14DB5-324D-4519-A069-4C11AFB40C72}" srcOrd="0" destOrd="0" presId="urn:microsoft.com/office/officeart/2005/8/layout/vList6"/>
    <dgm:cxn modelId="{45D65CA5-291D-416D-A6B3-6FA3970C8661}" type="presOf" srcId="{8C6800CC-6C53-4FEF-8FAA-6961D9F455D2}" destId="{08E1AEAF-6386-4343-A21B-ECAD6868F645}" srcOrd="0" destOrd="0" presId="urn:microsoft.com/office/officeart/2005/8/layout/vList6"/>
    <dgm:cxn modelId="{251516BF-3997-4822-BF82-88E5C86796B1}" srcId="{65A5037A-2E8D-4B1B-B110-5363BB35E845}" destId="{B065F02B-5C1E-4B4A-9CEA-5718541E27F2}" srcOrd="0" destOrd="0" parTransId="{C0A7C294-E3AD-4A77-A0B1-1EE81E75111C}" sibTransId="{FD40F6A7-4D86-4021-8A5E-0ED6641E2D11}"/>
    <dgm:cxn modelId="{8DE71DCF-4854-4E3A-85C2-E274CE9EA272}" type="presOf" srcId="{2BB92462-EAC5-441E-B27A-A6CBA5D51CA0}" destId="{9B25BD88-B0EA-450A-9779-37EDCF497832}" srcOrd="0" destOrd="0" presId="urn:microsoft.com/office/officeart/2005/8/layout/vList6"/>
    <dgm:cxn modelId="{B6AE30D3-EFCC-4B13-A4D2-B027952624E1}" srcId="{8CC1442D-5A27-4E49-8501-B5F04301F62A}" destId="{2BB92462-EAC5-441E-B27A-A6CBA5D51CA0}" srcOrd="0" destOrd="0" parTransId="{EE7D8538-EC70-4E80-AD88-E85BC9B2A657}" sibTransId="{AD9D2BD6-B1BF-4637-BE90-3290796AEDDC}"/>
    <dgm:cxn modelId="{749431D6-D236-41E0-8B9C-AA4066A79784}" type="presOf" srcId="{A508DB50-83C9-48F6-99EC-21C7393F0B6C}" destId="{46DE9E55-E14C-426C-946C-ED386D3739F6}" srcOrd="0" destOrd="0" presId="urn:microsoft.com/office/officeart/2005/8/layout/vList6"/>
    <dgm:cxn modelId="{A461D5DF-8A28-4292-858E-436B491A8E08}" type="presOf" srcId="{3E6761DA-94F7-4E50-8AAF-A8044FB994BC}" destId="{884BAA91-3BFD-42EA-94BB-340F753E4DB5}" srcOrd="0" destOrd="0" presId="urn:microsoft.com/office/officeart/2005/8/layout/vList6"/>
    <dgm:cxn modelId="{3EA6FEE5-9A7F-4FB5-8216-1AC1008F78EA}" type="presOf" srcId="{B8E90DF7-16AF-4DD2-A129-5CEDD5D61C9B}" destId="{08E1AEAF-6386-4343-A21B-ECAD6868F645}" srcOrd="0" destOrd="1" presId="urn:microsoft.com/office/officeart/2005/8/layout/vList6"/>
    <dgm:cxn modelId="{C497BFEB-9E10-4304-A29B-F5C657E9D63D}" type="presOf" srcId="{28CEC22B-D876-45C0-8721-E402B071D295}" destId="{08E1AEAF-6386-4343-A21B-ECAD6868F645}" srcOrd="0" destOrd="2" presId="urn:microsoft.com/office/officeart/2005/8/layout/vList6"/>
    <dgm:cxn modelId="{0E8167F0-F98D-4879-8EBB-394694839214}" type="presOf" srcId="{1E1241DD-5427-46DF-B119-3195088E490A}" destId="{9B25BD88-B0EA-450A-9779-37EDCF497832}" srcOrd="0" destOrd="1" presId="urn:microsoft.com/office/officeart/2005/8/layout/vList6"/>
    <dgm:cxn modelId="{DF0862DE-9F60-4E8B-BF70-BCA744C144AD}" type="presParOf" srcId="{659FB87E-B8DC-4406-9BAA-74ACECDCBAE7}" destId="{DF2A2EEF-A0DE-424C-84D3-A4638C9A2183}" srcOrd="0" destOrd="0" presId="urn:microsoft.com/office/officeart/2005/8/layout/vList6"/>
    <dgm:cxn modelId="{B6FE8B6D-A05B-4896-9FB2-F08C4064CFEB}" type="presParOf" srcId="{DF2A2EEF-A0DE-424C-84D3-A4638C9A2183}" destId="{09D14DB5-324D-4519-A069-4C11AFB40C72}" srcOrd="0" destOrd="0" presId="urn:microsoft.com/office/officeart/2005/8/layout/vList6"/>
    <dgm:cxn modelId="{0FA7BB35-65DD-42AD-87A5-E829F88D8CD9}" type="presParOf" srcId="{DF2A2EEF-A0DE-424C-84D3-A4638C9A2183}" destId="{08E1AEAF-6386-4343-A21B-ECAD6868F645}" srcOrd="1" destOrd="0" presId="urn:microsoft.com/office/officeart/2005/8/layout/vList6"/>
    <dgm:cxn modelId="{8B4CD449-8108-448C-965D-800E548F1ED5}" type="presParOf" srcId="{659FB87E-B8DC-4406-9BAA-74ACECDCBAE7}" destId="{18E8D4B0-5CF4-4C12-9AC5-5A5B5B5DD427}" srcOrd="1" destOrd="0" presId="urn:microsoft.com/office/officeart/2005/8/layout/vList6"/>
    <dgm:cxn modelId="{02CE0FAE-8229-44FA-A219-A3535F3808F3}" type="presParOf" srcId="{659FB87E-B8DC-4406-9BAA-74ACECDCBAE7}" destId="{9181E06A-252D-4603-A37D-45AB42D5253A}" srcOrd="2" destOrd="0" presId="urn:microsoft.com/office/officeart/2005/8/layout/vList6"/>
    <dgm:cxn modelId="{6C6F0926-AB1C-4012-8746-9240EE405748}" type="presParOf" srcId="{9181E06A-252D-4603-A37D-45AB42D5253A}" destId="{46DE9E55-E14C-426C-946C-ED386D3739F6}" srcOrd="0" destOrd="0" presId="urn:microsoft.com/office/officeart/2005/8/layout/vList6"/>
    <dgm:cxn modelId="{B9F11984-2DD5-450A-A7C8-A4A0481B9765}" type="presParOf" srcId="{9181E06A-252D-4603-A37D-45AB42D5253A}" destId="{884BAA91-3BFD-42EA-94BB-340F753E4DB5}" srcOrd="1" destOrd="0" presId="urn:microsoft.com/office/officeart/2005/8/layout/vList6"/>
    <dgm:cxn modelId="{1089446D-DC97-4833-87E2-8AC221264821}" type="presParOf" srcId="{659FB87E-B8DC-4406-9BAA-74ACECDCBAE7}" destId="{DAD3C379-B6FA-4194-9E1A-D6846ABB68FE}" srcOrd="3" destOrd="0" presId="urn:microsoft.com/office/officeart/2005/8/layout/vList6"/>
    <dgm:cxn modelId="{151EEDAD-248A-494D-8287-91C95AE1F062}" type="presParOf" srcId="{659FB87E-B8DC-4406-9BAA-74ACECDCBAE7}" destId="{071848BD-263D-4A55-B089-24806C62FB17}" srcOrd="4" destOrd="0" presId="urn:microsoft.com/office/officeart/2005/8/layout/vList6"/>
    <dgm:cxn modelId="{34160D64-8563-405E-97A7-57AD6B98A32E}" type="presParOf" srcId="{071848BD-263D-4A55-B089-24806C62FB17}" destId="{FE9B5C52-2A90-47BB-8DD5-2E7D576E0952}" srcOrd="0" destOrd="0" presId="urn:microsoft.com/office/officeart/2005/8/layout/vList6"/>
    <dgm:cxn modelId="{8E2F0085-056C-4E9B-A775-FA853C336B3E}" type="presParOf" srcId="{071848BD-263D-4A55-B089-24806C62FB17}" destId="{9B25BD88-B0EA-450A-9779-37EDCF49783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A5037A-2E8D-4B1B-B110-5363BB35E845}" type="doc">
      <dgm:prSet loTypeId="urn:microsoft.com/office/officeart/2005/8/layout/vList6" loCatId="list" qsTypeId="urn:microsoft.com/office/officeart/2005/8/quickstyle/simple2" qsCatId="simple" csTypeId="urn:microsoft.com/office/officeart/2005/8/colors/accent1_2" csCatId="accent1" phldr="1"/>
      <dgm:spPr/>
      <dgm:t>
        <a:bodyPr/>
        <a:lstStyle/>
        <a:p>
          <a:endParaRPr lang="en-US"/>
        </a:p>
      </dgm:t>
    </dgm:pt>
    <dgm:pt modelId="{B065F02B-5C1E-4B4A-9CEA-5718541E27F2}">
      <dgm:prSet phldrT="[Text]"/>
      <dgm:spPr/>
      <dgm:t>
        <a:bodyPr/>
        <a:lstStyle/>
        <a:p>
          <a:r>
            <a:rPr lang="en-US" dirty="0">
              <a:latin typeface="Roboto" panose="020B0604020202020204" charset="0"/>
              <a:ea typeface="Roboto" panose="020B0604020202020204" charset="0"/>
              <a:cs typeface="Roboto" panose="020B0604020202020204" charset="0"/>
            </a:rPr>
            <a:t>Bacterial cause</a:t>
          </a:r>
        </a:p>
      </dgm:t>
    </dgm:pt>
    <dgm:pt modelId="{C0A7C294-E3AD-4A77-A0B1-1EE81E75111C}" type="parTrans" cxnId="{251516BF-3997-4822-BF82-88E5C86796B1}">
      <dgm:prSet/>
      <dgm:spPr/>
      <dgm:t>
        <a:bodyPr/>
        <a:lstStyle/>
        <a:p>
          <a:endParaRPr lang="en-US">
            <a:latin typeface="Roboto" panose="020B0604020202020204" charset="0"/>
            <a:ea typeface="Roboto" panose="020B0604020202020204" charset="0"/>
            <a:cs typeface="Roboto" panose="020B0604020202020204" charset="0"/>
          </a:endParaRPr>
        </a:p>
      </dgm:t>
    </dgm:pt>
    <dgm:pt modelId="{FD40F6A7-4D86-4021-8A5E-0ED6641E2D11}" type="sibTrans" cxnId="{251516BF-3997-4822-BF82-88E5C86796B1}">
      <dgm:prSet/>
      <dgm:spPr/>
      <dgm:t>
        <a:bodyPr/>
        <a:lstStyle/>
        <a:p>
          <a:endParaRPr lang="en-US">
            <a:latin typeface="Roboto" panose="020B0604020202020204" charset="0"/>
            <a:ea typeface="Roboto" panose="020B0604020202020204" charset="0"/>
            <a:cs typeface="Roboto" panose="020B0604020202020204" charset="0"/>
          </a:endParaRPr>
        </a:p>
      </dgm:t>
    </dgm:pt>
    <dgm:pt modelId="{8C6800CC-6C53-4FEF-8FAA-6961D9F455D2}">
      <dgm:prSet phldrT="[Text]"/>
      <dgm:spPr/>
      <dgm:t>
        <a:bodyPr anchor="ctr"/>
        <a:lstStyle/>
        <a:p>
          <a:r>
            <a:rPr lang="en-US" dirty="0">
              <a:latin typeface="Roboto" panose="020B0604020202020204" charset="0"/>
              <a:ea typeface="Roboto" panose="020B0604020202020204" charset="0"/>
              <a:cs typeface="Roboto" panose="020B0604020202020204" charset="0"/>
            </a:rPr>
            <a:t>SP releases toxins and other substances than can induce host cell apoptosis</a:t>
          </a:r>
        </a:p>
      </dgm:t>
    </dgm:pt>
    <dgm:pt modelId="{51164016-C208-4E00-93E6-200E7C4E3BC7}" type="parTrans" cxnId="{8A7DF30B-EFE2-4649-A324-B5BC32E27DAD}">
      <dgm:prSet/>
      <dgm:spPr/>
      <dgm:t>
        <a:bodyPr/>
        <a:lstStyle/>
        <a:p>
          <a:endParaRPr lang="en-US">
            <a:latin typeface="Roboto" panose="020B0604020202020204" charset="0"/>
            <a:ea typeface="Roboto" panose="020B0604020202020204" charset="0"/>
            <a:cs typeface="Roboto" panose="020B0604020202020204" charset="0"/>
          </a:endParaRPr>
        </a:p>
      </dgm:t>
    </dgm:pt>
    <dgm:pt modelId="{651C7A9B-24D8-4960-8508-527F132EA27F}" type="sibTrans" cxnId="{8A7DF30B-EFE2-4649-A324-B5BC32E27DAD}">
      <dgm:prSet/>
      <dgm:spPr/>
      <dgm:t>
        <a:bodyPr/>
        <a:lstStyle/>
        <a:p>
          <a:endParaRPr lang="en-US">
            <a:latin typeface="Roboto" panose="020B0604020202020204" charset="0"/>
            <a:ea typeface="Roboto" panose="020B0604020202020204" charset="0"/>
            <a:cs typeface="Roboto" panose="020B0604020202020204" charset="0"/>
          </a:endParaRPr>
        </a:p>
      </dgm:t>
    </dgm:pt>
    <dgm:pt modelId="{B8E90DF7-16AF-4DD2-A129-5CEDD5D61C9B}">
      <dgm:prSet phldrT="[Text]"/>
      <dgm:spPr/>
      <dgm:t>
        <a:bodyPr anchor="ctr"/>
        <a:lstStyle/>
        <a:p>
          <a:r>
            <a:rPr lang="en-US" dirty="0">
              <a:latin typeface="Roboto" panose="020B0604020202020204" charset="0"/>
              <a:ea typeface="Roboto" panose="020B0604020202020204" charset="0"/>
              <a:cs typeface="Roboto" panose="020B0604020202020204" charset="0"/>
            </a:rPr>
            <a:t>e.g. </a:t>
          </a:r>
          <a:r>
            <a:rPr lang="en-US" dirty="0" err="1">
              <a:latin typeface="Roboto" panose="020B0604020202020204" charset="0"/>
              <a:ea typeface="Roboto" panose="020B0604020202020204" charset="0"/>
              <a:cs typeface="Roboto" panose="020B0604020202020204" charset="0"/>
            </a:rPr>
            <a:t>Pneumolysin</a:t>
          </a:r>
          <a:r>
            <a:rPr lang="en-US" dirty="0">
              <a:latin typeface="Roboto" panose="020B0604020202020204" charset="0"/>
              <a:ea typeface="Roboto" panose="020B0604020202020204" charset="0"/>
              <a:cs typeface="Roboto" panose="020B0604020202020204" charset="0"/>
            </a:rPr>
            <a:t> creates transmembrane pores</a:t>
          </a:r>
        </a:p>
      </dgm:t>
    </dgm:pt>
    <dgm:pt modelId="{62B38A46-491B-41A4-AB3A-9364AAF44C35}" type="parTrans" cxnId="{D2FF2D2E-3F85-45F7-BAAF-1798AB1DD27F}">
      <dgm:prSet/>
      <dgm:spPr/>
      <dgm:t>
        <a:bodyPr/>
        <a:lstStyle/>
        <a:p>
          <a:endParaRPr lang="en-US">
            <a:latin typeface="Roboto" panose="020B0604020202020204" charset="0"/>
            <a:ea typeface="Roboto" panose="020B0604020202020204" charset="0"/>
            <a:cs typeface="Roboto" panose="020B0604020202020204" charset="0"/>
          </a:endParaRPr>
        </a:p>
      </dgm:t>
    </dgm:pt>
    <dgm:pt modelId="{47373ACF-BA66-4982-ADD1-DECDA3C5F005}" type="sibTrans" cxnId="{D2FF2D2E-3F85-45F7-BAAF-1798AB1DD27F}">
      <dgm:prSet/>
      <dgm:spPr/>
      <dgm:t>
        <a:bodyPr/>
        <a:lstStyle/>
        <a:p>
          <a:endParaRPr lang="en-US">
            <a:latin typeface="Roboto" panose="020B0604020202020204" charset="0"/>
            <a:ea typeface="Roboto" panose="020B0604020202020204" charset="0"/>
            <a:cs typeface="Roboto" panose="020B0604020202020204" charset="0"/>
          </a:endParaRPr>
        </a:p>
      </dgm:t>
    </dgm:pt>
    <dgm:pt modelId="{A508DB50-83C9-48F6-99EC-21C7393F0B6C}">
      <dgm:prSet phldrT="[Text]"/>
      <dgm:spPr/>
      <dgm:t>
        <a:bodyPr/>
        <a:lstStyle/>
        <a:p>
          <a:r>
            <a:rPr lang="en-US" dirty="0">
              <a:latin typeface="Roboto" panose="020B0604020202020204" charset="0"/>
              <a:ea typeface="Roboto" panose="020B0604020202020204" charset="0"/>
              <a:cs typeface="Roboto" panose="020B0604020202020204" charset="0"/>
            </a:rPr>
            <a:t>Inflammatory response</a:t>
          </a:r>
        </a:p>
      </dgm:t>
    </dgm:pt>
    <dgm:pt modelId="{A1A5113B-AFF6-48C8-B170-DB94B73AA436}" type="parTrans" cxnId="{1C23654C-1D63-40BA-B9BF-65A3D9CDA1CF}">
      <dgm:prSet/>
      <dgm:spPr/>
      <dgm:t>
        <a:bodyPr/>
        <a:lstStyle/>
        <a:p>
          <a:endParaRPr lang="en-US">
            <a:latin typeface="Roboto" panose="020B0604020202020204" charset="0"/>
            <a:ea typeface="Roboto" panose="020B0604020202020204" charset="0"/>
            <a:cs typeface="Roboto" panose="020B0604020202020204" charset="0"/>
          </a:endParaRPr>
        </a:p>
      </dgm:t>
    </dgm:pt>
    <dgm:pt modelId="{8BA1E792-4C11-4430-A617-75A87645105C}" type="sibTrans" cxnId="{1C23654C-1D63-40BA-B9BF-65A3D9CDA1CF}">
      <dgm:prSet/>
      <dgm:spPr/>
      <dgm:t>
        <a:bodyPr/>
        <a:lstStyle/>
        <a:p>
          <a:endParaRPr lang="en-US">
            <a:latin typeface="Roboto" panose="020B0604020202020204" charset="0"/>
            <a:ea typeface="Roboto" panose="020B0604020202020204" charset="0"/>
            <a:cs typeface="Roboto" panose="020B0604020202020204" charset="0"/>
          </a:endParaRPr>
        </a:p>
      </dgm:t>
    </dgm:pt>
    <dgm:pt modelId="{3E6761DA-94F7-4E50-8AAF-A8044FB994BC}">
      <dgm:prSet phldrT="[Text]"/>
      <dgm:spPr/>
      <dgm:t>
        <a:bodyPr anchor="ctr"/>
        <a:lstStyle/>
        <a:p>
          <a:r>
            <a:rPr lang="en-US" dirty="0">
              <a:latin typeface="Roboto" panose="020B0604020202020204" charset="0"/>
              <a:ea typeface="Roboto" panose="020B0604020202020204" charset="0"/>
              <a:cs typeface="Roboto" panose="020B0604020202020204" charset="0"/>
            </a:rPr>
            <a:t>Inflammatory response involves large secretion of pro-inflammatory cytokines (T cells, activated macrophages) - </a:t>
          </a:r>
          <a:r>
            <a:rPr lang="en-US" dirty="0" err="1">
              <a:latin typeface="Roboto" panose="020B0604020202020204" charset="0"/>
              <a:ea typeface="Roboto" panose="020B0604020202020204" charset="0"/>
              <a:cs typeface="Roboto" panose="020B0604020202020204" charset="0"/>
            </a:rPr>
            <a:t>TNFa</a:t>
          </a:r>
          <a:r>
            <a:rPr lang="en-US" dirty="0">
              <a:latin typeface="Roboto" panose="020B0604020202020204" charset="0"/>
              <a:ea typeface="Roboto" panose="020B0604020202020204" charset="0"/>
              <a:cs typeface="Roboto" panose="020B0604020202020204" charset="0"/>
            </a:rPr>
            <a:t>, </a:t>
          </a:r>
          <a:r>
            <a:rPr lang="en-US" dirty="0" err="1">
              <a:latin typeface="Roboto" panose="020B0604020202020204" charset="0"/>
              <a:ea typeface="Roboto" panose="020B0604020202020204" charset="0"/>
              <a:cs typeface="Roboto" panose="020B0604020202020204" charset="0"/>
            </a:rPr>
            <a:t>IFNg</a:t>
          </a:r>
          <a:r>
            <a:rPr lang="en-US" dirty="0">
              <a:latin typeface="Roboto" panose="020B0604020202020204" charset="0"/>
              <a:ea typeface="Roboto" panose="020B0604020202020204" charset="0"/>
              <a:cs typeface="Roboto" panose="020B0604020202020204" charset="0"/>
            </a:rPr>
            <a:t>, various interleukins (IL-1, IL-6, …)</a:t>
          </a:r>
        </a:p>
      </dgm:t>
    </dgm:pt>
    <dgm:pt modelId="{5404F886-4F55-4706-9979-65BCA7B2679D}" type="parTrans" cxnId="{FE44FD70-5530-4B56-AAA4-B9F4AA1B1E53}">
      <dgm:prSet/>
      <dgm:spPr/>
      <dgm:t>
        <a:bodyPr/>
        <a:lstStyle/>
        <a:p>
          <a:endParaRPr lang="en-US">
            <a:latin typeface="Roboto" panose="020B0604020202020204" charset="0"/>
            <a:ea typeface="Roboto" panose="020B0604020202020204" charset="0"/>
            <a:cs typeface="Roboto" panose="020B0604020202020204" charset="0"/>
          </a:endParaRPr>
        </a:p>
      </dgm:t>
    </dgm:pt>
    <dgm:pt modelId="{5F89D670-E94C-4924-915C-333824BF34C1}" type="sibTrans" cxnId="{FE44FD70-5530-4B56-AAA4-B9F4AA1B1E53}">
      <dgm:prSet/>
      <dgm:spPr/>
      <dgm:t>
        <a:bodyPr/>
        <a:lstStyle/>
        <a:p>
          <a:endParaRPr lang="en-US">
            <a:latin typeface="Roboto" panose="020B0604020202020204" charset="0"/>
            <a:ea typeface="Roboto" panose="020B0604020202020204" charset="0"/>
            <a:cs typeface="Roboto" panose="020B0604020202020204" charset="0"/>
          </a:endParaRPr>
        </a:p>
      </dgm:t>
    </dgm:pt>
    <dgm:pt modelId="{8CC1442D-5A27-4E49-8501-B5F04301F62A}">
      <dgm:prSet/>
      <dgm:spPr/>
      <dgm:t>
        <a:bodyPr/>
        <a:lstStyle/>
        <a:p>
          <a:r>
            <a:rPr lang="en-US" dirty="0">
              <a:latin typeface="Roboto" panose="020B0604020202020204" charset="0"/>
              <a:ea typeface="Roboto" panose="020B0604020202020204" charset="0"/>
              <a:cs typeface="Roboto" panose="020B0604020202020204" charset="0"/>
            </a:rPr>
            <a:t>Hypoxia</a:t>
          </a:r>
        </a:p>
      </dgm:t>
    </dgm:pt>
    <dgm:pt modelId="{957105F1-1091-467C-AAC0-996C4D935493}" type="parTrans" cxnId="{20E14F02-0F7B-4406-A8A0-E397177B1DE6}">
      <dgm:prSet/>
      <dgm:spPr/>
      <dgm:t>
        <a:bodyPr/>
        <a:lstStyle/>
        <a:p>
          <a:endParaRPr lang="en-US">
            <a:latin typeface="Roboto" panose="020B0604020202020204" charset="0"/>
            <a:ea typeface="Roboto" panose="020B0604020202020204" charset="0"/>
            <a:cs typeface="Roboto" panose="020B0604020202020204" charset="0"/>
          </a:endParaRPr>
        </a:p>
      </dgm:t>
    </dgm:pt>
    <dgm:pt modelId="{479DB2C6-701F-4C88-84BA-5B5402944D78}" type="sibTrans" cxnId="{20E14F02-0F7B-4406-A8A0-E397177B1DE6}">
      <dgm:prSet/>
      <dgm:spPr/>
      <dgm:t>
        <a:bodyPr/>
        <a:lstStyle/>
        <a:p>
          <a:endParaRPr lang="en-US">
            <a:latin typeface="Roboto" panose="020B0604020202020204" charset="0"/>
            <a:ea typeface="Roboto" panose="020B0604020202020204" charset="0"/>
            <a:cs typeface="Roboto" panose="020B0604020202020204" charset="0"/>
          </a:endParaRPr>
        </a:p>
      </dgm:t>
    </dgm:pt>
    <dgm:pt modelId="{2BB92462-EAC5-441E-B27A-A6CBA5D51CA0}">
      <dgm:prSet/>
      <dgm:spPr/>
      <dgm:t>
        <a:bodyPr anchor="ctr"/>
        <a:lstStyle/>
        <a:p>
          <a:r>
            <a:rPr lang="en-US" dirty="0">
              <a:latin typeface="Roboto" panose="020B0604020202020204" charset="0"/>
              <a:ea typeface="Roboto" panose="020B0604020202020204" charset="0"/>
              <a:cs typeface="Roboto" panose="020B0604020202020204" charset="0"/>
            </a:rPr>
            <a:t>Severely reduced pulmonary function (due to fluid accumulation) can lead to hypoxia</a:t>
          </a:r>
        </a:p>
      </dgm:t>
    </dgm:pt>
    <dgm:pt modelId="{EE7D8538-EC70-4E80-AD88-E85BC9B2A657}" type="parTrans" cxnId="{B6AE30D3-EFCC-4B13-A4D2-B027952624E1}">
      <dgm:prSet/>
      <dgm:spPr/>
      <dgm:t>
        <a:bodyPr/>
        <a:lstStyle/>
        <a:p>
          <a:endParaRPr lang="en-US">
            <a:latin typeface="Roboto" panose="020B0604020202020204" charset="0"/>
            <a:ea typeface="Roboto" panose="020B0604020202020204" charset="0"/>
            <a:cs typeface="Roboto" panose="020B0604020202020204" charset="0"/>
          </a:endParaRPr>
        </a:p>
      </dgm:t>
    </dgm:pt>
    <dgm:pt modelId="{AD9D2BD6-B1BF-4637-BE90-3290796AEDDC}" type="sibTrans" cxnId="{B6AE30D3-EFCC-4B13-A4D2-B027952624E1}">
      <dgm:prSet/>
      <dgm:spPr/>
      <dgm:t>
        <a:bodyPr/>
        <a:lstStyle/>
        <a:p>
          <a:endParaRPr lang="en-US">
            <a:latin typeface="Roboto" panose="020B0604020202020204" charset="0"/>
            <a:ea typeface="Roboto" panose="020B0604020202020204" charset="0"/>
            <a:cs typeface="Roboto" panose="020B0604020202020204" charset="0"/>
          </a:endParaRPr>
        </a:p>
      </dgm:t>
    </dgm:pt>
    <dgm:pt modelId="{1E1241DD-5427-46DF-B119-3195088E490A}">
      <dgm:prSet/>
      <dgm:spPr/>
      <dgm:t>
        <a:bodyPr anchor="ctr"/>
        <a:lstStyle/>
        <a:p>
          <a:r>
            <a:rPr lang="en-US" dirty="0">
              <a:latin typeface="Roboto" panose="020B0604020202020204" charset="0"/>
              <a:ea typeface="Roboto" panose="020B0604020202020204" charset="0"/>
              <a:cs typeface="Roboto" panose="020B0604020202020204" charset="0"/>
            </a:rPr>
            <a:t>End organs most affected: brain, heart, brain, kidneys, eyes</a:t>
          </a:r>
        </a:p>
      </dgm:t>
    </dgm:pt>
    <dgm:pt modelId="{4C7617C0-E4A6-4F41-A033-3AF14034A847}" type="parTrans" cxnId="{49BA7C6B-D074-45C9-8C4C-AFB3AED7D52D}">
      <dgm:prSet/>
      <dgm:spPr/>
      <dgm:t>
        <a:bodyPr/>
        <a:lstStyle/>
        <a:p>
          <a:endParaRPr lang="en-US">
            <a:latin typeface="Roboto" panose="020B0604020202020204" charset="0"/>
            <a:ea typeface="Roboto" panose="020B0604020202020204" charset="0"/>
            <a:cs typeface="Roboto" panose="020B0604020202020204" charset="0"/>
          </a:endParaRPr>
        </a:p>
      </dgm:t>
    </dgm:pt>
    <dgm:pt modelId="{71754F2E-BBAA-475D-B326-D336771F8EA0}" type="sibTrans" cxnId="{49BA7C6B-D074-45C9-8C4C-AFB3AED7D52D}">
      <dgm:prSet/>
      <dgm:spPr/>
      <dgm:t>
        <a:bodyPr/>
        <a:lstStyle/>
        <a:p>
          <a:endParaRPr lang="en-US">
            <a:latin typeface="Roboto" panose="020B0604020202020204" charset="0"/>
            <a:ea typeface="Roboto" panose="020B0604020202020204" charset="0"/>
            <a:cs typeface="Roboto" panose="020B0604020202020204" charset="0"/>
          </a:endParaRPr>
        </a:p>
      </dgm:t>
    </dgm:pt>
    <dgm:pt modelId="{E79F6696-CFA3-49AB-AB7B-EBDB7BE14AB9}">
      <dgm:prSet phldrT="[Text]"/>
      <dgm:spPr/>
      <dgm:t>
        <a:bodyPr anchor="ctr"/>
        <a:lstStyle/>
        <a:p>
          <a:r>
            <a:rPr lang="en-US" dirty="0">
              <a:latin typeface="Roboto" panose="020B0604020202020204" charset="0"/>
              <a:ea typeface="Roboto" panose="020B0604020202020204" charset="0"/>
              <a:cs typeface="Roboto" panose="020B0604020202020204" charset="0"/>
            </a:rPr>
            <a:t>Activated macrophages also secrete lytic enzymes and reactive intermediates </a:t>
          </a:r>
          <a:r>
            <a:rPr lang="en-US" dirty="0">
              <a:latin typeface="Roboto" panose="020B0604020202020204" charset="0"/>
              <a:ea typeface="Roboto" panose="020B0604020202020204" charset="0"/>
              <a:cs typeface="Roboto" panose="020B0604020202020204" charset="0"/>
              <a:sym typeface="Wingdings" panose="05000000000000000000" pitchFamily="2" charset="2"/>
            </a:rPr>
            <a:t> tissue damage</a:t>
          </a:r>
          <a:endParaRPr lang="en-US" dirty="0">
            <a:latin typeface="Roboto" panose="020B0604020202020204" charset="0"/>
            <a:ea typeface="Roboto" panose="020B0604020202020204" charset="0"/>
            <a:cs typeface="Roboto" panose="020B0604020202020204" charset="0"/>
          </a:endParaRPr>
        </a:p>
      </dgm:t>
    </dgm:pt>
    <dgm:pt modelId="{0082F039-DD4B-47FF-AD1E-0B31CA5EDFFE}" type="parTrans" cxnId="{BC56B028-EC56-43E3-A6C3-6643F934B441}">
      <dgm:prSet/>
      <dgm:spPr/>
      <dgm:t>
        <a:bodyPr/>
        <a:lstStyle/>
        <a:p>
          <a:endParaRPr lang="en-US">
            <a:latin typeface="Roboto" panose="020B0604020202020204" charset="0"/>
            <a:ea typeface="Roboto" panose="020B0604020202020204" charset="0"/>
            <a:cs typeface="Roboto" panose="020B0604020202020204" charset="0"/>
          </a:endParaRPr>
        </a:p>
      </dgm:t>
    </dgm:pt>
    <dgm:pt modelId="{B42F7B3C-6802-4C3D-8E62-31324DF32D21}" type="sibTrans" cxnId="{BC56B028-EC56-43E3-A6C3-6643F934B441}">
      <dgm:prSet/>
      <dgm:spPr/>
      <dgm:t>
        <a:bodyPr/>
        <a:lstStyle/>
        <a:p>
          <a:endParaRPr lang="en-US">
            <a:latin typeface="Roboto" panose="020B0604020202020204" charset="0"/>
            <a:ea typeface="Roboto" panose="020B0604020202020204" charset="0"/>
            <a:cs typeface="Roboto" panose="020B0604020202020204" charset="0"/>
          </a:endParaRPr>
        </a:p>
      </dgm:t>
    </dgm:pt>
    <dgm:pt modelId="{28CEC22B-D876-45C0-8721-E402B071D295}">
      <dgm:prSet phldrT="[Text]"/>
      <dgm:spPr/>
      <dgm:t>
        <a:bodyPr anchor="ctr"/>
        <a:lstStyle/>
        <a:p>
          <a:r>
            <a:rPr lang="en-US" dirty="0">
              <a:latin typeface="Roboto" panose="020B0604020202020204" charset="0"/>
              <a:ea typeface="Roboto" panose="020B0604020202020204" charset="0"/>
              <a:cs typeface="Roboto" panose="020B0604020202020204" charset="0"/>
            </a:rPr>
            <a:t>e.g. H2O2, exotoxins, pili</a:t>
          </a:r>
          <a:r>
            <a:rPr lang="en-US" dirty="0">
              <a:latin typeface="Roboto" panose="020B0604020202020204" charset="0"/>
              <a:ea typeface="Roboto" panose="020B0604020202020204" charset="0"/>
              <a:cs typeface="Roboto" panose="020B0604020202020204" charset="0"/>
              <a:sym typeface="Wingdings" panose="05000000000000000000" pitchFamily="2" charset="2"/>
            </a:rPr>
            <a:t> </a:t>
          </a:r>
          <a:endParaRPr lang="en-US" dirty="0">
            <a:latin typeface="Roboto" panose="020B0604020202020204" charset="0"/>
            <a:ea typeface="Roboto" panose="020B0604020202020204" charset="0"/>
            <a:cs typeface="Roboto" panose="020B0604020202020204" charset="0"/>
          </a:endParaRPr>
        </a:p>
      </dgm:t>
    </dgm:pt>
    <dgm:pt modelId="{AE7E6F60-C531-41A9-933B-ADD8D3880EA3}" type="parTrans" cxnId="{816D2C19-F951-4DD2-BE4F-F0C99156AC1B}">
      <dgm:prSet/>
      <dgm:spPr/>
      <dgm:t>
        <a:bodyPr/>
        <a:lstStyle/>
        <a:p>
          <a:endParaRPr lang="en-US">
            <a:latin typeface="Roboto" panose="020B0604020202020204" charset="0"/>
            <a:ea typeface="Roboto" panose="020B0604020202020204" charset="0"/>
            <a:cs typeface="Roboto" panose="020B0604020202020204" charset="0"/>
          </a:endParaRPr>
        </a:p>
      </dgm:t>
    </dgm:pt>
    <dgm:pt modelId="{C003975E-A959-4719-965F-BAED365AABC6}" type="sibTrans" cxnId="{816D2C19-F951-4DD2-BE4F-F0C99156AC1B}">
      <dgm:prSet/>
      <dgm:spPr/>
      <dgm:t>
        <a:bodyPr/>
        <a:lstStyle/>
        <a:p>
          <a:endParaRPr lang="en-US">
            <a:latin typeface="Roboto" panose="020B0604020202020204" charset="0"/>
            <a:ea typeface="Roboto" panose="020B0604020202020204" charset="0"/>
            <a:cs typeface="Roboto" panose="020B0604020202020204" charset="0"/>
          </a:endParaRPr>
        </a:p>
      </dgm:t>
    </dgm:pt>
    <dgm:pt modelId="{659FB87E-B8DC-4406-9BAA-74ACECDCBAE7}" type="pres">
      <dgm:prSet presAssocID="{65A5037A-2E8D-4B1B-B110-5363BB35E845}" presName="Name0" presStyleCnt="0">
        <dgm:presLayoutVars>
          <dgm:dir/>
          <dgm:animLvl val="lvl"/>
          <dgm:resizeHandles/>
        </dgm:presLayoutVars>
      </dgm:prSet>
      <dgm:spPr/>
    </dgm:pt>
    <dgm:pt modelId="{DF2A2EEF-A0DE-424C-84D3-A4638C9A2183}" type="pres">
      <dgm:prSet presAssocID="{B065F02B-5C1E-4B4A-9CEA-5718541E27F2}" presName="linNode" presStyleCnt="0"/>
      <dgm:spPr/>
    </dgm:pt>
    <dgm:pt modelId="{09D14DB5-324D-4519-A069-4C11AFB40C72}" type="pres">
      <dgm:prSet presAssocID="{B065F02B-5C1E-4B4A-9CEA-5718541E27F2}" presName="parentShp" presStyleLbl="node1" presStyleIdx="0" presStyleCnt="3" custScaleX="55093" custLinFactNeighborX="-14969">
        <dgm:presLayoutVars>
          <dgm:bulletEnabled val="1"/>
        </dgm:presLayoutVars>
      </dgm:prSet>
      <dgm:spPr/>
    </dgm:pt>
    <dgm:pt modelId="{08E1AEAF-6386-4343-A21B-ECAD6868F645}" type="pres">
      <dgm:prSet presAssocID="{B065F02B-5C1E-4B4A-9CEA-5718541E27F2}" presName="childShp" presStyleLbl="bgAccFollowNode1" presStyleIdx="0" presStyleCnt="3" custScaleX="120679" custLinFactNeighborX="-5016">
        <dgm:presLayoutVars>
          <dgm:bulletEnabled val="1"/>
        </dgm:presLayoutVars>
      </dgm:prSet>
      <dgm:spPr/>
    </dgm:pt>
    <dgm:pt modelId="{18E8D4B0-5CF4-4C12-9AC5-5A5B5B5DD427}" type="pres">
      <dgm:prSet presAssocID="{FD40F6A7-4D86-4021-8A5E-0ED6641E2D11}" presName="spacing" presStyleCnt="0"/>
      <dgm:spPr/>
    </dgm:pt>
    <dgm:pt modelId="{9181E06A-252D-4603-A37D-45AB42D5253A}" type="pres">
      <dgm:prSet presAssocID="{A508DB50-83C9-48F6-99EC-21C7393F0B6C}" presName="linNode" presStyleCnt="0"/>
      <dgm:spPr/>
    </dgm:pt>
    <dgm:pt modelId="{46DE9E55-E14C-426C-946C-ED386D3739F6}" type="pres">
      <dgm:prSet presAssocID="{A508DB50-83C9-48F6-99EC-21C7393F0B6C}" presName="parentShp" presStyleLbl="node1" presStyleIdx="1" presStyleCnt="3" custScaleX="55093" custLinFactNeighborX="-14969">
        <dgm:presLayoutVars>
          <dgm:bulletEnabled val="1"/>
        </dgm:presLayoutVars>
      </dgm:prSet>
      <dgm:spPr/>
    </dgm:pt>
    <dgm:pt modelId="{884BAA91-3BFD-42EA-94BB-340F753E4DB5}" type="pres">
      <dgm:prSet presAssocID="{A508DB50-83C9-48F6-99EC-21C7393F0B6C}" presName="childShp" presStyleLbl="bgAccFollowNode1" presStyleIdx="1" presStyleCnt="3" custScaleX="120679" custLinFactNeighborX="-5016">
        <dgm:presLayoutVars>
          <dgm:bulletEnabled val="1"/>
        </dgm:presLayoutVars>
      </dgm:prSet>
      <dgm:spPr/>
    </dgm:pt>
    <dgm:pt modelId="{DAD3C379-B6FA-4194-9E1A-D6846ABB68FE}" type="pres">
      <dgm:prSet presAssocID="{8BA1E792-4C11-4430-A617-75A87645105C}" presName="spacing" presStyleCnt="0"/>
      <dgm:spPr/>
    </dgm:pt>
    <dgm:pt modelId="{071848BD-263D-4A55-B089-24806C62FB17}" type="pres">
      <dgm:prSet presAssocID="{8CC1442D-5A27-4E49-8501-B5F04301F62A}" presName="linNode" presStyleCnt="0"/>
      <dgm:spPr/>
    </dgm:pt>
    <dgm:pt modelId="{FE9B5C52-2A90-47BB-8DD5-2E7D576E0952}" type="pres">
      <dgm:prSet presAssocID="{8CC1442D-5A27-4E49-8501-B5F04301F62A}" presName="parentShp" presStyleLbl="node1" presStyleIdx="2" presStyleCnt="3" custScaleX="55093" custLinFactNeighborX="-14969">
        <dgm:presLayoutVars>
          <dgm:bulletEnabled val="1"/>
        </dgm:presLayoutVars>
      </dgm:prSet>
      <dgm:spPr/>
    </dgm:pt>
    <dgm:pt modelId="{9B25BD88-B0EA-450A-9779-37EDCF497832}" type="pres">
      <dgm:prSet presAssocID="{8CC1442D-5A27-4E49-8501-B5F04301F62A}" presName="childShp" presStyleLbl="bgAccFollowNode1" presStyleIdx="2" presStyleCnt="3" custScaleX="120679" custLinFactNeighborX="-5016">
        <dgm:presLayoutVars>
          <dgm:bulletEnabled val="1"/>
        </dgm:presLayoutVars>
      </dgm:prSet>
      <dgm:spPr/>
    </dgm:pt>
  </dgm:ptLst>
  <dgm:cxnLst>
    <dgm:cxn modelId="{20E14F02-0F7B-4406-A8A0-E397177B1DE6}" srcId="{65A5037A-2E8D-4B1B-B110-5363BB35E845}" destId="{8CC1442D-5A27-4E49-8501-B5F04301F62A}" srcOrd="2" destOrd="0" parTransId="{957105F1-1091-467C-AAC0-996C4D935493}" sibTransId="{479DB2C6-701F-4C88-84BA-5B5402944D78}"/>
    <dgm:cxn modelId="{8A7DF30B-EFE2-4649-A324-B5BC32E27DAD}" srcId="{B065F02B-5C1E-4B4A-9CEA-5718541E27F2}" destId="{8C6800CC-6C53-4FEF-8FAA-6961D9F455D2}" srcOrd="0" destOrd="0" parTransId="{51164016-C208-4E00-93E6-200E7C4E3BC7}" sibTransId="{651C7A9B-24D8-4960-8508-527F132EA27F}"/>
    <dgm:cxn modelId="{7D324B18-3E44-4F82-B7D6-C3D5A41EB243}" type="presOf" srcId="{8CC1442D-5A27-4E49-8501-B5F04301F62A}" destId="{FE9B5C52-2A90-47BB-8DD5-2E7D576E0952}" srcOrd="0" destOrd="0" presId="urn:microsoft.com/office/officeart/2005/8/layout/vList6"/>
    <dgm:cxn modelId="{816D2C19-F951-4DD2-BE4F-F0C99156AC1B}" srcId="{B065F02B-5C1E-4B4A-9CEA-5718541E27F2}" destId="{28CEC22B-D876-45C0-8721-E402B071D295}" srcOrd="2" destOrd="0" parTransId="{AE7E6F60-C531-41A9-933B-ADD8D3880EA3}" sibTransId="{C003975E-A959-4719-965F-BAED365AABC6}"/>
    <dgm:cxn modelId="{BC56B028-EC56-43E3-A6C3-6643F934B441}" srcId="{A508DB50-83C9-48F6-99EC-21C7393F0B6C}" destId="{E79F6696-CFA3-49AB-AB7B-EBDB7BE14AB9}" srcOrd="1" destOrd="0" parTransId="{0082F039-DD4B-47FF-AD1E-0B31CA5EDFFE}" sibTransId="{B42F7B3C-6802-4C3D-8E62-31324DF32D21}"/>
    <dgm:cxn modelId="{41D4D528-CAB3-41E0-8A09-6D0A5D6284C1}" type="presOf" srcId="{E79F6696-CFA3-49AB-AB7B-EBDB7BE14AB9}" destId="{884BAA91-3BFD-42EA-94BB-340F753E4DB5}" srcOrd="0" destOrd="1" presId="urn:microsoft.com/office/officeart/2005/8/layout/vList6"/>
    <dgm:cxn modelId="{D2FF2D2E-3F85-45F7-BAAF-1798AB1DD27F}" srcId="{B065F02B-5C1E-4B4A-9CEA-5718541E27F2}" destId="{B8E90DF7-16AF-4DD2-A129-5CEDD5D61C9B}" srcOrd="1" destOrd="0" parTransId="{62B38A46-491B-41A4-AB3A-9364AAF44C35}" sibTransId="{47373ACF-BA66-4982-ADD1-DECDA3C5F005}"/>
    <dgm:cxn modelId="{16FBB746-19A0-47F9-AD45-3487CC374AEA}" type="presOf" srcId="{65A5037A-2E8D-4B1B-B110-5363BB35E845}" destId="{659FB87E-B8DC-4406-9BAA-74ACECDCBAE7}" srcOrd="0" destOrd="0" presId="urn:microsoft.com/office/officeart/2005/8/layout/vList6"/>
    <dgm:cxn modelId="{49BA7C6B-D074-45C9-8C4C-AFB3AED7D52D}" srcId="{8CC1442D-5A27-4E49-8501-B5F04301F62A}" destId="{1E1241DD-5427-46DF-B119-3195088E490A}" srcOrd="1" destOrd="0" parTransId="{4C7617C0-E4A6-4F41-A033-3AF14034A847}" sibTransId="{71754F2E-BBAA-475D-B326-D336771F8EA0}"/>
    <dgm:cxn modelId="{1C23654C-1D63-40BA-B9BF-65A3D9CDA1CF}" srcId="{65A5037A-2E8D-4B1B-B110-5363BB35E845}" destId="{A508DB50-83C9-48F6-99EC-21C7393F0B6C}" srcOrd="1" destOrd="0" parTransId="{A1A5113B-AFF6-48C8-B170-DB94B73AA436}" sibTransId="{8BA1E792-4C11-4430-A617-75A87645105C}"/>
    <dgm:cxn modelId="{FE44FD70-5530-4B56-AAA4-B9F4AA1B1E53}" srcId="{A508DB50-83C9-48F6-99EC-21C7393F0B6C}" destId="{3E6761DA-94F7-4E50-8AAF-A8044FB994BC}" srcOrd="0" destOrd="0" parTransId="{5404F886-4F55-4706-9979-65BCA7B2679D}" sibTransId="{5F89D670-E94C-4924-915C-333824BF34C1}"/>
    <dgm:cxn modelId="{8C31898C-75A0-4584-A690-74C95F160DEA}" type="presOf" srcId="{B065F02B-5C1E-4B4A-9CEA-5718541E27F2}" destId="{09D14DB5-324D-4519-A069-4C11AFB40C72}" srcOrd="0" destOrd="0" presId="urn:microsoft.com/office/officeart/2005/8/layout/vList6"/>
    <dgm:cxn modelId="{45D65CA5-291D-416D-A6B3-6FA3970C8661}" type="presOf" srcId="{8C6800CC-6C53-4FEF-8FAA-6961D9F455D2}" destId="{08E1AEAF-6386-4343-A21B-ECAD6868F645}" srcOrd="0" destOrd="0" presId="urn:microsoft.com/office/officeart/2005/8/layout/vList6"/>
    <dgm:cxn modelId="{251516BF-3997-4822-BF82-88E5C86796B1}" srcId="{65A5037A-2E8D-4B1B-B110-5363BB35E845}" destId="{B065F02B-5C1E-4B4A-9CEA-5718541E27F2}" srcOrd="0" destOrd="0" parTransId="{C0A7C294-E3AD-4A77-A0B1-1EE81E75111C}" sibTransId="{FD40F6A7-4D86-4021-8A5E-0ED6641E2D11}"/>
    <dgm:cxn modelId="{8DE71DCF-4854-4E3A-85C2-E274CE9EA272}" type="presOf" srcId="{2BB92462-EAC5-441E-B27A-A6CBA5D51CA0}" destId="{9B25BD88-B0EA-450A-9779-37EDCF497832}" srcOrd="0" destOrd="0" presId="urn:microsoft.com/office/officeart/2005/8/layout/vList6"/>
    <dgm:cxn modelId="{B6AE30D3-EFCC-4B13-A4D2-B027952624E1}" srcId="{8CC1442D-5A27-4E49-8501-B5F04301F62A}" destId="{2BB92462-EAC5-441E-B27A-A6CBA5D51CA0}" srcOrd="0" destOrd="0" parTransId="{EE7D8538-EC70-4E80-AD88-E85BC9B2A657}" sibTransId="{AD9D2BD6-B1BF-4637-BE90-3290796AEDDC}"/>
    <dgm:cxn modelId="{749431D6-D236-41E0-8B9C-AA4066A79784}" type="presOf" srcId="{A508DB50-83C9-48F6-99EC-21C7393F0B6C}" destId="{46DE9E55-E14C-426C-946C-ED386D3739F6}" srcOrd="0" destOrd="0" presId="urn:microsoft.com/office/officeart/2005/8/layout/vList6"/>
    <dgm:cxn modelId="{A461D5DF-8A28-4292-858E-436B491A8E08}" type="presOf" srcId="{3E6761DA-94F7-4E50-8AAF-A8044FB994BC}" destId="{884BAA91-3BFD-42EA-94BB-340F753E4DB5}" srcOrd="0" destOrd="0" presId="urn:microsoft.com/office/officeart/2005/8/layout/vList6"/>
    <dgm:cxn modelId="{3EA6FEE5-9A7F-4FB5-8216-1AC1008F78EA}" type="presOf" srcId="{B8E90DF7-16AF-4DD2-A129-5CEDD5D61C9B}" destId="{08E1AEAF-6386-4343-A21B-ECAD6868F645}" srcOrd="0" destOrd="1" presId="urn:microsoft.com/office/officeart/2005/8/layout/vList6"/>
    <dgm:cxn modelId="{C497BFEB-9E10-4304-A29B-F5C657E9D63D}" type="presOf" srcId="{28CEC22B-D876-45C0-8721-E402B071D295}" destId="{08E1AEAF-6386-4343-A21B-ECAD6868F645}" srcOrd="0" destOrd="2" presId="urn:microsoft.com/office/officeart/2005/8/layout/vList6"/>
    <dgm:cxn modelId="{0E8167F0-F98D-4879-8EBB-394694839214}" type="presOf" srcId="{1E1241DD-5427-46DF-B119-3195088E490A}" destId="{9B25BD88-B0EA-450A-9779-37EDCF497832}" srcOrd="0" destOrd="1" presId="urn:microsoft.com/office/officeart/2005/8/layout/vList6"/>
    <dgm:cxn modelId="{DF0862DE-9F60-4E8B-BF70-BCA744C144AD}" type="presParOf" srcId="{659FB87E-B8DC-4406-9BAA-74ACECDCBAE7}" destId="{DF2A2EEF-A0DE-424C-84D3-A4638C9A2183}" srcOrd="0" destOrd="0" presId="urn:microsoft.com/office/officeart/2005/8/layout/vList6"/>
    <dgm:cxn modelId="{B6FE8B6D-A05B-4896-9FB2-F08C4064CFEB}" type="presParOf" srcId="{DF2A2EEF-A0DE-424C-84D3-A4638C9A2183}" destId="{09D14DB5-324D-4519-A069-4C11AFB40C72}" srcOrd="0" destOrd="0" presId="urn:microsoft.com/office/officeart/2005/8/layout/vList6"/>
    <dgm:cxn modelId="{0FA7BB35-65DD-42AD-87A5-E829F88D8CD9}" type="presParOf" srcId="{DF2A2EEF-A0DE-424C-84D3-A4638C9A2183}" destId="{08E1AEAF-6386-4343-A21B-ECAD6868F645}" srcOrd="1" destOrd="0" presId="urn:microsoft.com/office/officeart/2005/8/layout/vList6"/>
    <dgm:cxn modelId="{8B4CD449-8108-448C-965D-800E548F1ED5}" type="presParOf" srcId="{659FB87E-B8DC-4406-9BAA-74ACECDCBAE7}" destId="{18E8D4B0-5CF4-4C12-9AC5-5A5B5B5DD427}" srcOrd="1" destOrd="0" presId="urn:microsoft.com/office/officeart/2005/8/layout/vList6"/>
    <dgm:cxn modelId="{02CE0FAE-8229-44FA-A219-A3535F3808F3}" type="presParOf" srcId="{659FB87E-B8DC-4406-9BAA-74ACECDCBAE7}" destId="{9181E06A-252D-4603-A37D-45AB42D5253A}" srcOrd="2" destOrd="0" presId="urn:microsoft.com/office/officeart/2005/8/layout/vList6"/>
    <dgm:cxn modelId="{6C6F0926-AB1C-4012-8746-9240EE405748}" type="presParOf" srcId="{9181E06A-252D-4603-A37D-45AB42D5253A}" destId="{46DE9E55-E14C-426C-946C-ED386D3739F6}" srcOrd="0" destOrd="0" presId="urn:microsoft.com/office/officeart/2005/8/layout/vList6"/>
    <dgm:cxn modelId="{B9F11984-2DD5-450A-A7C8-A4A0481B9765}" type="presParOf" srcId="{9181E06A-252D-4603-A37D-45AB42D5253A}" destId="{884BAA91-3BFD-42EA-94BB-340F753E4DB5}" srcOrd="1" destOrd="0" presId="urn:microsoft.com/office/officeart/2005/8/layout/vList6"/>
    <dgm:cxn modelId="{1089446D-DC97-4833-87E2-8AC221264821}" type="presParOf" srcId="{659FB87E-B8DC-4406-9BAA-74ACECDCBAE7}" destId="{DAD3C379-B6FA-4194-9E1A-D6846ABB68FE}" srcOrd="3" destOrd="0" presId="urn:microsoft.com/office/officeart/2005/8/layout/vList6"/>
    <dgm:cxn modelId="{151EEDAD-248A-494D-8287-91C95AE1F062}" type="presParOf" srcId="{659FB87E-B8DC-4406-9BAA-74ACECDCBAE7}" destId="{071848BD-263D-4A55-B089-24806C62FB17}" srcOrd="4" destOrd="0" presId="urn:microsoft.com/office/officeart/2005/8/layout/vList6"/>
    <dgm:cxn modelId="{34160D64-8563-405E-97A7-57AD6B98A32E}" type="presParOf" srcId="{071848BD-263D-4A55-B089-24806C62FB17}" destId="{FE9B5C52-2A90-47BB-8DD5-2E7D576E0952}" srcOrd="0" destOrd="0" presId="urn:microsoft.com/office/officeart/2005/8/layout/vList6"/>
    <dgm:cxn modelId="{8E2F0085-056C-4E9B-A775-FA853C336B3E}" type="presParOf" srcId="{071848BD-263D-4A55-B089-24806C62FB17}" destId="{9B25BD88-B0EA-450A-9779-37EDCF49783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D6502-D50A-4B75-933B-13F5709FF704}">
      <dsp:nvSpPr>
        <dsp:cNvPr id="0" name=""/>
        <dsp:cNvSpPr/>
      </dsp:nvSpPr>
      <dsp:spPr>
        <a:xfrm>
          <a:off x="2099949" y="1464477"/>
          <a:ext cx="1229793" cy="12297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Roboto" panose="020B0604020202020204" charset="0"/>
              <a:ea typeface="Roboto" panose="020B0604020202020204" charset="0"/>
              <a:cs typeface="Roboto" panose="020B0604020202020204" charset="0"/>
            </a:rPr>
            <a:t>Pulmonary infection</a:t>
          </a:r>
        </a:p>
      </dsp:txBody>
      <dsp:txXfrm>
        <a:off x="2280048" y="1644576"/>
        <a:ext cx="869595" cy="869595"/>
      </dsp:txXfrm>
    </dsp:sp>
    <dsp:sp modelId="{E6B2D9B4-7F0E-485E-A58F-428BBC884FA8}">
      <dsp:nvSpPr>
        <dsp:cNvPr id="0" name=""/>
        <dsp:cNvSpPr/>
      </dsp:nvSpPr>
      <dsp:spPr>
        <a:xfrm rot="12900000">
          <a:off x="1309969" y="1250020"/>
          <a:ext cx="941427" cy="3504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05C908-6C80-4106-8C16-1007CD44A91C}">
      <dsp:nvSpPr>
        <dsp:cNvPr id="0" name=""/>
        <dsp:cNvSpPr/>
      </dsp:nvSpPr>
      <dsp:spPr>
        <a:xfrm>
          <a:off x="810944" y="687954"/>
          <a:ext cx="1168303" cy="9346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CA" sz="1200" i="1" kern="1200">
              <a:latin typeface="Roboto" panose="020B0604020202020204" charset="0"/>
              <a:ea typeface="Roboto" panose="020B0604020202020204" charset="0"/>
              <a:cs typeface="Roboto" panose="020B0604020202020204" charset="0"/>
            </a:rPr>
            <a:t>Mycobacterium tuberculosis</a:t>
          </a:r>
          <a:endParaRPr lang="en-CA" sz="1200" i="1" kern="1200" dirty="0">
            <a:latin typeface="Roboto" panose="020B0604020202020204" charset="0"/>
            <a:ea typeface="Roboto" panose="020B0604020202020204" charset="0"/>
            <a:cs typeface="Roboto" panose="020B0604020202020204" charset="0"/>
          </a:endParaRPr>
        </a:p>
      </dsp:txBody>
      <dsp:txXfrm>
        <a:off x="838319" y="715329"/>
        <a:ext cx="1113553" cy="879893"/>
      </dsp:txXfrm>
    </dsp:sp>
    <dsp:sp modelId="{29ABE110-BCC8-4A99-8B62-9116C7E119BA}">
      <dsp:nvSpPr>
        <dsp:cNvPr id="0" name=""/>
        <dsp:cNvSpPr/>
      </dsp:nvSpPr>
      <dsp:spPr>
        <a:xfrm rot="16200000">
          <a:off x="2244132" y="763725"/>
          <a:ext cx="941427" cy="3504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7B0C4C-5354-4418-B4FC-4FA9B8C88CCC}">
      <dsp:nvSpPr>
        <dsp:cNvPr id="0" name=""/>
        <dsp:cNvSpPr/>
      </dsp:nvSpPr>
      <dsp:spPr>
        <a:xfrm>
          <a:off x="2130694" y="935"/>
          <a:ext cx="1168303" cy="9346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CA" sz="1200" i="1" kern="1200" dirty="0">
              <a:latin typeface="Roboto" panose="020B0604020202020204" charset="0"/>
              <a:ea typeface="Roboto" panose="020B0604020202020204" charset="0"/>
              <a:cs typeface="Roboto" panose="020B0604020202020204" charset="0"/>
            </a:rPr>
            <a:t>Streptococcus pneumoniae</a:t>
          </a:r>
          <a:endParaRPr lang="en-US" sz="1200" kern="1200" dirty="0">
            <a:latin typeface="Roboto" panose="020B0604020202020204" charset="0"/>
            <a:ea typeface="Roboto" panose="020B0604020202020204" charset="0"/>
            <a:cs typeface="Roboto" panose="020B0604020202020204" charset="0"/>
          </a:endParaRPr>
        </a:p>
      </dsp:txBody>
      <dsp:txXfrm>
        <a:off x="2158069" y="28310"/>
        <a:ext cx="1113553" cy="879893"/>
      </dsp:txXfrm>
    </dsp:sp>
    <dsp:sp modelId="{54EB40FF-B36B-4776-BE71-CFFD21B56854}">
      <dsp:nvSpPr>
        <dsp:cNvPr id="0" name=""/>
        <dsp:cNvSpPr/>
      </dsp:nvSpPr>
      <dsp:spPr>
        <a:xfrm rot="19500000">
          <a:off x="3178295" y="1250020"/>
          <a:ext cx="941427" cy="3504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52190-B180-4C25-A46C-C8AD8D872D1D}">
      <dsp:nvSpPr>
        <dsp:cNvPr id="0" name=""/>
        <dsp:cNvSpPr/>
      </dsp:nvSpPr>
      <dsp:spPr>
        <a:xfrm>
          <a:off x="3450444" y="687954"/>
          <a:ext cx="1168303" cy="9346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panose="020B0604020202020204" charset="0"/>
              <a:ea typeface="Roboto" panose="020B0604020202020204" charset="0"/>
              <a:cs typeface="Roboto" panose="020B0604020202020204" charset="0"/>
            </a:rPr>
            <a:t>Other?</a:t>
          </a:r>
        </a:p>
      </dsp:txBody>
      <dsp:txXfrm>
        <a:off x="3477819" y="715329"/>
        <a:ext cx="1113553" cy="879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568E1-1305-46A0-9D02-EC7974AC2BDA}">
      <dsp:nvSpPr>
        <dsp:cNvPr id="0" name=""/>
        <dsp:cNvSpPr/>
      </dsp:nvSpPr>
      <dsp:spPr>
        <a:xfrm rot="5400000">
          <a:off x="2661944" y="102735"/>
          <a:ext cx="1551929" cy="1350178"/>
        </a:xfrm>
        <a:prstGeom prst="hexagon">
          <a:avLst>
            <a:gd name="adj" fmla="val 25000"/>
            <a:gd name="vf" fmla="val 11547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Mannose receptors on MTB</a:t>
          </a:r>
        </a:p>
      </dsp:txBody>
      <dsp:txXfrm rot="-5400000">
        <a:off x="2973222" y="243702"/>
        <a:ext cx="929372" cy="1068245"/>
      </dsp:txXfrm>
    </dsp:sp>
    <dsp:sp modelId="{94635F47-52F3-4883-B0C7-EDD8F7DEEE56}">
      <dsp:nvSpPr>
        <dsp:cNvPr id="0" name=""/>
        <dsp:cNvSpPr/>
      </dsp:nvSpPr>
      <dsp:spPr>
        <a:xfrm>
          <a:off x="4153969" y="312246"/>
          <a:ext cx="1731953" cy="931157"/>
        </a:xfrm>
        <a:prstGeom prst="rect">
          <a:avLst/>
        </a:prstGeom>
        <a:noFill/>
        <a:ln>
          <a:noFill/>
        </a:ln>
        <a:effectLst/>
      </dsp:spPr>
      <dsp:style>
        <a:lnRef idx="0">
          <a:scrgbClr r="0" g="0" b="0"/>
        </a:lnRef>
        <a:fillRef idx="0">
          <a:scrgbClr r="0" g="0" b="0"/>
        </a:fillRef>
        <a:effectRef idx="0">
          <a:scrgbClr r="0" g="0" b="0"/>
        </a:effectRef>
        <a:fontRef idx="minor"/>
      </dsp:style>
    </dsp:sp>
    <dsp:sp modelId="{33374B67-6CC4-4143-9E72-F77063311A53}">
      <dsp:nvSpPr>
        <dsp:cNvPr id="0" name=""/>
        <dsp:cNvSpPr/>
      </dsp:nvSpPr>
      <dsp:spPr>
        <a:xfrm rot="5400000">
          <a:off x="1203751" y="102735"/>
          <a:ext cx="1551929" cy="1350178"/>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Mannose on macrophage</a:t>
          </a:r>
        </a:p>
      </dsp:txBody>
      <dsp:txXfrm rot="-5400000">
        <a:off x="1515029" y="243702"/>
        <a:ext cx="929372" cy="1068245"/>
      </dsp:txXfrm>
    </dsp:sp>
    <dsp:sp modelId="{359E2488-99C8-4C07-9912-D6D9162D4404}">
      <dsp:nvSpPr>
        <dsp:cNvPr id="0" name=""/>
        <dsp:cNvSpPr/>
      </dsp:nvSpPr>
      <dsp:spPr>
        <a:xfrm rot="5400000">
          <a:off x="1930054" y="1420013"/>
          <a:ext cx="1551929" cy="1350178"/>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Complement receptors 1, 3,4 on macrophages</a:t>
          </a:r>
        </a:p>
      </dsp:txBody>
      <dsp:txXfrm rot="-5400000">
        <a:off x="2241332" y="1560980"/>
        <a:ext cx="929372" cy="1068245"/>
      </dsp:txXfrm>
    </dsp:sp>
    <dsp:sp modelId="{C0D14BCB-4017-489E-8662-D5EBD54F545F}">
      <dsp:nvSpPr>
        <dsp:cNvPr id="0" name=""/>
        <dsp:cNvSpPr/>
      </dsp:nvSpPr>
      <dsp:spPr>
        <a:xfrm>
          <a:off x="298977" y="1629523"/>
          <a:ext cx="1676083" cy="931157"/>
        </a:xfrm>
        <a:prstGeom prst="rect">
          <a:avLst/>
        </a:prstGeom>
        <a:noFill/>
        <a:ln>
          <a:noFill/>
        </a:ln>
        <a:effectLst/>
      </dsp:spPr>
      <dsp:style>
        <a:lnRef idx="0">
          <a:scrgbClr r="0" g="0" b="0"/>
        </a:lnRef>
        <a:fillRef idx="0">
          <a:scrgbClr r="0" g="0" b="0"/>
        </a:fillRef>
        <a:effectRef idx="0">
          <a:scrgbClr r="0" g="0" b="0"/>
        </a:effectRef>
        <a:fontRef idx="minor"/>
      </dsp:style>
    </dsp:sp>
    <dsp:sp modelId="{4A2B585B-8942-43BF-B512-695B13B5D8BD}">
      <dsp:nvSpPr>
        <dsp:cNvPr id="0" name=""/>
        <dsp:cNvSpPr/>
      </dsp:nvSpPr>
      <dsp:spPr>
        <a:xfrm rot="5400000">
          <a:off x="3388247" y="1420013"/>
          <a:ext cx="1551929" cy="1350178"/>
        </a:xfrm>
        <a:prstGeom prst="hexagon">
          <a:avLst>
            <a:gd name="adj" fmla="val 25000"/>
            <a:gd name="vf" fmla="val 11547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Complements on MTB for </a:t>
          </a:r>
          <a:r>
            <a:rPr lang="en-US" sz="1100" kern="1200" dirty="0" err="1"/>
            <a:t>opsonization</a:t>
          </a:r>
          <a:endParaRPr lang="en-US" sz="1100" kern="1200" dirty="0"/>
        </a:p>
      </dsp:txBody>
      <dsp:txXfrm rot="-5400000">
        <a:off x="3699525" y="1560980"/>
        <a:ext cx="929372" cy="1068245"/>
      </dsp:txXfrm>
    </dsp:sp>
    <dsp:sp modelId="{981C6979-92F8-42CD-9B95-3DCABB86F064}">
      <dsp:nvSpPr>
        <dsp:cNvPr id="0" name=""/>
        <dsp:cNvSpPr/>
      </dsp:nvSpPr>
      <dsp:spPr>
        <a:xfrm rot="5400000">
          <a:off x="2661944" y="2737290"/>
          <a:ext cx="1551929" cy="1350178"/>
        </a:xfrm>
        <a:prstGeom prst="hexagon">
          <a:avLst>
            <a:gd name="adj" fmla="val 25000"/>
            <a:gd name="vf" fmla="val 115470"/>
          </a:avLst>
        </a:prstGeom>
        <a:solidFill>
          <a:srgbClr val="4F81B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Alveolar surfactant protein D inhibits phagocytosis</a:t>
          </a:r>
        </a:p>
      </dsp:txBody>
      <dsp:txXfrm rot="-5400000">
        <a:off x="2973222" y="2878257"/>
        <a:ext cx="929372" cy="1068245"/>
      </dsp:txXfrm>
    </dsp:sp>
    <dsp:sp modelId="{D4E0DFDB-9822-4C8C-92E3-DB16A2E00413}">
      <dsp:nvSpPr>
        <dsp:cNvPr id="0" name=""/>
        <dsp:cNvSpPr/>
      </dsp:nvSpPr>
      <dsp:spPr>
        <a:xfrm>
          <a:off x="4153969" y="2946801"/>
          <a:ext cx="1731953" cy="931157"/>
        </a:xfrm>
        <a:prstGeom prst="rect">
          <a:avLst/>
        </a:prstGeom>
        <a:noFill/>
        <a:ln>
          <a:noFill/>
        </a:ln>
        <a:effectLst/>
      </dsp:spPr>
      <dsp:style>
        <a:lnRef idx="0">
          <a:scrgbClr r="0" g="0" b="0"/>
        </a:lnRef>
        <a:fillRef idx="0">
          <a:scrgbClr r="0" g="0" b="0"/>
        </a:fillRef>
        <a:effectRef idx="0">
          <a:scrgbClr r="0" g="0" b="0"/>
        </a:effectRef>
        <a:fontRef idx="minor"/>
      </dsp:style>
    </dsp:sp>
    <dsp:sp modelId="{D92D4D2D-2F37-4EFF-A023-A50BC430A4B4}">
      <dsp:nvSpPr>
        <dsp:cNvPr id="0" name=""/>
        <dsp:cNvSpPr/>
      </dsp:nvSpPr>
      <dsp:spPr>
        <a:xfrm rot="5400000">
          <a:off x="1203751" y="2737290"/>
          <a:ext cx="1551929" cy="1350178"/>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Alveolar surfactant protein A upregulates mannose R on MTB</a:t>
          </a:r>
        </a:p>
      </dsp:txBody>
      <dsp:txXfrm rot="-5400000">
        <a:off x="1515029" y="2878257"/>
        <a:ext cx="929372" cy="1068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26F8F-5760-4AC3-89E0-2982DB7AF61F}">
      <dsp:nvSpPr>
        <dsp:cNvPr id="0" name=""/>
        <dsp:cNvSpPr/>
      </dsp:nvSpPr>
      <dsp:spPr>
        <a:xfrm rot="5400000">
          <a:off x="2661901" y="102865"/>
          <a:ext cx="1551904" cy="1350156"/>
        </a:xfrm>
        <a:prstGeom prst="hexagon">
          <a:avLst>
            <a:gd name="adj" fmla="val 25000"/>
            <a:gd name="vf" fmla="val 11547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Mycolic acids</a:t>
          </a:r>
        </a:p>
      </dsp:txBody>
      <dsp:txXfrm rot="-5400000">
        <a:off x="2973174" y="243829"/>
        <a:ext cx="929358" cy="1068228"/>
      </dsp:txXfrm>
    </dsp:sp>
    <dsp:sp modelId="{1CCC844C-D5FC-4F3D-A7AC-1B2383A21670}">
      <dsp:nvSpPr>
        <dsp:cNvPr id="0" name=""/>
        <dsp:cNvSpPr/>
      </dsp:nvSpPr>
      <dsp:spPr>
        <a:xfrm>
          <a:off x="4153902" y="312372"/>
          <a:ext cx="1731925" cy="931142"/>
        </a:xfrm>
        <a:prstGeom prst="rect">
          <a:avLst/>
        </a:prstGeom>
        <a:noFill/>
        <a:ln>
          <a:noFill/>
        </a:ln>
        <a:effectLst/>
      </dsp:spPr>
      <dsp:style>
        <a:lnRef idx="0">
          <a:scrgbClr r="0" g="0" b="0"/>
        </a:lnRef>
        <a:fillRef idx="0">
          <a:scrgbClr r="0" g="0" b="0"/>
        </a:fillRef>
        <a:effectRef idx="0">
          <a:scrgbClr r="0" g="0" b="0"/>
        </a:effectRef>
        <a:fontRef idx="minor"/>
      </dsp:style>
    </dsp:sp>
    <dsp:sp modelId="{C1C07B91-6693-4F6A-97E8-605315350333}">
      <dsp:nvSpPr>
        <dsp:cNvPr id="0" name=""/>
        <dsp:cNvSpPr/>
      </dsp:nvSpPr>
      <dsp:spPr>
        <a:xfrm rot="5400000">
          <a:off x="1203732" y="102865"/>
          <a:ext cx="1551904" cy="1350156"/>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CA" sz="1400" b="0" kern="1200" dirty="0">
              <a:latin typeface="Roboto" panose="020B0604020202020204" charset="0"/>
              <a:ea typeface="Roboto" panose="020B0604020202020204" charset="0"/>
              <a:cs typeface="Roboto" panose="020B0604020202020204" charset="0"/>
            </a:rPr>
            <a:t>FC</a:t>
          </a:r>
          <a:r>
            <a:rPr lang="el-GR" sz="1400" b="0" kern="1200" dirty="0">
              <a:latin typeface="Roboto" panose="020B0604020202020204" charset="0"/>
              <a:ea typeface="Roboto" panose="020B0604020202020204" charset="0"/>
              <a:cs typeface="Roboto" panose="020B0604020202020204" charset="0"/>
            </a:rPr>
            <a:t>γ </a:t>
          </a:r>
          <a:r>
            <a:rPr lang="en-CA" sz="1400" b="0" kern="1200" dirty="0">
              <a:latin typeface="Roboto" panose="020B0604020202020204" charset="0"/>
              <a:ea typeface="Roboto" panose="020B0604020202020204" charset="0"/>
              <a:cs typeface="Roboto" panose="020B0604020202020204" charset="0"/>
            </a:rPr>
            <a:t>receptors bind to anti-MTB IgG</a:t>
          </a:r>
          <a:endParaRPr lang="en-US" sz="1400" b="0" kern="1200" dirty="0">
            <a:latin typeface="Roboto" panose="020B0604020202020204" charset="0"/>
            <a:ea typeface="Roboto" panose="020B0604020202020204" charset="0"/>
            <a:cs typeface="Roboto" panose="020B0604020202020204" charset="0"/>
          </a:endParaRPr>
        </a:p>
      </dsp:txBody>
      <dsp:txXfrm rot="-5400000">
        <a:off x="1515005" y="243829"/>
        <a:ext cx="929358" cy="1068228"/>
      </dsp:txXfrm>
    </dsp:sp>
    <dsp:sp modelId="{EC16A76D-3F44-4B10-B908-D7D23174CA6E}">
      <dsp:nvSpPr>
        <dsp:cNvPr id="0" name=""/>
        <dsp:cNvSpPr/>
      </dsp:nvSpPr>
      <dsp:spPr>
        <a:xfrm rot="5400000">
          <a:off x="1930023" y="1420121"/>
          <a:ext cx="1551904" cy="1350156"/>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PGE2 &amp; IL-3 upregulates host cell surface </a:t>
          </a:r>
          <a:r>
            <a:rPr lang="en-US" sz="1200" kern="1200" dirty="0" err="1"/>
            <a:t>receptros</a:t>
          </a:r>
          <a:endParaRPr lang="en-US" sz="1200" kern="1200" dirty="0"/>
        </a:p>
      </dsp:txBody>
      <dsp:txXfrm rot="-5400000">
        <a:off x="2241296" y="1561085"/>
        <a:ext cx="929358" cy="1068228"/>
      </dsp:txXfrm>
    </dsp:sp>
    <dsp:sp modelId="{816DD78E-538A-4EC8-BC12-F74F1E007A3F}">
      <dsp:nvSpPr>
        <dsp:cNvPr id="0" name=""/>
        <dsp:cNvSpPr/>
      </dsp:nvSpPr>
      <dsp:spPr>
        <a:xfrm>
          <a:off x="298972" y="1629628"/>
          <a:ext cx="1676056" cy="931142"/>
        </a:xfrm>
        <a:prstGeom prst="rect">
          <a:avLst/>
        </a:prstGeom>
        <a:noFill/>
        <a:ln>
          <a:noFill/>
        </a:ln>
        <a:effectLst/>
      </dsp:spPr>
      <dsp:style>
        <a:lnRef idx="0">
          <a:scrgbClr r="0" g="0" b="0"/>
        </a:lnRef>
        <a:fillRef idx="0">
          <a:scrgbClr r="0" g="0" b="0"/>
        </a:fillRef>
        <a:effectRef idx="0">
          <a:scrgbClr r="0" g="0" b="0"/>
        </a:effectRef>
        <a:fontRef idx="minor"/>
      </dsp:style>
    </dsp:sp>
    <dsp:sp modelId="{5DA27D2F-9984-45E9-81F9-78E745B59762}">
      <dsp:nvSpPr>
        <dsp:cNvPr id="0" name=""/>
        <dsp:cNvSpPr/>
      </dsp:nvSpPr>
      <dsp:spPr>
        <a:xfrm rot="5400000">
          <a:off x="3388192" y="1420121"/>
          <a:ext cx="1551904" cy="1350156"/>
        </a:xfrm>
        <a:prstGeom prst="hexagon">
          <a:avLst>
            <a:gd name="adj" fmla="val 25000"/>
            <a:gd name="vf" fmla="val 11547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Mammalian cell entry (MCE) proteins change host cell plasma</a:t>
          </a:r>
        </a:p>
      </dsp:txBody>
      <dsp:txXfrm rot="-5400000">
        <a:off x="3699465" y="1561085"/>
        <a:ext cx="929358" cy="1068228"/>
      </dsp:txXfrm>
    </dsp:sp>
    <dsp:sp modelId="{40580371-12FC-4249-A34C-4DED55C5D258}">
      <dsp:nvSpPr>
        <dsp:cNvPr id="0" name=""/>
        <dsp:cNvSpPr/>
      </dsp:nvSpPr>
      <dsp:spPr>
        <a:xfrm rot="5400000">
          <a:off x="2661901" y="2737377"/>
          <a:ext cx="1551904" cy="1350156"/>
        </a:xfrm>
        <a:prstGeom prst="hexagon">
          <a:avLst>
            <a:gd name="adj" fmla="val 25000"/>
            <a:gd name="vf" fmla="val 11547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Other ligands (ICAM, LFA-1)</a:t>
          </a:r>
        </a:p>
      </dsp:txBody>
      <dsp:txXfrm rot="-5400000">
        <a:off x="2973174" y="2878341"/>
        <a:ext cx="929358" cy="1068228"/>
      </dsp:txXfrm>
    </dsp:sp>
    <dsp:sp modelId="{C33CC929-F538-475B-A038-877AB7406E1D}">
      <dsp:nvSpPr>
        <dsp:cNvPr id="0" name=""/>
        <dsp:cNvSpPr/>
      </dsp:nvSpPr>
      <dsp:spPr>
        <a:xfrm>
          <a:off x="4153902" y="2946885"/>
          <a:ext cx="1731925" cy="931142"/>
        </a:xfrm>
        <a:prstGeom prst="rect">
          <a:avLst/>
        </a:prstGeom>
        <a:noFill/>
        <a:ln>
          <a:noFill/>
        </a:ln>
        <a:effectLst/>
      </dsp:spPr>
      <dsp:style>
        <a:lnRef idx="0">
          <a:scrgbClr r="0" g="0" b="0"/>
        </a:lnRef>
        <a:fillRef idx="0">
          <a:scrgbClr r="0" g="0" b="0"/>
        </a:fillRef>
        <a:effectRef idx="0">
          <a:scrgbClr r="0" g="0" b="0"/>
        </a:effectRef>
        <a:fontRef idx="minor"/>
      </dsp:style>
    </dsp:sp>
    <dsp:sp modelId="{D0CE9352-A4A1-4EEA-9B7D-B1A3D9374502}">
      <dsp:nvSpPr>
        <dsp:cNvPr id="0" name=""/>
        <dsp:cNvSpPr/>
      </dsp:nvSpPr>
      <dsp:spPr>
        <a:xfrm rot="5400000">
          <a:off x="1203732" y="2737377"/>
          <a:ext cx="1551904" cy="1350156"/>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Scavenger receptors</a:t>
          </a:r>
        </a:p>
      </dsp:txBody>
      <dsp:txXfrm rot="-5400000">
        <a:off x="1515005" y="2878341"/>
        <a:ext cx="929358" cy="1068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00190-50ED-4340-AE23-5D8ABBE0210B}">
      <dsp:nvSpPr>
        <dsp:cNvPr id="0" name=""/>
        <dsp:cNvSpPr/>
      </dsp:nvSpPr>
      <dsp:spPr>
        <a:xfrm>
          <a:off x="2479" y="342041"/>
          <a:ext cx="3020912" cy="1208364"/>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u="sng" kern="1200" dirty="0">
              <a:latin typeface="Roboto" panose="020B0604020202020204" charset="0"/>
              <a:ea typeface="Roboto" panose="020B0604020202020204" charset="0"/>
              <a:cs typeface="Roboto" panose="020B0604020202020204" charset="0"/>
            </a:rPr>
            <a:t>Primary infection</a:t>
          </a:r>
          <a:r>
            <a:rPr lang="en-US" sz="1200" kern="1200" dirty="0">
              <a:latin typeface="Roboto" panose="020B0604020202020204" charset="0"/>
              <a:ea typeface="Roboto" panose="020B0604020202020204" charset="0"/>
              <a:cs typeface="Roboto" panose="020B0604020202020204" charset="0"/>
            </a:rPr>
            <a:t>:</a:t>
          </a:r>
        </a:p>
        <a:p>
          <a:pPr marL="0" lvl="0" indent="0" algn="ctr" defTabSz="533400">
            <a:lnSpc>
              <a:spcPct val="90000"/>
            </a:lnSpc>
            <a:spcBef>
              <a:spcPct val="0"/>
            </a:spcBef>
            <a:spcAft>
              <a:spcPct val="35000"/>
            </a:spcAft>
            <a:buNone/>
          </a:pPr>
          <a:r>
            <a:rPr lang="en-US" sz="1200" kern="1200" dirty="0">
              <a:latin typeface="Roboto" panose="020B0604020202020204" charset="0"/>
              <a:ea typeface="Roboto" panose="020B0604020202020204" charset="0"/>
              <a:cs typeface="Roboto" panose="020B0604020202020204" charset="0"/>
            </a:rPr>
            <a:t>Granuloma formed by T/B cells to limit MTB multiplication and spread</a:t>
          </a:r>
        </a:p>
      </dsp:txBody>
      <dsp:txXfrm>
        <a:off x="606661" y="342041"/>
        <a:ext cx="1812548" cy="1208364"/>
      </dsp:txXfrm>
    </dsp:sp>
    <dsp:sp modelId="{07ABD112-2575-4CE4-9AB1-28EBF09C83AF}">
      <dsp:nvSpPr>
        <dsp:cNvPr id="0" name=""/>
        <dsp:cNvSpPr/>
      </dsp:nvSpPr>
      <dsp:spPr>
        <a:xfrm>
          <a:off x="2721300" y="342041"/>
          <a:ext cx="3020912" cy="1208364"/>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u="sng" kern="1200" dirty="0">
              <a:latin typeface="Roboto" panose="020B0604020202020204" charset="0"/>
              <a:ea typeface="Roboto" panose="020B0604020202020204" charset="0"/>
              <a:cs typeface="Roboto" panose="020B0604020202020204" charset="0"/>
            </a:rPr>
            <a:t>Immune suppression /latent TB</a:t>
          </a:r>
          <a:r>
            <a:rPr lang="en-US" sz="1200" kern="1200" dirty="0">
              <a:latin typeface="Roboto" panose="020B0604020202020204" charset="0"/>
              <a:ea typeface="Roboto" panose="020B0604020202020204" charset="0"/>
              <a:cs typeface="Roboto" panose="020B0604020202020204" charset="0"/>
            </a:rPr>
            <a:t>:</a:t>
          </a:r>
        </a:p>
        <a:p>
          <a:pPr marL="0" lvl="0" indent="0" algn="ctr" defTabSz="533400">
            <a:lnSpc>
              <a:spcPct val="90000"/>
            </a:lnSpc>
            <a:spcBef>
              <a:spcPct val="0"/>
            </a:spcBef>
            <a:spcAft>
              <a:spcPct val="35000"/>
            </a:spcAft>
            <a:buNone/>
          </a:pPr>
          <a:r>
            <a:rPr lang="en-US" sz="1200" kern="1200" dirty="0">
              <a:latin typeface="Roboto" panose="020B0604020202020204" charset="0"/>
              <a:ea typeface="Roboto" panose="020B0604020202020204" charset="0"/>
              <a:cs typeface="Roboto" panose="020B0604020202020204" charset="0"/>
            </a:rPr>
            <a:t>Granuloma breaks down, and MTB becomes free to multiply and migrate to extrapulmonary sites</a:t>
          </a:r>
        </a:p>
      </dsp:txBody>
      <dsp:txXfrm>
        <a:off x="3325482" y="342041"/>
        <a:ext cx="1812548" cy="1208364"/>
      </dsp:txXfrm>
    </dsp:sp>
    <dsp:sp modelId="{E83898A1-F615-4299-96F1-8223E461247C}">
      <dsp:nvSpPr>
        <dsp:cNvPr id="0" name=""/>
        <dsp:cNvSpPr/>
      </dsp:nvSpPr>
      <dsp:spPr>
        <a:xfrm>
          <a:off x="5440121" y="342041"/>
          <a:ext cx="3020912" cy="1208364"/>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u="sng" kern="1200" dirty="0">
              <a:latin typeface="Roboto" panose="020B0604020202020204" charset="0"/>
              <a:ea typeface="Roboto" panose="020B0604020202020204" charset="0"/>
              <a:cs typeface="Roboto" panose="020B0604020202020204" charset="0"/>
            </a:rPr>
            <a:t>Reactivated TB</a:t>
          </a:r>
          <a:r>
            <a:rPr lang="en-US" sz="1200" kern="1200" dirty="0">
              <a:latin typeface="Roboto" panose="020B0604020202020204" charset="0"/>
              <a:ea typeface="Roboto" panose="020B0604020202020204" charset="0"/>
              <a:cs typeface="Roboto" panose="020B0604020202020204" charset="0"/>
            </a:rPr>
            <a:t>:</a:t>
          </a:r>
        </a:p>
        <a:p>
          <a:pPr marL="0" lvl="0" indent="0" algn="ctr" defTabSz="533400">
            <a:lnSpc>
              <a:spcPct val="90000"/>
            </a:lnSpc>
            <a:spcBef>
              <a:spcPct val="0"/>
            </a:spcBef>
            <a:spcAft>
              <a:spcPct val="35000"/>
            </a:spcAft>
            <a:buNone/>
          </a:pPr>
          <a:r>
            <a:rPr lang="en-US" sz="1200" kern="1200" dirty="0">
              <a:latin typeface="Roboto" panose="020B0604020202020204" charset="0"/>
              <a:ea typeface="Roboto" panose="020B0604020202020204" charset="0"/>
              <a:cs typeface="Roboto" panose="020B0604020202020204" charset="0"/>
            </a:rPr>
            <a:t>Secondary sites of MTB infection include the brain, larynx, LNs, spine and kidneys</a:t>
          </a:r>
        </a:p>
      </dsp:txBody>
      <dsp:txXfrm>
        <a:off x="6044303" y="342041"/>
        <a:ext cx="1812548" cy="1208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AEAF-6386-4343-A21B-ECAD6868F645}">
      <dsp:nvSpPr>
        <dsp:cNvPr id="0" name=""/>
        <dsp:cNvSpPr/>
      </dsp:nvSpPr>
      <dsp:spPr>
        <a:xfrm>
          <a:off x="1877048" y="0"/>
          <a:ext cx="5958838"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MTB toxins</a:t>
          </a:r>
        </a:p>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e.g. TNT (TB necrotizing toxin) contributes to necrosis of alveolar tissue</a:t>
          </a:r>
        </a:p>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Along with the damaging effects of inflammatory agents, can result in: rupture of bronchi, fluid accumulation, </a:t>
          </a:r>
          <a:r>
            <a:rPr lang="en-US" sz="1300" kern="1200" dirty="0" err="1">
              <a:latin typeface="Roboto" panose="020B0604020202020204" charset="0"/>
              <a:ea typeface="Roboto" panose="020B0604020202020204" charset="0"/>
              <a:cs typeface="Roboto" panose="020B0604020202020204" charset="0"/>
            </a:rPr>
            <a:t>caseous</a:t>
          </a:r>
          <a:r>
            <a:rPr lang="en-US" sz="1300" kern="1200" dirty="0">
              <a:latin typeface="Roboto" panose="020B0604020202020204" charset="0"/>
              <a:ea typeface="Roboto" panose="020B0604020202020204" charset="0"/>
              <a:cs typeface="Roboto" panose="020B0604020202020204" charset="0"/>
            </a:rPr>
            <a:t> necrosis</a:t>
          </a:r>
        </a:p>
      </dsp:txBody>
      <dsp:txXfrm>
        <a:off x="1877048" y="158750"/>
        <a:ext cx="5482588" cy="952499"/>
      </dsp:txXfrm>
    </dsp:sp>
    <dsp:sp modelId="{09D14DB5-324D-4519-A069-4C11AFB40C72}">
      <dsp:nvSpPr>
        <dsp:cNvPr id="0" name=""/>
        <dsp:cNvSpPr/>
      </dsp:nvSpPr>
      <dsp:spPr>
        <a:xfrm>
          <a:off x="0" y="0"/>
          <a:ext cx="1813573" cy="12699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B0604020202020204" charset="0"/>
              <a:ea typeface="Roboto" panose="020B0604020202020204" charset="0"/>
              <a:cs typeface="Roboto" panose="020B0604020202020204" charset="0"/>
            </a:rPr>
            <a:t>Bacterial cause</a:t>
          </a:r>
        </a:p>
      </dsp:txBody>
      <dsp:txXfrm>
        <a:off x="61996" y="61996"/>
        <a:ext cx="1689581" cy="1146007"/>
      </dsp:txXfrm>
    </dsp:sp>
    <dsp:sp modelId="{884BAA91-3BFD-42EA-94BB-340F753E4DB5}">
      <dsp:nvSpPr>
        <dsp:cNvPr id="0" name=""/>
        <dsp:cNvSpPr/>
      </dsp:nvSpPr>
      <dsp:spPr>
        <a:xfrm>
          <a:off x="1877048" y="1397000"/>
          <a:ext cx="5958838"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Inflammatory response involves large secretion of pro-inflammatory cytokines (T cells, activated macrophages) - </a:t>
          </a:r>
          <a:r>
            <a:rPr lang="en-US" sz="1300" kern="1200" dirty="0" err="1">
              <a:latin typeface="Roboto" panose="020B0604020202020204" charset="0"/>
              <a:ea typeface="Roboto" panose="020B0604020202020204" charset="0"/>
              <a:cs typeface="Roboto" panose="020B0604020202020204" charset="0"/>
            </a:rPr>
            <a:t>TNFa</a:t>
          </a:r>
          <a:r>
            <a:rPr lang="en-US" sz="1300" kern="1200" dirty="0">
              <a:latin typeface="Roboto" panose="020B0604020202020204" charset="0"/>
              <a:ea typeface="Roboto" panose="020B0604020202020204" charset="0"/>
              <a:cs typeface="Roboto" panose="020B0604020202020204" charset="0"/>
            </a:rPr>
            <a:t>, </a:t>
          </a:r>
          <a:r>
            <a:rPr lang="en-US" sz="1300" kern="1200" dirty="0" err="1">
              <a:latin typeface="Roboto" panose="020B0604020202020204" charset="0"/>
              <a:ea typeface="Roboto" panose="020B0604020202020204" charset="0"/>
              <a:cs typeface="Roboto" panose="020B0604020202020204" charset="0"/>
            </a:rPr>
            <a:t>IFNg</a:t>
          </a:r>
          <a:r>
            <a:rPr lang="en-US" sz="1300" kern="1200" dirty="0">
              <a:latin typeface="Roboto" panose="020B0604020202020204" charset="0"/>
              <a:ea typeface="Roboto" panose="020B0604020202020204" charset="0"/>
              <a:cs typeface="Roboto" panose="020B0604020202020204" charset="0"/>
            </a:rPr>
            <a:t>, various interleukins</a:t>
          </a:r>
        </a:p>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Activated macrophages also secrete lytic enzymes and reactive intermediates</a:t>
          </a:r>
        </a:p>
      </dsp:txBody>
      <dsp:txXfrm>
        <a:off x="1877048" y="1555750"/>
        <a:ext cx="5482588" cy="952499"/>
      </dsp:txXfrm>
    </dsp:sp>
    <dsp:sp modelId="{46DE9E55-E14C-426C-946C-ED386D3739F6}">
      <dsp:nvSpPr>
        <dsp:cNvPr id="0" name=""/>
        <dsp:cNvSpPr/>
      </dsp:nvSpPr>
      <dsp:spPr>
        <a:xfrm>
          <a:off x="0" y="1397000"/>
          <a:ext cx="1813573" cy="12699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B0604020202020204" charset="0"/>
              <a:ea typeface="Roboto" panose="020B0604020202020204" charset="0"/>
              <a:cs typeface="Roboto" panose="020B0604020202020204" charset="0"/>
            </a:rPr>
            <a:t>Inflammatory response</a:t>
          </a:r>
        </a:p>
      </dsp:txBody>
      <dsp:txXfrm>
        <a:off x="61996" y="1458996"/>
        <a:ext cx="1689581" cy="1146007"/>
      </dsp:txXfrm>
    </dsp:sp>
    <dsp:sp modelId="{9B25BD88-B0EA-450A-9779-37EDCF497832}">
      <dsp:nvSpPr>
        <dsp:cNvPr id="0" name=""/>
        <dsp:cNvSpPr/>
      </dsp:nvSpPr>
      <dsp:spPr>
        <a:xfrm>
          <a:off x="1877048" y="2793999"/>
          <a:ext cx="5958838"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Severely reduced pulmonary function can lead to hypoxia</a:t>
          </a:r>
        </a:p>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End organs most affected: brain, heart, brain, kidneys, eyes</a:t>
          </a:r>
        </a:p>
      </dsp:txBody>
      <dsp:txXfrm>
        <a:off x="1877048" y="2952749"/>
        <a:ext cx="5482588" cy="952499"/>
      </dsp:txXfrm>
    </dsp:sp>
    <dsp:sp modelId="{FE9B5C52-2A90-47BB-8DD5-2E7D576E0952}">
      <dsp:nvSpPr>
        <dsp:cNvPr id="0" name=""/>
        <dsp:cNvSpPr/>
      </dsp:nvSpPr>
      <dsp:spPr>
        <a:xfrm>
          <a:off x="0" y="2793999"/>
          <a:ext cx="1813573" cy="12699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B0604020202020204" charset="0"/>
              <a:ea typeface="Roboto" panose="020B0604020202020204" charset="0"/>
              <a:cs typeface="Roboto" panose="020B0604020202020204" charset="0"/>
            </a:rPr>
            <a:t>Hypoxia</a:t>
          </a:r>
        </a:p>
      </dsp:txBody>
      <dsp:txXfrm>
        <a:off x="61996" y="2855995"/>
        <a:ext cx="1689581" cy="11460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AEAF-6386-4343-A21B-ECAD6868F645}">
      <dsp:nvSpPr>
        <dsp:cNvPr id="0" name=""/>
        <dsp:cNvSpPr/>
      </dsp:nvSpPr>
      <dsp:spPr>
        <a:xfrm>
          <a:off x="1877048" y="0"/>
          <a:ext cx="5958838"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SP releases toxins and other substances than can induce host cell apoptosis</a:t>
          </a:r>
        </a:p>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e.g. </a:t>
          </a:r>
          <a:r>
            <a:rPr lang="en-US" sz="1300" kern="1200" dirty="0" err="1">
              <a:latin typeface="Roboto" panose="020B0604020202020204" charset="0"/>
              <a:ea typeface="Roboto" panose="020B0604020202020204" charset="0"/>
              <a:cs typeface="Roboto" panose="020B0604020202020204" charset="0"/>
            </a:rPr>
            <a:t>Pneumolysin</a:t>
          </a:r>
          <a:r>
            <a:rPr lang="en-US" sz="1300" kern="1200" dirty="0">
              <a:latin typeface="Roboto" panose="020B0604020202020204" charset="0"/>
              <a:ea typeface="Roboto" panose="020B0604020202020204" charset="0"/>
              <a:cs typeface="Roboto" panose="020B0604020202020204" charset="0"/>
            </a:rPr>
            <a:t> creates transmembrane pores</a:t>
          </a:r>
        </a:p>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e.g. H2O2, exotoxins, pili</a:t>
          </a:r>
          <a:r>
            <a:rPr lang="en-US" sz="1300" kern="1200" dirty="0">
              <a:latin typeface="Roboto" panose="020B0604020202020204" charset="0"/>
              <a:ea typeface="Roboto" panose="020B0604020202020204" charset="0"/>
              <a:cs typeface="Roboto" panose="020B0604020202020204" charset="0"/>
              <a:sym typeface="Wingdings" panose="05000000000000000000" pitchFamily="2" charset="2"/>
            </a:rPr>
            <a:t> </a:t>
          </a:r>
          <a:endParaRPr lang="en-US" sz="1300" kern="1200" dirty="0">
            <a:latin typeface="Roboto" panose="020B0604020202020204" charset="0"/>
            <a:ea typeface="Roboto" panose="020B0604020202020204" charset="0"/>
            <a:cs typeface="Roboto" panose="020B0604020202020204" charset="0"/>
          </a:endParaRPr>
        </a:p>
      </dsp:txBody>
      <dsp:txXfrm>
        <a:off x="1877048" y="158750"/>
        <a:ext cx="5482588" cy="952499"/>
      </dsp:txXfrm>
    </dsp:sp>
    <dsp:sp modelId="{09D14DB5-324D-4519-A069-4C11AFB40C72}">
      <dsp:nvSpPr>
        <dsp:cNvPr id="0" name=""/>
        <dsp:cNvSpPr/>
      </dsp:nvSpPr>
      <dsp:spPr>
        <a:xfrm>
          <a:off x="0" y="0"/>
          <a:ext cx="1813573" cy="12699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B0604020202020204" charset="0"/>
              <a:ea typeface="Roboto" panose="020B0604020202020204" charset="0"/>
              <a:cs typeface="Roboto" panose="020B0604020202020204" charset="0"/>
            </a:rPr>
            <a:t>Bacterial cause</a:t>
          </a:r>
        </a:p>
      </dsp:txBody>
      <dsp:txXfrm>
        <a:off x="61996" y="61996"/>
        <a:ext cx="1689581" cy="1146007"/>
      </dsp:txXfrm>
    </dsp:sp>
    <dsp:sp modelId="{884BAA91-3BFD-42EA-94BB-340F753E4DB5}">
      <dsp:nvSpPr>
        <dsp:cNvPr id="0" name=""/>
        <dsp:cNvSpPr/>
      </dsp:nvSpPr>
      <dsp:spPr>
        <a:xfrm>
          <a:off x="1877048" y="1397000"/>
          <a:ext cx="5958838"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Inflammatory response involves large secretion of pro-inflammatory cytokines (T cells, activated macrophages) - </a:t>
          </a:r>
          <a:r>
            <a:rPr lang="en-US" sz="1300" kern="1200" dirty="0" err="1">
              <a:latin typeface="Roboto" panose="020B0604020202020204" charset="0"/>
              <a:ea typeface="Roboto" panose="020B0604020202020204" charset="0"/>
              <a:cs typeface="Roboto" panose="020B0604020202020204" charset="0"/>
            </a:rPr>
            <a:t>TNFa</a:t>
          </a:r>
          <a:r>
            <a:rPr lang="en-US" sz="1300" kern="1200" dirty="0">
              <a:latin typeface="Roboto" panose="020B0604020202020204" charset="0"/>
              <a:ea typeface="Roboto" panose="020B0604020202020204" charset="0"/>
              <a:cs typeface="Roboto" panose="020B0604020202020204" charset="0"/>
            </a:rPr>
            <a:t>, </a:t>
          </a:r>
          <a:r>
            <a:rPr lang="en-US" sz="1300" kern="1200" dirty="0" err="1">
              <a:latin typeface="Roboto" panose="020B0604020202020204" charset="0"/>
              <a:ea typeface="Roboto" panose="020B0604020202020204" charset="0"/>
              <a:cs typeface="Roboto" panose="020B0604020202020204" charset="0"/>
            </a:rPr>
            <a:t>IFNg</a:t>
          </a:r>
          <a:r>
            <a:rPr lang="en-US" sz="1300" kern="1200" dirty="0">
              <a:latin typeface="Roboto" panose="020B0604020202020204" charset="0"/>
              <a:ea typeface="Roboto" panose="020B0604020202020204" charset="0"/>
              <a:cs typeface="Roboto" panose="020B0604020202020204" charset="0"/>
            </a:rPr>
            <a:t>, various interleukins (IL-1, IL-6, …)</a:t>
          </a:r>
        </a:p>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Activated macrophages also secrete lytic enzymes and reactive intermediates </a:t>
          </a:r>
          <a:r>
            <a:rPr lang="en-US" sz="1300" kern="1200" dirty="0">
              <a:latin typeface="Roboto" panose="020B0604020202020204" charset="0"/>
              <a:ea typeface="Roboto" panose="020B0604020202020204" charset="0"/>
              <a:cs typeface="Roboto" panose="020B0604020202020204" charset="0"/>
              <a:sym typeface="Wingdings" panose="05000000000000000000" pitchFamily="2" charset="2"/>
            </a:rPr>
            <a:t> tissue damage</a:t>
          </a:r>
          <a:endParaRPr lang="en-US" sz="1300" kern="1200" dirty="0">
            <a:latin typeface="Roboto" panose="020B0604020202020204" charset="0"/>
            <a:ea typeface="Roboto" panose="020B0604020202020204" charset="0"/>
            <a:cs typeface="Roboto" panose="020B0604020202020204" charset="0"/>
          </a:endParaRPr>
        </a:p>
      </dsp:txBody>
      <dsp:txXfrm>
        <a:off x="1877048" y="1555750"/>
        <a:ext cx="5482588" cy="952499"/>
      </dsp:txXfrm>
    </dsp:sp>
    <dsp:sp modelId="{46DE9E55-E14C-426C-946C-ED386D3739F6}">
      <dsp:nvSpPr>
        <dsp:cNvPr id="0" name=""/>
        <dsp:cNvSpPr/>
      </dsp:nvSpPr>
      <dsp:spPr>
        <a:xfrm>
          <a:off x="0" y="1397000"/>
          <a:ext cx="1813573" cy="12699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B0604020202020204" charset="0"/>
              <a:ea typeface="Roboto" panose="020B0604020202020204" charset="0"/>
              <a:cs typeface="Roboto" panose="020B0604020202020204" charset="0"/>
            </a:rPr>
            <a:t>Inflammatory response</a:t>
          </a:r>
        </a:p>
      </dsp:txBody>
      <dsp:txXfrm>
        <a:off x="61996" y="1458996"/>
        <a:ext cx="1689581" cy="1146007"/>
      </dsp:txXfrm>
    </dsp:sp>
    <dsp:sp modelId="{9B25BD88-B0EA-450A-9779-37EDCF497832}">
      <dsp:nvSpPr>
        <dsp:cNvPr id="0" name=""/>
        <dsp:cNvSpPr/>
      </dsp:nvSpPr>
      <dsp:spPr>
        <a:xfrm>
          <a:off x="1877048" y="2793999"/>
          <a:ext cx="5958838"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Severely reduced pulmonary function (due to fluid accumulation) can lead to hypoxia</a:t>
          </a:r>
        </a:p>
        <a:p>
          <a:pPr marL="114300" lvl="1" indent="-114300" algn="l" defTabSz="577850">
            <a:lnSpc>
              <a:spcPct val="90000"/>
            </a:lnSpc>
            <a:spcBef>
              <a:spcPct val="0"/>
            </a:spcBef>
            <a:spcAft>
              <a:spcPct val="15000"/>
            </a:spcAft>
            <a:buChar char="•"/>
          </a:pPr>
          <a:r>
            <a:rPr lang="en-US" sz="1300" kern="1200" dirty="0">
              <a:latin typeface="Roboto" panose="020B0604020202020204" charset="0"/>
              <a:ea typeface="Roboto" panose="020B0604020202020204" charset="0"/>
              <a:cs typeface="Roboto" panose="020B0604020202020204" charset="0"/>
            </a:rPr>
            <a:t>End organs most affected: brain, heart, brain, kidneys, eyes</a:t>
          </a:r>
        </a:p>
      </dsp:txBody>
      <dsp:txXfrm>
        <a:off x="1877048" y="2952749"/>
        <a:ext cx="5482588" cy="952499"/>
      </dsp:txXfrm>
    </dsp:sp>
    <dsp:sp modelId="{FE9B5C52-2A90-47BB-8DD5-2E7D576E0952}">
      <dsp:nvSpPr>
        <dsp:cNvPr id="0" name=""/>
        <dsp:cNvSpPr/>
      </dsp:nvSpPr>
      <dsp:spPr>
        <a:xfrm>
          <a:off x="0" y="2793999"/>
          <a:ext cx="1813573" cy="12699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Roboto" panose="020B0604020202020204" charset="0"/>
              <a:ea typeface="Roboto" panose="020B0604020202020204" charset="0"/>
              <a:cs typeface="Roboto" panose="020B0604020202020204" charset="0"/>
            </a:rPr>
            <a:t>Hypoxia</a:t>
          </a:r>
        </a:p>
      </dsp:txBody>
      <dsp:txXfrm>
        <a:off x="61996" y="2855995"/>
        <a:ext cx="1689581" cy="114600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PH" sz="1200" b="0" i="0" u="none" strike="noStrike" cap="none">
                <a:solidFill>
                  <a:schemeClr val="dk1"/>
                </a:solidFill>
                <a:latin typeface="Calibri"/>
                <a:ea typeface="Calibri"/>
                <a:cs typeface="Calibri"/>
                <a:sym typeface="Calibri"/>
              </a:rPr>
              <a:t>‹#›</a:t>
            </a:fld>
            <a:endParaRPr lang="en-PH"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7" name="Shape 6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chemeClr val="dk1"/>
                </a:solidFill>
                <a:latin typeface="Calibri"/>
                <a:ea typeface="Calibri"/>
                <a:cs typeface="Calibri"/>
                <a:sym typeface="Calibri"/>
              </a:rPr>
              <a:t>8</a:t>
            </a:fld>
            <a:endParaRPr lang="en-P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608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chemeClr val="dk1"/>
                </a:solidFill>
                <a:latin typeface="Calibri"/>
                <a:ea typeface="Calibri"/>
                <a:cs typeface="Calibri"/>
                <a:sym typeface="Calibri"/>
              </a:rPr>
              <a:t>13</a:t>
            </a:fld>
            <a:endParaRPr lang="en-P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376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chemeClr val="dk1"/>
                </a:solidFill>
                <a:latin typeface="Calibri"/>
                <a:ea typeface="Calibri"/>
                <a:cs typeface="Calibri"/>
                <a:sym typeface="Calibri"/>
              </a:rPr>
              <a:t>14</a:t>
            </a:fld>
            <a:endParaRPr lang="en-P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095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7" name="Shape 6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633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33400" y="1276350"/>
            <a:ext cx="8153399" cy="685799"/>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4000" b="1" i="0" u="none" strike="noStrike" cap="none">
                <a:solidFill>
                  <a:schemeClr val="lt1"/>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533400" y="2038350"/>
            <a:ext cx="8153399" cy="685799"/>
          </a:xfrm>
          <a:prstGeom prst="rect">
            <a:avLst/>
          </a:prstGeom>
          <a:noFill/>
          <a:ln>
            <a:noFill/>
          </a:ln>
        </p:spPr>
        <p:txBody>
          <a:bodyPr lIns="91425" tIns="91425" rIns="91425" bIns="91425" anchor="t" anchorCtr="0"/>
          <a:lstStyle>
            <a:lvl1pPr marL="0" marR="0" lvl="0"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1pPr>
            <a:lvl2pPr marL="457200" marR="0" lvl="1"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ctr"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ctr"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7272A335-28DE-461F-86D4-4A540BEA59B0}" type="datetime1">
              <a:rPr lang="en-US" smtClean="0"/>
              <a:t>3/27/2017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15300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Title Only">
    <p:spTree>
      <p:nvGrpSpPr>
        <p:cNvPr id="1" name="Shape 24"/>
        <p:cNvGrpSpPr/>
        <p:nvPr/>
      </p:nvGrpSpPr>
      <p:grpSpPr>
        <a:xfrm>
          <a:off x="0" y="0"/>
          <a:ext cx="0" cy="0"/>
          <a:chOff x="0" y="0"/>
          <a:chExt cx="0" cy="0"/>
        </a:xfrm>
      </p:grpSpPr>
      <p:sp>
        <p:nvSpPr>
          <p:cNvPr id="25" name="Shape 25"/>
          <p:cNvSpPr/>
          <p:nvPr/>
        </p:nvSpPr>
        <p:spPr>
          <a:xfrm>
            <a:off x="0" y="0"/>
            <a:ext cx="3657600" cy="5143499"/>
          </a:xfrm>
          <a:prstGeom prst="rect">
            <a:avLst/>
          </a:prstGeom>
          <a:solidFill>
            <a:srgbClr val="0563B8"/>
          </a:solidFill>
          <a:ln>
            <a:noFill/>
          </a:ln>
        </p:spPr>
        <p:txBody>
          <a:bodyPr lIns="91425" tIns="45700" rIns="91425" bIns="45700" anchor="t"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6" name="Shape 26"/>
          <p:cNvSpPr txBox="1">
            <a:spLocks noGrp="1"/>
          </p:cNvSpPr>
          <p:nvPr>
            <p:ph type="title"/>
          </p:nvPr>
        </p:nvSpPr>
        <p:spPr>
          <a:xfrm>
            <a:off x="457200" y="348854"/>
            <a:ext cx="2971799" cy="1676399"/>
          </a:xfrm>
          <a:prstGeom prst="rect">
            <a:avLst/>
          </a:prstGeom>
          <a:noFill/>
          <a:ln>
            <a:noFill/>
          </a:ln>
        </p:spPr>
        <p:txBody>
          <a:bodyPr lIns="91425" tIns="91425" rIns="91425" bIns="91425" anchor="b" anchorCtr="0"/>
          <a:lstStyle>
            <a:lvl1pPr lvl="0" algn="l" rtl="0">
              <a:spcBef>
                <a:spcPts val="0"/>
              </a:spcBef>
              <a:defRPr sz="2800">
                <a:solidFill>
                  <a:schemeClr val="lt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body" idx="1"/>
          </p:nvPr>
        </p:nvSpPr>
        <p:spPr>
          <a:xfrm>
            <a:off x="457200" y="2038350"/>
            <a:ext cx="2971799" cy="381000"/>
          </a:xfrm>
          <a:prstGeom prst="rect">
            <a:avLst/>
          </a:prstGeom>
          <a:noFill/>
          <a:ln>
            <a:noFill/>
          </a:ln>
        </p:spPr>
        <p:txBody>
          <a:bodyPr lIns="91425" tIns="91425" rIns="91425" bIns="91425" anchor="t" anchorCtr="0"/>
          <a:lstStyle>
            <a:lvl1pPr marL="0" lvl="0" indent="0" rtl="0">
              <a:spcBef>
                <a:spcPts val="0"/>
              </a:spcBef>
              <a:buClr>
                <a:srgbClr val="D8D8D8"/>
              </a:buClr>
              <a:buFont typeface="Calibri"/>
              <a:buNone/>
              <a:defRPr sz="1400">
                <a:solidFill>
                  <a:srgbClr val="D8D8D8"/>
                </a:solidFill>
              </a:defRPr>
            </a:lvl1pPr>
            <a:lvl2pPr lvl="1" rtl="0">
              <a:spcBef>
                <a:spcPts val="0"/>
              </a:spcBef>
              <a:defRPr sz="2000">
                <a:solidFill>
                  <a:schemeClr val="dk1"/>
                </a:solidFill>
                <a:latin typeface="Calibri"/>
                <a:ea typeface="Calibri"/>
                <a:cs typeface="Calibri"/>
                <a:sym typeface="Calibri"/>
              </a:defRPr>
            </a:lvl2pPr>
            <a:lvl3pPr lvl="2" rtl="0">
              <a:spcBef>
                <a:spcPts val="0"/>
              </a:spcBef>
              <a:defRPr sz="1800">
                <a:solidFill>
                  <a:schemeClr val="dk1"/>
                </a:solidFill>
                <a:latin typeface="Calibri"/>
                <a:ea typeface="Calibri"/>
                <a:cs typeface="Calibri"/>
                <a:sym typeface="Calibri"/>
              </a:defRPr>
            </a:lvl3pPr>
            <a:lvl4pPr lvl="3" rtl="0">
              <a:spcBef>
                <a:spcPts val="0"/>
              </a:spcBef>
              <a:defRPr sz="1600">
                <a:solidFill>
                  <a:schemeClr val="dk1"/>
                </a:solidFill>
                <a:latin typeface="Calibri"/>
                <a:ea typeface="Calibri"/>
                <a:cs typeface="Calibri"/>
                <a:sym typeface="Calibri"/>
              </a:defRPr>
            </a:lvl4pPr>
            <a:lvl5pPr lvl="4" rtl="0">
              <a:spcBef>
                <a:spcPts val="0"/>
              </a:spcBef>
              <a:defRPr sz="1600">
                <a:solidFill>
                  <a:schemeClr val="dk1"/>
                </a:solidFill>
                <a:latin typeface="Calibri"/>
                <a:ea typeface="Calibri"/>
                <a:cs typeface="Calibri"/>
                <a:sym typeface="Calibri"/>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133350"/>
            <a:ext cx="8229600" cy="609601"/>
          </a:xfrm>
          <a:prstGeom prst="rect">
            <a:avLst/>
          </a:prstGeom>
          <a:noFill/>
          <a:ln>
            <a:noFill/>
          </a:ln>
        </p:spPr>
        <p:txBody>
          <a:bodyPr lIns="91425" tIns="91425" rIns="91425" bIns="91425" anchor="ctr" anchorCtr="0"/>
          <a:lstStyle>
            <a:lvl1pPr lvl="0" rtl="0">
              <a:spcBef>
                <a:spcPts val="0"/>
              </a:spcBef>
              <a:defRPr>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slidemodel2">
    <p:bg>
      <p:bgPr>
        <a:gradFill>
          <a:gsLst>
            <a:gs pos="0">
              <a:srgbClr val="1181AE"/>
            </a:gs>
            <a:gs pos="55000">
              <a:srgbClr val="1181AE"/>
            </a:gs>
            <a:gs pos="100000">
              <a:srgbClr val="095474"/>
            </a:gs>
          </a:gsLst>
          <a:path path="circle">
            <a:fillToRect l="100000" t="100000"/>
          </a:path>
          <a:tileRect r="-100000" b="-100000"/>
        </a:gra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414003" y="2152975"/>
            <a:ext cx="4449167" cy="533310"/>
          </a:xfrm>
          <a:prstGeom prst="rect">
            <a:avLst/>
          </a:prstGeom>
          <a:noFill/>
          <a:ln>
            <a:noFill/>
          </a:ln>
        </p:spPr>
        <p:txBody>
          <a:bodyPr lIns="91425" tIns="91425" rIns="91425" bIns="91425" anchor="ctr" anchorCtr="0"/>
          <a:lstStyle>
            <a:lvl1pPr lvl="0" algn="ctr" rtl="0">
              <a:spcBef>
                <a:spcPts val="0"/>
              </a:spcBef>
              <a:defRPr sz="2700" b="0">
                <a:solidFill>
                  <a:schemeClr val="lt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722312" y="3305176"/>
            <a:ext cx="7772400" cy="1021555"/>
          </a:xfrm>
          <a:prstGeom prst="rect">
            <a:avLst/>
          </a:prstGeom>
          <a:noFill/>
          <a:ln>
            <a:noFill/>
          </a:ln>
        </p:spPr>
        <p:txBody>
          <a:bodyPr lIns="91425" tIns="91425" rIns="91425" bIns="91425" anchor="t" anchorCtr="0"/>
          <a:lstStyle>
            <a:lvl1pPr lvl="0" algn="l" rtl="0">
              <a:spcBef>
                <a:spcPts val="0"/>
              </a:spcBef>
              <a:defRPr sz="3200" b="1" cap="none">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56" name="Shape 5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_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133348"/>
            <a:ext cx="8229600" cy="609601"/>
          </a:xfrm>
          <a:prstGeom prst="rect">
            <a:avLst/>
          </a:prstGeom>
          <a:noFill/>
          <a:ln>
            <a:noFill/>
          </a:ln>
        </p:spPr>
        <p:txBody>
          <a:bodyPr lIns="91425" tIns="91425" rIns="91425" bIns="91425" anchor="ctr" anchorCtr="0"/>
          <a:lstStyle>
            <a:lvl1pPr lvl="0" rtl="0">
              <a:spcBef>
                <a:spcPts val="0"/>
              </a:spcBef>
              <a:defRPr>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t>‹#›</a:t>
            </a:fld>
            <a:endParaRPr lang="en-PH" sz="1200" b="0" i="0" u="none" strike="noStrike" cap="none">
              <a:solidFill>
                <a:srgbClr val="888888"/>
              </a:solidFill>
              <a:latin typeface="Calibri"/>
              <a:ea typeface="Calibri"/>
              <a:cs typeface="Calibri"/>
              <a:sym typeface="Calibri"/>
            </a:endParaRPr>
          </a:p>
        </p:txBody>
      </p:sp>
      <p:sp>
        <p:nvSpPr>
          <p:cNvPr id="64" name="Shape 64"/>
          <p:cNvSpPr txBox="1">
            <a:spLocks noGrp="1"/>
          </p:cNvSpPr>
          <p:nvPr>
            <p:ph type="body" idx="1"/>
          </p:nvPr>
        </p:nvSpPr>
        <p:spPr>
          <a:xfrm>
            <a:off x="457200" y="971550"/>
            <a:ext cx="2666999" cy="3657600"/>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lvl="1" rtl="0">
              <a:spcBef>
                <a:spcPts val="0"/>
              </a:spcBef>
              <a:defRPr sz="1200"/>
            </a:lvl2pPr>
            <a:lvl3pPr lvl="2" rtl="0">
              <a:spcBef>
                <a:spcPts val="0"/>
              </a:spcBef>
              <a:defRPr sz="1100"/>
            </a:lvl3pPr>
            <a:lvl4pPr lvl="3" rtl="0">
              <a:spcBef>
                <a:spcPts val="0"/>
              </a:spcBef>
              <a:defRPr sz="1100"/>
            </a:lvl4pPr>
            <a:lvl5pPr lvl="4" rtl="0">
              <a:spcBef>
                <a:spcPts val="0"/>
              </a:spcBef>
              <a:defRPr sz="1100"/>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3238500" y="971550"/>
            <a:ext cx="2666999" cy="3657600"/>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lvl="1" rtl="0">
              <a:spcBef>
                <a:spcPts val="0"/>
              </a:spcBef>
              <a:defRPr sz="1200"/>
            </a:lvl2pPr>
            <a:lvl3pPr lvl="2" rtl="0">
              <a:spcBef>
                <a:spcPts val="0"/>
              </a:spcBef>
              <a:defRPr sz="1100"/>
            </a:lvl3pPr>
            <a:lvl4pPr lvl="3" rtl="0">
              <a:spcBef>
                <a:spcPts val="0"/>
              </a:spcBef>
              <a:defRPr sz="1100"/>
            </a:lvl4pPr>
            <a:lvl5pPr lvl="4" rtl="0">
              <a:spcBef>
                <a:spcPts val="0"/>
              </a:spcBef>
              <a:defRPr sz="1100"/>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819150"/>
            <a:ext cx="3008313" cy="871538"/>
          </a:xfrm>
          <a:prstGeom prst="rect">
            <a:avLst/>
          </a:prstGeom>
          <a:noFill/>
          <a:ln>
            <a:noFill/>
          </a:ln>
        </p:spPr>
        <p:txBody>
          <a:bodyPr lIns="91425" tIns="91425" rIns="91425" bIns="91425" anchor="b" anchorCtr="0"/>
          <a:lstStyle>
            <a:lvl1pPr lvl="0" algn="l" rtl="0">
              <a:spcBef>
                <a:spcPts val="0"/>
              </a:spcBef>
              <a:defRPr sz="2000" b="1">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body" idx="1"/>
          </p:nvPr>
        </p:nvSpPr>
        <p:spPr>
          <a:xfrm>
            <a:off x="3575050" y="819150"/>
            <a:ext cx="5111750" cy="3775473"/>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73" name="Shape 73"/>
          <p:cNvSpPr txBox="1">
            <a:spLocks noGrp="1"/>
          </p:cNvSpPr>
          <p:nvPr>
            <p:ph type="body" idx="2"/>
          </p:nvPr>
        </p:nvSpPr>
        <p:spPr>
          <a:xfrm>
            <a:off x="457200" y="1733550"/>
            <a:ext cx="3008313" cy="286107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74" name="Shape 7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lvl="0" algn="l" rtl="0">
              <a:spcBef>
                <a:spcPts val="0"/>
              </a:spcBef>
              <a:defRPr sz="2000" b="1">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9" name="Shape 79"/>
          <p:cNvSpPr>
            <a:spLocks noGrp="1"/>
          </p:cNvSpPr>
          <p:nvPr>
            <p:ph type="pic" idx="2"/>
          </p:nvPr>
        </p:nvSpPr>
        <p:spPr>
          <a:xfrm>
            <a:off x="1792288" y="895349"/>
            <a:ext cx="5486399" cy="2650330"/>
          </a:xfrm>
          <a:prstGeom prst="rect">
            <a:avLst/>
          </a:prstGeom>
          <a:noFill/>
          <a:ln>
            <a:noFill/>
          </a:ln>
        </p:spPr>
      </p:sp>
      <p:sp>
        <p:nvSpPr>
          <p:cNvPr id="80" name="Shape 80"/>
          <p:cNvSpPr txBox="1">
            <a:spLocks noGrp="1"/>
          </p:cNvSpPr>
          <p:nvPr>
            <p:ph type="body" idx="1"/>
          </p:nvPr>
        </p:nvSpPr>
        <p:spPr>
          <a:xfrm>
            <a:off x="1792288" y="4025503"/>
            <a:ext cx="5486399" cy="603647"/>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81" name="Shape 8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5884663" y="1792485"/>
            <a:ext cx="3546873" cy="2057400"/>
          </a:xfrm>
          <a:prstGeom prst="rect">
            <a:avLst/>
          </a:prstGeom>
          <a:noFill/>
          <a:ln>
            <a:noFill/>
          </a:ln>
        </p:spPr>
        <p:txBody>
          <a:bodyPr lIns="91425" tIns="91425" rIns="91425" bIns="91425" anchor="ctr" anchorCtr="0"/>
          <a:lstStyle>
            <a:lvl1pPr lvl="0" rtl="0">
              <a:spcBef>
                <a:spcPts val="0"/>
              </a:spcBef>
              <a:defRPr>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2" name="Shape 92"/>
          <p:cNvSpPr txBox="1">
            <a:spLocks noGrp="1"/>
          </p:cNvSpPr>
          <p:nvPr>
            <p:ph type="body" idx="1"/>
          </p:nvPr>
        </p:nvSpPr>
        <p:spPr>
          <a:xfrm rot="5400000">
            <a:off x="1693663" y="-188714"/>
            <a:ext cx="3546873" cy="6019799"/>
          </a:xfrm>
          <a:prstGeom prst="rect">
            <a:avLst/>
          </a:prstGeom>
          <a:noFill/>
          <a:ln>
            <a:noFill/>
          </a:ln>
        </p:spPr>
        <p:txBody>
          <a:bodyPr lIns="91425" tIns="91425" rIns="91425" bIns="91425" anchor="t" anchorCtr="0"/>
          <a:lstStyle>
            <a:lvl1pPr marL="342900" lvl="0" indent="-190500" algn="l" rtl="0">
              <a:spcBef>
                <a:spcPts val="480"/>
              </a:spcBef>
              <a:buClr>
                <a:schemeClr val="dk1"/>
              </a:buClr>
              <a:buFont typeface="Arial"/>
              <a:buChar char="•"/>
              <a:defRPr sz="2400">
                <a:solidFill>
                  <a:schemeClr val="dk1"/>
                </a:solidFill>
                <a:latin typeface="Calibri"/>
                <a:ea typeface="Calibri"/>
                <a:cs typeface="Calibri"/>
                <a:sym typeface="Calibri"/>
              </a:defRPr>
            </a:lvl1pPr>
            <a:lvl2pPr marL="742950" lvl="1" indent="-158750" algn="l" rtl="0">
              <a:spcBef>
                <a:spcPts val="400"/>
              </a:spcBef>
              <a:buClr>
                <a:schemeClr val="dk1"/>
              </a:buClr>
              <a:buFont typeface="Arial"/>
              <a:buChar char="–"/>
              <a:defRPr sz="2000">
                <a:solidFill>
                  <a:schemeClr val="dk1"/>
                </a:solidFill>
                <a:latin typeface="Calibri"/>
                <a:ea typeface="Calibri"/>
                <a:cs typeface="Calibri"/>
                <a:sym typeface="Calibri"/>
              </a:defRPr>
            </a:lvl2pPr>
            <a:lvl3pPr marL="1143000" lvl="2" indent="-11430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600200" lvl="3" indent="-127000" algn="l" rtl="0">
              <a:spcBef>
                <a:spcPts val="320"/>
              </a:spcBef>
              <a:buClr>
                <a:schemeClr val="dk1"/>
              </a:buClr>
              <a:buFont typeface="Arial"/>
              <a:buChar char="–"/>
              <a:defRPr sz="1600">
                <a:solidFill>
                  <a:schemeClr val="dk1"/>
                </a:solidFill>
                <a:latin typeface="Calibri"/>
                <a:ea typeface="Calibri"/>
                <a:cs typeface="Calibri"/>
                <a:sym typeface="Calibri"/>
              </a:defRPr>
            </a:lvl4pPr>
            <a:lvl5pPr marL="2057400" lvl="4" indent="-127000" algn="l" rtl="0">
              <a:spcBef>
                <a:spcPts val="320"/>
              </a:spcBef>
              <a:buClr>
                <a:schemeClr val="dk1"/>
              </a:buClr>
              <a:buFont typeface="Arial"/>
              <a:buChar char="»"/>
              <a:defRPr sz="16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133350"/>
            <a:ext cx="8229600" cy="609601"/>
          </a:xfrm>
          <a:prstGeom prst="rect">
            <a:avLst/>
          </a:prstGeom>
          <a:noFill/>
          <a:ln>
            <a:noFill/>
          </a:ln>
        </p:spPr>
        <p:txBody>
          <a:bodyPr lIns="91425" tIns="91425" rIns="91425" bIns="91425" anchor="ctr" anchorCtr="0"/>
          <a:lstStyle>
            <a:lvl1pPr marL="0" marR="0" lvl="0" indent="0" algn="l" rtl="0">
              <a:spcBef>
                <a:spcPts val="0"/>
              </a:spcBef>
              <a:buClr>
                <a:srgbClr val="150092"/>
              </a:buClr>
              <a:buFont typeface="Arial"/>
              <a:buNone/>
              <a:defRPr sz="2800" b="1" i="0" u="none" strike="noStrike" cap="none">
                <a:solidFill>
                  <a:srgbClr val="150092"/>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dirty="0"/>
          </a:p>
        </p:txBody>
      </p:sp>
      <p:sp>
        <p:nvSpPr>
          <p:cNvPr id="11" name="Shape 11"/>
          <p:cNvSpPr txBox="1">
            <a:spLocks noGrp="1"/>
          </p:cNvSpPr>
          <p:nvPr>
            <p:ph type="body" idx="1"/>
          </p:nvPr>
        </p:nvSpPr>
        <p:spPr>
          <a:xfrm>
            <a:off x="457200" y="971550"/>
            <a:ext cx="8229600" cy="3623072"/>
          </a:xfrm>
          <a:prstGeom prst="rect">
            <a:avLst/>
          </a:prstGeom>
          <a:noFill/>
          <a:ln>
            <a:noFill/>
          </a:ln>
        </p:spPr>
        <p:txBody>
          <a:bodyPr lIns="91425" tIns="91425" rIns="91425" bIns="91425" anchor="t" anchorCtr="0"/>
          <a:lstStyle>
            <a:lvl1pPr marL="342900" marR="0" lvl="0" indent="-190500" algn="l" rtl="0">
              <a:spcBef>
                <a:spcPts val="480"/>
              </a:spcBef>
              <a:buClr>
                <a:schemeClr val="dk1"/>
              </a:buClr>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Roboto" panose="020B0604020202020204" charset="0"/>
                <a:ea typeface="Roboto" panose="020B0604020202020204" charset="0"/>
                <a:cs typeface="Roboto" panose="020B0604020202020204" charset="0"/>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lang="en-CA"/>
          </a:p>
        </p:txBody>
      </p:sp>
      <p:sp>
        <p:nvSpPr>
          <p:cNvPr id="13" name="Shape 1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Roboto" panose="020B0604020202020204" charset="0"/>
                <a:ea typeface="Roboto" panose="020B0604020202020204" charset="0"/>
                <a:cs typeface="Roboto" panose="020B0604020202020204" charset="0"/>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lang="en-CA"/>
          </a:p>
        </p:txBody>
      </p:sp>
      <p:sp>
        <p:nvSpPr>
          <p:cNvPr id="14" name="Shape 1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lvl1pPr>
              <a:defRPr>
                <a:latin typeface="Roboto" panose="020B0604020202020204" charset="0"/>
                <a:ea typeface="Roboto" panose="020B0604020202020204" charset="0"/>
                <a:cs typeface="Roboto" panose="020B0604020202020204" charset="0"/>
              </a:defRPr>
            </a:lvl1pPr>
          </a:lstStyle>
          <a:p>
            <a:pPr algn="r">
              <a:buSzPct val="25000"/>
            </a:pPr>
            <a:fld id="{00000000-1234-1234-1234-123412341234}" type="slidenum">
              <a:rPr lang="en-PH" sz="1200" smtClean="0">
                <a:solidFill>
                  <a:srgbClr val="888888"/>
                </a:solidFill>
                <a:sym typeface="Calibri"/>
              </a:rPr>
              <a:pPr algn="r">
                <a:buSzPct val="25000"/>
              </a:pPr>
              <a:t>‹#›</a:t>
            </a:fld>
            <a:endParaRPr lang="en-PH" sz="1200">
              <a:solidFill>
                <a:srgbClr val="888888"/>
              </a:solidFill>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5" r:id="rId4"/>
    <p:sldLayoutId id="2147483656" r:id="rId5"/>
    <p:sldLayoutId id="2147483657" r:id="rId6"/>
    <p:sldLayoutId id="2147483659" r:id="rId7"/>
    <p:sldLayoutId id="2147483660" r:id="rId8"/>
    <p:sldLayoutId id="2147483662" r:id="rId9"/>
    <p:sldLayoutId id="214748367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Roboto" panose="020B0604020202020204" charset="0"/>
          <a:ea typeface="Roboto" panose="020B0604020202020204" charset="0"/>
          <a:cs typeface="Roboto" panose="020B0604020202020204"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Roboto" panose="020B0604020202020204" charset="0"/>
          <a:ea typeface="Roboto" panose="020B0604020202020204" charset="0"/>
          <a:cs typeface="Roboto" panose="020B060402020202020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ctrTitle"/>
          </p:nvPr>
        </p:nvSpPr>
        <p:spPr>
          <a:xfrm>
            <a:off x="685800" y="1657350"/>
            <a:ext cx="7809300" cy="1066799"/>
          </a:xfrm>
          <a:prstGeom prst="rect">
            <a:avLst/>
          </a:prstGeom>
          <a:noFill/>
          <a:ln>
            <a:noFill/>
          </a:ln>
        </p:spPr>
        <p:txBody>
          <a:bodyPr lIns="91425" tIns="45700" rIns="91425" bIns="45700" anchor="ctr" anchorCtr="0">
            <a:noAutofit/>
          </a:bodyPr>
          <a:lstStyle/>
          <a:p>
            <a:pPr lvl="0">
              <a:buSzPct val="25000"/>
            </a:pPr>
            <a:r>
              <a:rPr lang="en-US" dirty="0">
                <a:latin typeface="Roboto" panose="020B0604020202020204" charset="0"/>
                <a:ea typeface="Roboto" panose="020B0604020202020204" charset="0"/>
                <a:cs typeface="Roboto" panose="020B0604020202020204" charset="0"/>
              </a:rPr>
              <a:t>Bacterial Pathogenesis of </a:t>
            </a:r>
            <a:br>
              <a:rPr lang="en-US" dirty="0">
                <a:latin typeface="Roboto" panose="020B0604020202020204" charset="0"/>
                <a:ea typeface="Roboto" panose="020B0604020202020204" charset="0"/>
                <a:cs typeface="Roboto" panose="020B0604020202020204" charset="0"/>
              </a:rPr>
            </a:br>
            <a:r>
              <a:rPr lang="en-US" dirty="0">
                <a:latin typeface="Roboto" panose="020B0604020202020204" charset="0"/>
                <a:ea typeface="Roboto" panose="020B0604020202020204" charset="0"/>
                <a:cs typeface="Roboto" panose="020B0604020202020204" charset="0"/>
              </a:rPr>
              <a:t>Pulmonary Infection</a:t>
            </a:r>
            <a:endParaRPr lang="en-PH" sz="4000" b="1" i="0" u="none" strike="noStrike" cap="none" dirty="0">
              <a:solidFill>
                <a:schemeClr val="lt1"/>
              </a:solidFill>
              <a:latin typeface="Roboto" panose="020B0604020202020204" charset="0"/>
              <a:ea typeface="Roboto" panose="020B0604020202020204" charset="0"/>
              <a:cs typeface="Roboto" panose="020B0604020202020204" charset="0"/>
              <a:sym typeface="Roboto"/>
            </a:endParaRPr>
          </a:p>
        </p:txBody>
      </p:sp>
      <p:sp>
        <p:nvSpPr>
          <p:cNvPr id="188" name="Shape 188"/>
          <p:cNvSpPr txBox="1">
            <a:spLocks noGrp="1"/>
          </p:cNvSpPr>
          <p:nvPr>
            <p:ph type="subTitle" idx="1"/>
          </p:nvPr>
        </p:nvSpPr>
        <p:spPr>
          <a:xfrm>
            <a:off x="685800" y="3075025"/>
            <a:ext cx="7848599" cy="68579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PH" sz="2400" b="0" i="0" u="none" strike="noStrike" cap="none" dirty="0">
                <a:solidFill>
                  <a:schemeClr val="lt1"/>
                </a:solidFill>
                <a:latin typeface="Roboto"/>
                <a:ea typeface="Roboto"/>
                <a:cs typeface="Roboto"/>
                <a:sym typeface="Roboto"/>
              </a:rPr>
              <a:t>PATH 417A</a:t>
            </a:r>
          </a:p>
          <a:p>
            <a:pPr marL="0" marR="0" lvl="0" indent="0" algn="l" rtl="0">
              <a:spcBef>
                <a:spcPts val="0"/>
              </a:spcBef>
              <a:buClr>
                <a:schemeClr val="lt1"/>
              </a:buClr>
              <a:buSzPct val="25000"/>
              <a:buFont typeface="Arial"/>
              <a:buNone/>
            </a:pPr>
            <a:r>
              <a:rPr lang="en-PH" sz="2400" b="0" i="0" u="none" strike="noStrike" cap="none" dirty="0">
                <a:solidFill>
                  <a:schemeClr val="lt1"/>
                </a:solidFill>
                <a:latin typeface="Roboto"/>
                <a:ea typeface="Roboto"/>
                <a:cs typeface="Roboto"/>
                <a:sym typeface="Roboto"/>
              </a:rPr>
              <a:t>Jen Yong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MTB Entry: big picture</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10</a:t>
            </a:fld>
            <a:endParaRPr lang="en-PH" sz="1200" b="0" i="0" u="none" strike="noStrike" cap="none">
              <a:solidFill>
                <a:srgbClr val="888888"/>
              </a:solidFill>
              <a:latin typeface="Calibri"/>
              <a:ea typeface="Calibri"/>
              <a:cs typeface="Calibri"/>
              <a:sym typeface="Calibri"/>
            </a:endParaRPr>
          </a:p>
        </p:txBody>
      </p:sp>
      <p:sp>
        <p:nvSpPr>
          <p:cNvPr id="4" name="TextBox 3"/>
          <p:cNvSpPr txBox="1"/>
          <p:nvPr/>
        </p:nvSpPr>
        <p:spPr>
          <a:xfrm>
            <a:off x="457200" y="829340"/>
            <a:ext cx="4880344" cy="2711302"/>
          </a:xfrm>
          <a:prstGeom prst="rect">
            <a:avLst/>
          </a:prstGeom>
          <a:noFill/>
        </p:spPr>
        <p:txBody>
          <a:bodyPr wrap="square" rtlCol="0">
            <a:spAutoFit/>
          </a:bodyPr>
          <a:lstStyle/>
          <a:p>
            <a:endParaRPr lang="en-CA" dirty="0"/>
          </a:p>
        </p:txBody>
      </p:sp>
      <p:pic>
        <p:nvPicPr>
          <p:cNvPr id="6" name="Picture 5"/>
          <p:cNvPicPr>
            <a:picLocks noChangeAspect="1"/>
          </p:cNvPicPr>
          <p:nvPr/>
        </p:nvPicPr>
        <p:blipFill rotWithShape="1">
          <a:blip r:embed="rId2"/>
          <a:srcRect b="49882"/>
          <a:stretch/>
        </p:blipFill>
        <p:spPr>
          <a:xfrm>
            <a:off x="698500" y="829340"/>
            <a:ext cx="7737850" cy="2826150"/>
          </a:xfrm>
          <a:prstGeom prst="rect">
            <a:avLst/>
          </a:prstGeom>
        </p:spPr>
      </p:pic>
      <p:sp>
        <p:nvSpPr>
          <p:cNvPr id="8" name="TextBox 7"/>
          <p:cNvSpPr txBox="1"/>
          <p:nvPr/>
        </p:nvSpPr>
        <p:spPr>
          <a:xfrm>
            <a:off x="2679700" y="3655490"/>
            <a:ext cx="2311400" cy="1384995"/>
          </a:xfrm>
          <a:prstGeom prst="rect">
            <a:avLst/>
          </a:prstGeom>
          <a:noFill/>
        </p:spPr>
        <p:txBody>
          <a:bodyPr wrap="square" rtlCol="0">
            <a:spAutoFit/>
          </a:bodyPr>
          <a:lstStyle/>
          <a:p>
            <a:r>
              <a:rPr lang="en-CA" dirty="0">
                <a:latin typeface="Roboto" panose="020B0604020202020204" charset="0"/>
                <a:ea typeface="Roboto" panose="020B0604020202020204" charset="0"/>
                <a:cs typeface="Roboto" panose="020B0604020202020204" charset="0"/>
              </a:rPr>
              <a:t>MTB bacteria reach the alveoli and are ingested by the alveolar MP and other phagocytes on site as well as pneumocytes (alveolar epithelial type II).</a:t>
            </a:r>
          </a:p>
        </p:txBody>
      </p:sp>
      <p:sp>
        <p:nvSpPr>
          <p:cNvPr id="9" name="TextBox 8"/>
          <p:cNvSpPr txBox="1"/>
          <p:nvPr/>
        </p:nvSpPr>
        <p:spPr>
          <a:xfrm>
            <a:off x="5232400" y="3655490"/>
            <a:ext cx="3203950" cy="1384995"/>
          </a:xfrm>
          <a:prstGeom prst="rect">
            <a:avLst/>
          </a:prstGeom>
          <a:noFill/>
        </p:spPr>
        <p:txBody>
          <a:bodyPr wrap="square" rtlCol="0">
            <a:spAutoFit/>
          </a:bodyPr>
          <a:lstStyle/>
          <a:p>
            <a:r>
              <a:rPr lang="en-CA" dirty="0">
                <a:latin typeface="Roboto" panose="020B0604020202020204" charset="0"/>
                <a:ea typeface="Roboto" panose="020B0604020202020204" charset="0"/>
                <a:cs typeface="Roboto" panose="020B0604020202020204" charset="0"/>
              </a:rPr>
              <a:t>Macrophage that has ingested the MTB bacteria squeeze across the alveolar epithelium into the pulmonary parenchyma. In primary TB, granulomas form to limit MTB multiplication and spread.</a:t>
            </a:r>
          </a:p>
        </p:txBody>
      </p:sp>
      <p:sp>
        <p:nvSpPr>
          <p:cNvPr id="5" name="Rectangle 4"/>
          <p:cNvSpPr/>
          <p:nvPr/>
        </p:nvSpPr>
        <p:spPr>
          <a:xfrm>
            <a:off x="457200" y="4578820"/>
            <a:ext cx="2105247" cy="461665"/>
          </a:xfrm>
          <a:prstGeom prst="rect">
            <a:avLst/>
          </a:prstGeom>
        </p:spPr>
        <p:txBody>
          <a:bodyPr wrap="square">
            <a:spAutoFit/>
          </a:bodyPr>
          <a:lstStyle/>
          <a:p>
            <a:r>
              <a:rPr lang="en-CA" sz="800" dirty="0">
                <a:solidFill>
                  <a:schemeClr val="tx1">
                    <a:lumMod val="50000"/>
                    <a:lumOff val="50000"/>
                  </a:schemeClr>
                </a:solidFill>
              </a:rPr>
              <a:t>http://www.nature.com/article-assets/npg/nrdp/2016/nrdp201676/images_hires/w926/nrdp201676-f3.jpg</a:t>
            </a:r>
          </a:p>
        </p:txBody>
      </p:sp>
    </p:spTree>
    <p:extLst>
      <p:ext uri="{BB962C8B-B14F-4D97-AF65-F5344CB8AC3E}">
        <p14:creationId xmlns:p14="http://schemas.microsoft.com/office/powerpoint/2010/main" val="168674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609601"/>
          </a:xfrm>
        </p:spPr>
        <p:txBody>
          <a:bodyPr/>
          <a:lstStyle/>
          <a:p>
            <a:r>
              <a:rPr lang="en-CA" dirty="0">
                <a:solidFill>
                  <a:srgbClr val="3D5C81"/>
                </a:solidFill>
                <a:latin typeface="Roboto"/>
                <a:ea typeface="Roboto"/>
                <a:cs typeface="Roboto"/>
              </a:rPr>
              <a:t>MTB Entry: Adherence</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11</a:t>
            </a:fld>
            <a:endParaRPr lang="en-PH" sz="1200" b="0" i="0" u="none" strike="noStrike" cap="none">
              <a:solidFill>
                <a:srgbClr val="888888"/>
              </a:solidFill>
              <a:latin typeface="Calibri"/>
              <a:ea typeface="Calibri"/>
              <a:cs typeface="Calibri"/>
              <a:sym typeface="Calibri"/>
            </a:endParaRPr>
          </a:p>
        </p:txBody>
      </p:sp>
      <p:grpSp>
        <p:nvGrpSpPr>
          <p:cNvPr id="7" name="Group 6"/>
          <p:cNvGrpSpPr/>
          <p:nvPr/>
        </p:nvGrpSpPr>
        <p:grpSpPr>
          <a:xfrm>
            <a:off x="-761901" y="824812"/>
            <a:ext cx="9105800" cy="4190400"/>
            <a:chOff x="0" y="850900"/>
            <a:chExt cx="9105800" cy="4190400"/>
          </a:xfrm>
        </p:grpSpPr>
        <p:graphicFrame>
          <p:nvGraphicFramePr>
            <p:cNvPr id="4" name="Diagram 3"/>
            <p:cNvGraphicFramePr/>
            <p:nvPr>
              <p:extLst>
                <p:ext uri="{D42A27DB-BD31-4B8C-83A1-F6EECF244321}">
                  <p14:modId xmlns:p14="http://schemas.microsoft.com/office/powerpoint/2010/main" val="3631001581"/>
                </p:ext>
              </p:extLst>
            </p:nvPr>
          </p:nvGraphicFramePr>
          <p:xfrm>
            <a:off x="0" y="850900"/>
            <a:ext cx="6184900" cy="4190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487454060"/>
                </p:ext>
              </p:extLst>
            </p:nvPr>
          </p:nvGraphicFramePr>
          <p:xfrm>
            <a:off x="2921000" y="850900"/>
            <a:ext cx="6184800" cy="419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 name="TextBox 7"/>
          <p:cNvSpPr txBox="1"/>
          <p:nvPr/>
        </p:nvSpPr>
        <p:spPr>
          <a:xfrm>
            <a:off x="7137400" y="977900"/>
            <a:ext cx="1676400" cy="1600438"/>
          </a:xfrm>
          <a:prstGeom prst="rect">
            <a:avLst/>
          </a:prstGeom>
          <a:noFill/>
        </p:spPr>
        <p:txBody>
          <a:bodyPr wrap="square" rtlCol="0">
            <a:spAutoFit/>
          </a:bodyPr>
          <a:lstStyle/>
          <a:p>
            <a:r>
              <a:rPr lang="en-CA" dirty="0">
                <a:solidFill>
                  <a:schemeClr val="tx1">
                    <a:lumMod val="65000"/>
                    <a:lumOff val="35000"/>
                  </a:schemeClr>
                </a:solidFill>
                <a:latin typeface="Roboto" panose="020B0604020202020204" charset="0"/>
                <a:ea typeface="Roboto" panose="020B0604020202020204" charset="0"/>
                <a:cs typeface="Roboto" panose="020B0604020202020204" charset="0"/>
              </a:rPr>
              <a:t>Blue = host-related factors</a:t>
            </a:r>
          </a:p>
          <a:p>
            <a:endParaRPr lang="en-CA" dirty="0">
              <a:solidFill>
                <a:schemeClr val="tx1">
                  <a:lumMod val="65000"/>
                  <a:lumOff val="35000"/>
                </a:schemeClr>
              </a:solidFill>
              <a:latin typeface="Roboto" panose="020B0604020202020204" charset="0"/>
              <a:ea typeface="Roboto" panose="020B0604020202020204" charset="0"/>
              <a:cs typeface="Roboto" panose="020B0604020202020204" charset="0"/>
            </a:endParaRPr>
          </a:p>
          <a:p>
            <a:r>
              <a:rPr lang="en-CA" dirty="0">
                <a:solidFill>
                  <a:schemeClr val="tx1">
                    <a:lumMod val="65000"/>
                    <a:lumOff val="35000"/>
                  </a:schemeClr>
                </a:solidFill>
                <a:latin typeface="Roboto" panose="020B0604020202020204" charset="0"/>
                <a:ea typeface="Roboto" panose="020B0604020202020204" charset="0"/>
                <a:cs typeface="Roboto" panose="020B0604020202020204" charset="0"/>
              </a:rPr>
              <a:t>Green = MTB virulence factors involved in adherence &amp; entry</a:t>
            </a:r>
          </a:p>
        </p:txBody>
      </p:sp>
    </p:spTree>
    <p:extLst>
      <p:ext uri="{BB962C8B-B14F-4D97-AF65-F5344CB8AC3E}">
        <p14:creationId xmlns:p14="http://schemas.microsoft.com/office/powerpoint/2010/main" val="327627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MTB Entry: Ingestion by macrophage</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12</a:t>
            </a:fld>
            <a:endParaRPr lang="en-PH" sz="1200" b="0" i="0" u="none" strike="noStrike" cap="none">
              <a:solidFill>
                <a:srgbClr val="888888"/>
              </a:solidFill>
              <a:latin typeface="Calibri"/>
              <a:ea typeface="Calibri"/>
              <a:cs typeface="Calibri"/>
              <a:sym typeface="Calibri"/>
            </a:endParaRPr>
          </a:p>
        </p:txBody>
      </p:sp>
      <p:sp>
        <p:nvSpPr>
          <p:cNvPr id="7" name="TextBox 6"/>
          <p:cNvSpPr txBox="1"/>
          <p:nvPr/>
        </p:nvSpPr>
        <p:spPr>
          <a:xfrm>
            <a:off x="457200" y="865425"/>
            <a:ext cx="4330700" cy="4185761"/>
          </a:xfrm>
          <a:prstGeom prst="rect">
            <a:avLst/>
          </a:prstGeom>
          <a:noFill/>
        </p:spPr>
        <p:txBody>
          <a:bodyPr wrap="square" rtlCol="0">
            <a:spAutoFit/>
          </a:bodyPr>
          <a:lstStyle/>
          <a:p>
            <a:r>
              <a:rPr lang="en-CA" dirty="0">
                <a:latin typeface="Roboto" panose="020B0604020202020204" charset="0"/>
                <a:ea typeface="Roboto" panose="020B0604020202020204" charset="0"/>
                <a:cs typeface="Roboto" panose="020B0604020202020204" charset="0"/>
              </a:rPr>
              <a:t>Once the bacteria have been taken up by alveolar macrophages, MTB then resides in phagosomes within the said macrophages. MTB can successfully divert two macrophagic attempts at destroying the now intracellular pathogen.</a:t>
            </a:r>
          </a:p>
          <a:p>
            <a:endParaRPr lang="en-CA" dirty="0">
              <a:latin typeface="Roboto" panose="020B0604020202020204" charset="0"/>
              <a:ea typeface="Roboto" panose="020B0604020202020204" charset="0"/>
              <a:cs typeface="Roboto" panose="020B0604020202020204" charset="0"/>
            </a:endParaRPr>
          </a:p>
          <a:p>
            <a:r>
              <a:rPr lang="en-CA" dirty="0">
                <a:latin typeface="Roboto" panose="020B0604020202020204" charset="0"/>
                <a:ea typeface="Roboto" panose="020B0604020202020204" charset="0"/>
                <a:cs typeface="Roboto" panose="020B0604020202020204" charset="0"/>
              </a:rPr>
              <a:t>Bacterial virulence factors involved in </a:t>
            </a:r>
            <a:r>
              <a:rPr lang="en-CA" dirty="0" err="1">
                <a:latin typeface="Roboto" panose="020B0604020202020204" charset="0"/>
                <a:ea typeface="Roboto" panose="020B0604020202020204" charset="0"/>
                <a:cs typeface="Roboto" panose="020B0604020202020204" charset="0"/>
              </a:rPr>
              <a:t>ineffectualising</a:t>
            </a:r>
            <a:r>
              <a:rPr lang="en-CA" dirty="0">
                <a:latin typeface="Roboto" panose="020B0604020202020204" charset="0"/>
                <a:ea typeface="Roboto" panose="020B0604020202020204" charset="0"/>
                <a:cs typeface="Roboto" panose="020B0604020202020204" charset="0"/>
              </a:rPr>
              <a:t> the reactive oxygen species attack:</a:t>
            </a:r>
          </a:p>
          <a:p>
            <a:pPr marL="285750" indent="-285750">
              <a:buFont typeface="Arial" panose="020B0604020202020204" pitchFamily="34" charset="0"/>
              <a:buChar char="•"/>
            </a:pPr>
            <a:r>
              <a:rPr lang="en-CA" b="1" dirty="0">
                <a:latin typeface="Roboto" panose="020B0604020202020204" charset="0"/>
                <a:ea typeface="Roboto" panose="020B0604020202020204" charset="0"/>
                <a:cs typeface="Roboto" panose="020B0604020202020204" charset="0"/>
              </a:rPr>
              <a:t>Oxidative stress proteins</a:t>
            </a:r>
            <a:r>
              <a:rPr lang="en-CA" dirty="0">
                <a:latin typeface="Roboto" panose="020B0604020202020204" charset="0"/>
                <a:ea typeface="Roboto" panose="020B0604020202020204" charset="0"/>
                <a:cs typeface="Roboto" panose="020B0604020202020204" charset="0"/>
              </a:rPr>
              <a:t>: superoxide dismutase, catalase, peroxidase (e.g. </a:t>
            </a:r>
            <a:r>
              <a:rPr lang="en-CA" dirty="0" err="1">
                <a:latin typeface="Roboto" panose="020B0604020202020204" charset="0"/>
                <a:ea typeface="Roboto" panose="020B0604020202020204" charset="0"/>
                <a:cs typeface="Roboto" panose="020B0604020202020204" charset="0"/>
              </a:rPr>
              <a:t>AhpA</a:t>
            </a:r>
            <a:r>
              <a:rPr lang="en-CA" dirty="0">
                <a:latin typeface="Roboto" panose="020B0604020202020204" charset="0"/>
                <a:ea typeface="Roboto" panose="020B0604020202020204" charset="0"/>
                <a:cs typeface="Roboto" panose="020B0604020202020204" charset="0"/>
              </a:rPr>
              <a:t>, </a:t>
            </a:r>
            <a:r>
              <a:rPr lang="en-CA" dirty="0" err="1">
                <a:latin typeface="Roboto" panose="020B0604020202020204" charset="0"/>
                <a:ea typeface="Roboto" panose="020B0604020202020204" charset="0"/>
                <a:cs typeface="Roboto" panose="020B0604020202020204" charset="0"/>
              </a:rPr>
              <a:t>SodA</a:t>
            </a:r>
            <a:r>
              <a:rPr lang="en-CA" dirty="0">
                <a:latin typeface="Roboto" panose="020B0604020202020204" charset="0"/>
                <a:ea typeface="Roboto" panose="020B0604020202020204" charset="0"/>
                <a:cs typeface="Roboto" panose="020B0604020202020204" charset="0"/>
              </a:rPr>
              <a:t>, </a:t>
            </a:r>
            <a:r>
              <a:rPr lang="en-CA" dirty="0" err="1">
                <a:latin typeface="Roboto" panose="020B0604020202020204" charset="0"/>
                <a:ea typeface="Roboto" panose="020B0604020202020204" charset="0"/>
                <a:cs typeface="Roboto" panose="020B0604020202020204" charset="0"/>
              </a:rPr>
              <a:t>SodC</a:t>
            </a:r>
            <a:r>
              <a:rPr lang="en-CA" dirty="0">
                <a:latin typeface="Roboto" panose="020B0604020202020204" charset="0"/>
                <a:ea typeface="Roboto" panose="020B0604020202020204" charset="0"/>
                <a:cs typeface="Roboto" panose="020B0604020202020204" charset="0"/>
              </a:rPr>
              <a:t>)</a:t>
            </a:r>
          </a:p>
          <a:p>
            <a:endParaRPr lang="en-CA" dirty="0">
              <a:latin typeface="Roboto" panose="020B0604020202020204" charset="0"/>
              <a:ea typeface="Roboto" panose="020B0604020202020204" charset="0"/>
              <a:cs typeface="Roboto" panose="020B0604020202020204" charset="0"/>
            </a:endParaRPr>
          </a:p>
          <a:p>
            <a:r>
              <a:rPr lang="en-CA" dirty="0">
                <a:latin typeface="Roboto" panose="020B0604020202020204" charset="0"/>
                <a:ea typeface="Roboto" panose="020B0604020202020204" charset="0"/>
                <a:cs typeface="Roboto" panose="020B0604020202020204" charset="0"/>
              </a:rPr>
              <a:t>Bacterial virulence factors involved in </a:t>
            </a:r>
            <a:r>
              <a:rPr lang="en-CA" dirty="0" err="1">
                <a:latin typeface="Roboto" panose="020B0604020202020204" charset="0"/>
                <a:ea typeface="Roboto" panose="020B0604020202020204" charset="0"/>
                <a:cs typeface="Roboto" panose="020B0604020202020204" charset="0"/>
              </a:rPr>
              <a:t>futilising</a:t>
            </a:r>
            <a:r>
              <a:rPr lang="en-CA" dirty="0">
                <a:latin typeface="Roboto" panose="020B0604020202020204" charset="0"/>
                <a:ea typeface="Roboto" panose="020B0604020202020204" charset="0"/>
                <a:cs typeface="Roboto" panose="020B0604020202020204" charset="0"/>
              </a:rPr>
              <a:t> the phagolysosome destruction attempt:</a:t>
            </a:r>
          </a:p>
          <a:p>
            <a:pPr marL="285750" indent="-285750">
              <a:buFont typeface="Arial" panose="020B0604020202020204" pitchFamily="34" charset="0"/>
              <a:buChar char="•"/>
            </a:pPr>
            <a:r>
              <a:rPr lang="en-CA" b="1" dirty="0" err="1">
                <a:latin typeface="Roboto" panose="020B0604020202020204" charset="0"/>
                <a:ea typeface="Roboto" panose="020B0604020202020204" charset="0"/>
                <a:cs typeface="Roboto" panose="020B0604020202020204" charset="0"/>
              </a:rPr>
              <a:t>Phagosomal</a:t>
            </a:r>
            <a:r>
              <a:rPr lang="en-CA" b="1" dirty="0">
                <a:latin typeface="Roboto" panose="020B0604020202020204" charset="0"/>
                <a:ea typeface="Roboto" panose="020B0604020202020204" charset="0"/>
                <a:cs typeface="Roboto" panose="020B0604020202020204" charset="0"/>
              </a:rPr>
              <a:t> arresting proteins </a:t>
            </a:r>
            <a:r>
              <a:rPr lang="en-CA" dirty="0">
                <a:latin typeface="Roboto" panose="020B0604020202020204" charset="0"/>
                <a:ea typeface="Roboto" panose="020B0604020202020204" charset="0"/>
                <a:cs typeface="Roboto" panose="020B0604020202020204" charset="0"/>
              </a:rPr>
              <a:t>prevent the fusion of phagosome with lysosome (i.e. formation of phagolysosome) by modifying the structure of early phagosome. (e.g. </a:t>
            </a:r>
            <a:r>
              <a:rPr lang="en-CA" dirty="0" err="1">
                <a:latin typeface="Roboto" panose="020B0604020202020204" charset="0"/>
                <a:ea typeface="Roboto" panose="020B0604020202020204" charset="0"/>
                <a:cs typeface="Roboto" panose="020B0604020202020204" charset="0"/>
              </a:rPr>
              <a:t>NdK</a:t>
            </a:r>
            <a:r>
              <a:rPr lang="en-CA" dirty="0">
                <a:latin typeface="Roboto" panose="020B0604020202020204" charset="0"/>
                <a:ea typeface="Roboto" panose="020B0604020202020204" charset="0"/>
                <a:cs typeface="Roboto" panose="020B0604020202020204" charset="0"/>
              </a:rPr>
              <a:t>, </a:t>
            </a:r>
            <a:r>
              <a:rPr lang="en-CA" dirty="0" err="1">
                <a:latin typeface="Roboto" panose="020B0604020202020204" charset="0"/>
                <a:ea typeface="Roboto" panose="020B0604020202020204" charset="0"/>
                <a:cs typeface="Roboto" panose="020B0604020202020204" charset="0"/>
              </a:rPr>
              <a:t>PtpA</a:t>
            </a:r>
            <a:r>
              <a:rPr lang="en-CA" dirty="0">
                <a:latin typeface="Roboto" panose="020B0604020202020204" charset="0"/>
                <a:ea typeface="Roboto" panose="020B0604020202020204" charset="0"/>
                <a:cs typeface="Roboto" panose="020B0604020202020204" charset="0"/>
              </a:rPr>
              <a:t>, PPE10, </a:t>
            </a:r>
            <a:r>
              <a:rPr lang="en-CA" dirty="0" err="1">
                <a:latin typeface="Roboto" panose="020B0604020202020204" charset="0"/>
                <a:ea typeface="Roboto" panose="020B0604020202020204" charset="0"/>
                <a:cs typeface="Roboto" panose="020B0604020202020204" charset="0"/>
              </a:rPr>
              <a:t>FbpA</a:t>
            </a:r>
            <a:r>
              <a:rPr lang="en-CA" dirty="0">
                <a:latin typeface="Roboto" panose="020B0604020202020204" charset="0"/>
                <a:ea typeface="Roboto" panose="020B0604020202020204" charset="0"/>
                <a:cs typeface="Roboto" panose="020B0604020202020204" charset="0"/>
              </a:rPr>
              <a:t>)</a:t>
            </a:r>
          </a:p>
        </p:txBody>
      </p:sp>
      <p:grpSp>
        <p:nvGrpSpPr>
          <p:cNvPr id="9" name="Group 8"/>
          <p:cNvGrpSpPr/>
          <p:nvPr/>
        </p:nvGrpSpPr>
        <p:grpSpPr>
          <a:xfrm>
            <a:off x="5707837" y="836216"/>
            <a:ext cx="2402515" cy="4204889"/>
            <a:chOff x="5694372" y="769108"/>
            <a:chExt cx="2587948" cy="4530934"/>
          </a:xfrm>
        </p:grpSpPr>
        <p:pic>
          <p:nvPicPr>
            <p:cNvPr id="6" name="Picture 5"/>
            <p:cNvPicPr>
              <a:picLocks noChangeAspect="1"/>
            </p:cNvPicPr>
            <p:nvPr/>
          </p:nvPicPr>
          <p:blipFill rotWithShape="1">
            <a:blip r:embed="rId2"/>
            <a:srcRect r="52207" b="56434"/>
            <a:stretch/>
          </p:blipFill>
          <p:spPr>
            <a:xfrm>
              <a:off x="5694373" y="769108"/>
              <a:ext cx="2587947" cy="2189197"/>
            </a:xfrm>
            <a:prstGeom prst="rect">
              <a:avLst/>
            </a:prstGeom>
          </p:spPr>
        </p:pic>
        <p:pic>
          <p:nvPicPr>
            <p:cNvPr id="8" name="Picture 7"/>
            <p:cNvPicPr>
              <a:picLocks noChangeAspect="1"/>
            </p:cNvPicPr>
            <p:nvPr/>
          </p:nvPicPr>
          <p:blipFill rotWithShape="1">
            <a:blip r:embed="rId3"/>
            <a:srcRect l="49027" r="-73" b="50226"/>
            <a:stretch/>
          </p:blipFill>
          <p:spPr>
            <a:xfrm>
              <a:off x="5694372" y="2958305"/>
              <a:ext cx="2587947" cy="2341737"/>
            </a:xfrm>
            <a:prstGeom prst="rect">
              <a:avLst/>
            </a:prstGeom>
          </p:spPr>
        </p:pic>
      </p:grpSp>
      <p:sp>
        <p:nvSpPr>
          <p:cNvPr id="10" name="Rectangle 9"/>
          <p:cNvSpPr/>
          <p:nvPr/>
        </p:nvSpPr>
        <p:spPr>
          <a:xfrm>
            <a:off x="8110351" y="2735302"/>
            <a:ext cx="747528" cy="1938992"/>
          </a:xfrm>
          <a:prstGeom prst="rect">
            <a:avLst/>
          </a:prstGeom>
        </p:spPr>
        <p:txBody>
          <a:bodyPr wrap="square">
            <a:spAutoFit/>
          </a:bodyPr>
          <a:lstStyle/>
          <a:p>
            <a:r>
              <a:rPr lang="en-CA" sz="800" dirty="0">
                <a:solidFill>
                  <a:schemeClr val="bg1">
                    <a:lumMod val="50000"/>
                  </a:schemeClr>
                </a:solidFill>
              </a:rPr>
              <a:t>http://www.tandfonline.com/na101/home/literatum/publisher/tandf/journals/content/kvir20/2013/kvir20.v004.i01/viru.22329/20141027/images/medium/kvir_a_10922329_f0004.gif</a:t>
            </a:r>
          </a:p>
        </p:txBody>
      </p:sp>
    </p:spTree>
    <p:extLst>
      <p:ext uri="{BB962C8B-B14F-4D97-AF65-F5344CB8AC3E}">
        <p14:creationId xmlns:p14="http://schemas.microsoft.com/office/powerpoint/2010/main" val="293447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MTB Multiplication &amp; Spread</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13</a:t>
            </a:fld>
            <a:endParaRPr lang="en-PH" sz="1200" b="0" i="0" u="none" strike="noStrike" cap="none">
              <a:solidFill>
                <a:srgbClr val="888888"/>
              </a:solidFill>
              <a:latin typeface="Calibri"/>
              <a:ea typeface="Calibri"/>
              <a:cs typeface="Calibri"/>
              <a:sym typeface="Calibri"/>
            </a:endParaRPr>
          </a:p>
        </p:txBody>
      </p:sp>
      <p:graphicFrame>
        <p:nvGraphicFramePr>
          <p:cNvPr id="7" name="Diagram 6"/>
          <p:cNvGraphicFramePr/>
          <p:nvPr>
            <p:extLst>
              <p:ext uri="{D42A27DB-BD31-4B8C-83A1-F6EECF244321}">
                <p14:modId xmlns:p14="http://schemas.microsoft.com/office/powerpoint/2010/main" val="2288605027"/>
              </p:ext>
            </p:extLst>
          </p:nvPr>
        </p:nvGraphicFramePr>
        <p:xfrm>
          <a:off x="400049" y="2557314"/>
          <a:ext cx="8463513" cy="1892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400049" y="1309539"/>
            <a:ext cx="8463513" cy="1504950"/>
            <a:chOff x="457200" y="1080496"/>
            <a:chExt cx="8463513" cy="1504950"/>
          </a:xfrm>
        </p:grpSpPr>
        <p:pic>
          <p:nvPicPr>
            <p:cNvPr id="5" name="Picture 4"/>
            <p:cNvPicPr>
              <a:picLocks noChangeAspect="1"/>
            </p:cNvPicPr>
            <p:nvPr/>
          </p:nvPicPr>
          <p:blipFill rotWithShape="1">
            <a:blip r:embed="rId8"/>
            <a:srcRect l="56175" t="35173" b="33257"/>
            <a:stretch/>
          </p:blipFill>
          <p:spPr>
            <a:xfrm>
              <a:off x="457200" y="1080496"/>
              <a:ext cx="2821171" cy="1467293"/>
            </a:xfrm>
            <a:prstGeom prst="rect">
              <a:avLst/>
            </a:prstGeom>
          </p:spPr>
        </p:pic>
        <p:pic>
          <p:nvPicPr>
            <p:cNvPr id="8" name="Picture 7"/>
            <p:cNvPicPr>
              <a:picLocks noChangeAspect="1"/>
            </p:cNvPicPr>
            <p:nvPr/>
          </p:nvPicPr>
          <p:blipFill rotWithShape="1">
            <a:blip r:embed="rId8"/>
            <a:srcRect l="56175" t="67945" b="-1"/>
            <a:stretch/>
          </p:blipFill>
          <p:spPr>
            <a:xfrm>
              <a:off x="3278371" y="1080496"/>
              <a:ext cx="2821171" cy="1489849"/>
            </a:xfrm>
            <a:prstGeom prst="rect">
              <a:avLst/>
            </a:prstGeom>
          </p:spPr>
        </p:pic>
        <p:pic>
          <p:nvPicPr>
            <p:cNvPr id="9" name="Picture 8"/>
            <p:cNvPicPr>
              <a:picLocks noChangeAspect="1"/>
            </p:cNvPicPr>
            <p:nvPr/>
          </p:nvPicPr>
          <p:blipFill rotWithShape="1">
            <a:blip r:embed="rId8"/>
            <a:srcRect l="56175" t="2392" b="65227"/>
            <a:stretch/>
          </p:blipFill>
          <p:spPr>
            <a:xfrm>
              <a:off x="6099542" y="1080496"/>
              <a:ext cx="2821171" cy="1504950"/>
            </a:xfrm>
            <a:prstGeom prst="rect">
              <a:avLst/>
            </a:prstGeom>
          </p:spPr>
        </p:pic>
      </p:grpSp>
      <p:sp>
        <p:nvSpPr>
          <p:cNvPr id="12" name="Rectangle 11"/>
          <p:cNvSpPr/>
          <p:nvPr/>
        </p:nvSpPr>
        <p:spPr>
          <a:xfrm>
            <a:off x="400049" y="4559513"/>
            <a:ext cx="4572000" cy="415498"/>
          </a:xfrm>
          <a:prstGeom prst="rect">
            <a:avLst/>
          </a:prstGeom>
        </p:spPr>
        <p:txBody>
          <a:bodyPr>
            <a:spAutoFit/>
          </a:bodyPr>
          <a:lstStyle/>
          <a:p>
            <a:r>
              <a:rPr lang="en-CA" sz="700" dirty="0">
                <a:solidFill>
                  <a:schemeClr val="bg1">
                    <a:lumMod val="50000"/>
                  </a:schemeClr>
                </a:solidFill>
              </a:rPr>
              <a:t>http://wiki.ubc.ca/images/d/d1/Figure_5._Pathogenesis_of_latent_tuberculosis_infection_%28LTBI%29_and_TB_disease_%281%29_entry_%282%29_alveoli_%283%29_secondary_sites_%284%29_granuloma_%285%29_broken_down_granuloma_and_escaping_bacteria%3B_from_CDC%3B_Web%3B_March_4%2C_2017.png</a:t>
            </a:r>
          </a:p>
        </p:txBody>
      </p:sp>
      <p:sp>
        <p:nvSpPr>
          <p:cNvPr id="13" name="Callout: Double Bent Line 12"/>
          <p:cNvSpPr/>
          <p:nvPr/>
        </p:nvSpPr>
        <p:spPr>
          <a:xfrm>
            <a:off x="6506013" y="4203699"/>
            <a:ext cx="2424223" cy="865999"/>
          </a:xfrm>
          <a:prstGeom prst="borderCallout3">
            <a:avLst>
              <a:gd name="adj1" fmla="val -8653"/>
              <a:gd name="adj2" fmla="val -7279"/>
              <a:gd name="adj3" fmla="val 17597"/>
              <a:gd name="adj4" fmla="val -7456"/>
              <a:gd name="adj5" fmla="val 57349"/>
              <a:gd name="adj6" fmla="val -7456"/>
              <a:gd name="adj7" fmla="val 49562"/>
              <a:gd name="adj8" fmla="val 43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Roboto" panose="020B0604020202020204" charset="0"/>
                <a:ea typeface="Roboto" panose="020B0604020202020204" charset="0"/>
                <a:cs typeface="Roboto" panose="020B0604020202020204" charset="0"/>
              </a:rPr>
              <a:t>N/B: Secondary infection is achieved by using similar virulence mechanisms for adherence and entry as in primary infection)</a:t>
            </a:r>
            <a:endParaRPr lang="en-US" sz="1100" dirty="0"/>
          </a:p>
        </p:txBody>
      </p:sp>
    </p:spTree>
    <p:extLst>
      <p:ext uri="{BB962C8B-B14F-4D97-AF65-F5344CB8AC3E}">
        <p14:creationId xmlns:p14="http://schemas.microsoft.com/office/powerpoint/2010/main" val="218246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MTB Multiplication &amp; Spread</a:t>
            </a:r>
          </a:p>
        </p:txBody>
      </p:sp>
      <p:grpSp>
        <p:nvGrpSpPr>
          <p:cNvPr id="11" name="Group 10"/>
          <p:cNvGrpSpPr/>
          <p:nvPr/>
        </p:nvGrpSpPr>
        <p:grpSpPr>
          <a:xfrm>
            <a:off x="1724025" y="892157"/>
            <a:ext cx="5105917" cy="3841124"/>
            <a:chOff x="1724025" y="892157"/>
            <a:chExt cx="5105917" cy="3841124"/>
          </a:xfrm>
        </p:grpSpPr>
        <p:pic>
          <p:nvPicPr>
            <p:cNvPr id="6" name="Picture 5"/>
            <p:cNvPicPr>
              <a:picLocks noChangeAspect="1"/>
            </p:cNvPicPr>
            <p:nvPr/>
          </p:nvPicPr>
          <p:blipFill rotWithShape="1">
            <a:blip r:embed="rId3"/>
            <a:srcRect l="12558" t="17636" r="55949" b="41582"/>
            <a:stretch/>
          </p:blipFill>
          <p:spPr>
            <a:xfrm>
              <a:off x="2307191" y="892157"/>
              <a:ext cx="1913861" cy="1860698"/>
            </a:xfrm>
            <a:prstGeom prst="rect">
              <a:avLst/>
            </a:prstGeom>
          </p:spPr>
        </p:pic>
        <p:pic>
          <p:nvPicPr>
            <p:cNvPr id="14" name="Picture 13"/>
            <p:cNvPicPr>
              <a:picLocks noChangeAspect="1"/>
            </p:cNvPicPr>
            <p:nvPr/>
          </p:nvPicPr>
          <p:blipFill rotWithShape="1">
            <a:blip r:embed="rId3"/>
            <a:srcRect l="46081" t="17636" r="18666" b="48150"/>
            <a:stretch/>
          </p:blipFill>
          <p:spPr>
            <a:xfrm>
              <a:off x="4276208" y="892157"/>
              <a:ext cx="2553734" cy="1860698"/>
            </a:xfrm>
            <a:prstGeom prst="rect">
              <a:avLst/>
            </a:prstGeom>
          </p:spPr>
        </p:pic>
        <p:pic>
          <p:nvPicPr>
            <p:cNvPr id="15" name="Picture 14"/>
            <p:cNvPicPr>
              <a:picLocks noChangeAspect="1"/>
            </p:cNvPicPr>
            <p:nvPr/>
          </p:nvPicPr>
          <p:blipFill rotWithShape="1">
            <a:blip r:embed="rId3"/>
            <a:srcRect l="12639" t="59825" r="52254" b="4011"/>
            <a:stretch/>
          </p:blipFill>
          <p:spPr>
            <a:xfrm>
              <a:off x="1724025" y="2802223"/>
              <a:ext cx="2497027" cy="1931058"/>
            </a:xfrm>
            <a:prstGeom prst="rect">
              <a:avLst/>
            </a:prstGeom>
          </p:spPr>
        </p:pic>
        <p:pic>
          <p:nvPicPr>
            <p:cNvPr id="16" name="Picture 15"/>
            <p:cNvPicPr>
              <a:picLocks noChangeAspect="1"/>
            </p:cNvPicPr>
            <p:nvPr/>
          </p:nvPicPr>
          <p:blipFill rotWithShape="1">
            <a:blip r:embed="rId3"/>
            <a:srcRect l="51004" t="55946" r="9473" b="4339"/>
            <a:stretch/>
          </p:blipFill>
          <p:spPr>
            <a:xfrm>
              <a:off x="4276208" y="2802223"/>
              <a:ext cx="2553734" cy="1926502"/>
            </a:xfrm>
            <a:prstGeom prst="rect">
              <a:avLst/>
            </a:prstGeom>
          </p:spPr>
        </p:pic>
      </p:grpSp>
      <p:sp>
        <p:nvSpPr>
          <p:cNvPr id="17" name="Rectangle 16"/>
          <p:cNvSpPr/>
          <p:nvPr/>
        </p:nvSpPr>
        <p:spPr>
          <a:xfrm>
            <a:off x="6885098" y="4020839"/>
            <a:ext cx="1990208" cy="707886"/>
          </a:xfrm>
          <a:prstGeom prst="rect">
            <a:avLst/>
          </a:prstGeom>
        </p:spPr>
        <p:txBody>
          <a:bodyPr wrap="square">
            <a:spAutoFit/>
          </a:bodyPr>
          <a:lstStyle/>
          <a:p>
            <a:r>
              <a:rPr lang="en-CA" sz="800" dirty="0">
                <a:solidFill>
                  <a:schemeClr val="bg1">
                    <a:lumMod val="50000"/>
                  </a:schemeClr>
                </a:solidFill>
              </a:rPr>
              <a:t>https://image.slidesharecdn.com/tb-final-141118003601-conversion-gate02/95/pharmacotherapy-of-tuberculosis-24-638.jpg?cb=1416271181</a:t>
            </a:r>
          </a:p>
        </p:txBody>
      </p:sp>
    </p:spTree>
    <p:extLst>
      <p:ext uri="{BB962C8B-B14F-4D97-AF65-F5344CB8AC3E}">
        <p14:creationId xmlns:p14="http://schemas.microsoft.com/office/powerpoint/2010/main" val="218750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MTB Bacterial damage</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15</a:t>
            </a:fld>
            <a:endParaRPr lang="en-PH" sz="1200" b="0" i="0" u="none" strike="noStrike" cap="none">
              <a:solidFill>
                <a:srgbClr val="888888"/>
              </a:solidFill>
              <a:latin typeface="Calibri"/>
              <a:ea typeface="Calibri"/>
              <a:cs typeface="Calibri"/>
              <a:sym typeface="Calibri"/>
            </a:endParaRPr>
          </a:p>
        </p:txBody>
      </p:sp>
      <p:graphicFrame>
        <p:nvGraphicFramePr>
          <p:cNvPr id="4" name="Diagram 3"/>
          <p:cNvGraphicFramePr/>
          <p:nvPr>
            <p:extLst>
              <p:ext uri="{D42A27DB-BD31-4B8C-83A1-F6EECF244321}">
                <p14:modId xmlns:p14="http://schemas.microsoft.com/office/powerpoint/2010/main" val="2382420080"/>
              </p:ext>
            </p:extLst>
          </p:nvPr>
        </p:nvGraphicFramePr>
        <p:xfrm>
          <a:off x="457199" y="840183"/>
          <a:ext cx="82295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69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MTB Bacterial damage: Clinical Presentation</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16</a:t>
            </a:fld>
            <a:endParaRPr lang="en-PH" sz="1200" b="0" i="0" u="none" strike="noStrike" cap="none">
              <a:solidFill>
                <a:srgbClr val="888888"/>
              </a:solidFill>
              <a:latin typeface="Calibri"/>
              <a:ea typeface="Calibri"/>
              <a:cs typeface="Calibri"/>
              <a:sym typeface="Calibri"/>
            </a:endParaRPr>
          </a:p>
        </p:txBody>
      </p:sp>
      <p:pic>
        <p:nvPicPr>
          <p:cNvPr id="7" name="Picture 6"/>
          <p:cNvPicPr>
            <a:picLocks noChangeAspect="1"/>
          </p:cNvPicPr>
          <p:nvPr/>
        </p:nvPicPr>
        <p:blipFill>
          <a:blip r:embed="rId2"/>
          <a:stretch>
            <a:fillRect/>
          </a:stretch>
        </p:blipFill>
        <p:spPr>
          <a:xfrm>
            <a:off x="457200" y="990600"/>
            <a:ext cx="3810000" cy="3048000"/>
          </a:xfrm>
          <a:prstGeom prst="rect">
            <a:avLst/>
          </a:prstGeom>
        </p:spPr>
      </p:pic>
      <p:sp>
        <p:nvSpPr>
          <p:cNvPr id="8" name="Rectangle 7"/>
          <p:cNvSpPr/>
          <p:nvPr/>
        </p:nvSpPr>
        <p:spPr>
          <a:xfrm>
            <a:off x="457200" y="4136921"/>
            <a:ext cx="3810000" cy="215444"/>
          </a:xfrm>
          <a:prstGeom prst="rect">
            <a:avLst/>
          </a:prstGeom>
        </p:spPr>
        <p:txBody>
          <a:bodyPr wrap="square">
            <a:spAutoFit/>
          </a:bodyPr>
          <a:lstStyle/>
          <a:p>
            <a:r>
              <a:rPr lang="en-CA" sz="800" dirty="0">
                <a:solidFill>
                  <a:schemeClr val="bg1">
                    <a:lumMod val="50000"/>
                  </a:schemeClr>
                </a:solidFill>
              </a:rPr>
              <a:t>http://keckmedicine.adam.com/graphics/images/en/17260.jpg</a:t>
            </a:r>
          </a:p>
        </p:txBody>
      </p:sp>
      <p:pic>
        <p:nvPicPr>
          <p:cNvPr id="11" name="Picture 10"/>
          <p:cNvPicPr>
            <a:picLocks noChangeAspect="1"/>
          </p:cNvPicPr>
          <p:nvPr/>
        </p:nvPicPr>
        <p:blipFill>
          <a:blip r:embed="rId3"/>
          <a:stretch>
            <a:fillRect/>
          </a:stretch>
        </p:blipFill>
        <p:spPr>
          <a:xfrm>
            <a:off x="4407271" y="990600"/>
            <a:ext cx="4482353" cy="3361765"/>
          </a:xfrm>
          <a:prstGeom prst="rect">
            <a:avLst/>
          </a:prstGeom>
        </p:spPr>
      </p:pic>
    </p:spTree>
    <p:extLst>
      <p:ext uri="{BB962C8B-B14F-4D97-AF65-F5344CB8AC3E}">
        <p14:creationId xmlns:p14="http://schemas.microsoft.com/office/powerpoint/2010/main" val="188477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Summary of MTB Pathogenesis</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17</a:t>
            </a:fld>
            <a:endParaRPr lang="en-PH" sz="1200" b="0" i="0" u="none" strike="noStrike" cap="none">
              <a:solidFill>
                <a:srgbClr val="888888"/>
              </a:solidFill>
              <a:latin typeface="Calibri"/>
              <a:ea typeface="Calibri"/>
              <a:cs typeface="Calibri"/>
              <a:sym typeface="Calibri"/>
            </a:endParaRPr>
          </a:p>
        </p:txBody>
      </p:sp>
      <p:pic>
        <p:nvPicPr>
          <p:cNvPr id="5" name="Picture 4"/>
          <p:cNvPicPr>
            <a:picLocks noChangeAspect="1"/>
          </p:cNvPicPr>
          <p:nvPr/>
        </p:nvPicPr>
        <p:blipFill rotWithShape="1">
          <a:blip r:embed="rId2"/>
          <a:srcRect t="9223"/>
          <a:stretch/>
        </p:blipFill>
        <p:spPr>
          <a:xfrm>
            <a:off x="1205022" y="771087"/>
            <a:ext cx="6733955" cy="4291284"/>
          </a:xfrm>
          <a:prstGeom prst="rect">
            <a:avLst/>
          </a:prstGeom>
        </p:spPr>
      </p:pic>
      <p:sp>
        <p:nvSpPr>
          <p:cNvPr id="6" name="Rectangle 5"/>
          <p:cNvSpPr/>
          <p:nvPr/>
        </p:nvSpPr>
        <p:spPr>
          <a:xfrm>
            <a:off x="106325" y="4875062"/>
            <a:ext cx="3242931" cy="215444"/>
          </a:xfrm>
          <a:prstGeom prst="rect">
            <a:avLst/>
          </a:prstGeom>
        </p:spPr>
        <p:txBody>
          <a:bodyPr wrap="square">
            <a:spAutoFit/>
          </a:bodyPr>
          <a:lstStyle/>
          <a:p>
            <a:r>
              <a:rPr lang="en-CA" sz="800" dirty="0">
                <a:solidFill>
                  <a:schemeClr val="bg1">
                    <a:lumMod val="50000"/>
                  </a:schemeClr>
                </a:solidFill>
              </a:rPr>
              <a:t>https://biodesign.asu.edu/sites/default/files/documents/tb_002lg.jpg</a:t>
            </a:r>
          </a:p>
        </p:txBody>
      </p:sp>
    </p:spTree>
    <p:extLst>
      <p:ext uri="{BB962C8B-B14F-4D97-AF65-F5344CB8AC3E}">
        <p14:creationId xmlns:p14="http://schemas.microsoft.com/office/powerpoint/2010/main" val="2070908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latin typeface="Roboto" panose="020B0604020202020204" charset="0"/>
                <a:ea typeface="Roboto" panose="020B0604020202020204" charset="0"/>
                <a:cs typeface="Roboto" panose="020B0604020202020204" charset="0"/>
              </a:rPr>
              <a:t>Streptococcus pneumoniae (SP)</a:t>
            </a:r>
          </a:p>
        </p:txBody>
      </p:sp>
    </p:spTree>
    <p:extLst>
      <p:ext uri="{BB962C8B-B14F-4D97-AF65-F5344CB8AC3E}">
        <p14:creationId xmlns:p14="http://schemas.microsoft.com/office/powerpoint/2010/main" val="796520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7" name="Picture 6"/>
          <p:cNvPicPr>
            <a:picLocks noChangeAspect="1"/>
          </p:cNvPicPr>
          <p:nvPr/>
        </p:nvPicPr>
        <p:blipFill rotWithShape="1">
          <a:blip r:embed="rId3"/>
          <a:srcRect l="529" t="1256" r="285" b="937"/>
          <a:stretch/>
        </p:blipFill>
        <p:spPr>
          <a:xfrm>
            <a:off x="1129816" y="812006"/>
            <a:ext cx="6884367" cy="3886200"/>
          </a:xfrm>
          <a:prstGeom prst="rect">
            <a:avLst/>
          </a:prstGeom>
        </p:spPr>
      </p:pic>
      <p:sp>
        <p:nvSpPr>
          <p:cNvPr id="689" name="Shape 689"/>
          <p:cNvSpPr txBox="1">
            <a:spLocks noGrp="1"/>
          </p:cNvSpPr>
          <p:nvPr>
            <p:ph type="title"/>
          </p:nvPr>
        </p:nvSpPr>
        <p:spPr>
          <a:xfrm>
            <a:off x="457200" y="209550"/>
            <a:ext cx="8229600" cy="533400"/>
          </a:xfrm>
          <a:prstGeom prst="rect">
            <a:avLst/>
          </a:prstGeom>
          <a:noFill/>
          <a:ln>
            <a:noFill/>
          </a:ln>
        </p:spPr>
        <p:txBody>
          <a:bodyPr lIns="91425" tIns="45700" rIns="91425" bIns="45700" anchor="ctr" anchorCtr="0">
            <a:noAutofit/>
          </a:bodyPr>
          <a:lstStyle/>
          <a:p>
            <a:pPr marL="0" marR="0" lvl="0" indent="0" algn="l" rtl="0">
              <a:spcBef>
                <a:spcPts val="0"/>
              </a:spcBef>
              <a:buClr>
                <a:srgbClr val="150092"/>
              </a:buClr>
              <a:buSzPct val="25000"/>
              <a:buFont typeface="Arial"/>
              <a:buNone/>
            </a:pPr>
            <a:r>
              <a:rPr lang="en-PH" dirty="0">
                <a:solidFill>
                  <a:srgbClr val="3D5C81"/>
                </a:solidFill>
                <a:latin typeface="Roboto"/>
                <a:ea typeface="Roboto"/>
                <a:cs typeface="Roboto"/>
                <a:sym typeface="Roboto"/>
              </a:rPr>
              <a:t>SP Encounter: epidemiology</a:t>
            </a:r>
          </a:p>
        </p:txBody>
      </p:sp>
      <p:sp>
        <p:nvSpPr>
          <p:cNvPr id="752" name="Shape 752"/>
          <p:cNvSpPr txBox="1"/>
          <p:nvPr/>
        </p:nvSpPr>
        <p:spPr>
          <a:xfrm>
            <a:off x="6297482" y="812006"/>
            <a:ext cx="2605699" cy="975901"/>
          </a:xfrm>
          <a:prstGeom prst="wedgeRoundRectCallout">
            <a:avLst>
              <a:gd name="adj1" fmla="val -35708"/>
              <a:gd name="adj2" fmla="val 83280"/>
              <a:gd name="adj3" fmla="val 16667"/>
            </a:avLst>
          </a:prstGeom>
          <a:solidFill>
            <a:srgbClr val="F8FAF4"/>
          </a:solidFill>
          <a:ln w="19050">
            <a:solidFill>
              <a:srgbClr val="036D51"/>
            </a:solidFill>
          </a:ln>
        </p:spPr>
        <p:txBody>
          <a:bodyPr lIns="91425" tIns="45700" rIns="91425" bIns="45700" anchor="ctr" anchorCtr="0">
            <a:noAutofit/>
          </a:bodyPr>
          <a:lstStyle/>
          <a:p>
            <a:pPr lvl="0" algn="ctr">
              <a:lnSpc>
                <a:spcPct val="80000"/>
              </a:lnSpc>
              <a:buSzPct val="25000"/>
            </a:pPr>
            <a:r>
              <a:rPr lang="en-PH" sz="1400" b="0" i="0" u="none" strike="noStrike" cap="none" dirty="0">
                <a:solidFill>
                  <a:schemeClr val="bg1">
                    <a:lumMod val="50000"/>
                  </a:schemeClr>
                </a:solidFill>
                <a:latin typeface="Roboto"/>
                <a:ea typeface="Roboto"/>
                <a:cs typeface="Roboto"/>
                <a:sym typeface="Roboto"/>
              </a:rPr>
              <a:t>Similar to TB, burden of disease (CAP) caused by Strep in India is amongst the highest </a:t>
            </a:r>
            <a:r>
              <a:rPr lang="en-PH" dirty="0">
                <a:solidFill>
                  <a:schemeClr val="bg1">
                    <a:lumMod val="50000"/>
                  </a:schemeClr>
                </a:solidFill>
                <a:latin typeface="Roboto"/>
                <a:ea typeface="Roboto"/>
                <a:cs typeface="Roboto"/>
                <a:sym typeface="Roboto"/>
              </a:rPr>
              <a:t>around the world.</a:t>
            </a:r>
            <a:endParaRPr lang="en-PH" sz="1400" b="0" i="0" u="none" strike="noStrike" cap="none" dirty="0">
              <a:solidFill>
                <a:schemeClr val="bg1">
                  <a:lumMod val="50000"/>
                </a:schemeClr>
              </a:solidFill>
              <a:latin typeface="Roboto"/>
              <a:ea typeface="Roboto"/>
              <a:cs typeface="Roboto"/>
              <a:sym typeface="Roboto"/>
            </a:endParaRPr>
          </a:p>
        </p:txBody>
      </p:sp>
      <p:sp>
        <p:nvSpPr>
          <p:cNvPr id="74" name="Shape 749"/>
          <p:cNvSpPr txBox="1"/>
          <p:nvPr/>
        </p:nvSpPr>
        <p:spPr>
          <a:xfrm>
            <a:off x="3625925" y="2952001"/>
            <a:ext cx="795670" cy="43704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PH" dirty="0">
                <a:solidFill>
                  <a:srgbClr val="3F3F3F"/>
                </a:solidFill>
                <a:latin typeface="Roboto"/>
                <a:ea typeface="Roboto"/>
                <a:cs typeface="Roboto"/>
                <a:sym typeface="Roboto"/>
              </a:rPr>
              <a:t>South</a:t>
            </a:r>
          </a:p>
          <a:p>
            <a:pPr marL="0" marR="0" lvl="0" indent="0" algn="l" rtl="0">
              <a:lnSpc>
                <a:spcPct val="80000"/>
              </a:lnSpc>
              <a:spcBef>
                <a:spcPts val="0"/>
              </a:spcBef>
              <a:buSzPct val="25000"/>
              <a:buNone/>
            </a:pPr>
            <a:r>
              <a:rPr lang="en-PH" sz="1400" b="0" i="0" u="none" strike="noStrike" cap="none" dirty="0">
                <a:solidFill>
                  <a:srgbClr val="3F3F3F"/>
                </a:solidFill>
                <a:latin typeface="Roboto"/>
                <a:ea typeface="Roboto"/>
                <a:cs typeface="Roboto"/>
                <a:sym typeface="Roboto"/>
              </a:rPr>
              <a:t>Africa</a:t>
            </a:r>
          </a:p>
        </p:txBody>
      </p:sp>
      <p:sp>
        <p:nvSpPr>
          <p:cNvPr id="75" name="Shape 747"/>
          <p:cNvSpPr/>
          <p:nvPr/>
        </p:nvSpPr>
        <p:spPr>
          <a:xfrm>
            <a:off x="1198379" y="4286250"/>
            <a:ext cx="864781" cy="411956"/>
          </a:xfrm>
          <a:prstGeom prst="roundRect">
            <a:avLst/>
          </a:prstGeom>
          <a:noFill/>
          <a:ln w="57150" cap="flat" cmpd="sng">
            <a:solidFill>
              <a:schemeClr val="accent2">
                <a:lumMod val="60000"/>
                <a:lumOff val="4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6" name="Shape 747"/>
          <p:cNvSpPr/>
          <p:nvPr/>
        </p:nvSpPr>
        <p:spPr>
          <a:xfrm>
            <a:off x="5611683" y="2451996"/>
            <a:ext cx="685800" cy="650634"/>
          </a:xfrm>
          <a:prstGeom prst="ellipse">
            <a:avLst/>
          </a:prstGeom>
          <a:noFill/>
          <a:ln w="57150" cap="flat" cmpd="sng">
            <a:solidFill>
              <a:schemeClr val="accent2">
                <a:lumMod val="60000"/>
                <a:lumOff val="4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 name="Shape 747"/>
          <p:cNvSpPr/>
          <p:nvPr/>
        </p:nvSpPr>
        <p:spPr>
          <a:xfrm>
            <a:off x="4316820" y="2605391"/>
            <a:ext cx="1165057" cy="1130262"/>
          </a:xfrm>
          <a:prstGeom prst="ellipse">
            <a:avLst/>
          </a:prstGeom>
          <a:noFill/>
          <a:ln w="57150" cap="flat" cmpd="sng">
            <a:solidFill>
              <a:schemeClr val="accent2">
                <a:lumMod val="60000"/>
                <a:lumOff val="4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sp>
        <p:nvSpPr>
          <p:cNvPr id="18" name="Shape 749"/>
          <p:cNvSpPr txBox="1"/>
          <p:nvPr/>
        </p:nvSpPr>
        <p:spPr>
          <a:xfrm>
            <a:off x="6132382" y="2299878"/>
            <a:ext cx="609600" cy="43704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PH" sz="1400" b="0" i="0" u="none" strike="noStrike" cap="none" dirty="0">
                <a:solidFill>
                  <a:srgbClr val="3F3F3F"/>
                </a:solidFill>
                <a:latin typeface="Roboto"/>
                <a:ea typeface="Roboto"/>
                <a:cs typeface="Roboto"/>
                <a:sym typeface="Roboto"/>
              </a:rPr>
              <a:t>India</a:t>
            </a:r>
          </a:p>
        </p:txBody>
      </p:sp>
      <p:sp>
        <p:nvSpPr>
          <p:cNvPr id="8" name="Rectangle 7"/>
          <p:cNvSpPr/>
          <p:nvPr/>
        </p:nvSpPr>
        <p:spPr>
          <a:xfrm>
            <a:off x="5481877" y="4814806"/>
            <a:ext cx="3648075" cy="215444"/>
          </a:xfrm>
          <a:prstGeom prst="rect">
            <a:avLst/>
          </a:prstGeom>
        </p:spPr>
        <p:txBody>
          <a:bodyPr wrap="square">
            <a:spAutoFit/>
          </a:bodyPr>
          <a:lstStyle/>
          <a:p>
            <a:r>
              <a:rPr lang="en-CA" sz="800" dirty="0">
                <a:solidFill>
                  <a:schemeClr val="bg1">
                    <a:lumMod val="50000"/>
                  </a:schemeClr>
                </a:solidFill>
              </a:rPr>
              <a:t>http://www.thelancet.com/cms/attachment/2001002782/2003736831/gr2.jpg</a:t>
            </a:r>
          </a:p>
        </p:txBody>
      </p:sp>
    </p:spTree>
    <p:extLst>
      <p:ext uri="{BB962C8B-B14F-4D97-AF65-F5344CB8AC3E}">
        <p14:creationId xmlns:p14="http://schemas.microsoft.com/office/powerpoint/2010/main" val="312715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panose="020B0604020202020204" charset="0"/>
                <a:ea typeface="Roboto" panose="020B0604020202020204" charset="0"/>
                <a:cs typeface="Roboto" panose="020B0604020202020204" charset="0"/>
              </a:rPr>
              <a:t>Case: From India to Canada</a:t>
            </a:r>
          </a:p>
        </p:txBody>
      </p:sp>
      <p:sp>
        <p:nvSpPr>
          <p:cNvPr id="3" name="Content Placeholder 2"/>
          <p:cNvSpPr>
            <a:spLocks noGrp="1"/>
          </p:cNvSpPr>
          <p:nvPr>
            <p:ph idx="1"/>
          </p:nvPr>
        </p:nvSpPr>
        <p:spPr/>
        <p:txBody>
          <a:bodyPr>
            <a:normAutofit/>
          </a:bodyPr>
          <a:lstStyle/>
          <a:p>
            <a:r>
              <a:rPr lang="en-CA" sz="1800" dirty="0">
                <a:latin typeface="Roboto" panose="020B0604020202020204" charset="0"/>
                <a:ea typeface="Roboto" panose="020B0604020202020204" charset="0"/>
                <a:cs typeface="Roboto" panose="020B0604020202020204" charset="0"/>
              </a:rPr>
              <a:t>53-year-old Robert K. immigrated from India about a year ago. Over the past month he has had </a:t>
            </a:r>
            <a:r>
              <a:rPr lang="en-CA" sz="1800" b="1" dirty="0">
                <a:latin typeface="Roboto" panose="020B0604020202020204" charset="0"/>
                <a:ea typeface="Roboto" panose="020B0604020202020204" charset="0"/>
                <a:cs typeface="Roboto" panose="020B0604020202020204" charset="0"/>
              </a:rPr>
              <a:t>fevers, chills, night sweats and a chronic productive cough</a:t>
            </a:r>
            <a:r>
              <a:rPr lang="en-CA" sz="1800" dirty="0">
                <a:latin typeface="Roboto" panose="020B0604020202020204" charset="0"/>
                <a:ea typeface="Roboto" panose="020B0604020202020204" charset="0"/>
                <a:cs typeface="Roboto" panose="020B0604020202020204" charset="0"/>
              </a:rPr>
              <a:t>. He goes to see his family doctor who confirms a fever of </a:t>
            </a:r>
            <a:r>
              <a:rPr lang="en-CA" sz="1800" b="1" dirty="0">
                <a:latin typeface="Roboto" panose="020B0604020202020204" charset="0"/>
                <a:ea typeface="Roboto" panose="020B0604020202020204" charset="0"/>
                <a:cs typeface="Roboto" panose="020B0604020202020204" charset="0"/>
              </a:rPr>
              <a:t>38.5°C</a:t>
            </a:r>
            <a:r>
              <a:rPr lang="en-CA" sz="1800" dirty="0">
                <a:latin typeface="Roboto" panose="020B0604020202020204" charset="0"/>
                <a:ea typeface="Roboto" panose="020B0604020202020204" charset="0"/>
                <a:cs typeface="Roboto" panose="020B0604020202020204" charset="0"/>
              </a:rPr>
              <a:t>. </a:t>
            </a:r>
          </a:p>
          <a:p>
            <a:r>
              <a:rPr lang="en-CA" sz="1800" dirty="0">
                <a:latin typeface="Roboto" panose="020B0604020202020204" charset="0"/>
                <a:ea typeface="Roboto" panose="020B0604020202020204" charset="0"/>
                <a:cs typeface="Roboto" panose="020B0604020202020204" charset="0"/>
              </a:rPr>
              <a:t>Upon auscultation she also finds </a:t>
            </a:r>
            <a:r>
              <a:rPr lang="en-CA" sz="1800" b="1" dirty="0">
                <a:latin typeface="Roboto" panose="020B0604020202020204" charset="0"/>
                <a:ea typeface="Roboto" panose="020B0604020202020204" charset="0"/>
                <a:cs typeface="Roboto" panose="020B0604020202020204" charset="0"/>
              </a:rPr>
              <a:t>crackles in the right lung </a:t>
            </a:r>
            <a:r>
              <a:rPr lang="en-CA" sz="1800" dirty="0">
                <a:latin typeface="Roboto" panose="020B0604020202020204" charset="0"/>
                <a:ea typeface="Roboto" panose="020B0604020202020204" charset="0"/>
                <a:cs typeface="Roboto" panose="020B0604020202020204" charset="0"/>
              </a:rPr>
              <a:t>and </a:t>
            </a:r>
            <a:r>
              <a:rPr lang="en-CA" sz="1800" b="1" dirty="0">
                <a:latin typeface="Roboto" panose="020B0604020202020204" charset="0"/>
                <a:ea typeface="Roboto" panose="020B0604020202020204" charset="0"/>
                <a:cs typeface="Roboto" panose="020B0604020202020204" charset="0"/>
              </a:rPr>
              <a:t>decreased breath sounds in the right lower lung field</a:t>
            </a:r>
            <a:r>
              <a:rPr lang="en-CA" sz="1800" dirty="0">
                <a:latin typeface="Roboto" panose="020B0604020202020204" charset="0"/>
                <a:ea typeface="Roboto" panose="020B0604020202020204" charset="0"/>
                <a:cs typeface="Roboto" panose="020B0604020202020204" charset="0"/>
              </a:rPr>
              <a:t>. She sends Robert for a chest X-ray and gives him three sterile containers with instructions to generate three deep sputum samples over three mornings. </a:t>
            </a:r>
          </a:p>
          <a:p>
            <a:r>
              <a:rPr lang="en-CA" sz="1800" dirty="0">
                <a:latin typeface="Roboto" panose="020B0604020202020204" charset="0"/>
                <a:ea typeface="Roboto" panose="020B0604020202020204" charset="0"/>
                <a:cs typeface="Roboto" panose="020B0604020202020204" charset="0"/>
              </a:rPr>
              <a:t>After the samples are examined in the Microbiology Laboratory the Public Health Unit notifies Robert K. to report to the local hospital for further assessment.</a:t>
            </a:r>
          </a:p>
        </p:txBody>
      </p:sp>
    </p:spTree>
    <p:extLst>
      <p:ext uri="{BB962C8B-B14F-4D97-AF65-F5344CB8AC3E}">
        <p14:creationId xmlns:p14="http://schemas.microsoft.com/office/powerpoint/2010/main" val="70541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panose="020B0604020202020204" charset="0"/>
                <a:ea typeface="Roboto" panose="020B0604020202020204" charset="0"/>
                <a:cs typeface="Roboto" panose="020B0604020202020204" charset="0"/>
              </a:rPr>
              <a:t>SP Encounter: epidemiology</a:t>
            </a:r>
          </a:p>
        </p:txBody>
      </p:sp>
      <p:sp>
        <p:nvSpPr>
          <p:cNvPr id="11" name="Content Placeholder 2"/>
          <p:cNvSpPr txBox="1">
            <a:spLocks/>
          </p:cNvSpPr>
          <p:nvPr/>
        </p:nvSpPr>
        <p:spPr>
          <a:xfrm>
            <a:off x="457200" y="971550"/>
            <a:ext cx="5475767" cy="39513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Roboto" panose="020B0604020202020204" charset="0"/>
                <a:ea typeface="Roboto" panose="020B0604020202020204" charset="0"/>
                <a:cs typeface="Roboto" panose="020B060402020202020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CA" sz="1600" dirty="0">
              <a:solidFill>
                <a:schemeClr val="tx1"/>
              </a:solidFill>
            </a:endParaRPr>
          </a:p>
        </p:txBody>
      </p:sp>
      <p:sp>
        <p:nvSpPr>
          <p:cNvPr id="3" name="TextBox 2"/>
          <p:cNvSpPr txBox="1"/>
          <p:nvPr/>
        </p:nvSpPr>
        <p:spPr>
          <a:xfrm>
            <a:off x="457200" y="754993"/>
            <a:ext cx="8229600" cy="738664"/>
          </a:xfrm>
          <a:prstGeom prst="rect">
            <a:avLst/>
          </a:prstGeom>
          <a:noFill/>
        </p:spPr>
        <p:txBody>
          <a:bodyPr wrap="square" rtlCol="0">
            <a:spAutoFit/>
          </a:bodyPr>
          <a:lstStyle/>
          <a:p>
            <a:r>
              <a:rPr lang="en-CA" dirty="0">
                <a:latin typeface="Roboto" panose="020B0604020202020204" charset="0"/>
                <a:ea typeface="Roboto" panose="020B0604020202020204" charset="0"/>
                <a:cs typeface="Roboto" panose="020B0604020202020204" charset="0"/>
              </a:rPr>
              <a:t>Depending on the context of transmission, pneumonia is categorised into:</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Community-acquired (CAP)</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Nosocomial / Hospital-acquired (HAP)</a:t>
            </a:r>
          </a:p>
        </p:txBody>
      </p:sp>
      <p:graphicFrame>
        <p:nvGraphicFramePr>
          <p:cNvPr id="4" name="Table 3"/>
          <p:cNvGraphicFramePr>
            <a:graphicFrameLocks noGrp="1"/>
          </p:cNvGraphicFramePr>
          <p:nvPr>
            <p:extLst>
              <p:ext uri="{D42A27DB-BD31-4B8C-83A1-F6EECF244321}">
                <p14:modId xmlns:p14="http://schemas.microsoft.com/office/powerpoint/2010/main" val="131206961"/>
              </p:ext>
            </p:extLst>
          </p:nvPr>
        </p:nvGraphicFramePr>
        <p:xfrm>
          <a:off x="491756" y="1439246"/>
          <a:ext cx="8160488" cy="3657600"/>
        </p:xfrm>
        <a:graphic>
          <a:graphicData uri="http://schemas.openxmlformats.org/drawingml/2006/table">
            <a:tbl>
              <a:tblPr firstRow="1" bandRow="1">
                <a:tableStyleId>{5C22544A-7EE6-4342-B048-85BDC9FD1C3A}</a:tableStyleId>
              </a:tblPr>
              <a:tblGrid>
                <a:gridCol w="2307450">
                  <a:extLst>
                    <a:ext uri="{9D8B030D-6E8A-4147-A177-3AD203B41FA5}">
                      <a16:colId xmlns:a16="http://schemas.microsoft.com/office/drawing/2014/main" val="3219076672"/>
                    </a:ext>
                  </a:extLst>
                </a:gridCol>
                <a:gridCol w="2981191">
                  <a:extLst>
                    <a:ext uri="{9D8B030D-6E8A-4147-A177-3AD203B41FA5}">
                      <a16:colId xmlns:a16="http://schemas.microsoft.com/office/drawing/2014/main" val="2993633649"/>
                    </a:ext>
                  </a:extLst>
                </a:gridCol>
                <a:gridCol w="2871847">
                  <a:extLst>
                    <a:ext uri="{9D8B030D-6E8A-4147-A177-3AD203B41FA5}">
                      <a16:colId xmlns:a16="http://schemas.microsoft.com/office/drawing/2014/main" val="754257675"/>
                    </a:ext>
                  </a:extLst>
                </a:gridCol>
              </a:tblGrid>
              <a:tr h="0">
                <a:tc>
                  <a:txBody>
                    <a:bodyPr/>
                    <a:lstStyle/>
                    <a:p>
                      <a:endParaRPr lang="en-CA" dirty="0">
                        <a:latin typeface="Roboto" panose="020B0604020202020204" charset="0"/>
                        <a:ea typeface="Roboto" panose="020B0604020202020204" charset="0"/>
                        <a:cs typeface="Roboto" panose="020B0604020202020204" charset="0"/>
                      </a:endParaRPr>
                    </a:p>
                  </a:txBody>
                  <a:tcPr/>
                </a:tc>
                <a:tc>
                  <a:txBody>
                    <a:bodyPr/>
                    <a:lstStyle/>
                    <a:p>
                      <a:r>
                        <a:rPr lang="en-CA" dirty="0">
                          <a:latin typeface="Roboto" panose="020B0604020202020204" charset="0"/>
                          <a:ea typeface="Roboto" panose="020B0604020202020204" charset="0"/>
                          <a:cs typeface="Roboto" panose="020B0604020202020204" charset="0"/>
                        </a:rPr>
                        <a:t>CAP</a:t>
                      </a:r>
                    </a:p>
                  </a:txBody>
                  <a:tcPr/>
                </a:tc>
                <a:tc>
                  <a:txBody>
                    <a:bodyPr/>
                    <a:lstStyle/>
                    <a:p>
                      <a:r>
                        <a:rPr lang="en-CA" dirty="0">
                          <a:latin typeface="Roboto" panose="020B0604020202020204" charset="0"/>
                          <a:ea typeface="Roboto" panose="020B0604020202020204" charset="0"/>
                          <a:cs typeface="Roboto" panose="020B0604020202020204" charset="0"/>
                        </a:rPr>
                        <a:t>HAP</a:t>
                      </a:r>
                    </a:p>
                  </a:txBody>
                  <a:tcPr/>
                </a:tc>
                <a:extLst>
                  <a:ext uri="{0D108BD9-81ED-4DB2-BD59-A6C34878D82A}">
                    <a16:rowId xmlns:a16="http://schemas.microsoft.com/office/drawing/2014/main" val="1048045258"/>
                  </a:ext>
                </a:extLst>
              </a:tr>
              <a:tr h="370840">
                <a:tc>
                  <a:txBody>
                    <a:bodyPr/>
                    <a:lstStyle/>
                    <a:p>
                      <a:r>
                        <a:rPr lang="en-CA" dirty="0">
                          <a:latin typeface="Roboto" panose="020B0604020202020204" charset="0"/>
                          <a:ea typeface="Roboto" panose="020B0604020202020204" charset="0"/>
                          <a:cs typeface="Roboto" panose="020B0604020202020204" charset="0"/>
                        </a:rPr>
                        <a:t>Definition</a:t>
                      </a:r>
                    </a:p>
                  </a:txBody>
                  <a:tcPr/>
                </a:tc>
                <a:tc>
                  <a:txBody>
                    <a:bodyPr/>
                    <a:lstStyle/>
                    <a:p>
                      <a:r>
                        <a:rPr lang="en-CA" dirty="0">
                          <a:latin typeface="Roboto" panose="020B0604020202020204" charset="0"/>
                          <a:ea typeface="Roboto" panose="020B0604020202020204" charset="0"/>
                          <a:cs typeface="Roboto" panose="020B0604020202020204" charset="0"/>
                        </a:rPr>
                        <a:t>Pneumonia in a person outside hospital</a:t>
                      </a:r>
                    </a:p>
                  </a:txBody>
                  <a:tcPr/>
                </a:tc>
                <a:tc>
                  <a:txBody>
                    <a:bodyPr/>
                    <a:lstStyle/>
                    <a:p>
                      <a:r>
                        <a:rPr lang="en-CA" dirty="0">
                          <a:latin typeface="Roboto" panose="020B0604020202020204" charset="0"/>
                          <a:ea typeface="Roboto" panose="020B0604020202020204" charset="0"/>
                          <a:cs typeface="Roboto" panose="020B0604020202020204" charset="0"/>
                        </a:rPr>
                        <a:t>Pneumonia occurring at least 2 days after admission to hospital</a:t>
                      </a:r>
                    </a:p>
                  </a:txBody>
                  <a:tcPr/>
                </a:tc>
                <a:extLst>
                  <a:ext uri="{0D108BD9-81ED-4DB2-BD59-A6C34878D82A}">
                    <a16:rowId xmlns:a16="http://schemas.microsoft.com/office/drawing/2014/main" val="2041329283"/>
                  </a:ext>
                </a:extLst>
              </a:tr>
              <a:tr h="370840">
                <a:tc>
                  <a:txBody>
                    <a:bodyPr/>
                    <a:lstStyle/>
                    <a:p>
                      <a:r>
                        <a:rPr lang="en-CA" dirty="0">
                          <a:latin typeface="Roboto" panose="020B0604020202020204" charset="0"/>
                          <a:ea typeface="Roboto" panose="020B0604020202020204" charset="0"/>
                          <a:cs typeface="Roboto" panose="020B0604020202020204" charset="0"/>
                        </a:rPr>
                        <a:t>Predisposing factors</a:t>
                      </a:r>
                    </a:p>
                  </a:txBody>
                  <a:tcPr/>
                </a:tc>
                <a:tc>
                  <a:txBody>
                    <a:bodyPr/>
                    <a:lstStyle/>
                    <a:p>
                      <a:r>
                        <a:rPr lang="en-CA" dirty="0">
                          <a:latin typeface="Roboto" panose="020B0604020202020204" charset="0"/>
                          <a:ea typeface="Roboto" panose="020B0604020202020204" charset="0"/>
                          <a:cs typeface="Roboto" panose="020B0604020202020204" charset="0"/>
                        </a:rPr>
                        <a:t>Smoking</a:t>
                      </a:r>
                    </a:p>
                    <a:p>
                      <a:r>
                        <a:rPr lang="en-CA" dirty="0">
                          <a:latin typeface="Roboto" panose="020B0604020202020204" charset="0"/>
                          <a:ea typeface="Roboto" panose="020B0604020202020204" charset="0"/>
                          <a:cs typeface="Roboto" panose="020B0604020202020204" charset="0"/>
                        </a:rPr>
                        <a:t>Upper respiratory tract infections</a:t>
                      </a:r>
                    </a:p>
                    <a:p>
                      <a:r>
                        <a:rPr lang="en-CA" dirty="0">
                          <a:latin typeface="Roboto" panose="020B0604020202020204" charset="0"/>
                          <a:ea typeface="Roboto" panose="020B0604020202020204" charset="0"/>
                          <a:cs typeface="Roboto" panose="020B0604020202020204" charset="0"/>
                        </a:rPr>
                        <a:t>Alcohol</a:t>
                      </a:r>
                    </a:p>
                    <a:p>
                      <a:r>
                        <a:rPr lang="en-CA" dirty="0">
                          <a:latin typeface="Roboto" panose="020B0604020202020204" charset="0"/>
                          <a:ea typeface="Roboto" panose="020B0604020202020204" charset="0"/>
                          <a:cs typeface="Roboto" panose="020B0604020202020204" charset="0"/>
                        </a:rPr>
                        <a:t>Immunosuppressant</a:t>
                      </a:r>
                    </a:p>
                    <a:p>
                      <a:r>
                        <a:rPr lang="en-CA" dirty="0">
                          <a:latin typeface="Roboto" panose="020B0604020202020204" charset="0"/>
                          <a:ea typeface="Roboto" panose="020B0604020202020204" charset="0"/>
                          <a:cs typeface="Roboto" panose="020B0604020202020204" charset="0"/>
                        </a:rPr>
                        <a:t>Old age</a:t>
                      </a:r>
                    </a:p>
                    <a:p>
                      <a:r>
                        <a:rPr lang="en-CA" dirty="0">
                          <a:latin typeface="Roboto" panose="020B0604020202020204" charset="0"/>
                          <a:ea typeface="Roboto" panose="020B0604020202020204" charset="0"/>
                          <a:cs typeface="Roboto" panose="020B0604020202020204" charset="0"/>
                        </a:rPr>
                        <a:t>Etc.</a:t>
                      </a:r>
                    </a:p>
                  </a:txBody>
                  <a:tcPr/>
                </a:tc>
                <a:tc>
                  <a:txBody>
                    <a:bodyPr/>
                    <a:lstStyle/>
                    <a:p>
                      <a:r>
                        <a:rPr lang="en-CA">
                          <a:latin typeface="Roboto" panose="020B0604020202020204" charset="0"/>
                          <a:ea typeface="Roboto" panose="020B0604020202020204" charset="0"/>
                          <a:cs typeface="Roboto" panose="020B0604020202020204" charset="0"/>
                        </a:rPr>
                        <a:t>Ventilatory support</a:t>
                      </a:r>
                    </a:p>
                    <a:p>
                      <a:r>
                        <a:rPr lang="en-CA">
                          <a:latin typeface="Roboto" panose="020B0604020202020204" charset="0"/>
                          <a:ea typeface="Roboto" panose="020B0604020202020204" charset="0"/>
                          <a:cs typeface="Roboto" panose="020B0604020202020204" charset="0"/>
                        </a:rPr>
                        <a:t>Abt treatment</a:t>
                      </a:r>
                    </a:p>
                    <a:p>
                      <a:r>
                        <a:rPr lang="en-CA">
                          <a:latin typeface="Roboto" panose="020B0604020202020204" charset="0"/>
                          <a:ea typeface="Roboto" panose="020B0604020202020204" charset="0"/>
                          <a:cs typeface="Roboto" panose="020B0604020202020204" charset="0"/>
                        </a:rPr>
                        <a:t>High gastric pH</a:t>
                      </a:r>
                    </a:p>
                    <a:p>
                      <a:r>
                        <a:rPr lang="en-CA">
                          <a:latin typeface="Roboto" panose="020B0604020202020204" charset="0"/>
                          <a:ea typeface="Roboto" panose="020B0604020202020204" charset="0"/>
                          <a:cs typeface="Roboto" panose="020B0604020202020204" charset="0"/>
                        </a:rPr>
                        <a:t>Coexisting cardiac, pulmonary, hepatic, renal insufficiency</a:t>
                      </a:r>
                    </a:p>
                  </a:txBody>
                  <a:tcPr/>
                </a:tc>
                <a:extLst>
                  <a:ext uri="{0D108BD9-81ED-4DB2-BD59-A6C34878D82A}">
                    <a16:rowId xmlns:a16="http://schemas.microsoft.com/office/drawing/2014/main" val="2153295651"/>
                  </a:ext>
                </a:extLst>
              </a:tr>
              <a:tr h="370840">
                <a:tc>
                  <a:txBody>
                    <a:bodyPr/>
                    <a:lstStyle/>
                    <a:p>
                      <a:r>
                        <a:rPr lang="en-CA" dirty="0">
                          <a:latin typeface="Roboto" panose="020B0604020202020204" charset="0"/>
                          <a:ea typeface="Roboto" panose="020B0604020202020204" charset="0"/>
                          <a:cs typeface="Roboto" panose="020B0604020202020204" charset="0"/>
                        </a:rPr>
                        <a:t>Mode of spread</a:t>
                      </a:r>
                    </a:p>
                  </a:txBody>
                  <a:tcPr/>
                </a:tc>
                <a:tc>
                  <a:txBody>
                    <a:bodyPr/>
                    <a:lstStyle/>
                    <a:p>
                      <a:r>
                        <a:rPr lang="en-CA" dirty="0">
                          <a:latin typeface="Roboto" panose="020B0604020202020204" charset="0"/>
                          <a:ea typeface="Roboto" panose="020B0604020202020204" charset="0"/>
                          <a:cs typeface="Roboto" panose="020B0604020202020204" charset="0"/>
                        </a:rPr>
                        <a:t>Aerosol droplet</a:t>
                      </a:r>
                    </a:p>
                  </a:txBody>
                  <a:tcPr/>
                </a:tc>
                <a:tc>
                  <a:txBody>
                    <a:bodyPr/>
                    <a:lstStyle/>
                    <a:p>
                      <a:r>
                        <a:rPr lang="en-CA" dirty="0" err="1">
                          <a:latin typeface="Roboto" panose="020B0604020202020204" charset="0"/>
                          <a:ea typeface="Roboto" panose="020B0604020202020204" charset="0"/>
                          <a:cs typeface="Roboto" panose="020B0604020202020204" charset="0"/>
                        </a:rPr>
                        <a:t>Microaspiration</a:t>
                      </a:r>
                      <a:r>
                        <a:rPr lang="en-CA" dirty="0">
                          <a:latin typeface="Roboto" panose="020B0604020202020204" charset="0"/>
                          <a:ea typeface="Roboto" panose="020B0604020202020204" charset="0"/>
                          <a:cs typeface="Roboto" panose="020B0604020202020204" charset="0"/>
                        </a:rPr>
                        <a:t> of bacteria that colonize the upper airways</a:t>
                      </a:r>
                    </a:p>
                  </a:txBody>
                  <a:tcPr/>
                </a:tc>
                <a:extLst>
                  <a:ext uri="{0D108BD9-81ED-4DB2-BD59-A6C34878D82A}">
                    <a16:rowId xmlns:a16="http://schemas.microsoft.com/office/drawing/2014/main" val="3705195902"/>
                  </a:ext>
                </a:extLst>
              </a:tr>
              <a:tr h="370840">
                <a:tc>
                  <a:txBody>
                    <a:bodyPr/>
                    <a:lstStyle/>
                    <a:p>
                      <a:r>
                        <a:rPr lang="en-CA" dirty="0">
                          <a:latin typeface="Roboto" panose="020B0604020202020204" charset="0"/>
                          <a:ea typeface="Roboto" panose="020B0604020202020204" charset="0"/>
                          <a:cs typeface="Roboto" panose="020B0604020202020204" charset="0"/>
                        </a:rPr>
                        <a:t>Common infecting agents</a:t>
                      </a:r>
                    </a:p>
                  </a:txBody>
                  <a:tcPr/>
                </a:tc>
                <a:tc>
                  <a:txBody>
                    <a:bodyPr/>
                    <a:lstStyle/>
                    <a:p>
                      <a:r>
                        <a:rPr lang="en-CA" dirty="0">
                          <a:latin typeface="Roboto" panose="020B0604020202020204" charset="0"/>
                          <a:ea typeface="Roboto" panose="020B0604020202020204" charset="0"/>
                          <a:cs typeface="Roboto" panose="020B0604020202020204" charset="0"/>
                        </a:rPr>
                        <a:t>S. pneumoniae</a:t>
                      </a:r>
                    </a:p>
                    <a:p>
                      <a:r>
                        <a:rPr lang="en-CA" dirty="0">
                          <a:latin typeface="Roboto" panose="020B0604020202020204" charset="0"/>
                          <a:ea typeface="Roboto" panose="020B0604020202020204" charset="0"/>
                          <a:cs typeface="Roboto" panose="020B0604020202020204" charset="0"/>
                        </a:rPr>
                        <a:t>S. aureus</a:t>
                      </a:r>
                    </a:p>
                    <a:p>
                      <a:r>
                        <a:rPr lang="en-CA" dirty="0">
                          <a:latin typeface="Roboto" panose="020B0604020202020204" charset="0"/>
                          <a:ea typeface="Roboto" panose="020B0604020202020204" charset="0"/>
                          <a:cs typeface="Roboto" panose="020B0604020202020204" charset="0"/>
                        </a:rPr>
                        <a:t>H. </a:t>
                      </a:r>
                      <a:r>
                        <a:rPr lang="en-CA" dirty="0" err="1">
                          <a:latin typeface="Roboto" panose="020B0604020202020204" charset="0"/>
                          <a:ea typeface="Roboto" panose="020B0604020202020204" charset="0"/>
                          <a:cs typeface="Roboto" panose="020B0604020202020204" charset="0"/>
                        </a:rPr>
                        <a:t>influenzae</a:t>
                      </a:r>
                      <a:endParaRPr lang="en-CA" dirty="0">
                        <a:latin typeface="Roboto" panose="020B0604020202020204" charset="0"/>
                        <a:ea typeface="Roboto" panose="020B0604020202020204" charset="0"/>
                        <a:cs typeface="Roboto" panose="020B0604020202020204" charset="0"/>
                      </a:endParaRPr>
                    </a:p>
                    <a:p>
                      <a:r>
                        <a:rPr lang="en-CA" dirty="0">
                          <a:latin typeface="Roboto" panose="020B0604020202020204" charset="0"/>
                          <a:ea typeface="Roboto" panose="020B0604020202020204" charset="0"/>
                          <a:cs typeface="Roboto" panose="020B0604020202020204" charset="0"/>
                        </a:rPr>
                        <a:t>Virus</a:t>
                      </a:r>
                    </a:p>
                  </a:txBody>
                  <a:tcPr/>
                </a:tc>
                <a:tc>
                  <a:txBody>
                    <a:bodyPr/>
                    <a:lstStyle/>
                    <a:p>
                      <a:r>
                        <a:rPr lang="en-CA" dirty="0">
                          <a:latin typeface="Roboto" panose="020B0604020202020204" charset="0"/>
                          <a:ea typeface="Roboto" panose="020B0604020202020204" charset="0"/>
                          <a:cs typeface="Roboto" panose="020B0604020202020204" charset="0"/>
                        </a:rPr>
                        <a:t>P. aeruginosa</a:t>
                      </a:r>
                    </a:p>
                    <a:p>
                      <a:r>
                        <a:rPr lang="en-CA" dirty="0">
                          <a:latin typeface="Roboto" panose="020B0604020202020204" charset="0"/>
                          <a:ea typeface="Roboto" panose="020B0604020202020204" charset="0"/>
                          <a:cs typeface="Roboto" panose="020B0604020202020204" charset="0"/>
                        </a:rPr>
                        <a:t>MRSA</a:t>
                      </a:r>
                    </a:p>
                    <a:p>
                      <a:r>
                        <a:rPr lang="en-CA" dirty="0">
                          <a:latin typeface="Roboto" panose="020B0604020202020204" charset="0"/>
                          <a:ea typeface="Roboto" panose="020B0604020202020204" charset="0"/>
                          <a:cs typeface="Roboto" panose="020B0604020202020204" charset="0"/>
                        </a:rPr>
                        <a:t>K. pneumoniae</a:t>
                      </a:r>
                    </a:p>
                  </a:txBody>
                  <a:tcPr/>
                </a:tc>
                <a:extLst>
                  <a:ext uri="{0D108BD9-81ED-4DB2-BD59-A6C34878D82A}">
                    <a16:rowId xmlns:a16="http://schemas.microsoft.com/office/drawing/2014/main" val="1649548268"/>
                  </a:ext>
                </a:extLst>
              </a:tr>
            </a:tbl>
          </a:graphicData>
        </a:graphic>
      </p:graphicFrame>
    </p:spTree>
    <p:extLst>
      <p:ext uri="{BB962C8B-B14F-4D97-AF65-F5344CB8AC3E}">
        <p14:creationId xmlns:p14="http://schemas.microsoft.com/office/powerpoint/2010/main" val="281622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panose="020B0604020202020204" charset="0"/>
                <a:ea typeface="Roboto" panose="020B0604020202020204" charset="0"/>
                <a:cs typeface="Roboto" panose="020B0604020202020204" charset="0"/>
              </a:rPr>
              <a:t>SP Encounter: virulence factors</a:t>
            </a:r>
          </a:p>
        </p:txBody>
      </p:sp>
      <p:sp>
        <p:nvSpPr>
          <p:cNvPr id="11" name="Content Placeholder 2"/>
          <p:cNvSpPr txBox="1">
            <a:spLocks/>
          </p:cNvSpPr>
          <p:nvPr/>
        </p:nvSpPr>
        <p:spPr>
          <a:xfrm>
            <a:off x="457200" y="971550"/>
            <a:ext cx="5475767" cy="39513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Roboto" panose="020B0604020202020204" charset="0"/>
                <a:ea typeface="Roboto" panose="020B0604020202020204" charset="0"/>
                <a:cs typeface="Roboto" panose="020B060402020202020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CA" sz="1600" dirty="0">
              <a:solidFill>
                <a:schemeClr val="tx1"/>
              </a:solidFill>
            </a:endParaRPr>
          </a:p>
        </p:txBody>
      </p:sp>
      <p:sp>
        <p:nvSpPr>
          <p:cNvPr id="3" name="TextBox 2"/>
          <p:cNvSpPr txBox="1"/>
          <p:nvPr/>
        </p:nvSpPr>
        <p:spPr>
          <a:xfrm>
            <a:off x="457200" y="1386219"/>
            <a:ext cx="4433777" cy="2893100"/>
          </a:xfrm>
          <a:prstGeom prst="rect">
            <a:avLst/>
          </a:prstGeom>
          <a:noFill/>
        </p:spPr>
        <p:txBody>
          <a:bodyPr wrap="square" rtlCol="0">
            <a:spAutoFit/>
          </a:bodyPr>
          <a:lstStyle/>
          <a:p>
            <a:r>
              <a:rPr lang="en-CA" dirty="0">
                <a:latin typeface="Roboto" panose="020B0604020202020204" charset="0"/>
                <a:ea typeface="Roboto" panose="020B0604020202020204" charset="0"/>
                <a:cs typeface="Roboto" panose="020B0604020202020204" charset="0"/>
              </a:rPr>
              <a:t>Streptococcus pneumoniae</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Gram +</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Alpha haemolytic (under aerobic condition)</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Facultative anaerobic</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Part of the oropharynx &amp; upper respiratory tract normal flora</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Main cause of CAP</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Forms biofilms (aggregates) &amp; adheres to surfaces</a:t>
            </a:r>
          </a:p>
          <a:p>
            <a:pPr marL="285750" lvl="4"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Key virulence factors are: </a:t>
            </a:r>
            <a:r>
              <a:rPr lang="en-CA" dirty="0" err="1">
                <a:latin typeface="Roboto" panose="020B0604020202020204" charset="0"/>
                <a:ea typeface="Roboto" panose="020B0604020202020204" charset="0"/>
                <a:cs typeface="Roboto" panose="020B0604020202020204" charset="0"/>
              </a:rPr>
              <a:t>CiaR</a:t>
            </a:r>
            <a:r>
              <a:rPr lang="en-CA" dirty="0">
                <a:latin typeface="Roboto" panose="020B0604020202020204" charset="0"/>
                <a:ea typeface="Roboto" panose="020B0604020202020204" charset="0"/>
                <a:cs typeface="Roboto" panose="020B0604020202020204" charset="0"/>
              </a:rPr>
              <a:t>/H two component system (for gene regulation); Pneumococcal Serine Rich Protein (</a:t>
            </a:r>
            <a:r>
              <a:rPr lang="en-CA" dirty="0" err="1">
                <a:latin typeface="Roboto" panose="020B0604020202020204" charset="0"/>
                <a:ea typeface="Roboto" panose="020B0604020202020204" charset="0"/>
                <a:cs typeface="Roboto" panose="020B0604020202020204" charset="0"/>
              </a:rPr>
              <a:t>PsrP</a:t>
            </a:r>
            <a:r>
              <a:rPr lang="en-CA" dirty="0">
                <a:latin typeface="Roboto" panose="020B0604020202020204" charset="0"/>
                <a:ea typeface="Roboto" panose="020B0604020202020204" charset="0"/>
                <a:cs typeface="Roboto" panose="020B0604020202020204" charset="0"/>
              </a:rPr>
              <a:t>); Pyruvate oxidase (</a:t>
            </a:r>
            <a:r>
              <a:rPr lang="en-CA" dirty="0" err="1">
                <a:latin typeface="Roboto" panose="020B0604020202020204" charset="0"/>
                <a:ea typeface="Roboto" panose="020B0604020202020204" charset="0"/>
                <a:cs typeface="Roboto" panose="020B0604020202020204" charset="0"/>
              </a:rPr>
              <a:t>SpxB</a:t>
            </a:r>
            <a:r>
              <a:rPr lang="en-CA" dirty="0">
                <a:latin typeface="Roboto" panose="020B0604020202020204" charset="0"/>
                <a:ea typeface="Roboto" panose="020B0604020202020204" charset="0"/>
                <a:cs typeface="Roboto" panose="020B0604020202020204" charset="0"/>
              </a:rPr>
              <a:t>)</a:t>
            </a:r>
          </a:p>
        </p:txBody>
      </p:sp>
      <p:pic>
        <p:nvPicPr>
          <p:cNvPr id="7" name="Picture 6"/>
          <p:cNvPicPr>
            <a:picLocks noChangeAspect="1"/>
          </p:cNvPicPr>
          <p:nvPr/>
        </p:nvPicPr>
        <p:blipFill>
          <a:blip r:embed="rId2"/>
          <a:stretch>
            <a:fillRect/>
          </a:stretch>
        </p:blipFill>
        <p:spPr>
          <a:xfrm>
            <a:off x="5114260" y="1618105"/>
            <a:ext cx="3572540" cy="2429327"/>
          </a:xfrm>
          <a:prstGeom prst="rect">
            <a:avLst/>
          </a:prstGeom>
        </p:spPr>
      </p:pic>
      <p:sp>
        <p:nvSpPr>
          <p:cNvPr id="8" name="Rectangle 7"/>
          <p:cNvSpPr/>
          <p:nvPr/>
        </p:nvSpPr>
        <p:spPr>
          <a:xfrm>
            <a:off x="6057554" y="4161987"/>
            <a:ext cx="2629246" cy="215444"/>
          </a:xfrm>
          <a:prstGeom prst="rect">
            <a:avLst/>
          </a:prstGeom>
        </p:spPr>
        <p:txBody>
          <a:bodyPr wrap="none">
            <a:spAutoFit/>
          </a:bodyPr>
          <a:lstStyle/>
          <a:p>
            <a:r>
              <a:rPr lang="en-CA" sz="800" dirty="0">
                <a:solidFill>
                  <a:schemeClr val="tx1">
                    <a:lumMod val="50000"/>
                    <a:lumOff val="50000"/>
                  </a:schemeClr>
                </a:solidFill>
              </a:rPr>
              <a:t>http://textbookofbacteriology.net/S.pneumoniae1.jpeg</a:t>
            </a:r>
          </a:p>
        </p:txBody>
      </p:sp>
    </p:spTree>
    <p:extLst>
      <p:ext uri="{BB962C8B-B14F-4D97-AF65-F5344CB8AC3E}">
        <p14:creationId xmlns:p14="http://schemas.microsoft.com/office/powerpoint/2010/main" val="984890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SP Entry: Adherence &amp; transcytosis</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22</a:t>
            </a:fld>
            <a:endParaRPr lang="en-PH" sz="1200" b="0" i="0" u="none" strike="noStrike" cap="none">
              <a:solidFill>
                <a:srgbClr val="888888"/>
              </a:solidFill>
              <a:latin typeface="Calibri"/>
              <a:ea typeface="Calibri"/>
              <a:cs typeface="Calibri"/>
              <a:sym typeface="Calibri"/>
            </a:endParaRPr>
          </a:p>
        </p:txBody>
      </p:sp>
      <p:sp>
        <p:nvSpPr>
          <p:cNvPr id="8" name="TextBox 7"/>
          <p:cNvSpPr txBox="1"/>
          <p:nvPr/>
        </p:nvSpPr>
        <p:spPr>
          <a:xfrm>
            <a:off x="5018567" y="1300042"/>
            <a:ext cx="3572538" cy="2893100"/>
          </a:xfrm>
          <a:prstGeom prst="rect">
            <a:avLst/>
          </a:prstGeom>
          <a:noFill/>
        </p:spPr>
        <p:txBody>
          <a:bodyPr wrap="square" rtlCol="0">
            <a:spAutoFit/>
          </a:bodyPr>
          <a:lstStyle/>
          <a:p>
            <a:pPr marL="285750" indent="-285750">
              <a:buFont typeface="Arial" panose="020B0604020202020204" pitchFamily="34" charset="0"/>
              <a:buChar char="•"/>
            </a:pPr>
            <a:r>
              <a:rPr lang="en-CA" dirty="0" err="1">
                <a:latin typeface="Roboto" panose="020B0604020202020204" charset="0"/>
                <a:ea typeface="Roboto" panose="020B0604020202020204" charset="0"/>
                <a:cs typeface="Roboto" panose="020B0604020202020204" charset="0"/>
              </a:rPr>
              <a:t>NanA</a:t>
            </a:r>
            <a:r>
              <a:rPr lang="en-CA" dirty="0">
                <a:latin typeface="Roboto" panose="020B0604020202020204" charset="0"/>
                <a:ea typeface="Roboto" panose="020B0604020202020204" charset="0"/>
                <a:cs typeface="Roboto" panose="020B0604020202020204" charset="0"/>
              </a:rPr>
              <a:t> reduces the viscosity of mucin, evading entrapment by respiratory mucus</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IgA1 protease renders host IgA useless</a:t>
            </a:r>
          </a:p>
          <a:p>
            <a:pPr marL="285750" indent="-285750">
              <a:buFont typeface="Arial" panose="020B0604020202020204" pitchFamily="34" charset="0"/>
              <a:buChar char="•"/>
            </a:pPr>
            <a:r>
              <a:rPr lang="en-CA" dirty="0" err="1">
                <a:latin typeface="Roboto" panose="020B0604020202020204" charset="0"/>
                <a:ea typeface="Roboto" panose="020B0604020202020204" charset="0"/>
                <a:cs typeface="Roboto" panose="020B0604020202020204" charset="0"/>
              </a:rPr>
              <a:t>CbpA</a:t>
            </a:r>
            <a:r>
              <a:rPr lang="en-CA" dirty="0">
                <a:latin typeface="Roboto" panose="020B0604020202020204" charset="0"/>
                <a:ea typeface="Roboto" panose="020B0604020202020204" charset="0"/>
                <a:cs typeface="Roboto" panose="020B0604020202020204" charset="0"/>
              </a:rPr>
              <a:t> (Choline binding </a:t>
            </a:r>
            <a:r>
              <a:rPr lang="en-CA" dirty="0" err="1">
                <a:latin typeface="Roboto" panose="020B0604020202020204" charset="0"/>
                <a:ea typeface="Roboto" panose="020B0604020202020204" charset="0"/>
                <a:cs typeface="Roboto" panose="020B0604020202020204" charset="0"/>
              </a:rPr>
              <a:t>prtn</a:t>
            </a:r>
            <a:r>
              <a:rPr lang="en-CA" dirty="0">
                <a:latin typeface="Roboto" panose="020B0604020202020204" charset="0"/>
                <a:ea typeface="Roboto" panose="020B0604020202020204" charset="0"/>
                <a:cs typeface="Roboto" panose="020B0604020202020204" charset="0"/>
              </a:rPr>
              <a:t>) facilitates adherence to respiratory epithelium by binding to host glycoconjugate / </a:t>
            </a:r>
            <a:r>
              <a:rPr lang="en-CA" dirty="0" err="1">
                <a:latin typeface="Roboto" panose="020B0604020202020204" charset="0"/>
                <a:ea typeface="Roboto" panose="020B0604020202020204" charset="0"/>
                <a:cs typeface="Roboto" panose="020B0604020202020204" charset="0"/>
              </a:rPr>
              <a:t>pIgR</a:t>
            </a:r>
            <a:r>
              <a:rPr lang="en-CA" dirty="0">
                <a:latin typeface="Roboto" panose="020B0604020202020204" charset="0"/>
                <a:ea typeface="Roboto" panose="020B0604020202020204" charset="0"/>
                <a:cs typeface="Roboto" panose="020B0604020202020204" charset="0"/>
              </a:rPr>
              <a:t>.</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Once the pathogen has attached unto the epithelial layer, various strep proteins (e.g. </a:t>
            </a:r>
            <a:r>
              <a:rPr lang="en-CA" dirty="0" err="1">
                <a:latin typeface="Roboto" panose="020B0604020202020204" charset="0"/>
                <a:ea typeface="Roboto" panose="020B0604020202020204" charset="0"/>
                <a:cs typeface="Roboto" panose="020B0604020202020204" charset="0"/>
              </a:rPr>
              <a:t>PspA</a:t>
            </a:r>
            <a:r>
              <a:rPr lang="en-CA" dirty="0">
                <a:latin typeface="Roboto" panose="020B0604020202020204" charset="0"/>
                <a:ea typeface="Roboto" panose="020B0604020202020204" charset="0"/>
                <a:cs typeface="Roboto" panose="020B0604020202020204" charset="0"/>
              </a:rPr>
              <a:t>, </a:t>
            </a:r>
            <a:r>
              <a:rPr lang="en-CA" dirty="0" err="1">
                <a:latin typeface="Roboto" panose="020B0604020202020204" charset="0"/>
                <a:ea typeface="Roboto" panose="020B0604020202020204" charset="0"/>
                <a:cs typeface="Roboto" panose="020B0604020202020204" charset="0"/>
              </a:rPr>
              <a:t>Adr</a:t>
            </a:r>
            <a:r>
              <a:rPr lang="en-CA" dirty="0">
                <a:latin typeface="Roboto" panose="020B0604020202020204" charset="0"/>
                <a:ea typeface="Roboto" panose="020B0604020202020204" charset="0"/>
                <a:cs typeface="Roboto" panose="020B0604020202020204" charset="0"/>
              </a:rPr>
              <a:t>) facilitate successful transcytosis and </a:t>
            </a:r>
            <a:r>
              <a:rPr lang="en-CA" dirty="0" err="1">
                <a:latin typeface="Roboto" panose="020B0604020202020204" charset="0"/>
                <a:ea typeface="Roboto" panose="020B0604020202020204" charset="0"/>
                <a:cs typeface="Roboto" panose="020B0604020202020204" charset="0"/>
              </a:rPr>
              <a:t>ineffectualisation</a:t>
            </a:r>
            <a:r>
              <a:rPr lang="en-CA" dirty="0">
                <a:latin typeface="Roboto" panose="020B0604020202020204" charset="0"/>
                <a:ea typeface="Roboto" panose="020B0604020202020204" charset="0"/>
                <a:cs typeface="Roboto" panose="020B0604020202020204" charset="0"/>
              </a:rPr>
              <a:t> of host immune response.</a:t>
            </a:r>
          </a:p>
        </p:txBody>
      </p:sp>
      <p:pic>
        <p:nvPicPr>
          <p:cNvPr id="16" name="Picture 15"/>
          <p:cNvPicPr>
            <a:picLocks noChangeAspect="1"/>
          </p:cNvPicPr>
          <p:nvPr/>
        </p:nvPicPr>
        <p:blipFill rotWithShape="1">
          <a:blip r:embed="rId2"/>
          <a:srcRect b="70277"/>
          <a:stretch/>
        </p:blipFill>
        <p:spPr>
          <a:xfrm>
            <a:off x="85061" y="1674969"/>
            <a:ext cx="4955207" cy="2057059"/>
          </a:xfrm>
          <a:prstGeom prst="rect">
            <a:avLst/>
          </a:prstGeom>
        </p:spPr>
      </p:pic>
      <p:sp>
        <p:nvSpPr>
          <p:cNvPr id="17" name="Rectangle 16"/>
          <p:cNvSpPr/>
          <p:nvPr/>
        </p:nvSpPr>
        <p:spPr>
          <a:xfrm>
            <a:off x="468268" y="3793308"/>
            <a:ext cx="4572000" cy="338554"/>
          </a:xfrm>
          <a:prstGeom prst="rect">
            <a:avLst/>
          </a:prstGeom>
        </p:spPr>
        <p:txBody>
          <a:bodyPr>
            <a:spAutoFit/>
          </a:bodyPr>
          <a:lstStyle/>
          <a:p>
            <a:r>
              <a:rPr lang="en-CA" sz="800" dirty="0">
                <a:solidFill>
                  <a:schemeClr val="tx1">
                    <a:lumMod val="50000"/>
                    <a:lumOff val="50000"/>
                  </a:schemeClr>
                </a:solidFill>
              </a:rPr>
              <a:t>https://microbewiki.kenyon.edu/images/thumb/1/11/PneumococcalInfection.jpg/300px-PneumococcalInfection.jpg</a:t>
            </a:r>
          </a:p>
        </p:txBody>
      </p:sp>
    </p:spTree>
    <p:extLst>
      <p:ext uri="{BB962C8B-B14F-4D97-AF65-F5344CB8AC3E}">
        <p14:creationId xmlns:p14="http://schemas.microsoft.com/office/powerpoint/2010/main" val="2836126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SP Multiplication &amp; Spread</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23</a:t>
            </a:fld>
            <a:endParaRPr lang="en-PH" sz="1200" b="0" i="0" u="none" strike="noStrike" cap="none">
              <a:solidFill>
                <a:srgbClr val="888888"/>
              </a:solidFill>
              <a:latin typeface="Calibri"/>
              <a:ea typeface="Calibri"/>
              <a:cs typeface="Calibri"/>
              <a:sym typeface="Calibri"/>
            </a:endParaRPr>
          </a:p>
        </p:txBody>
      </p:sp>
      <p:sp>
        <p:nvSpPr>
          <p:cNvPr id="4" name="Rectangle 3"/>
          <p:cNvSpPr/>
          <p:nvPr/>
        </p:nvSpPr>
        <p:spPr>
          <a:xfrm>
            <a:off x="457200" y="935210"/>
            <a:ext cx="4380614" cy="3754874"/>
          </a:xfrm>
          <a:prstGeom prst="rect">
            <a:avLst/>
          </a:prstGeom>
        </p:spPr>
        <p:txBody>
          <a:bodyPr wrap="square">
            <a:spAutoFit/>
          </a:bodyPr>
          <a:lstStyle/>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S. pneumoniae are residents of the normal respiratory flora, but may also act as a secondary invader, following a viral disease or disturbance in the flora.</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Adherence of S. pneumoniae is not limited to the epithelial lining of the respiratory tract. </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Secondary sites of infection include: bloodstream, CNS, and the middle ear, and joints.</a:t>
            </a:r>
          </a:p>
          <a:p>
            <a:pPr marL="285750" indent="-285750">
              <a:buFont typeface="Arial" panose="020B0604020202020204" pitchFamily="34" charset="0"/>
              <a:buChar char="•"/>
            </a:pPr>
            <a:r>
              <a:rPr lang="en-CA" dirty="0">
                <a:latin typeface="Roboto" panose="020B0604020202020204" charset="0"/>
                <a:ea typeface="Roboto" panose="020B0604020202020204" charset="0"/>
                <a:cs typeface="Roboto" panose="020B0604020202020204" charset="0"/>
              </a:rPr>
              <a:t>Bacterial virulence factors involved in spreading through the blood are:</a:t>
            </a:r>
          </a:p>
          <a:p>
            <a:pPr marL="342900" lvl="6" indent="-342900">
              <a:buFont typeface="+mj-lt"/>
              <a:buAutoNum type="arabicPeriod"/>
            </a:pPr>
            <a:r>
              <a:rPr lang="en-CA" dirty="0">
                <a:latin typeface="Roboto" panose="020B0604020202020204" charset="0"/>
                <a:ea typeface="Roboto" panose="020B0604020202020204" charset="0"/>
                <a:cs typeface="Roboto" panose="020B0604020202020204" charset="0"/>
              </a:rPr>
              <a:t>Capsule – antiphagocytic</a:t>
            </a:r>
          </a:p>
          <a:p>
            <a:pPr marL="342900" lvl="6" indent="-342900">
              <a:buFont typeface="+mj-lt"/>
              <a:buAutoNum type="arabicPeriod"/>
            </a:pPr>
            <a:r>
              <a:rPr lang="en-CA" dirty="0" err="1">
                <a:latin typeface="Roboto" panose="020B0604020202020204" charset="0"/>
                <a:ea typeface="Roboto" panose="020B0604020202020204" charset="0"/>
                <a:cs typeface="Roboto" panose="020B0604020202020204" charset="0"/>
              </a:rPr>
              <a:t>PspA</a:t>
            </a:r>
            <a:r>
              <a:rPr lang="en-CA" dirty="0">
                <a:latin typeface="Roboto" panose="020B0604020202020204" charset="0"/>
                <a:ea typeface="Roboto" panose="020B0604020202020204" charset="0"/>
                <a:cs typeface="Roboto" panose="020B0604020202020204" charset="0"/>
              </a:rPr>
              <a:t> – limits opsonisation</a:t>
            </a:r>
          </a:p>
          <a:p>
            <a:pPr marL="342900" lvl="6" indent="-342900">
              <a:buFont typeface="+mj-lt"/>
              <a:buAutoNum type="arabicPeriod"/>
            </a:pPr>
            <a:r>
              <a:rPr lang="en-CA" dirty="0" err="1">
                <a:latin typeface="Roboto" panose="020B0604020202020204" charset="0"/>
                <a:ea typeface="Roboto" panose="020B0604020202020204" charset="0"/>
                <a:cs typeface="Roboto" panose="020B0604020202020204" charset="0"/>
              </a:rPr>
              <a:t>CbpA</a:t>
            </a:r>
            <a:r>
              <a:rPr lang="en-CA" dirty="0">
                <a:latin typeface="Roboto" panose="020B0604020202020204" charset="0"/>
                <a:ea typeface="Roboto" panose="020B0604020202020204" charset="0"/>
                <a:cs typeface="Roboto" panose="020B0604020202020204" charset="0"/>
              </a:rPr>
              <a:t> – adhesin, binds to PAF R, induces endocytosis</a:t>
            </a:r>
          </a:p>
          <a:p>
            <a:pPr marL="342900" lvl="6" indent="-342900">
              <a:buFont typeface="+mj-lt"/>
              <a:buAutoNum type="arabicPeriod"/>
            </a:pPr>
            <a:r>
              <a:rPr lang="en-CA" dirty="0" err="1">
                <a:latin typeface="Roboto" panose="020B0604020202020204" charset="0"/>
                <a:ea typeface="Roboto" panose="020B0604020202020204" charset="0"/>
                <a:cs typeface="Roboto" panose="020B0604020202020204" charset="0"/>
              </a:rPr>
              <a:t>Pneumolysin</a:t>
            </a:r>
            <a:r>
              <a:rPr lang="en-CA" dirty="0">
                <a:latin typeface="Roboto" panose="020B0604020202020204" charset="0"/>
                <a:ea typeface="Roboto" panose="020B0604020202020204" charset="0"/>
                <a:cs typeface="Roboto" panose="020B0604020202020204" charset="0"/>
              </a:rPr>
              <a:t> – binds indiscriminately to all cells expressing cholesterol without receptor restrictions</a:t>
            </a:r>
          </a:p>
        </p:txBody>
      </p:sp>
      <p:pic>
        <p:nvPicPr>
          <p:cNvPr id="5" name="Picture 4"/>
          <p:cNvPicPr>
            <a:picLocks noChangeAspect="1"/>
          </p:cNvPicPr>
          <p:nvPr/>
        </p:nvPicPr>
        <p:blipFill rotWithShape="1">
          <a:blip r:embed="rId2"/>
          <a:srcRect t="19379" b="17260"/>
          <a:stretch/>
        </p:blipFill>
        <p:spPr>
          <a:xfrm>
            <a:off x="4837814" y="931395"/>
            <a:ext cx="4121597" cy="3647423"/>
          </a:xfrm>
          <a:prstGeom prst="rect">
            <a:avLst/>
          </a:prstGeom>
        </p:spPr>
      </p:pic>
      <p:sp>
        <p:nvSpPr>
          <p:cNvPr id="6" name="Rectangle 5"/>
          <p:cNvSpPr/>
          <p:nvPr/>
        </p:nvSpPr>
        <p:spPr>
          <a:xfrm>
            <a:off x="4837814" y="4565629"/>
            <a:ext cx="4121597" cy="338554"/>
          </a:xfrm>
          <a:prstGeom prst="rect">
            <a:avLst/>
          </a:prstGeom>
        </p:spPr>
        <p:txBody>
          <a:bodyPr wrap="square">
            <a:spAutoFit/>
          </a:bodyPr>
          <a:lstStyle/>
          <a:p>
            <a:r>
              <a:rPr lang="en-CA" sz="800" dirty="0">
                <a:solidFill>
                  <a:schemeClr val="tx1">
                    <a:lumMod val="50000"/>
                    <a:lumOff val="50000"/>
                  </a:schemeClr>
                </a:solidFill>
              </a:rPr>
              <a:t>https://microbewiki.kenyon.edu/images/thumb/1/11/PneumococcalInfection.jpg/300px-PneumococcalInfection.jpg</a:t>
            </a:r>
          </a:p>
        </p:txBody>
      </p:sp>
    </p:spTree>
    <p:extLst>
      <p:ext uri="{BB962C8B-B14F-4D97-AF65-F5344CB8AC3E}">
        <p14:creationId xmlns:p14="http://schemas.microsoft.com/office/powerpoint/2010/main" val="199335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SP Bacterial damage</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24</a:t>
            </a:fld>
            <a:endParaRPr lang="en-PH" sz="1200" b="0" i="0" u="none" strike="noStrike" cap="none">
              <a:solidFill>
                <a:srgbClr val="888888"/>
              </a:solidFill>
              <a:latin typeface="Calibri"/>
              <a:ea typeface="Calibri"/>
              <a:cs typeface="Calibri"/>
              <a:sym typeface="Calibri"/>
            </a:endParaRPr>
          </a:p>
        </p:txBody>
      </p:sp>
      <p:graphicFrame>
        <p:nvGraphicFramePr>
          <p:cNvPr id="8" name="Diagram 7"/>
          <p:cNvGraphicFramePr/>
          <p:nvPr>
            <p:extLst>
              <p:ext uri="{D42A27DB-BD31-4B8C-83A1-F6EECF244321}">
                <p14:modId xmlns:p14="http://schemas.microsoft.com/office/powerpoint/2010/main" val="3256846109"/>
              </p:ext>
            </p:extLst>
          </p:nvPr>
        </p:nvGraphicFramePr>
        <p:xfrm>
          <a:off x="457199" y="840183"/>
          <a:ext cx="82295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513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a:ea typeface="Roboto"/>
                <a:cs typeface="Roboto"/>
              </a:rPr>
              <a:t>SP Bacterial damage: Pneumonia S/</a:t>
            </a:r>
            <a:r>
              <a:rPr lang="en-CA" dirty="0" err="1">
                <a:solidFill>
                  <a:srgbClr val="3D5C81"/>
                </a:solidFill>
                <a:latin typeface="Roboto"/>
                <a:ea typeface="Roboto"/>
                <a:cs typeface="Roboto"/>
              </a:rPr>
              <a:t>Sx</a:t>
            </a:r>
            <a:endParaRPr lang="en-CA" dirty="0">
              <a:solidFill>
                <a:srgbClr val="3D5C81"/>
              </a:solidFill>
              <a:latin typeface="Roboto"/>
              <a:ea typeface="Roboto"/>
              <a:cs typeface="Roboto"/>
            </a:endParaRP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25</a:t>
            </a:fld>
            <a:endParaRPr lang="en-PH" sz="1200" b="0" i="0" u="none" strike="noStrike" cap="none" dirty="0">
              <a:solidFill>
                <a:srgbClr val="888888"/>
              </a:solidFill>
              <a:latin typeface="Calibri"/>
              <a:ea typeface="Calibri"/>
              <a:cs typeface="Calibri"/>
              <a:sym typeface="Calibri"/>
            </a:endParaRPr>
          </a:p>
        </p:txBody>
      </p:sp>
      <p:pic>
        <p:nvPicPr>
          <p:cNvPr id="7" name="Picture 6"/>
          <p:cNvPicPr>
            <a:picLocks noChangeAspect="1"/>
          </p:cNvPicPr>
          <p:nvPr/>
        </p:nvPicPr>
        <p:blipFill>
          <a:blip r:embed="rId2"/>
          <a:stretch>
            <a:fillRect/>
          </a:stretch>
        </p:blipFill>
        <p:spPr>
          <a:xfrm>
            <a:off x="635573" y="2151458"/>
            <a:ext cx="2857500" cy="2752725"/>
          </a:xfrm>
          <a:prstGeom prst="rect">
            <a:avLst/>
          </a:prstGeom>
        </p:spPr>
      </p:pic>
      <p:sp>
        <p:nvSpPr>
          <p:cNvPr id="9" name="Rectangle 8"/>
          <p:cNvSpPr/>
          <p:nvPr/>
        </p:nvSpPr>
        <p:spPr>
          <a:xfrm>
            <a:off x="307679" y="4738325"/>
            <a:ext cx="3455581" cy="338554"/>
          </a:xfrm>
          <a:prstGeom prst="rect">
            <a:avLst/>
          </a:prstGeom>
        </p:spPr>
        <p:txBody>
          <a:bodyPr wrap="square">
            <a:spAutoFit/>
          </a:bodyPr>
          <a:lstStyle/>
          <a:p>
            <a:r>
              <a:rPr lang="en-CA" sz="800" dirty="0">
                <a:solidFill>
                  <a:schemeClr val="tx1">
                    <a:lumMod val="50000"/>
                    <a:lumOff val="50000"/>
                  </a:schemeClr>
                </a:solidFill>
              </a:rPr>
              <a:t>http://www.doctortipster.com/wp-content/uploads/2014/09/Pneumonia-Symptoms-Diagnosis-and-Treatment.jpg</a:t>
            </a:r>
          </a:p>
        </p:txBody>
      </p:sp>
      <p:pic>
        <p:nvPicPr>
          <p:cNvPr id="13" name="Picture 12"/>
          <p:cNvPicPr>
            <a:picLocks noChangeAspect="1"/>
          </p:cNvPicPr>
          <p:nvPr/>
        </p:nvPicPr>
        <p:blipFill>
          <a:blip r:embed="rId3"/>
          <a:stretch>
            <a:fillRect/>
          </a:stretch>
        </p:blipFill>
        <p:spPr>
          <a:xfrm>
            <a:off x="3763260" y="823096"/>
            <a:ext cx="4118285" cy="4081087"/>
          </a:xfrm>
          <a:prstGeom prst="rect">
            <a:avLst/>
          </a:prstGeom>
        </p:spPr>
      </p:pic>
      <p:sp>
        <p:nvSpPr>
          <p:cNvPr id="14" name="Rectangle 13"/>
          <p:cNvSpPr/>
          <p:nvPr/>
        </p:nvSpPr>
        <p:spPr>
          <a:xfrm>
            <a:off x="7732025" y="3813155"/>
            <a:ext cx="1224961" cy="954107"/>
          </a:xfrm>
          <a:prstGeom prst="rect">
            <a:avLst/>
          </a:prstGeom>
        </p:spPr>
        <p:txBody>
          <a:bodyPr wrap="square">
            <a:spAutoFit/>
          </a:bodyPr>
          <a:lstStyle/>
          <a:p>
            <a:r>
              <a:rPr lang="en-CA" sz="800" dirty="0">
                <a:solidFill>
                  <a:schemeClr val="tx1">
                    <a:lumMod val="50000"/>
                    <a:lumOff val="50000"/>
                  </a:schemeClr>
                </a:solidFill>
              </a:rPr>
              <a:t>http://4.bp.blogspot.com/-IVObO5DZ_HA/ULbJCqPMzCI/AAAAAAAALpQ/xR20P6i7Yvo/s1600/Pneumonia-signs-symptoms.png</a:t>
            </a:r>
          </a:p>
        </p:txBody>
      </p:sp>
    </p:spTree>
    <p:extLst>
      <p:ext uri="{BB962C8B-B14F-4D97-AF65-F5344CB8AC3E}">
        <p14:creationId xmlns:p14="http://schemas.microsoft.com/office/powerpoint/2010/main" val="54324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panose="020B0604020202020204" charset="0"/>
                <a:ea typeface="Roboto" panose="020B0604020202020204" charset="0"/>
                <a:cs typeface="Roboto" panose="020B0604020202020204" charset="0"/>
              </a:rPr>
              <a:t>Pulmonary infection </a:t>
            </a:r>
            <a:r>
              <a:rPr lang="en-CA" dirty="0">
                <a:solidFill>
                  <a:srgbClr val="3D5C81"/>
                </a:solidFill>
                <a:latin typeface="Roboto" panose="020B0604020202020204" charset="0"/>
                <a:ea typeface="Roboto" panose="020B0604020202020204" charset="0"/>
                <a:cs typeface="Roboto" panose="020B0604020202020204" charset="0"/>
                <a:sym typeface="Wingdings" panose="05000000000000000000" pitchFamily="2" charset="2"/>
              </a:rPr>
              <a:t> </a:t>
            </a:r>
            <a:r>
              <a:rPr lang="en-CA" dirty="0" err="1">
                <a:solidFill>
                  <a:srgbClr val="3D5C81"/>
                </a:solidFill>
                <a:latin typeface="Roboto" panose="020B0604020202020204" charset="0"/>
                <a:ea typeface="Roboto" panose="020B0604020202020204" charset="0"/>
                <a:cs typeface="Roboto" panose="020B0604020202020204" charset="0"/>
                <a:sym typeface="Wingdings" panose="05000000000000000000" pitchFamily="2" charset="2"/>
              </a:rPr>
              <a:t>Dx</a:t>
            </a:r>
            <a:r>
              <a:rPr lang="en-CA" dirty="0">
                <a:solidFill>
                  <a:srgbClr val="3D5C81"/>
                </a:solidFill>
                <a:latin typeface="Roboto" panose="020B0604020202020204" charset="0"/>
                <a:ea typeface="Roboto" panose="020B0604020202020204" charset="0"/>
                <a:cs typeface="Roboto" panose="020B0604020202020204" charset="0"/>
                <a:sym typeface="Wingdings" panose="05000000000000000000" pitchFamily="2" charset="2"/>
              </a:rPr>
              <a:t>?</a:t>
            </a:r>
            <a:endParaRPr lang="en-CA" dirty="0">
              <a:solidFill>
                <a:srgbClr val="3D5C81"/>
              </a:solidFill>
              <a:latin typeface="Roboto" panose="020B0604020202020204" charset="0"/>
              <a:ea typeface="Roboto" panose="020B0604020202020204" charset="0"/>
              <a:cs typeface="Roboto" panose="020B0604020202020204" charset="0"/>
            </a:endParaRPr>
          </a:p>
        </p:txBody>
      </p:sp>
      <p:sp>
        <p:nvSpPr>
          <p:cNvPr id="3" name="Content Placeholder 2"/>
          <p:cNvSpPr>
            <a:spLocks noGrp="1"/>
          </p:cNvSpPr>
          <p:nvPr>
            <p:ph idx="1"/>
          </p:nvPr>
        </p:nvSpPr>
        <p:spPr>
          <a:xfrm>
            <a:off x="457200" y="971550"/>
            <a:ext cx="8229600" cy="708394"/>
          </a:xfrm>
        </p:spPr>
        <p:txBody>
          <a:bodyPr/>
          <a:lstStyle/>
          <a:p>
            <a:r>
              <a:rPr lang="en-CA" sz="2000" dirty="0">
                <a:latin typeface="Roboto" panose="020B0604020202020204" charset="0"/>
                <a:ea typeface="Roboto" panose="020B0604020202020204" charset="0"/>
                <a:cs typeface="Roboto" panose="020B0604020202020204" charset="0"/>
              </a:rPr>
              <a:t>Based on Robert’s presentations of signs and symptoms, two bacterial pathogens are highly suspected:</a:t>
            </a:r>
          </a:p>
        </p:txBody>
      </p:sp>
      <p:graphicFrame>
        <p:nvGraphicFramePr>
          <p:cNvPr id="4" name="Diagram 3"/>
          <p:cNvGraphicFramePr/>
          <p:nvPr>
            <p:extLst>
              <p:ext uri="{D42A27DB-BD31-4B8C-83A1-F6EECF244321}">
                <p14:modId xmlns:p14="http://schemas.microsoft.com/office/powerpoint/2010/main" val="2805391933"/>
              </p:ext>
            </p:extLst>
          </p:nvPr>
        </p:nvGraphicFramePr>
        <p:xfrm>
          <a:off x="1860698" y="1903226"/>
          <a:ext cx="5429693" cy="2695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87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8000"/>
          </a:schemeClr>
        </a:solidFill>
        <a:effectLst/>
      </p:bgPr>
    </p:bg>
    <p:spTree>
      <p:nvGrpSpPr>
        <p:cNvPr id="1" name="Shape 218"/>
        <p:cNvGrpSpPr/>
        <p:nvPr/>
      </p:nvGrpSpPr>
      <p:grpSpPr>
        <a:xfrm>
          <a:off x="0" y="0"/>
          <a:ext cx="0" cy="0"/>
          <a:chOff x="0" y="0"/>
          <a:chExt cx="0" cy="0"/>
        </a:xfrm>
      </p:grpSpPr>
      <p:sp>
        <p:nvSpPr>
          <p:cNvPr id="219" name="Shape 219"/>
          <p:cNvSpPr/>
          <p:nvPr/>
        </p:nvSpPr>
        <p:spPr>
          <a:xfrm>
            <a:off x="0" y="0"/>
            <a:ext cx="3657600" cy="5143499"/>
          </a:xfrm>
          <a:prstGeom prst="rect">
            <a:avLst/>
          </a:prstGeom>
          <a:solidFill>
            <a:schemeClr val="accent1">
              <a:lumMod val="75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rgbClr val="00B050"/>
              </a:solidFill>
              <a:latin typeface="Roboto"/>
              <a:ea typeface="Roboto"/>
              <a:cs typeface="Roboto"/>
              <a:sym typeface="Roboto"/>
            </a:endParaRPr>
          </a:p>
        </p:txBody>
      </p:sp>
      <p:sp>
        <p:nvSpPr>
          <p:cNvPr id="220" name="Shape 220"/>
          <p:cNvSpPr txBox="1">
            <a:spLocks noGrp="1"/>
          </p:cNvSpPr>
          <p:nvPr>
            <p:ph type="title"/>
          </p:nvPr>
        </p:nvSpPr>
        <p:spPr>
          <a:xfrm>
            <a:off x="457200" y="348854"/>
            <a:ext cx="2971799" cy="1676399"/>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Arial"/>
              <a:buNone/>
            </a:pPr>
            <a:r>
              <a:rPr lang="en-PH" dirty="0">
                <a:latin typeface="Roboto"/>
                <a:ea typeface="Roboto"/>
                <a:cs typeface="Roboto"/>
                <a:sym typeface="Roboto"/>
              </a:rPr>
              <a:t>Overview</a:t>
            </a:r>
          </a:p>
        </p:txBody>
      </p:sp>
      <p:sp>
        <p:nvSpPr>
          <p:cNvPr id="221" name="Shape 221"/>
          <p:cNvSpPr txBox="1">
            <a:spLocks noGrp="1"/>
          </p:cNvSpPr>
          <p:nvPr>
            <p:ph type="body" idx="1"/>
          </p:nvPr>
        </p:nvSpPr>
        <p:spPr>
          <a:xfrm>
            <a:off x="457200" y="2038349"/>
            <a:ext cx="2971799" cy="841865"/>
          </a:xfrm>
          <a:prstGeom prst="rect">
            <a:avLst/>
          </a:prstGeom>
          <a:noFill/>
          <a:ln>
            <a:noFill/>
          </a:ln>
        </p:spPr>
        <p:txBody>
          <a:bodyPr lIns="91425" tIns="45700" rIns="91425" bIns="45700" anchor="t" anchorCtr="0">
            <a:noAutofit/>
          </a:bodyPr>
          <a:lstStyle/>
          <a:p>
            <a:pPr lvl="0">
              <a:buSzPct val="25000"/>
            </a:pPr>
            <a:r>
              <a:rPr lang="en-CA" dirty="0">
                <a:latin typeface="Roboto"/>
                <a:ea typeface="Roboto"/>
                <a:cs typeface="Roboto"/>
                <a:sym typeface="Roboto"/>
              </a:rPr>
              <a:t>Following slides will illustrate the following topics regarding M. tuberculosis and S. pneumoniae</a:t>
            </a:r>
          </a:p>
        </p:txBody>
      </p:sp>
      <p:grpSp>
        <p:nvGrpSpPr>
          <p:cNvPr id="223" name="Shape 223"/>
          <p:cNvGrpSpPr/>
          <p:nvPr/>
        </p:nvGrpSpPr>
        <p:grpSpPr>
          <a:xfrm>
            <a:off x="3744953" y="1585580"/>
            <a:ext cx="5321526" cy="2576951"/>
            <a:chOff x="685797" y="1125534"/>
            <a:chExt cx="7156436" cy="3465506"/>
          </a:xfrm>
        </p:grpSpPr>
        <p:sp>
          <p:nvSpPr>
            <p:cNvPr id="224" name="Shape 224"/>
            <p:cNvSpPr/>
            <p:nvPr/>
          </p:nvSpPr>
          <p:spPr>
            <a:xfrm>
              <a:off x="808035" y="1968494"/>
              <a:ext cx="55563" cy="49212"/>
            </a:xfrm>
            <a:custGeom>
              <a:avLst/>
              <a:gdLst/>
              <a:ahLst/>
              <a:cxnLst/>
              <a:rect l="0" t="0" r="0" b="0"/>
              <a:pathLst>
                <a:path w="35" h="31" extrusionOk="0">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25" name="Shape 225"/>
            <p:cNvSpPr/>
            <p:nvPr/>
          </p:nvSpPr>
          <p:spPr>
            <a:xfrm>
              <a:off x="685797" y="2012946"/>
              <a:ext cx="69850" cy="22225"/>
            </a:xfrm>
            <a:custGeom>
              <a:avLst/>
              <a:gdLst/>
              <a:ahLst/>
              <a:cxnLst/>
              <a:rect l="0" t="0" r="0" b="0"/>
              <a:pathLst>
                <a:path w="44" h="14" extrusionOk="0">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26" name="Shape 226"/>
            <p:cNvSpPr/>
            <p:nvPr/>
          </p:nvSpPr>
          <p:spPr>
            <a:xfrm>
              <a:off x="841371" y="1830383"/>
              <a:ext cx="33338" cy="22225"/>
            </a:xfrm>
            <a:custGeom>
              <a:avLst/>
              <a:gdLst/>
              <a:ahLst/>
              <a:cxnLst/>
              <a:rect l="0" t="0" r="0" b="0"/>
              <a:pathLst>
                <a:path w="21" h="14" extrusionOk="0">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27" name="Shape 227"/>
            <p:cNvSpPr/>
            <p:nvPr/>
          </p:nvSpPr>
          <p:spPr>
            <a:xfrm>
              <a:off x="828671" y="1482721"/>
              <a:ext cx="2687632" cy="3108319"/>
            </a:xfrm>
            <a:custGeom>
              <a:avLst/>
              <a:gdLst/>
              <a:ahLst/>
              <a:cxnLst/>
              <a:rect l="0" t="0" r="0" b="0"/>
              <a:pathLst>
                <a:path w="1693" h="1958" extrusionOk="0">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28" name="Shape 228"/>
            <p:cNvSpPr/>
            <p:nvPr/>
          </p:nvSpPr>
          <p:spPr>
            <a:xfrm>
              <a:off x="2528881" y="1765296"/>
              <a:ext cx="25400" cy="17463"/>
            </a:xfrm>
            <a:custGeom>
              <a:avLst/>
              <a:gdLst/>
              <a:ahLst/>
              <a:cxnLst/>
              <a:rect l="0" t="0" r="0" b="0"/>
              <a:pathLst>
                <a:path w="16" h="11" extrusionOk="0">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29" name="Shape 229"/>
            <p:cNvSpPr/>
            <p:nvPr/>
          </p:nvSpPr>
          <p:spPr>
            <a:xfrm>
              <a:off x="2587617" y="1785933"/>
              <a:ext cx="23813" cy="17463"/>
            </a:xfrm>
            <a:custGeom>
              <a:avLst/>
              <a:gdLst/>
              <a:ahLst/>
              <a:cxnLst/>
              <a:rect l="0" t="0" r="0" b="0"/>
              <a:pathLst>
                <a:path w="15" h="11" extrusionOk="0">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30" name="Shape 230"/>
            <p:cNvSpPr/>
            <p:nvPr/>
          </p:nvSpPr>
          <p:spPr>
            <a:xfrm>
              <a:off x="1744658" y="1409695"/>
              <a:ext cx="347663" cy="96838"/>
            </a:xfrm>
            <a:custGeom>
              <a:avLst/>
              <a:gdLst/>
              <a:ahLst/>
              <a:cxnLst/>
              <a:rect l="0" t="0" r="0" b="0"/>
              <a:pathLst>
                <a:path w="219" h="61" extrusionOk="0">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31" name="Shape 231"/>
            <p:cNvSpPr/>
            <p:nvPr/>
          </p:nvSpPr>
          <p:spPr>
            <a:xfrm>
              <a:off x="1931983" y="1377946"/>
              <a:ext cx="69850" cy="44449"/>
            </a:xfrm>
            <a:custGeom>
              <a:avLst/>
              <a:gdLst/>
              <a:ahLst/>
              <a:cxnLst/>
              <a:rect l="0" t="0" r="0" b="0"/>
              <a:pathLst>
                <a:path w="44" h="28" extrusionOk="0">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32" name="Shape 232"/>
            <p:cNvSpPr/>
            <p:nvPr/>
          </p:nvSpPr>
          <p:spPr>
            <a:xfrm>
              <a:off x="2092318" y="1365246"/>
              <a:ext cx="122237" cy="53975"/>
            </a:xfrm>
            <a:custGeom>
              <a:avLst/>
              <a:gdLst/>
              <a:ahLst/>
              <a:cxnLst/>
              <a:rect l="0" t="0" r="0" b="0"/>
              <a:pathLst>
                <a:path w="77" h="34" extrusionOk="0">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33" name="Shape 233"/>
            <p:cNvSpPr/>
            <p:nvPr/>
          </p:nvSpPr>
          <p:spPr>
            <a:xfrm>
              <a:off x="2111368" y="1439859"/>
              <a:ext cx="130175" cy="55563"/>
            </a:xfrm>
            <a:custGeom>
              <a:avLst/>
              <a:gdLst/>
              <a:ahLst/>
              <a:cxnLst/>
              <a:rect l="0" t="0" r="0" b="0"/>
              <a:pathLst>
                <a:path w="82" h="35" extrusionOk="0">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34" name="Shape 234"/>
            <p:cNvSpPr/>
            <p:nvPr/>
          </p:nvSpPr>
          <p:spPr>
            <a:xfrm>
              <a:off x="2155817" y="1509709"/>
              <a:ext cx="106362" cy="66675"/>
            </a:xfrm>
            <a:custGeom>
              <a:avLst/>
              <a:gdLst/>
              <a:ahLst/>
              <a:cxnLst/>
              <a:rect l="0" t="0" r="0" b="0"/>
              <a:pathLst>
                <a:path w="67" h="42" extrusionOk="0">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35" name="Shape 235"/>
            <p:cNvSpPr/>
            <p:nvPr/>
          </p:nvSpPr>
          <p:spPr>
            <a:xfrm>
              <a:off x="2287582" y="1498595"/>
              <a:ext cx="77788" cy="38100"/>
            </a:xfrm>
            <a:custGeom>
              <a:avLst/>
              <a:gdLst/>
              <a:ahLst/>
              <a:cxnLst/>
              <a:rect l="0" t="0" r="0" b="0"/>
              <a:pathLst>
                <a:path w="49" h="24" extrusionOk="0">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36" name="Shape 236"/>
            <p:cNvSpPr/>
            <p:nvPr/>
          </p:nvSpPr>
          <p:spPr>
            <a:xfrm>
              <a:off x="2282817" y="1463670"/>
              <a:ext cx="39688" cy="23813"/>
            </a:xfrm>
            <a:custGeom>
              <a:avLst/>
              <a:gdLst/>
              <a:ahLst/>
              <a:cxnLst/>
              <a:rect l="0" t="0" r="0" b="0"/>
              <a:pathLst>
                <a:path w="25" h="15" extrusionOk="0">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37" name="Shape 237"/>
            <p:cNvSpPr/>
            <p:nvPr/>
          </p:nvSpPr>
          <p:spPr>
            <a:xfrm>
              <a:off x="2251068" y="1389058"/>
              <a:ext cx="349250" cy="104775"/>
            </a:xfrm>
            <a:custGeom>
              <a:avLst/>
              <a:gdLst/>
              <a:ahLst/>
              <a:cxnLst/>
              <a:rect l="0" t="0" r="0" b="0"/>
              <a:pathLst>
                <a:path w="220" h="66" extrusionOk="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38" name="Shape 238"/>
            <p:cNvSpPr/>
            <p:nvPr/>
          </p:nvSpPr>
          <p:spPr>
            <a:xfrm>
              <a:off x="3713153" y="1681159"/>
              <a:ext cx="192087" cy="84138"/>
            </a:xfrm>
            <a:custGeom>
              <a:avLst/>
              <a:gdLst/>
              <a:ahLst/>
              <a:cxnLst/>
              <a:rect l="0" t="0" r="0" b="0"/>
              <a:pathLst>
                <a:path w="121" h="53" extrusionOk="0">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39" name="Shape 239"/>
            <p:cNvSpPr/>
            <p:nvPr/>
          </p:nvSpPr>
          <p:spPr>
            <a:xfrm>
              <a:off x="2747955" y="1125534"/>
              <a:ext cx="1104898" cy="711199"/>
            </a:xfrm>
            <a:custGeom>
              <a:avLst/>
              <a:gdLst/>
              <a:ahLst/>
              <a:cxnLst/>
              <a:rect l="0" t="0" r="0" b="0"/>
              <a:pathLst>
                <a:path w="696" h="448" extrusionOk="0">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40" name="Shape 240"/>
            <p:cNvSpPr/>
            <p:nvPr/>
          </p:nvSpPr>
          <p:spPr>
            <a:xfrm>
              <a:off x="2517767" y="2711444"/>
              <a:ext cx="182561" cy="76200"/>
            </a:xfrm>
            <a:custGeom>
              <a:avLst/>
              <a:gdLst/>
              <a:ahLst/>
              <a:cxnLst/>
              <a:rect l="0" t="0" r="0" b="0"/>
              <a:pathLst>
                <a:path w="115" h="48" extrusionOk="0">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41" name="Shape 241"/>
            <p:cNvSpPr/>
            <p:nvPr/>
          </p:nvSpPr>
          <p:spPr>
            <a:xfrm>
              <a:off x="2632066" y="2670169"/>
              <a:ext cx="26987" cy="20637"/>
            </a:xfrm>
            <a:custGeom>
              <a:avLst/>
              <a:gdLst/>
              <a:ahLst/>
              <a:cxnLst/>
              <a:rect l="0" t="0" r="0" b="0"/>
              <a:pathLst>
                <a:path w="17" h="13" extrusionOk="0">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42" name="Shape 242"/>
            <p:cNvSpPr/>
            <p:nvPr/>
          </p:nvSpPr>
          <p:spPr>
            <a:xfrm>
              <a:off x="2641591" y="2838444"/>
              <a:ext cx="25400" cy="31750"/>
            </a:xfrm>
            <a:custGeom>
              <a:avLst/>
              <a:gdLst/>
              <a:ahLst/>
              <a:cxnLst/>
              <a:rect l="0" t="0" r="0" b="0"/>
              <a:pathLst>
                <a:path w="16" h="20" extrusionOk="0">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43" name="Shape 243"/>
            <p:cNvSpPr/>
            <p:nvPr/>
          </p:nvSpPr>
          <p:spPr>
            <a:xfrm>
              <a:off x="2867016" y="2816218"/>
              <a:ext cx="26987" cy="33338"/>
            </a:xfrm>
            <a:custGeom>
              <a:avLst/>
              <a:gdLst/>
              <a:ahLst/>
              <a:cxnLst/>
              <a:rect l="0" t="0" r="0" b="0"/>
              <a:pathLst>
                <a:path w="17" h="21" extrusionOk="0">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44" name="Shape 244"/>
            <p:cNvSpPr/>
            <p:nvPr/>
          </p:nvSpPr>
          <p:spPr>
            <a:xfrm>
              <a:off x="2722553" y="2787643"/>
              <a:ext cx="112713" cy="57150"/>
            </a:xfrm>
            <a:custGeom>
              <a:avLst/>
              <a:gdLst/>
              <a:ahLst/>
              <a:cxnLst/>
              <a:rect l="0" t="0" r="0" b="0"/>
              <a:pathLst>
                <a:path w="71" h="36" extrusionOk="0">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45" name="Shape 245"/>
            <p:cNvSpPr/>
            <p:nvPr/>
          </p:nvSpPr>
          <p:spPr>
            <a:xfrm>
              <a:off x="5089510" y="3557582"/>
              <a:ext cx="141288" cy="320675"/>
            </a:xfrm>
            <a:custGeom>
              <a:avLst/>
              <a:gdLst/>
              <a:ahLst/>
              <a:cxnLst/>
              <a:rect l="0" t="0" r="0" b="0"/>
              <a:pathLst>
                <a:path w="89" h="202" extrusionOk="0">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46" name="Shape 246"/>
            <p:cNvSpPr/>
            <p:nvPr/>
          </p:nvSpPr>
          <p:spPr>
            <a:xfrm>
              <a:off x="5816583" y="3038469"/>
              <a:ext cx="41275" cy="111125"/>
            </a:xfrm>
            <a:custGeom>
              <a:avLst/>
              <a:gdLst/>
              <a:ahLst/>
              <a:cxnLst/>
              <a:rect l="0" t="0" r="0" b="0"/>
              <a:pathLst>
                <a:path w="26" h="70" extrusionOk="0">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47" name="Shape 247"/>
            <p:cNvSpPr/>
            <p:nvPr/>
          </p:nvSpPr>
          <p:spPr>
            <a:xfrm>
              <a:off x="4373551" y="2282819"/>
              <a:ext cx="34925" cy="46038"/>
            </a:xfrm>
            <a:custGeom>
              <a:avLst/>
              <a:gdLst/>
              <a:ahLst/>
              <a:cxnLst/>
              <a:rect l="0" t="0" r="0" b="0"/>
              <a:pathLst>
                <a:path w="22" h="29" extrusionOk="0">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48" name="Shape 248"/>
            <p:cNvSpPr/>
            <p:nvPr/>
          </p:nvSpPr>
          <p:spPr>
            <a:xfrm>
              <a:off x="4262426" y="2305044"/>
              <a:ext cx="15875" cy="19050"/>
            </a:xfrm>
            <a:custGeom>
              <a:avLst/>
              <a:gdLst/>
              <a:ahLst/>
              <a:cxnLst/>
              <a:rect l="0" t="0" r="0" b="0"/>
              <a:pathLst>
                <a:path w="10" h="12" extrusionOk="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49" name="Shape 249"/>
            <p:cNvSpPr/>
            <p:nvPr/>
          </p:nvSpPr>
          <p:spPr>
            <a:xfrm>
              <a:off x="4462450" y="2347908"/>
              <a:ext cx="68263" cy="41275"/>
            </a:xfrm>
            <a:custGeom>
              <a:avLst/>
              <a:gdLst/>
              <a:ahLst/>
              <a:cxnLst/>
              <a:rect l="0" t="0" r="0" b="0"/>
              <a:pathLst>
                <a:path w="43" h="26" extrusionOk="0">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50" name="Shape 250"/>
            <p:cNvSpPr/>
            <p:nvPr/>
          </p:nvSpPr>
          <p:spPr>
            <a:xfrm>
              <a:off x="4006839" y="1941508"/>
              <a:ext cx="88899" cy="103188"/>
            </a:xfrm>
            <a:custGeom>
              <a:avLst/>
              <a:gdLst/>
              <a:ahLst/>
              <a:cxnLst/>
              <a:rect l="0" t="0" r="0" b="0"/>
              <a:pathLst>
                <a:path w="56" h="65" extrusionOk="0">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51" name="Shape 251"/>
            <p:cNvSpPr/>
            <p:nvPr/>
          </p:nvSpPr>
          <p:spPr>
            <a:xfrm>
              <a:off x="4067162" y="1862133"/>
              <a:ext cx="184150" cy="206375"/>
            </a:xfrm>
            <a:custGeom>
              <a:avLst/>
              <a:gdLst/>
              <a:ahLst/>
              <a:cxnLst/>
              <a:rect l="0" t="0" r="0" b="0"/>
              <a:pathLst>
                <a:path w="116" h="130" extrusionOk="0">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52" name="Shape 252"/>
            <p:cNvSpPr/>
            <p:nvPr/>
          </p:nvSpPr>
          <p:spPr>
            <a:xfrm>
              <a:off x="3859201" y="1409695"/>
              <a:ext cx="3976678" cy="2686045"/>
            </a:xfrm>
            <a:custGeom>
              <a:avLst/>
              <a:gdLst/>
              <a:ahLst/>
              <a:cxnLst/>
              <a:rect l="0" t="0" r="0" b="0"/>
              <a:pathLst>
                <a:path w="2505" h="1692" extrusionOk="0">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53" name="Shape 253"/>
            <p:cNvSpPr/>
            <p:nvPr/>
          </p:nvSpPr>
          <p:spPr>
            <a:xfrm>
              <a:off x="6270608" y="1398586"/>
              <a:ext cx="4763" cy="11113"/>
            </a:xfrm>
            <a:custGeom>
              <a:avLst/>
              <a:gdLst/>
              <a:ahLst/>
              <a:cxnLst/>
              <a:rect l="0" t="0" r="0" b="0"/>
              <a:pathLst>
                <a:path w="3" h="7" extrusionOk="0">
                  <a:moveTo>
                    <a:pt x="0" y="0"/>
                  </a:moveTo>
                  <a:lnTo>
                    <a:pt x="1" y="0"/>
                  </a:lnTo>
                  <a:lnTo>
                    <a:pt x="3" y="1"/>
                  </a:lnTo>
                  <a:lnTo>
                    <a:pt x="3" y="4"/>
                  </a:lnTo>
                  <a:lnTo>
                    <a:pt x="1" y="7"/>
                  </a:lnTo>
                  <a:lnTo>
                    <a:pt x="0" y="4"/>
                  </a:lnTo>
                  <a:lnTo>
                    <a:pt x="0"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54" name="Shape 254"/>
            <p:cNvSpPr/>
            <p:nvPr/>
          </p:nvSpPr>
          <p:spPr>
            <a:xfrm>
              <a:off x="5248262" y="1422395"/>
              <a:ext cx="352424" cy="166688"/>
            </a:xfrm>
            <a:custGeom>
              <a:avLst/>
              <a:gdLst/>
              <a:ahLst/>
              <a:cxnLst/>
              <a:rect l="0" t="0" r="0" b="0"/>
              <a:pathLst>
                <a:path w="222" h="105" extrusionOk="0">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55" name="Shape 255"/>
            <p:cNvSpPr/>
            <p:nvPr/>
          </p:nvSpPr>
          <p:spPr>
            <a:xfrm>
              <a:off x="7021495" y="2189158"/>
              <a:ext cx="134938" cy="74613"/>
            </a:xfrm>
            <a:custGeom>
              <a:avLst/>
              <a:gdLst/>
              <a:ahLst/>
              <a:cxnLst/>
              <a:rect l="0" t="0" r="0" b="0"/>
              <a:pathLst>
                <a:path w="85" h="47" extrusionOk="0">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56" name="Shape 256"/>
            <p:cNvSpPr/>
            <p:nvPr/>
          </p:nvSpPr>
          <p:spPr>
            <a:xfrm>
              <a:off x="6818296" y="2265358"/>
              <a:ext cx="253998" cy="250824"/>
            </a:xfrm>
            <a:custGeom>
              <a:avLst/>
              <a:gdLst/>
              <a:ahLst/>
              <a:cxnLst/>
              <a:rect l="0" t="0" r="0" b="0"/>
              <a:pathLst>
                <a:path w="160" h="158" extrusionOk="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57" name="Shape 257"/>
            <p:cNvSpPr/>
            <p:nvPr/>
          </p:nvSpPr>
          <p:spPr>
            <a:xfrm>
              <a:off x="6629384" y="2668583"/>
              <a:ext cx="38100" cy="66675"/>
            </a:xfrm>
            <a:custGeom>
              <a:avLst/>
              <a:gdLst/>
              <a:ahLst/>
              <a:cxnLst/>
              <a:rect l="0" t="0" r="0" b="0"/>
              <a:pathLst>
                <a:path w="24" h="42" extrusionOk="0">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58" name="Shape 258"/>
            <p:cNvSpPr/>
            <p:nvPr/>
          </p:nvSpPr>
          <p:spPr>
            <a:xfrm>
              <a:off x="7707293" y="4097330"/>
              <a:ext cx="95248" cy="153987"/>
            </a:xfrm>
            <a:custGeom>
              <a:avLst/>
              <a:gdLst/>
              <a:ahLst/>
              <a:cxnLst/>
              <a:rect l="0" t="0" r="0" b="0"/>
              <a:pathLst>
                <a:path w="60" h="97" extrusionOk="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59" name="Shape 259"/>
            <p:cNvSpPr/>
            <p:nvPr/>
          </p:nvSpPr>
          <p:spPr>
            <a:xfrm>
              <a:off x="7569182" y="4230682"/>
              <a:ext cx="155575" cy="149225"/>
            </a:xfrm>
            <a:custGeom>
              <a:avLst/>
              <a:gdLst/>
              <a:ahLst/>
              <a:cxnLst/>
              <a:rect l="0" t="0" r="0" b="0"/>
              <a:pathLst>
                <a:path w="98" h="94" extrusionOk="0">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60" name="Shape 260"/>
            <p:cNvSpPr/>
            <p:nvPr/>
          </p:nvSpPr>
          <p:spPr>
            <a:xfrm>
              <a:off x="7123096" y="4233857"/>
              <a:ext cx="79375" cy="73025"/>
            </a:xfrm>
            <a:custGeom>
              <a:avLst/>
              <a:gdLst/>
              <a:ahLst/>
              <a:cxnLst/>
              <a:rect l="0" t="0" r="0" b="0"/>
              <a:pathLst>
                <a:path w="50" h="46" extrusionOk="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61" name="Shape 261"/>
            <p:cNvSpPr/>
            <p:nvPr/>
          </p:nvSpPr>
          <p:spPr>
            <a:xfrm>
              <a:off x="6470633" y="3516308"/>
              <a:ext cx="857247" cy="690562"/>
            </a:xfrm>
            <a:custGeom>
              <a:avLst/>
              <a:gdLst/>
              <a:ahLst/>
              <a:cxnLst/>
              <a:rect l="0" t="0" r="0" b="0"/>
              <a:pathLst>
                <a:path w="540" h="435" extrusionOk="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62" name="Shape 262"/>
            <p:cNvSpPr/>
            <p:nvPr/>
          </p:nvSpPr>
          <p:spPr>
            <a:xfrm>
              <a:off x="7793020" y="3649657"/>
              <a:ext cx="49212" cy="42862"/>
            </a:xfrm>
            <a:custGeom>
              <a:avLst/>
              <a:gdLst/>
              <a:ahLst/>
              <a:cxnLst/>
              <a:rect l="0" t="0" r="0" b="0"/>
              <a:pathLst>
                <a:path w="31" h="27" extrusionOk="0">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63" name="Shape 263"/>
            <p:cNvSpPr/>
            <p:nvPr/>
          </p:nvSpPr>
          <p:spPr>
            <a:xfrm>
              <a:off x="7524735" y="3757608"/>
              <a:ext cx="50800" cy="46038"/>
            </a:xfrm>
            <a:custGeom>
              <a:avLst/>
              <a:gdLst/>
              <a:ahLst/>
              <a:cxnLst/>
              <a:rect l="0" t="0" r="0" b="0"/>
              <a:pathLst>
                <a:path w="32" h="29" extrusionOk="0">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64" name="Shape 264"/>
            <p:cNvSpPr/>
            <p:nvPr/>
          </p:nvSpPr>
          <p:spPr>
            <a:xfrm>
              <a:off x="6129328" y="3133721"/>
              <a:ext cx="228600" cy="280988"/>
            </a:xfrm>
            <a:custGeom>
              <a:avLst/>
              <a:gdLst/>
              <a:ahLst/>
              <a:cxnLst/>
              <a:rect l="0" t="0" r="0" b="0"/>
              <a:pathLst>
                <a:path w="144" h="177" extrusionOk="0">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65" name="Shape 265"/>
            <p:cNvSpPr/>
            <p:nvPr/>
          </p:nvSpPr>
          <p:spPr>
            <a:xfrm>
              <a:off x="6189651" y="3025772"/>
              <a:ext cx="133350" cy="219075"/>
            </a:xfrm>
            <a:custGeom>
              <a:avLst/>
              <a:gdLst/>
              <a:ahLst/>
              <a:cxnLst/>
              <a:rect l="0" t="0" r="0" b="0"/>
              <a:pathLst>
                <a:path w="84" h="138" extrusionOk="0">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66" name="Shape 266"/>
            <p:cNvSpPr/>
            <p:nvPr/>
          </p:nvSpPr>
          <p:spPr>
            <a:xfrm>
              <a:off x="6340464" y="3402008"/>
              <a:ext cx="182561" cy="68263"/>
            </a:xfrm>
            <a:custGeom>
              <a:avLst/>
              <a:gdLst/>
              <a:ahLst/>
              <a:cxnLst/>
              <a:rect l="0" t="0" r="0" b="0"/>
              <a:pathLst>
                <a:path w="115" h="43" extrusionOk="0">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67" name="Shape 267"/>
            <p:cNvSpPr/>
            <p:nvPr/>
          </p:nvSpPr>
          <p:spPr>
            <a:xfrm>
              <a:off x="6611927" y="3481383"/>
              <a:ext cx="25400" cy="26987"/>
            </a:xfrm>
            <a:custGeom>
              <a:avLst/>
              <a:gdLst/>
              <a:ahLst/>
              <a:cxnLst/>
              <a:rect l="0" t="0" r="0" b="0"/>
              <a:pathLst>
                <a:path w="16" h="17" extrusionOk="0">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68" name="Shape 268"/>
            <p:cNvSpPr/>
            <p:nvPr/>
          </p:nvSpPr>
          <p:spPr>
            <a:xfrm>
              <a:off x="6702414" y="3451221"/>
              <a:ext cx="63500" cy="60325"/>
            </a:xfrm>
            <a:custGeom>
              <a:avLst/>
              <a:gdLst/>
              <a:ahLst/>
              <a:cxnLst/>
              <a:rect l="0" t="0" r="0" b="0"/>
              <a:pathLst>
                <a:path w="40" h="38" extrusionOk="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69" name="Shape 269"/>
            <p:cNvSpPr/>
            <p:nvPr/>
          </p:nvSpPr>
          <p:spPr>
            <a:xfrm>
              <a:off x="6605577" y="3279771"/>
              <a:ext cx="95250" cy="112713"/>
            </a:xfrm>
            <a:custGeom>
              <a:avLst/>
              <a:gdLst/>
              <a:ahLst/>
              <a:cxnLst/>
              <a:rect l="0" t="0" r="0" b="0"/>
              <a:pathLst>
                <a:path w="60" h="71" extrusionOk="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70" name="Shape 270"/>
            <p:cNvSpPr/>
            <p:nvPr/>
          </p:nvSpPr>
          <p:spPr>
            <a:xfrm>
              <a:off x="6630977" y="3228971"/>
              <a:ext cx="104775" cy="34925"/>
            </a:xfrm>
            <a:custGeom>
              <a:avLst/>
              <a:gdLst/>
              <a:ahLst/>
              <a:cxnLst/>
              <a:rect l="0" t="0" r="0" b="0"/>
              <a:pathLst>
                <a:path w="66" h="22" extrusionOk="0">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71" name="Shape 271"/>
            <p:cNvSpPr/>
            <p:nvPr/>
          </p:nvSpPr>
          <p:spPr>
            <a:xfrm>
              <a:off x="6780202" y="3209922"/>
              <a:ext cx="34925" cy="74613"/>
            </a:xfrm>
            <a:custGeom>
              <a:avLst/>
              <a:gdLst/>
              <a:ahLst/>
              <a:cxnLst/>
              <a:rect l="0" t="0" r="0" b="0"/>
              <a:pathLst>
                <a:path w="22" h="47" extrusionOk="0">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72" name="Shape 272"/>
            <p:cNvSpPr/>
            <p:nvPr/>
          </p:nvSpPr>
          <p:spPr>
            <a:xfrm>
              <a:off x="6410310" y="3098796"/>
              <a:ext cx="198438" cy="257173"/>
            </a:xfrm>
            <a:custGeom>
              <a:avLst/>
              <a:gdLst/>
              <a:ahLst/>
              <a:cxnLst/>
              <a:rect l="0" t="0" r="0" b="0"/>
              <a:pathLst>
                <a:path w="125" h="162" extrusionOk="0">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73" name="Shape 273"/>
            <p:cNvSpPr/>
            <p:nvPr/>
          </p:nvSpPr>
          <p:spPr>
            <a:xfrm>
              <a:off x="6618277" y="2817808"/>
              <a:ext cx="100012" cy="185738"/>
            </a:xfrm>
            <a:custGeom>
              <a:avLst/>
              <a:gdLst/>
              <a:ahLst/>
              <a:cxnLst/>
              <a:rect l="0" t="0" r="0" b="0"/>
              <a:pathLst>
                <a:path w="63" h="117" extrusionOk="0">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74" name="Shape 274"/>
            <p:cNvSpPr/>
            <p:nvPr/>
          </p:nvSpPr>
          <p:spPr>
            <a:xfrm>
              <a:off x="6665902" y="2994019"/>
              <a:ext cx="52388" cy="39688"/>
            </a:xfrm>
            <a:custGeom>
              <a:avLst/>
              <a:gdLst/>
              <a:ahLst/>
              <a:cxnLst/>
              <a:rect l="0" t="0" r="0" b="0"/>
              <a:pathLst>
                <a:path w="33" h="25" extrusionOk="0">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75" name="Shape 275"/>
            <p:cNvSpPr/>
            <p:nvPr/>
          </p:nvSpPr>
          <p:spPr>
            <a:xfrm>
              <a:off x="6718289" y="2963858"/>
              <a:ext cx="36513" cy="39688"/>
            </a:xfrm>
            <a:custGeom>
              <a:avLst/>
              <a:gdLst/>
              <a:ahLst/>
              <a:cxnLst/>
              <a:rect l="0" t="0" r="0" b="0"/>
              <a:pathLst>
                <a:path w="23" h="25" extrusionOk="0">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76" name="Shape 276"/>
            <p:cNvSpPr/>
            <p:nvPr/>
          </p:nvSpPr>
          <p:spPr>
            <a:xfrm>
              <a:off x="6659554" y="3038469"/>
              <a:ext cx="106362" cy="82550"/>
            </a:xfrm>
            <a:custGeom>
              <a:avLst/>
              <a:gdLst/>
              <a:ahLst/>
              <a:cxnLst/>
              <a:rect l="0" t="0" r="0" b="0"/>
              <a:pathLst>
                <a:path w="67" h="52" extrusionOk="0">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sp>
          <p:nvSpPr>
            <p:cNvPr id="277" name="Shape 277"/>
            <p:cNvSpPr/>
            <p:nvPr/>
          </p:nvSpPr>
          <p:spPr>
            <a:xfrm>
              <a:off x="6843713" y="3263900"/>
              <a:ext cx="390525" cy="258762"/>
            </a:xfrm>
            <a:custGeom>
              <a:avLst/>
              <a:gdLst/>
              <a:ahLst/>
              <a:cxnLst/>
              <a:rect l="0" t="0" r="0" b="0"/>
              <a:pathLst>
                <a:path w="246" h="163" extrusionOk="0">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rgbClr val="D8D8D8"/>
            </a:solidFill>
            <a:ln>
              <a:noFill/>
            </a:ln>
          </p:spPr>
          <p:txBody>
            <a:bodyPr lIns="91425" tIns="45700" rIns="91425" bIns="45700" anchor="t" anchorCtr="0">
              <a:noAutofit/>
            </a:bodyPr>
            <a:lstStyle/>
            <a:p>
              <a:pPr marL="0" marR="0" lvl="0" indent="0" algn="l" rtl="0">
                <a:spcBef>
                  <a:spcPts val="0"/>
                </a:spcBef>
                <a:buNone/>
              </a:pPr>
              <a:endParaRPr sz="1600" b="0" i="0" u="none" strike="noStrike" cap="none">
                <a:solidFill>
                  <a:schemeClr val="dk1"/>
                </a:solidFill>
                <a:latin typeface="Roboto"/>
                <a:ea typeface="Roboto"/>
                <a:cs typeface="Roboto"/>
                <a:sym typeface="Roboto"/>
              </a:endParaRPr>
            </a:p>
          </p:txBody>
        </p:sp>
      </p:grpSp>
      <p:sp>
        <p:nvSpPr>
          <p:cNvPr id="278" name="Shape 278"/>
          <p:cNvSpPr/>
          <p:nvPr/>
        </p:nvSpPr>
        <p:spPr>
          <a:xfrm>
            <a:off x="4694880" y="1231000"/>
            <a:ext cx="4361099" cy="704399"/>
          </a:xfrm>
          <a:prstGeom prst="rect">
            <a:avLst/>
          </a:prstGeom>
          <a:solidFill>
            <a:srgbClr val="1677C0">
              <a:alpha val="62690"/>
            </a:srgbClr>
          </a:solidFill>
          <a:ln>
            <a:noFill/>
          </a:ln>
        </p:spPr>
        <p:txBody>
          <a:bodyPr lIns="91425" tIns="91425" rIns="91425" bIns="91425" anchor="ctr" anchorCtr="0">
            <a:noAutofit/>
          </a:bodyPr>
          <a:lstStyle/>
          <a:p>
            <a:pPr lvl="0">
              <a:spcBef>
                <a:spcPts val="0"/>
              </a:spcBef>
              <a:buNone/>
            </a:pPr>
            <a:r>
              <a:rPr lang="en-PH" sz="2800" dirty="0">
                <a:solidFill>
                  <a:srgbClr val="FFFFFF"/>
                </a:solidFill>
                <a:latin typeface="Roboto"/>
                <a:ea typeface="Roboto"/>
                <a:cs typeface="Roboto"/>
                <a:sym typeface="Roboto"/>
              </a:rPr>
              <a:t>Encounter</a:t>
            </a:r>
          </a:p>
        </p:txBody>
      </p:sp>
      <p:sp>
        <p:nvSpPr>
          <p:cNvPr id="279" name="Shape 279"/>
          <p:cNvSpPr/>
          <p:nvPr/>
        </p:nvSpPr>
        <p:spPr>
          <a:xfrm>
            <a:off x="4694880" y="2175816"/>
            <a:ext cx="4361099" cy="704399"/>
          </a:xfrm>
          <a:prstGeom prst="rect">
            <a:avLst/>
          </a:prstGeom>
          <a:solidFill>
            <a:srgbClr val="1677C0">
              <a:alpha val="62690"/>
            </a:srgbClr>
          </a:solidFill>
          <a:ln>
            <a:noFill/>
          </a:ln>
        </p:spPr>
        <p:txBody>
          <a:bodyPr lIns="91425" tIns="91425" rIns="91425" bIns="91425" anchor="ctr" anchorCtr="0">
            <a:noAutofit/>
          </a:bodyPr>
          <a:lstStyle/>
          <a:p>
            <a:pPr marL="0" marR="0" lvl="0" indent="-69850" algn="l" rtl="0">
              <a:lnSpc>
                <a:spcPct val="100000"/>
              </a:lnSpc>
              <a:spcBef>
                <a:spcPts val="0"/>
              </a:spcBef>
              <a:spcAft>
                <a:spcPts val="0"/>
              </a:spcAft>
              <a:buClr>
                <a:srgbClr val="000000"/>
              </a:buClr>
              <a:buSzPct val="36666"/>
              <a:buFont typeface="Arial"/>
              <a:buNone/>
            </a:pPr>
            <a:r>
              <a:rPr lang="en-PH" sz="2800" dirty="0">
                <a:solidFill>
                  <a:srgbClr val="FFFFFF"/>
                </a:solidFill>
                <a:latin typeface="Roboto"/>
                <a:ea typeface="Roboto"/>
                <a:cs typeface="Roboto"/>
                <a:sym typeface="Roboto"/>
              </a:rPr>
              <a:t>Entry</a:t>
            </a:r>
          </a:p>
        </p:txBody>
      </p:sp>
      <p:sp>
        <p:nvSpPr>
          <p:cNvPr id="280" name="Shape 280"/>
          <p:cNvSpPr/>
          <p:nvPr/>
        </p:nvSpPr>
        <p:spPr>
          <a:xfrm>
            <a:off x="4694880" y="3120633"/>
            <a:ext cx="4361099" cy="704399"/>
          </a:xfrm>
          <a:prstGeom prst="rect">
            <a:avLst/>
          </a:prstGeom>
          <a:solidFill>
            <a:srgbClr val="1677C0">
              <a:alpha val="62690"/>
            </a:srgbClr>
          </a:solidFill>
          <a:ln>
            <a:noFill/>
          </a:ln>
        </p:spPr>
        <p:txBody>
          <a:bodyPr lIns="91425" tIns="91425" rIns="91425" bIns="91425" anchor="ctr" anchorCtr="0">
            <a:noAutofit/>
          </a:bodyPr>
          <a:lstStyle/>
          <a:p>
            <a:pPr marL="0" marR="0" lvl="0" indent="-69850" algn="l" rtl="0">
              <a:lnSpc>
                <a:spcPct val="100000"/>
              </a:lnSpc>
              <a:spcBef>
                <a:spcPts val="0"/>
              </a:spcBef>
              <a:spcAft>
                <a:spcPts val="0"/>
              </a:spcAft>
              <a:buClr>
                <a:srgbClr val="000000"/>
              </a:buClr>
              <a:buSzPct val="36666"/>
              <a:buFont typeface="Arial"/>
              <a:buNone/>
            </a:pPr>
            <a:r>
              <a:rPr lang="en-PH" sz="2800" dirty="0">
                <a:solidFill>
                  <a:srgbClr val="FFFFFF"/>
                </a:solidFill>
                <a:latin typeface="Roboto"/>
                <a:ea typeface="Roboto"/>
                <a:cs typeface="Roboto"/>
                <a:sym typeface="Roboto"/>
              </a:rPr>
              <a:t>Multiplication and Spread</a:t>
            </a:r>
          </a:p>
        </p:txBody>
      </p:sp>
      <p:sp>
        <p:nvSpPr>
          <p:cNvPr id="281" name="Shape 281"/>
          <p:cNvSpPr/>
          <p:nvPr/>
        </p:nvSpPr>
        <p:spPr>
          <a:xfrm>
            <a:off x="4694880" y="4065450"/>
            <a:ext cx="4361099" cy="704399"/>
          </a:xfrm>
          <a:prstGeom prst="rect">
            <a:avLst/>
          </a:prstGeom>
          <a:solidFill>
            <a:srgbClr val="1677C0">
              <a:alpha val="62690"/>
            </a:srgbClr>
          </a:solidFill>
          <a:ln>
            <a:noFill/>
          </a:ln>
        </p:spPr>
        <p:txBody>
          <a:bodyPr lIns="91425" tIns="91425" rIns="91425" bIns="91425" anchor="ctr" anchorCtr="0">
            <a:noAutofit/>
          </a:bodyPr>
          <a:lstStyle/>
          <a:p>
            <a:pPr marL="0" marR="0" lvl="0" indent="-69850" algn="l" rtl="0">
              <a:lnSpc>
                <a:spcPct val="100000"/>
              </a:lnSpc>
              <a:spcBef>
                <a:spcPts val="0"/>
              </a:spcBef>
              <a:spcAft>
                <a:spcPts val="0"/>
              </a:spcAft>
              <a:buClr>
                <a:srgbClr val="000000"/>
              </a:buClr>
              <a:buSzPct val="36666"/>
              <a:buFont typeface="Arial"/>
              <a:buNone/>
            </a:pPr>
            <a:r>
              <a:rPr lang="en-PH" sz="2800" dirty="0">
                <a:solidFill>
                  <a:srgbClr val="FFFFFF"/>
                </a:solidFill>
                <a:latin typeface="Roboto"/>
                <a:ea typeface="Roboto"/>
                <a:cs typeface="Roboto"/>
                <a:sym typeface="Roboto"/>
              </a:rPr>
              <a:t>Bacterial Damage</a:t>
            </a:r>
          </a:p>
        </p:txBody>
      </p:sp>
      <p:sp>
        <p:nvSpPr>
          <p:cNvPr id="282" name="Shape 282"/>
          <p:cNvSpPr/>
          <p:nvPr/>
        </p:nvSpPr>
        <p:spPr>
          <a:xfrm>
            <a:off x="3796275" y="1231000"/>
            <a:ext cx="759900" cy="704399"/>
          </a:xfrm>
          <a:prstGeom prst="rect">
            <a:avLst/>
          </a:prstGeom>
          <a:solidFill>
            <a:srgbClr val="1677C0">
              <a:alpha val="62690"/>
            </a:srgbClr>
          </a:solidFill>
          <a:ln>
            <a:noFill/>
          </a:ln>
        </p:spPr>
        <p:txBody>
          <a:bodyPr lIns="91425" tIns="91425" rIns="91425" bIns="91425" anchor="ctr" anchorCtr="0">
            <a:noAutofit/>
          </a:bodyPr>
          <a:lstStyle/>
          <a:p>
            <a:pPr lvl="0" algn="ctr">
              <a:spcBef>
                <a:spcPts val="0"/>
              </a:spcBef>
              <a:buNone/>
            </a:pPr>
            <a:r>
              <a:rPr lang="en-PH" sz="3200">
                <a:solidFill>
                  <a:srgbClr val="FFFFFF"/>
                </a:solidFill>
                <a:latin typeface="Roboto"/>
                <a:ea typeface="Roboto"/>
                <a:cs typeface="Roboto"/>
                <a:sym typeface="Roboto"/>
              </a:rPr>
              <a:t>1</a:t>
            </a:r>
          </a:p>
        </p:txBody>
      </p:sp>
      <p:sp>
        <p:nvSpPr>
          <p:cNvPr id="283" name="Shape 283"/>
          <p:cNvSpPr/>
          <p:nvPr/>
        </p:nvSpPr>
        <p:spPr>
          <a:xfrm>
            <a:off x="3796275" y="2175825"/>
            <a:ext cx="759900" cy="704399"/>
          </a:xfrm>
          <a:prstGeom prst="rect">
            <a:avLst/>
          </a:prstGeom>
          <a:solidFill>
            <a:srgbClr val="1677C0">
              <a:alpha val="6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PH" sz="3200">
                <a:solidFill>
                  <a:srgbClr val="FFFFFF"/>
                </a:solidFill>
                <a:latin typeface="Roboto"/>
                <a:ea typeface="Roboto"/>
                <a:cs typeface="Roboto"/>
                <a:sym typeface="Roboto"/>
              </a:rPr>
              <a:t>2</a:t>
            </a:r>
          </a:p>
        </p:txBody>
      </p:sp>
      <p:sp>
        <p:nvSpPr>
          <p:cNvPr id="284" name="Shape 284"/>
          <p:cNvSpPr/>
          <p:nvPr/>
        </p:nvSpPr>
        <p:spPr>
          <a:xfrm>
            <a:off x="3796275" y="3120650"/>
            <a:ext cx="759900" cy="704399"/>
          </a:xfrm>
          <a:prstGeom prst="rect">
            <a:avLst/>
          </a:prstGeom>
          <a:solidFill>
            <a:srgbClr val="1677C0">
              <a:alpha val="6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PH" sz="3200">
                <a:solidFill>
                  <a:srgbClr val="FFFFFF"/>
                </a:solidFill>
                <a:latin typeface="Roboto"/>
                <a:ea typeface="Roboto"/>
                <a:cs typeface="Roboto"/>
                <a:sym typeface="Roboto"/>
              </a:rPr>
              <a:t>3</a:t>
            </a:r>
          </a:p>
        </p:txBody>
      </p:sp>
      <p:sp>
        <p:nvSpPr>
          <p:cNvPr id="285" name="Shape 285"/>
          <p:cNvSpPr/>
          <p:nvPr/>
        </p:nvSpPr>
        <p:spPr>
          <a:xfrm>
            <a:off x="3796275" y="4065475"/>
            <a:ext cx="759900" cy="704399"/>
          </a:xfrm>
          <a:prstGeom prst="rect">
            <a:avLst/>
          </a:prstGeom>
          <a:solidFill>
            <a:srgbClr val="1677C0">
              <a:alpha val="6269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PH" sz="3200">
                <a:solidFill>
                  <a:srgbClr val="FFFFFF"/>
                </a:solidFill>
                <a:latin typeface="Roboto"/>
                <a:ea typeface="Roboto"/>
                <a:cs typeface="Roboto"/>
                <a:sym typeface="Roboto"/>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latin typeface="Roboto" panose="020B0604020202020204" charset="0"/>
                <a:ea typeface="Roboto" panose="020B0604020202020204" charset="0"/>
                <a:cs typeface="Roboto" panose="020B0604020202020204" charset="0"/>
              </a:rPr>
              <a:t>Mycobacterium tuberculosis (MTB)</a:t>
            </a:r>
          </a:p>
        </p:txBody>
      </p:sp>
    </p:spTree>
    <p:extLst>
      <p:ext uri="{BB962C8B-B14F-4D97-AF65-F5344CB8AC3E}">
        <p14:creationId xmlns:p14="http://schemas.microsoft.com/office/powerpoint/2010/main" val="281749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5" name="Group 4"/>
          <p:cNvGrpSpPr/>
          <p:nvPr/>
        </p:nvGrpSpPr>
        <p:grpSpPr>
          <a:xfrm>
            <a:off x="1147335" y="742950"/>
            <a:ext cx="6849329" cy="4254785"/>
            <a:chOff x="1147335" y="742950"/>
            <a:chExt cx="6849329" cy="4254785"/>
          </a:xfrm>
        </p:grpSpPr>
        <p:pic>
          <p:nvPicPr>
            <p:cNvPr id="4" name="Picture 3"/>
            <p:cNvPicPr>
              <a:picLocks noChangeAspect="1"/>
            </p:cNvPicPr>
            <p:nvPr/>
          </p:nvPicPr>
          <p:blipFill>
            <a:blip r:embed="rId3"/>
            <a:stretch>
              <a:fillRect/>
            </a:stretch>
          </p:blipFill>
          <p:spPr>
            <a:xfrm>
              <a:off x="1147335" y="742950"/>
              <a:ext cx="6849329" cy="4254785"/>
            </a:xfrm>
            <a:prstGeom prst="rect">
              <a:avLst/>
            </a:prstGeom>
          </p:spPr>
        </p:pic>
        <p:sp>
          <p:nvSpPr>
            <p:cNvPr id="747" name="Shape 747"/>
            <p:cNvSpPr/>
            <p:nvPr/>
          </p:nvSpPr>
          <p:spPr>
            <a:xfrm>
              <a:off x="5334000" y="2247899"/>
              <a:ext cx="685800" cy="650634"/>
            </a:xfrm>
            <a:prstGeom prst="ellipse">
              <a:avLst/>
            </a:prstGeom>
            <a:noFill/>
            <a:ln w="57150" cap="flat" cmpd="sng">
              <a:solidFill>
                <a:schemeClr val="accent2">
                  <a:lumMod val="60000"/>
                  <a:lumOff val="4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749" name="Shape 749"/>
            <p:cNvSpPr txBox="1"/>
            <p:nvPr/>
          </p:nvSpPr>
          <p:spPr>
            <a:xfrm>
              <a:off x="5849680" y="2130918"/>
              <a:ext cx="609600" cy="43704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PH" sz="1400" b="0" i="0" u="none" strike="noStrike" cap="none" dirty="0">
                  <a:solidFill>
                    <a:srgbClr val="3F3F3F"/>
                  </a:solidFill>
                  <a:latin typeface="Roboto"/>
                  <a:ea typeface="Roboto"/>
                  <a:cs typeface="Roboto"/>
                  <a:sym typeface="Roboto"/>
                </a:rPr>
                <a:t>India</a:t>
              </a:r>
            </a:p>
          </p:txBody>
        </p:sp>
        <p:sp>
          <p:nvSpPr>
            <p:cNvPr id="72" name="Shape 747"/>
            <p:cNvSpPr/>
            <p:nvPr/>
          </p:nvSpPr>
          <p:spPr>
            <a:xfrm>
              <a:off x="4034263" y="2856947"/>
              <a:ext cx="1165057" cy="1130262"/>
            </a:xfrm>
            <a:prstGeom prst="ellipse">
              <a:avLst/>
            </a:prstGeom>
            <a:noFill/>
            <a:ln w="57150" cap="flat" cmpd="sng">
              <a:solidFill>
                <a:schemeClr val="accent2">
                  <a:lumMod val="60000"/>
                  <a:lumOff val="4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grpSp>
      <p:sp>
        <p:nvSpPr>
          <p:cNvPr id="689" name="Shape 689"/>
          <p:cNvSpPr txBox="1">
            <a:spLocks noGrp="1"/>
          </p:cNvSpPr>
          <p:nvPr>
            <p:ph type="title"/>
          </p:nvPr>
        </p:nvSpPr>
        <p:spPr>
          <a:xfrm>
            <a:off x="457200" y="209550"/>
            <a:ext cx="8229600" cy="533400"/>
          </a:xfrm>
          <a:prstGeom prst="rect">
            <a:avLst/>
          </a:prstGeom>
          <a:noFill/>
          <a:ln>
            <a:noFill/>
          </a:ln>
        </p:spPr>
        <p:txBody>
          <a:bodyPr lIns="91425" tIns="45700" rIns="91425" bIns="45700" anchor="ctr" anchorCtr="0">
            <a:noAutofit/>
          </a:bodyPr>
          <a:lstStyle/>
          <a:p>
            <a:pPr marL="0" marR="0" lvl="0" indent="0" algn="l" rtl="0">
              <a:spcBef>
                <a:spcPts val="0"/>
              </a:spcBef>
              <a:buClr>
                <a:srgbClr val="150092"/>
              </a:buClr>
              <a:buSzPct val="25000"/>
              <a:buFont typeface="Arial"/>
              <a:buNone/>
            </a:pPr>
            <a:r>
              <a:rPr lang="en-PH" dirty="0">
                <a:solidFill>
                  <a:srgbClr val="3D5C81"/>
                </a:solidFill>
                <a:latin typeface="Roboto"/>
                <a:ea typeface="Roboto"/>
                <a:cs typeface="Roboto"/>
                <a:sym typeface="Roboto"/>
              </a:rPr>
              <a:t>MTB Encounter: epidemiology</a:t>
            </a:r>
          </a:p>
        </p:txBody>
      </p:sp>
      <p:sp>
        <p:nvSpPr>
          <p:cNvPr id="754" name="Shape 754"/>
          <p:cNvSpPr txBox="1"/>
          <p:nvPr/>
        </p:nvSpPr>
        <p:spPr>
          <a:xfrm>
            <a:off x="3124200" y="4767262"/>
            <a:ext cx="2895600" cy="273900"/>
          </a:xfrm>
          <a:prstGeom prst="rect">
            <a:avLst/>
          </a:prstGeom>
          <a:noFill/>
          <a:ln>
            <a:noFill/>
          </a:ln>
        </p:spPr>
        <p:txBody>
          <a:bodyPr lIns="91425" tIns="45700" rIns="91425" bIns="45700" anchor="ctr" anchorCtr="0">
            <a:noAutofit/>
          </a:bodyPr>
          <a:lstStyle/>
          <a:p>
            <a:pPr lvl="0" algn="ctr" rtl="0">
              <a:spcBef>
                <a:spcPts val="0"/>
              </a:spcBef>
              <a:buNone/>
            </a:pPr>
            <a:r>
              <a:rPr lang="en-PH" sz="1200" dirty="0">
                <a:solidFill>
                  <a:srgbClr val="888888"/>
                </a:solidFill>
                <a:latin typeface="Roboto"/>
                <a:ea typeface="Roboto"/>
                <a:cs typeface="Roboto"/>
                <a:sym typeface="Roboto"/>
              </a:rPr>
              <a:t>WHO 2016 TB Report</a:t>
            </a:r>
          </a:p>
        </p:txBody>
      </p:sp>
      <p:sp>
        <p:nvSpPr>
          <p:cNvPr id="752" name="Shape 752"/>
          <p:cNvSpPr txBox="1"/>
          <p:nvPr/>
        </p:nvSpPr>
        <p:spPr>
          <a:xfrm>
            <a:off x="5881576" y="828171"/>
            <a:ext cx="3021606" cy="959736"/>
          </a:xfrm>
          <a:prstGeom prst="wedgeRoundRectCallout">
            <a:avLst>
              <a:gd name="adj1" fmla="val -33149"/>
              <a:gd name="adj2" fmla="val 72544"/>
              <a:gd name="adj3" fmla="val 16667"/>
            </a:avLst>
          </a:prstGeom>
          <a:solidFill>
            <a:srgbClr val="F8FAF4"/>
          </a:solidFill>
          <a:ln w="19050">
            <a:solidFill>
              <a:srgbClr val="036D51"/>
            </a:solidFill>
          </a:ln>
        </p:spPr>
        <p:txBody>
          <a:bodyPr lIns="91425" tIns="45700" rIns="91425" bIns="45700" anchor="t" anchorCtr="0">
            <a:noAutofit/>
          </a:bodyPr>
          <a:lstStyle/>
          <a:p>
            <a:pPr lvl="0" algn="ctr">
              <a:lnSpc>
                <a:spcPct val="80000"/>
              </a:lnSpc>
              <a:buSzPct val="25000"/>
            </a:pPr>
            <a:r>
              <a:rPr lang="en-CA" dirty="0">
                <a:solidFill>
                  <a:schemeClr val="bg1">
                    <a:lumMod val="50000"/>
                  </a:schemeClr>
                </a:solidFill>
                <a:latin typeface="Roboto"/>
                <a:ea typeface="Roboto"/>
                <a:cs typeface="Roboto"/>
                <a:sym typeface="Roboto"/>
              </a:rPr>
              <a:t>Over 95% of TB deaths occur in low- and middle-income countries, and it is among the top three causes of death for women aged 15 to 44</a:t>
            </a:r>
            <a:endParaRPr lang="en-PH" sz="1400" b="0" i="0" u="none" strike="noStrike" cap="none" dirty="0">
              <a:solidFill>
                <a:schemeClr val="bg1">
                  <a:lumMod val="50000"/>
                </a:schemeClr>
              </a:solidFill>
              <a:latin typeface="Roboto"/>
              <a:ea typeface="Roboto"/>
              <a:cs typeface="Roboto"/>
              <a:sym typeface="Roboto"/>
            </a:endParaRPr>
          </a:p>
        </p:txBody>
      </p:sp>
      <p:sp>
        <p:nvSpPr>
          <p:cNvPr id="74" name="Shape 749"/>
          <p:cNvSpPr txBox="1"/>
          <p:nvPr/>
        </p:nvSpPr>
        <p:spPr>
          <a:xfrm>
            <a:off x="3521150" y="3102630"/>
            <a:ext cx="795670" cy="43704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PH" dirty="0">
                <a:solidFill>
                  <a:srgbClr val="3F3F3F"/>
                </a:solidFill>
                <a:latin typeface="Roboto"/>
                <a:ea typeface="Roboto"/>
                <a:cs typeface="Roboto"/>
                <a:sym typeface="Roboto"/>
              </a:rPr>
              <a:t>South</a:t>
            </a:r>
          </a:p>
          <a:p>
            <a:pPr marL="0" marR="0" lvl="0" indent="0" algn="l" rtl="0">
              <a:lnSpc>
                <a:spcPct val="80000"/>
              </a:lnSpc>
              <a:spcBef>
                <a:spcPts val="0"/>
              </a:spcBef>
              <a:buSzPct val="25000"/>
              <a:buNone/>
            </a:pPr>
            <a:r>
              <a:rPr lang="en-PH" sz="1400" b="0" i="0" u="none" strike="noStrike" cap="none" dirty="0">
                <a:solidFill>
                  <a:srgbClr val="3F3F3F"/>
                </a:solidFill>
                <a:latin typeface="Roboto"/>
                <a:ea typeface="Roboto"/>
                <a:cs typeface="Roboto"/>
                <a:sym typeface="Roboto"/>
              </a:rPr>
              <a:t>Africa</a:t>
            </a:r>
          </a:p>
        </p:txBody>
      </p:sp>
      <p:sp>
        <p:nvSpPr>
          <p:cNvPr id="75" name="Shape 747"/>
          <p:cNvSpPr/>
          <p:nvPr/>
        </p:nvSpPr>
        <p:spPr>
          <a:xfrm>
            <a:off x="5334000" y="4051643"/>
            <a:ext cx="864781" cy="330573"/>
          </a:xfrm>
          <a:prstGeom prst="roundRect">
            <a:avLst/>
          </a:prstGeom>
          <a:noFill/>
          <a:ln w="57150" cap="flat" cmpd="sng">
            <a:solidFill>
              <a:schemeClr val="accent2">
                <a:lumMod val="60000"/>
                <a:lumOff val="4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panose="020B0604020202020204" charset="0"/>
                <a:ea typeface="Roboto" panose="020B0604020202020204" charset="0"/>
                <a:cs typeface="Roboto" panose="020B0604020202020204" charset="0"/>
              </a:rPr>
              <a:t>MTB Encounter: epidemiology</a:t>
            </a:r>
          </a:p>
        </p:txBody>
      </p:sp>
      <p:sp>
        <p:nvSpPr>
          <p:cNvPr id="11" name="Content Placeholder 2"/>
          <p:cNvSpPr txBox="1">
            <a:spLocks/>
          </p:cNvSpPr>
          <p:nvPr/>
        </p:nvSpPr>
        <p:spPr>
          <a:xfrm>
            <a:off x="457200" y="971550"/>
            <a:ext cx="5475767" cy="39513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Roboto" panose="020B0604020202020204" charset="0"/>
                <a:ea typeface="Roboto" panose="020B0604020202020204" charset="0"/>
                <a:cs typeface="Roboto" panose="020B060402020202020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CA" sz="1600" dirty="0">
                <a:solidFill>
                  <a:schemeClr val="tx1"/>
                </a:solidFill>
              </a:rPr>
              <a:t>The only reservoir for MTB are humans.</a:t>
            </a:r>
          </a:p>
          <a:p>
            <a:pPr marL="342900" indent="-342900">
              <a:buFont typeface="Arial" panose="020B0604020202020204" pitchFamily="34" charset="0"/>
              <a:buChar char="•"/>
            </a:pPr>
            <a:endParaRPr lang="en-CA" sz="1600" dirty="0">
              <a:solidFill>
                <a:schemeClr val="tx1"/>
              </a:solidFill>
            </a:endParaRPr>
          </a:p>
          <a:p>
            <a:pPr marL="342900" indent="-342900">
              <a:buFont typeface="Arial" panose="020B0604020202020204" pitchFamily="34" charset="0"/>
              <a:buChar char="•"/>
            </a:pPr>
            <a:r>
              <a:rPr lang="en-CA" sz="1600" dirty="0">
                <a:solidFill>
                  <a:schemeClr val="tx1"/>
                </a:solidFill>
              </a:rPr>
              <a:t>MTB, unlike other mycobacterial species, are NOT a part of the normal flora.</a:t>
            </a:r>
          </a:p>
          <a:p>
            <a:pPr marL="342900" indent="-342900">
              <a:buFont typeface="Arial" panose="020B0604020202020204" pitchFamily="34" charset="0"/>
              <a:buChar char="•"/>
            </a:pPr>
            <a:endParaRPr lang="en-CA" sz="1600" dirty="0">
              <a:solidFill>
                <a:schemeClr val="tx1"/>
              </a:solidFill>
            </a:endParaRPr>
          </a:p>
          <a:p>
            <a:pPr marL="342900" indent="-342900">
              <a:buFont typeface="Arial" panose="020B0604020202020204" pitchFamily="34" charset="0"/>
              <a:buChar char="•"/>
            </a:pPr>
            <a:r>
              <a:rPr lang="en-CA" sz="1600" dirty="0">
                <a:solidFill>
                  <a:schemeClr val="tx1"/>
                </a:solidFill>
              </a:rPr>
              <a:t>Mode of transmission is inhalation of airborne droplets.</a:t>
            </a:r>
          </a:p>
          <a:p>
            <a:endParaRPr lang="en-CA" sz="1600" dirty="0">
              <a:solidFill>
                <a:schemeClr val="tx1"/>
              </a:solidFill>
            </a:endParaRPr>
          </a:p>
          <a:p>
            <a:pPr lvl="5"/>
            <a:r>
              <a:rPr lang="en-CA" sz="1600" dirty="0">
                <a:solidFill>
                  <a:schemeClr val="tx1"/>
                </a:solidFill>
                <a:latin typeface="Roboto" panose="020B0604020202020204" charset="0"/>
                <a:ea typeface="Roboto" panose="020B0604020202020204" charset="0"/>
                <a:cs typeface="Roboto" panose="020B0604020202020204" charset="0"/>
                <a:sym typeface="Wingdings" panose="05000000000000000000" pitchFamily="2" charset="2"/>
              </a:rPr>
              <a:t> May provide explanation for higher prevalence in hot, wet, crowded developing countries, in addition to poorer TB control in those regions.</a:t>
            </a:r>
            <a:endParaRPr lang="en-CA" sz="1600" dirty="0">
              <a:solidFill>
                <a:schemeClr val="tx1"/>
              </a:solidFill>
              <a:latin typeface="Roboto" panose="020B0604020202020204" charset="0"/>
              <a:ea typeface="Roboto" panose="020B0604020202020204" charset="0"/>
              <a:cs typeface="Roboto" panose="020B0604020202020204" charset="0"/>
            </a:endParaRPr>
          </a:p>
          <a:p>
            <a:pPr marL="342900" indent="-342900">
              <a:buFont typeface="Arial" panose="020B0604020202020204" pitchFamily="34" charset="0"/>
              <a:buChar char="•"/>
            </a:pPr>
            <a:endParaRPr lang="en-CA" sz="1600" dirty="0">
              <a:solidFill>
                <a:schemeClr val="tx1"/>
              </a:solidFill>
            </a:endParaRPr>
          </a:p>
          <a:p>
            <a:pPr marL="342900" indent="-342900">
              <a:buFont typeface="Arial" panose="020B0604020202020204" pitchFamily="34" charset="0"/>
              <a:buChar char="•"/>
            </a:pPr>
            <a:r>
              <a:rPr lang="en-CA" sz="1600" dirty="0">
                <a:solidFill>
                  <a:schemeClr val="tx1"/>
                </a:solidFill>
              </a:rPr>
              <a:t>India had the highest total TB incidence in 2015, and consequently the highest TB burden.</a:t>
            </a:r>
          </a:p>
        </p:txBody>
      </p:sp>
      <p:pic>
        <p:nvPicPr>
          <p:cNvPr id="13" name="Picture 12"/>
          <p:cNvPicPr>
            <a:picLocks noChangeAspect="1"/>
          </p:cNvPicPr>
          <p:nvPr/>
        </p:nvPicPr>
        <p:blipFill>
          <a:blip r:embed="rId2"/>
          <a:stretch>
            <a:fillRect/>
          </a:stretch>
        </p:blipFill>
        <p:spPr>
          <a:xfrm>
            <a:off x="6039292" y="3261425"/>
            <a:ext cx="3021599" cy="1661449"/>
          </a:xfrm>
          <a:prstGeom prst="rect">
            <a:avLst/>
          </a:prstGeom>
        </p:spPr>
      </p:pic>
      <p:sp>
        <p:nvSpPr>
          <p:cNvPr id="14" name="Rectangle 13"/>
          <p:cNvSpPr/>
          <p:nvPr/>
        </p:nvSpPr>
        <p:spPr>
          <a:xfrm>
            <a:off x="5996761" y="4792068"/>
            <a:ext cx="3064130" cy="369332"/>
          </a:xfrm>
          <a:prstGeom prst="rect">
            <a:avLst/>
          </a:prstGeom>
        </p:spPr>
        <p:txBody>
          <a:bodyPr wrap="square">
            <a:spAutoFit/>
          </a:bodyPr>
          <a:lstStyle/>
          <a:p>
            <a:r>
              <a:rPr lang="en-CA" sz="900" dirty="0">
                <a:solidFill>
                  <a:schemeClr val="bg1">
                    <a:lumMod val="50000"/>
                  </a:schemeClr>
                </a:solidFill>
              </a:rPr>
              <a:t>https://biodesign.asu.edu/sites/default/files/documents/tbanim2.gif</a:t>
            </a:r>
          </a:p>
        </p:txBody>
      </p:sp>
      <p:pic>
        <p:nvPicPr>
          <p:cNvPr id="20" name="Picture 19"/>
          <p:cNvPicPr>
            <a:picLocks/>
          </p:cNvPicPr>
          <p:nvPr/>
        </p:nvPicPr>
        <p:blipFill rotWithShape="1">
          <a:blip r:embed="rId3"/>
          <a:srcRect l="1" t="1427" r="1006" b="950"/>
          <a:stretch/>
        </p:blipFill>
        <p:spPr>
          <a:xfrm>
            <a:off x="6230419" y="883443"/>
            <a:ext cx="2570681" cy="2355057"/>
          </a:xfrm>
          <a:prstGeom prst="rect">
            <a:avLst/>
          </a:prstGeom>
        </p:spPr>
      </p:pic>
      <p:sp>
        <p:nvSpPr>
          <p:cNvPr id="21" name="Rectangle 20"/>
          <p:cNvSpPr/>
          <p:nvPr/>
        </p:nvSpPr>
        <p:spPr>
          <a:xfrm>
            <a:off x="7708900" y="2908013"/>
            <a:ext cx="1313891" cy="584775"/>
          </a:xfrm>
          <a:prstGeom prst="rect">
            <a:avLst/>
          </a:prstGeom>
        </p:spPr>
        <p:txBody>
          <a:bodyPr wrap="square">
            <a:spAutoFit/>
          </a:bodyPr>
          <a:lstStyle/>
          <a:p>
            <a:r>
              <a:rPr lang="en-CA" sz="800" dirty="0">
                <a:solidFill>
                  <a:schemeClr val="bg1">
                    <a:lumMod val="50000"/>
                  </a:schemeClr>
                </a:solidFill>
              </a:rPr>
              <a:t>http://tbandleprosy.weebly.com/uploads/2/8/9/1/28912291/9663790_orig.png</a:t>
            </a:r>
          </a:p>
        </p:txBody>
      </p:sp>
    </p:spTree>
    <p:extLst>
      <p:ext uri="{BB962C8B-B14F-4D97-AF65-F5344CB8AC3E}">
        <p14:creationId xmlns:p14="http://schemas.microsoft.com/office/powerpoint/2010/main" val="11810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panose="020B0604020202020204" charset="0"/>
                <a:ea typeface="Roboto" panose="020B0604020202020204" charset="0"/>
                <a:cs typeface="Roboto" panose="020B0604020202020204" charset="0"/>
              </a:rPr>
              <a:t>MTB Encounter: infection</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sym typeface="Calibri"/>
              </a:rPr>
              <a:t>8</a:t>
            </a:fld>
            <a:endParaRPr lang="en-PH" sz="1200" b="0" i="0" u="none" strike="noStrike" cap="none">
              <a:solidFill>
                <a:srgbClr val="888888"/>
              </a:solidFill>
              <a:sym typeface="Calibri"/>
            </a:endParaRPr>
          </a:p>
        </p:txBody>
      </p:sp>
      <p:pic>
        <p:nvPicPr>
          <p:cNvPr id="7" name="Picture 6"/>
          <p:cNvPicPr>
            <a:picLocks noChangeAspect="1"/>
          </p:cNvPicPr>
          <p:nvPr/>
        </p:nvPicPr>
        <p:blipFill rotWithShape="1">
          <a:blip r:embed="rId3"/>
          <a:srcRect l="708" t="1084" r="704" b="8498"/>
          <a:stretch/>
        </p:blipFill>
        <p:spPr>
          <a:xfrm>
            <a:off x="2320925" y="733174"/>
            <a:ext cx="4502150" cy="4190968"/>
          </a:xfrm>
          <a:prstGeom prst="rect">
            <a:avLst/>
          </a:prstGeom>
        </p:spPr>
      </p:pic>
      <p:sp>
        <p:nvSpPr>
          <p:cNvPr id="8" name="Shape 752"/>
          <p:cNvSpPr txBox="1"/>
          <p:nvPr/>
        </p:nvSpPr>
        <p:spPr>
          <a:xfrm>
            <a:off x="197663" y="2815063"/>
            <a:ext cx="1962814" cy="852550"/>
          </a:xfrm>
          <a:prstGeom prst="wedgeRoundRectCallout">
            <a:avLst>
              <a:gd name="adj1" fmla="val 62503"/>
              <a:gd name="adj2" fmla="val -34755"/>
              <a:gd name="adj3" fmla="val 16667"/>
            </a:avLst>
          </a:prstGeom>
          <a:solidFill>
            <a:srgbClr val="F6FBFC"/>
          </a:solidFill>
          <a:ln w="19050">
            <a:solidFill>
              <a:schemeClr val="bg2"/>
            </a:solidFill>
          </a:ln>
        </p:spPr>
        <p:txBody>
          <a:bodyPr lIns="91425" tIns="45700" rIns="91425" bIns="45700" anchor="t" anchorCtr="0">
            <a:noAutofit/>
          </a:bodyPr>
          <a:lstStyle/>
          <a:p>
            <a:r>
              <a:rPr lang="en-CA" sz="1200" dirty="0">
                <a:latin typeface="Roboto" panose="020B0604020202020204" charset="0"/>
                <a:ea typeface="Roboto" panose="020B0604020202020204" charset="0"/>
                <a:cs typeface="Roboto" panose="020B0604020202020204" charset="0"/>
              </a:rPr>
              <a:t>Host’s first encounter with MTB aerosols most often leads to </a:t>
            </a:r>
            <a:r>
              <a:rPr lang="en-CA" sz="1200" b="1" dirty="0">
                <a:latin typeface="Roboto" panose="020B0604020202020204" charset="0"/>
                <a:ea typeface="Roboto" panose="020B0604020202020204" charset="0"/>
                <a:cs typeface="Roboto" panose="020B0604020202020204" charset="0"/>
              </a:rPr>
              <a:t>primary infection</a:t>
            </a:r>
            <a:r>
              <a:rPr lang="en-CA" sz="1200" dirty="0">
                <a:latin typeface="Roboto" panose="020B0604020202020204" charset="0"/>
                <a:ea typeface="Roboto" panose="020B0604020202020204" charset="0"/>
                <a:cs typeface="Roboto" panose="020B0604020202020204" charset="0"/>
              </a:rPr>
              <a:t>.</a:t>
            </a:r>
          </a:p>
        </p:txBody>
      </p:sp>
      <p:sp>
        <p:nvSpPr>
          <p:cNvPr id="9" name="Shape 752"/>
          <p:cNvSpPr txBox="1"/>
          <p:nvPr/>
        </p:nvSpPr>
        <p:spPr>
          <a:xfrm>
            <a:off x="6553200" y="1458580"/>
            <a:ext cx="2382800" cy="1255970"/>
          </a:xfrm>
          <a:prstGeom prst="wedgeRoundRectCallout">
            <a:avLst>
              <a:gd name="adj1" fmla="val -69285"/>
              <a:gd name="adj2" fmla="val -42336"/>
              <a:gd name="adj3" fmla="val 16667"/>
            </a:avLst>
          </a:prstGeom>
          <a:solidFill>
            <a:srgbClr val="F6FBFC"/>
          </a:solidFill>
          <a:ln w="19050">
            <a:solidFill>
              <a:schemeClr val="bg2"/>
            </a:solidFill>
          </a:ln>
        </p:spPr>
        <p:txBody>
          <a:bodyPr lIns="91425" tIns="45700" rIns="91425" bIns="45700" anchor="t" anchorCtr="0">
            <a:noAutofit/>
          </a:bodyPr>
          <a:lstStyle/>
          <a:p>
            <a:r>
              <a:rPr lang="en-CA" sz="1200" dirty="0">
                <a:latin typeface="Roboto" panose="020B0604020202020204" charset="0"/>
                <a:ea typeface="Roboto" panose="020B0604020202020204" charset="0"/>
                <a:cs typeface="Roboto" panose="020B0604020202020204" charset="0"/>
              </a:rPr>
              <a:t>In relatively healthy individuals, cell-mediated immunity, which develops 2-8 weeks post-infection, limits further replication and spread of the bacteria.</a:t>
            </a:r>
          </a:p>
        </p:txBody>
      </p:sp>
      <p:sp>
        <p:nvSpPr>
          <p:cNvPr id="10" name="Shape 752"/>
          <p:cNvSpPr txBox="1"/>
          <p:nvPr/>
        </p:nvSpPr>
        <p:spPr>
          <a:xfrm>
            <a:off x="6563537" y="4051633"/>
            <a:ext cx="2382800" cy="852550"/>
          </a:xfrm>
          <a:prstGeom prst="wedgeRoundRectCallout">
            <a:avLst>
              <a:gd name="adj1" fmla="val -87172"/>
              <a:gd name="adj2" fmla="val -38496"/>
              <a:gd name="adj3" fmla="val 16667"/>
            </a:avLst>
          </a:prstGeom>
          <a:solidFill>
            <a:srgbClr val="F6FBFC"/>
          </a:solidFill>
          <a:ln w="19050">
            <a:solidFill>
              <a:schemeClr val="bg2"/>
            </a:solidFill>
          </a:ln>
        </p:spPr>
        <p:txBody>
          <a:bodyPr lIns="91425" tIns="45700" rIns="91425" bIns="45700" anchor="t" anchorCtr="0">
            <a:noAutofit/>
          </a:bodyPr>
          <a:lstStyle/>
          <a:p>
            <a:r>
              <a:rPr lang="en-CA" sz="1200" dirty="0">
                <a:latin typeface="Roboto" panose="020B0604020202020204" charset="0"/>
                <a:ea typeface="Roboto" panose="020B0604020202020204" charset="0"/>
                <a:cs typeface="Roboto" panose="020B0604020202020204" charset="0"/>
              </a:rPr>
              <a:t>Future immunosuppression event can reactivate the </a:t>
            </a:r>
            <a:r>
              <a:rPr lang="en-CA" sz="1200" b="1" dirty="0">
                <a:latin typeface="Roboto" panose="020B0604020202020204" charset="0"/>
                <a:ea typeface="Roboto" panose="020B0604020202020204" charset="0"/>
                <a:cs typeface="Roboto" panose="020B0604020202020204" charset="0"/>
              </a:rPr>
              <a:t>latent TB </a:t>
            </a:r>
            <a:r>
              <a:rPr lang="en-CA" sz="1200" dirty="0">
                <a:latin typeface="Roboto" panose="020B0604020202020204" charset="0"/>
                <a:ea typeface="Roboto" panose="020B0604020202020204" charset="0"/>
                <a:cs typeface="Roboto" panose="020B0604020202020204" charset="0"/>
              </a:rPr>
              <a:t>(or progressive primary infection).</a:t>
            </a:r>
          </a:p>
        </p:txBody>
      </p:sp>
      <p:sp>
        <p:nvSpPr>
          <p:cNvPr id="11" name="Shape 752"/>
          <p:cNvSpPr txBox="1"/>
          <p:nvPr/>
        </p:nvSpPr>
        <p:spPr>
          <a:xfrm>
            <a:off x="197663" y="867684"/>
            <a:ext cx="1962814" cy="1847309"/>
          </a:xfrm>
          <a:prstGeom prst="wedgeRoundRectCallout">
            <a:avLst>
              <a:gd name="adj1" fmla="val 93922"/>
              <a:gd name="adj2" fmla="val -19690"/>
              <a:gd name="adj3" fmla="val 16667"/>
            </a:avLst>
          </a:prstGeom>
          <a:solidFill>
            <a:srgbClr val="F6FBFC"/>
          </a:solidFill>
          <a:ln w="19050">
            <a:solidFill>
              <a:schemeClr val="bg2"/>
            </a:solidFill>
          </a:ln>
        </p:spPr>
        <p:txBody>
          <a:bodyPr lIns="91425" tIns="45700" rIns="91425" bIns="45700" anchor="t" anchorCtr="0">
            <a:noAutofit/>
          </a:bodyPr>
          <a:lstStyle/>
          <a:p>
            <a:r>
              <a:rPr lang="en-CA" sz="1200">
                <a:latin typeface="Roboto" panose="020B0604020202020204" charset="0"/>
                <a:ea typeface="Roboto" panose="020B0604020202020204" charset="0"/>
                <a:cs typeface="Roboto" panose="020B0604020202020204" charset="0"/>
              </a:rPr>
              <a:t>Primary infection is initiated by the aerosol droplets lodging in the alveoli. The bacteria then invade and infect the macrophages. (MTB = facultative intracellular parasitic pathogen)</a:t>
            </a:r>
            <a:endParaRPr lang="en-CA" sz="1200" dirty="0">
              <a:latin typeface="Roboto" panose="020B0604020202020204" charset="0"/>
              <a:ea typeface="Roboto" panose="020B0604020202020204" charset="0"/>
              <a:cs typeface="Roboto" panose="020B0604020202020204" charset="0"/>
            </a:endParaRPr>
          </a:p>
        </p:txBody>
      </p:sp>
      <p:sp>
        <p:nvSpPr>
          <p:cNvPr id="12" name="Shape 752"/>
          <p:cNvSpPr txBox="1"/>
          <p:nvPr/>
        </p:nvSpPr>
        <p:spPr>
          <a:xfrm>
            <a:off x="718659" y="3751129"/>
            <a:ext cx="2123262" cy="1049509"/>
          </a:xfrm>
          <a:prstGeom prst="wedgeRoundRectCallout">
            <a:avLst>
              <a:gd name="adj1" fmla="val 71041"/>
              <a:gd name="adj2" fmla="val -50576"/>
              <a:gd name="adj3" fmla="val 16667"/>
            </a:avLst>
          </a:prstGeom>
          <a:solidFill>
            <a:srgbClr val="F6FBFC"/>
          </a:solidFill>
          <a:ln w="19050">
            <a:solidFill>
              <a:schemeClr val="bg2"/>
            </a:solidFill>
          </a:ln>
        </p:spPr>
        <p:txBody>
          <a:bodyPr lIns="91425" tIns="45700" rIns="91425" bIns="45700" anchor="t" anchorCtr="0">
            <a:noAutofit/>
          </a:bodyPr>
          <a:lstStyle/>
          <a:p>
            <a:r>
              <a:rPr lang="en-CA" sz="1200" dirty="0">
                <a:latin typeface="Roboto" panose="020B0604020202020204" charset="0"/>
                <a:ea typeface="Roboto" panose="020B0604020202020204" charset="0"/>
                <a:cs typeface="Roboto" panose="020B0604020202020204" charset="0"/>
              </a:rPr>
              <a:t>Timely detection and treatment of all TB cases are critical to lowering mortality &amp; limiting the spread of TB.</a:t>
            </a:r>
          </a:p>
        </p:txBody>
      </p:sp>
      <p:sp>
        <p:nvSpPr>
          <p:cNvPr id="13" name="Shape 752"/>
          <p:cNvSpPr txBox="1"/>
          <p:nvPr/>
        </p:nvSpPr>
        <p:spPr>
          <a:xfrm>
            <a:off x="6973186" y="2815063"/>
            <a:ext cx="1962814" cy="1099648"/>
          </a:xfrm>
          <a:prstGeom prst="wedgeRoundRectCallout">
            <a:avLst>
              <a:gd name="adj1" fmla="val -64255"/>
              <a:gd name="adj2" fmla="val -1587"/>
              <a:gd name="adj3" fmla="val 16667"/>
            </a:avLst>
          </a:prstGeom>
          <a:solidFill>
            <a:srgbClr val="F6FBFC"/>
          </a:solidFill>
          <a:ln w="19050">
            <a:solidFill>
              <a:schemeClr val="bg2"/>
            </a:solidFill>
          </a:ln>
        </p:spPr>
        <p:txBody>
          <a:bodyPr lIns="91425" tIns="45700" rIns="91425" bIns="45700" anchor="t" anchorCtr="0">
            <a:noAutofit/>
          </a:bodyPr>
          <a:lstStyle/>
          <a:p>
            <a:r>
              <a:rPr lang="en-CA" sz="1200" dirty="0">
                <a:latin typeface="Roboto" panose="020B0604020202020204" charset="0"/>
                <a:ea typeface="Roboto" panose="020B0604020202020204" charset="0"/>
                <a:cs typeface="Roboto" panose="020B0604020202020204" charset="0"/>
              </a:rPr>
              <a:t>Co-infection with HIV is common in high-risk groups, has both clinical and public health concerns.</a:t>
            </a:r>
          </a:p>
        </p:txBody>
      </p:sp>
      <p:pic>
        <p:nvPicPr>
          <p:cNvPr id="14" name="Picture 13"/>
          <p:cNvPicPr>
            <a:picLocks noChangeAspect="1"/>
          </p:cNvPicPr>
          <p:nvPr/>
        </p:nvPicPr>
        <p:blipFill rotWithShape="1">
          <a:blip r:embed="rId3"/>
          <a:srcRect l="1080" t="92384" r="15799" b="276"/>
          <a:stretch/>
        </p:blipFill>
        <p:spPr>
          <a:xfrm>
            <a:off x="110147" y="4811271"/>
            <a:ext cx="3255222" cy="291785"/>
          </a:xfrm>
          <a:prstGeom prst="rect">
            <a:avLst/>
          </a:prstGeom>
        </p:spPr>
      </p:pic>
    </p:spTree>
    <p:extLst>
      <p:ext uri="{BB962C8B-B14F-4D97-AF65-F5344CB8AC3E}">
        <p14:creationId xmlns:p14="http://schemas.microsoft.com/office/powerpoint/2010/main" val="234287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5C81"/>
                </a:solidFill>
                <a:latin typeface="Roboto" panose="020B0604020202020204" charset="0"/>
                <a:ea typeface="Roboto" panose="020B0604020202020204" charset="0"/>
                <a:cs typeface="Roboto" panose="020B0604020202020204" charset="0"/>
              </a:rPr>
              <a:t>MTB Encounter: host/bacterial factors</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t>9</a:t>
            </a:fld>
            <a:endParaRPr lang="en-PH" sz="1200" b="0" i="0" u="none" strike="noStrike" cap="none">
              <a:solidFill>
                <a:srgbClr val="888888"/>
              </a:solidFill>
              <a:latin typeface="Calibri"/>
              <a:ea typeface="Calibri"/>
              <a:cs typeface="Calibri"/>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467692383"/>
              </p:ext>
            </p:extLst>
          </p:nvPr>
        </p:nvGraphicFramePr>
        <p:xfrm>
          <a:off x="457200" y="858013"/>
          <a:ext cx="3923414" cy="4174835"/>
        </p:xfrm>
        <a:graphic>
          <a:graphicData uri="http://schemas.openxmlformats.org/drawingml/2006/table">
            <a:tbl>
              <a:tblPr firstRow="1" bandRow="1">
                <a:tableStyleId>{5C22544A-7EE6-4342-B048-85BDC9FD1C3A}</a:tableStyleId>
              </a:tblPr>
              <a:tblGrid>
                <a:gridCol w="1961707">
                  <a:extLst>
                    <a:ext uri="{9D8B030D-6E8A-4147-A177-3AD203B41FA5}">
                      <a16:colId xmlns:a16="http://schemas.microsoft.com/office/drawing/2014/main" val="2858041485"/>
                    </a:ext>
                  </a:extLst>
                </a:gridCol>
                <a:gridCol w="1961707">
                  <a:extLst>
                    <a:ext uri="{9D8B030D-6E8A-4147-A177-3AD203B41FA5}">
                      <a16:colId xmlns:a16="http://schemas.microsoft.com/office/drawing/2014/main" val="1646953066"/>
                    </a:ext>
                  </a:extLst>
                </a:gridCol>
              </a:tblGrid>
              <a:tr h="376154">
                <a:tc>
                  <a:txBody>
                    <a:bodyPr/>
                    <a:lstStyle/>
                    <a:p>
                      <a:r>
                        <a:rPr lang="en-CA" dirty="0">
                          <a:latin typeface="Roboto" panose="020B0604020202020204" charset="0"/>
                          <a:ea typeface="Roboto" panose="020B0604020202020204" charset="0"/>
                          <a:cs typeface="Roboto" panose="020B0604020202020204" charset="0"/>
                        </a:rPr>
                        <a:t>Bacterial factor</a:t>
                      </a:r>
                    </a:p>
                  </a:txBody>
                  <a:tcPr/>
                </a:tc>
                <a:tc>
                  <a:txBody>
                    <a:bodyPr/>
                    <a:lstStyle/>
                    <a:p>
                      <a:r>
                        <a:rPr lang="en-CA" dirty="0">
                          <a:latin typeface="Roboto" panose="020B0604020202020204" charset="0"/>
                          <a:ea typeface="Roboto" panose="020B0604020202020204" charset="0"/>
                          <a:cs typeface="Roboto" panose="020B0604020202020204" charset="0"/>
                        </a:rPr>
                        <a:t>Implications</a:t>
                      </a:r>
                    </a:p>
                  </a:txBody>
                  <a:tcPr/>
                </a:tc>
                <a:extLst>
                  <a:ext uri="{0D108BD9-81ED-4DB2-BD59-A6C34878D82A}">
                    <a16:rowId xmlns:a16="http://schemas.microsoft.com/office/drawing/2014/main" val="1035984260"/>
                  </a:ext>
                </a:extLst>
              </a:tr>
              <a:tr h="742004">
                <a:tc>
                  <a:txBody>
                    <a:bodyPr/>
                    <a:lstStyle/>
                    <a:p>
                      <a:r>
                        <a:rPr lang="en-CA" dirty="0">
                          <a:latin typeface="Roboto" panose="020B0604020202020204" charset="0"/>
                          <a:ea typeface="Roboto" panose="020B0604020202020204" charset="0"/>
                          <a:cs typeface="Roboto" panose="020B0604020202020204" charset="0"/>
                        </a:rPr>
                        <a:t>Obligate aerobe</a:t>
                      </a:r>
                    </a:p>
                  </a:txBody>
                  <a:tcPr/>
                </a:tc>
                <a:tc>
                  <a:txBody>
                    <a:bodyPr/>
                    <a:lstStyle/>
                    <a:p>
                      <a:r>
                        <a:rPr lang="en-CA" dirty="0">
                          <a:latin typeface="Roboto" panose="020B0604020202020204" charset="0"/>
                          <a:ea typeface="Roboto" panose="020B0604020202020204" charset="0"/>
                          <a:cs typeface="Roboto" panose="020B0604020202020204" charset="0"/>
                        </a:rPr>
                        <a:t>Upper lobes infection</a:t>
                      </a:r>
                    </a:p>
                  </a:txBody>
                  <a:tcPr/>
                </a:tc>
                <a:extLst>
                  <a:ext uri="{0D108BD9-81ED-4DB2-BD59-A6C34878D82A}">
                    <a16:rowId xmlns:a16="http://schemas.microsoft.com/office/drawing/2014/main" val="3612037769"/>
                  </a:ext>
                </a:extLst>
              </a:tr>
              <a:tr h="74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Roboto" panose="020B0604020202020204" charset="0"/>
                          <a:ea typeface="Roboto" panose="020B0604020202020204" charset="0"/>
                          <a:cs typeface="Roboto" panose="020B0604020202020204" charset="0"/>
                        </a:rPr>
                        <a:t>Facultative intracellular parasite</a:t>
                      </a:r>
                    </a:p>
                  </a:txBody>
                  <a:tcPr/>
                </a:tc>
                <a:tc>
                  <a:txBody>
                    <a:bodyPr/>
                    <a:lstStyle/>
                    <a:p>
                      <a:r>
                        <a:rPr lang="en-CA" dirty="0">
                          <a:latin typeface="Roboto" panose="020B0604020202020204" charset="0"/>
                          <a:ea typeface="Roboto" panose="020B0604020202020204" charset="0"/>
                          <a:cs typeface="Roboto" panose="020B0604020202020204" charset="0"/>
                        </a:rPr>
                        <a:t>Intracellular multiplication (within macrophages)</a:t>
                      </a:r>
                    </a:p>
                  </a:txBody>
                  <a:tcPr/>
                </a:tc>
                <a:extLst>
                  <a:ext uri="{0D108BD9-81ED-4DB2-BD59-A6C34878D82A}">
                    <a16:rowId xmlns:a16="http://schemas.microsoft.com/office/drawing/2014/main" val="1402099181"/>
                  </a:ext>
                </a:extLst>
              </a:tr>
              <a:tr h="376154">
                <a:tc>
                  <a:txBody>
                    <a:bodyPr/>
                    <a:lstStyle/>
                    <a:p>
                      <a:r>
                        <a:rPr lang="en-CA" dirty="0">
                          <a:latin typeface="Roboto" panose="020B0604020202020204" charset="0"/>
                          <a:ea typeface="Roboto" panose="020B0604020202020204" charset="0"/>
                          <a:cs typeface="Roboto" panose="020B0604020202020204" charset="0"/>
                        </a:rPr>
                        <a:t>Slow growth</a:t>
                      </a:r>
                    </a:p>
                  </a:txBody>
                  <a:tcPr/>
                </a:tc>
                <a:tc>
                  <a:txBody>
                    <a:bodyPr/>
                    <a:lstStyle/>
                    <a:p>
                      <a:r>
                        <a:rPr lang="en-CA" dirty="0">
                          <a:latin typeface="Roboto" panose="020B0604020202020204" charset="0"/>
                          <a:ea typeface="Roboto" panose="020B0604020202020204" charset="0"/>
                          <a:cs typeface="Roboto" panose="020B0604020202020204" charset="0"/>
                        </a:rPr>
                        <a:t>Selective culture requires inhibition methods (i.e. specialised media)</a:t>
                      </a:r>
                    </a:p>
                  </a:txBody>
                  <a:tcPr/>
                </a:tc>
                <a:extLst>
                  <a:ext uri="{0D108BD9-81ED-4DB2-BD59-A6C34878D82A}">
                    <a16:rowId xmlns:a16="http://schemas.microsoft.com/office/drawing/2014/main" val="396694059"/>
                  </a:ext>
                </a:extLst>
              </a:tr>
              <a:tr h="376154">
                <a:tc>
                  <a:txBody>
                    <a:bodyPr/>
                    <a:lstStyle/>
                    <a:p>
                      <a:r>
                        <a:rPr lang="en-CA" dirty="0">
                          <a:latin typeface="Roboto" panose="020B0604020202020204" charset="0"/>
                          <a:ea typeface="Roboto" panose="020B0604020202020204" charset="0"/>
                          <a:cs typeface="Roboto" panose="020B0604020202020204" charset="0"/>
                        </a:rPr>
                        <a:t>High lipid content (60%) of cell wall (i.e. Mycolic A, Cord factor, Wax-D)</a:t>
                      </a:r>
                    </a:p>
                    <a:p>
                      <a:endParaRPr lang="en-CA" dirty="0">
                        <a:latin typeface="Roboto" panose="020B0604020202020204" charset="0"/>
                        <a:ea typeface="Roboto" panose="020B0604020202020204" charset="0"/>
                        <a:cs typeface="Roboto" panose="020B0604020202020204" charset="0"/>
                      </a:endParaRPr>
                    </a:p>
                  </a:txBody>
                  <a:tcPr/>
                </a:tc>
                <a:tc>
                  <a:txBody>
                    <a:bodyPr/>
                    <a:lstStyle/>
                    <a:p>
                      <a:pPr marL="285750" indent="-285750">
                        <a:buFontTx/>
                        <a:buChar char="-"/>
                      </a:pPr>
                      <a:r>
                        <a:rPr lang="en-CA" dirty="0">
                          <a:latin typeface="Roboto" panose="020B0604020202020204" charset="0"/>
                          <a:ea typeface="Roboto" panose="020B0604020202020204" charset="0"/>
                          <a:cs typeface="Roboto" panose="020B0604020202020204" charset="0"/>
                        </a:rPr>
                        <a:t>Use of specialised dye e.g. </a:t>
                      </a:r>
                      <a:r>
                        <a:rPr lang="en-CA" dirty="0" err="1">
                          <a:latin typeface="Roboto" panose="020B0604020202020204" charset="0"/>
                          <a:ea typeface="Roboto" panose="020B0604020202020204" charset="0"/>
                          <a:cs typeface="Roboto" panose="020B0604020202020204" charset="0"/>
                        </a:rPr>
                        <a:t>Ziehl-Neelsen</a:t>
                      </a:r>
                      <a:endParaRPr lang="en-CA" dirty="0">
                        <a:latin typeface="Roboto" panose="020B0604020202020204" charset="0"/>
                        <a:ea typeface="Roboto" panose="020B0604020202020204" charset="0"/>
                        <a:cs typeface="Roboto" panose="020B0604020202020204" charset="0"/>
                      </a:endParaRPr>
                    </a:p>
                    <a:p>
                      <a:pPr marL="285750" indent="-285750">
                        <a:buFontTx/>
                        <a:buChar char="-"/>
                      </a:pPr>
                      <a:r>
                        <a:rPr lang="en-CA" dirty="0" err="1">
                          <a:latin typeface="Roboto" panose="020B0604020202020204" charset="0"/>
                          <a:ea typeface="Roboto" panose="020B0604020202020204" charset="0"/>
                          <a:cs typeface="Roboto" panose="020B0604020202020204" charset="0"/>
                        </a:rPr>
                        <a:t>Abt</a:t>
                      </a:r>
                      <a:r>
                        <a:rPr lang="en-CA" dirty="0">
                          <a:latin typeface="Roboto" panose="020B0604020202020204" charset="0"/>
                          <a:ea typeface="Roboto" panose="020B0604020202020204" charset="0"/>
                          <a:cs typeface="Roboto" panose="020B0604020202020204" charset="0"/>
                        </a:rPr>
                        <a:t> Resistance</a:t>
                      </a:r>
                    </a:p>
                    <a:p>
                      <a:pPr marL="285750" indent="-285750">
                        <a:buFontTx/>
                        <a:buChar char="-"/>
                      </a:pPr>
                      <a:r>
                        <a:rPr lang="en-CA" dirty="0">
                          <a:latin typeface="Roboto" panose="020B0604020202020204" charset="0"/>
                          <a:ea typeface="Roboto" panose="020B0604020202020204" charset="0"/>
                          <a:cs typeface="Roboto" panose="020B0604020202020204" charset="0"/>
                        </a:rPr>
                        <a:t>Ability to survive intracellularly</a:t>
                      </a:r>
                    </a:p>
                  </a:txBody>
                  <a:tcPr/>
                </a:tc>
                <a:extLst>
                  <a:ext uri="{0D108BD9-81ED-4DB2-BD59-A6C34878D82A}">
                    <a16:rowId xmlns:a16="http://schemas.microsoft.com/office/drawing/2014/main" val="315530966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63456153"/>
              </p:ext>
            </p:extLst>
          </p:nvPr>
        </p:nvGraphicFramePr>
        <p:xfrm>
          <a:off x="4571999" y="871471"/>
          <a:ext cx="4114800" cy="3793276"/>
        </p:xfrm>
        <a:graphic>
          <a:graphicData uri="http://schemas.openxmlformats.org/drawingml/2006/table">
            <a:tbl>
              <a:tblPr firstRow="1" bandRow="1">
                <a:tableStyleId>{5C22544A-7EE6-4342-B048-85BDC9FD1C3A}</a:tableStyleId>
              </a:tblPr>
              <a:tblGrid>
                <a:gridCol w="1924494">
                  <a:extLst>
                    <a:ext uri="{9D8B030D-6E8A-4147-A177-3AD203B41FA5}">
                      <a16:colId xmlns:a16="http://schemas.microsoft.com/office/drawing/2014/main" val="2858041485"/>
                    </a:ext>
                  </a:extLst>
                </a:gridCol>
                <a:gridCol w="2190306">
                  <a:extLst>
                    <a:ext uri="{9D8B030D-6E8A-4147-A177-3AD203B41FA5}">
                      <a16:colId xmlns:a16="http://schemas.microsoft.com/office/drawing/2014/main" val="1646953066"/>
                    </a:ext>
                  </a:extLst>
                </a:gridCol>
              </a:tblGrid>
              <a:tr h="371745">
                <a:tc>
                  <a:txBody>
                    <a:bodyPr/>
                    <a:lstStyle/>
                    <a:p>
                      <a:r>
                        <a:rPr lang="en-CA" dirty="0">
                          <a:latin typeface="Roboto" panose="020B0604020202020204" charset="0"/>
                          <a:ea typeface="Roboto" panose="020B0604020202020204" charset="0"/>
                          <a:cs typeface="Roboto" panose="020B0604020202020204" charset="0"/>
                        </a:rPr>
                        <a:t>Host factor</a:t>
                      </a:r>
                    </a:p>
                  </a:txBody>
                  <a:tcPr/>
                </a:tc>
                <a:tc>
                  <a:txBody>
                    <a:bodyPr/>
                    <a:lstStyle/>
                    <a:p>
                      <a:r>
                        <a:rPr lang="en-CA" dirty="0">
                          <a:latin typeface="Roboto" panose="020B0604020202020204" charset="0"/>
                          <a:ea typeface="Roboto" panose="020B0604020202020204" charset="0"/>
                          <a:cs typeface="Roboto" panose="020B0604020202020204" charset="0"/>
                        </a:rPr>
                        <a:t>Implications</a:t>
                      </a:r>
                    </a:p>
                  </a:txBody>
                  <a:tcPr/>
                </a:tc>
                <a:extLst>
                  <a:ext uri="{0D108BD9-81ED-4DB2-BD59-A6C34878D82A}">
                    <a16:rowId xmlns:a16="http://schemas.microsoft.com/office/drawing/2014/main" val="1035984260"/>
                  </a:ext>
                </a:extLst>
              </a:tr>
              <a:tr h="733306">
                <a:tc>
                  <a:txBody>
                    <a:bodyPr/>
                    <a:lstStyle/>
                    <a:p>
                      <a:r>
                        <a:rPr lang="en-CA" dirty="0">
                          <a:latin typeface="Roboto" panose="020B0604020202020204" charset="0"/>
                          <a:ea typeface="Roboto" panose="020B0604020202020204" charset="0"/>
                          <a:cs typeface="Roboto" panose="020B0604020202020204" charset="0"/>
                        </a:rPr>
                        <a:t>Region of residence</a:t>
                      </a:r>
                    </a:p>
                  </a:txBody>
                  <a:tcPr/>
                </a:tc>
                <a:tc>
                  <a:txBody>
                    <a:bodyPr/>
                    <a:lstStyle/>
                    <a:p>
                      <a:r>
                        <a:rPr lang="en-CA" dirty="0">
                          <a:latin typeface="Roboto" panose="020B0604020202020204" charset="0"/>
                          <a:ea typeface="Roboto" panose="020B0604020202020204" charset="0"/>
                          <a:cs typeface="Roboto" panose="020B0604020202020204" charset="0"/>
                        </a:rPr>
                        <a:t>Higher incidence and mortality rates in 3</a:t>
                      </a:r>
                      <a:r>
                        <a:rPr lang="en-CA" baseline="30000" dirty="0">
                          <a:latin typeface="Roboto" panose="020B0604020202020204" charset="0"/>
                          <a:ea typeface="Roboto" panose="020B0604020202020204" charset="0"/>
                          <a:cs typeface="Roboto" panose="020B0604020202020204" charset="0"/>
                        </a:rPr>
                        <a:t>rd</a:t>
                      </a:r>
                      <a:r>
                        <a:rPr lang="en-CA" dirty="0">
                          <a:latin typeface="Roboto" panose="020B0604020202020204" charset="0"/>
                          <a:ea typeface="Roboto" panose="020B0604020202020204" charset="0"/>
                          <a:cs typeface="Roboto" panose="020B0604020202020204" charset="0"/>
                        </a:rPr>
                        <a:t> world countries</a:t>
                      </a:r>
                    </a:p>
                  </a:txBody>
                  <a:tcPr/>
                </a:tc>
                <a:extLst>
                  <a:ext uri="{0D108BD9-81ED-4DB2-BD59-A6C34878D82A}">
                    <a16:rowId xmlns:a16="http://schemas.microsoft.com/office/drawing/2014/main" val="3612037769"/>
                  </a:ext>
                </a:extLst>
              </a:tr>
              <a:tr h="371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Roboto" panose="020B0604020202020204" charset="0"/>
                          <a:ea typeface="Roboto" panose="020B0604020202020204" charset="0"/>
                          <a:cs typeface="Roboto" panose="020B0604020202020204" charset="0"/>
                        </a:rPr>
                        <a:t>Age</a:t>
                      </a:r>
                    </a:p>
                  </a:txBody>
                  <a:tcPr/>
                </a:tc>
                <a:tc>
                  <a:txBody>
                    <a:bodyPr/>
                    <a:lstStyle/>
                    <a:p>
                      <a:pPr marL="285750" indent="-285750">
                        <a:buFontTx/>
                        <a:buChar char="-"/>
                      </a:pPr>
                      <a:r>
                        <a:rPr lang="en-CA" dirty="0">
                          <a:latin typeface="Roboto" panose="020B0604020202020204" charset="0"/>
                          <a:ea typeface="Roboto" panose="020B0604020202020204" charset="0"/>
                          <a:cs typeface="Roboto" panose="020B0604020202020204" charset="0"/>
                        </a:rPr>
                        <a:t>Higher prevalence in elderly population</a:t>
                      </a:r>
                    </a:p>
                    <a:p>
                      <a:pPr marL="285750" indent="-285750">
                        <a:buFontTx/>
                        <a:buChar char="-"/>
                      </a:pPr>
                      <a:r>
                        <a:rPr lang="en-CA" dirty="0">
                          <a:latin typeface="Roboto" panose="020B0604020202020204" charset="0"/>
                          <a:ea typeface="Roboto" panose="020B0604020202020204" charset="0"/>
                          <a:cs typeface="Roboto" panose="020B0604020202020204" charset="0"/>
                        </a:rPr>
                        <a:t>Different clinical manifestations, progression and </a:t>
                      </a:r>
                      <a:r>
                        <a:rPr lang="en-CA" dirty="0" err="1">
                          <a:latin typeface="Roboto" panose="020B0604020202020204" charset="0"/>
                          <a:ea typeface="Roboto" panose="020B0604020202020204" charset="0"/>
                          <a:cs typeface="Roboto" panose="020B0604020202020204" charset="0"/>
                        </a:rPr>
                        <a:t>Px</a:t>
                      </a:r>
                      <a:r>
                        <a:rPr lang="en-CA" dirty="0">
                          <a:latin typeface="Roboto" panose="020B0604020202020204" charset="0"/>
                          <a:ea typeface="Roboto" panose="020B0604020202020204" charset="0"/>
                          <a:cs typeface="Roboto" panose="020B0604020202020204" charset="0"/>
                        </a:rPr>
                        <a:t> across age groups</a:t>
                      </a:r>
                    </a:p>
                  </a:txBody>
                  <a:tcPr/>
                </a:tc>
                <a:extLst>
                  <a:ext uri="{0D108BD9-81ED-4DB2-BD59-A6C34878D82A}">
                    <a16:rowId xmlns:a16="http://schemas.microsoft.com/office/drawing/2014/main" val="1402099181"/>
                  </a:ext>
                </a:extLst>
              </a:tr>
              <a:tr h="371745">
                <a:tc>
                  <a:txBody>
                    <a:bodyPr/>
                    <a:lstStyle/>
                    <a:p>
                      <a:r>
                        <a:rPr lang="en-CA" dirty="0">
                          <a:latin typeface="Roboto" panose="020B0604020202020204" charset="0"/>
                          <a:ea typeface="Roboto" panose="020B0604020202020204" charset="0"/>
                          <a:cs typeface="Roboto" panose="020B0604020202020204" charset="0"/>
                        </a:rPr>
                        <a:t>Race</a:t>
                      </a:r>
                    </a:p>
                  </a:txBody>
                  <a:tcPr/>
                </a:tc>
                <a:tc>
                  <a:txBody>
                    <a:bodyPr/>
                    <a:lstStyle/>
                    <a:p>
                      <a:r>
                        <a:rPr lang="en-CA" dirty="0">
                          <a:latin typeface="Roboto" panose="020B0604020202020204" charset="0"/>
                          <a:ea typeface="Roboto" panose="020B0604020202020204" charset="0"/>
                          <a:cs typeface="Roboto" panose="020B0604020202020204" charset="0"/>
                        </a:rPr>
                        <a:t>Highest risk in Asian</a:t>
                      </a:r>
                    </a:p>
                  </a:txBody>
                  <a:tcPr/>
                </a:tc>
                <a:extLst>
                  <a:ext uri="{0D108BD9-81ED-4DB2-BD59-A6C34878D82A}">
                    <a16:rowId xmlns:a16="http://schemas.microsoft.com/office/drawing/2014/main" val="396694059"/>
                  </a:ext>
                </a:extLst>
              </a:tr>
              <a:tr h="371745">
                <a:tc>
                  <a:txBody>
                    <a:bodyPr/>
                    <a:lstStyle/>
                    <a:p>
                      <a:r>
                        <a:rPr lang="en-CA" dirty="0">
                          <a:latin typeface="Roboto" panose="020B0604020202020204" charset="0"/>
                          <a:ea typeface="Roboto" panose="020B0604020202020204" charset="0"/>
                          <a:cs typeface="Roboto" panose="020B0604020202020204" charset="0"/>
                        </a:rPr>
                        <a:t>Other</a:t>
                      </a:r>
                    </a:p>
                  </a:txBody>
                  <a:tcPr/>
                </a:tc>
                <a:tc>
                  <a:txBody>
                    <a:bodyPr/>
                    <a:lstStyle/>
                    <a:p>
                      <a:pPr marL="285750" indent="-285750">
                        <a:buFontTx/>
                        <a:buChar char="-"/>
                      </a:pPr>
                      <a:r>
                        <a:rPr lang="en-CA" dirty="0">
                          <a:latin typeface="Roboto" panose="020B0604020202020204" charset="0"/>
                          <a:ea typeface="Roboto" panose="020B0604020202020204" charset="0"/>
                          <a:cs typeface="Roboto" panose="020B0604020202020204" charset="0"/>
                        </a:rPr>
                        <a:t>HIV</a:t>
                      </a:r>
                    </a:p>
                    <a:p>
                      <a:pPr marL="285750" indent="-285750">
                        <a:buFontTx/>
                        <a:buChar char="-"/>
                      </a:pPr>
                      <a:r>
                        <a:rPr lang="en-CA" dirty="0">
                          <a:latin typeface="Roboto" panose="020B0604020202020204" charset="0"/>
                          <a:ea typeface="Roboto" panose="020B0604020202020204" charset="0"/>
                          <a:cs typeface="Roboto" panose="020B0604020202020204" charset="0"/>
                        </a:rPr>
                        <a:t>Diabetes mellitus</a:t>
                      </a:r>
                    </a:p>
                    <a:p>
                      <a:pPr marL="285750" indent="-285750">
                        <a:buFontTx/>
                        <a:buChar char="-"/>
                      </a:pPr>
                      <a:r>
                        <a:rPr lang="en-CA" dirty="0">
                          <a:latin typeface="Roboto" panose="020B0604020202020204" charset="0"/>
                          <a:ea typeface="Roboto" panose="020B0604020202020204" charset="0"/>
                          <a:cs typeface="Roboto" panose="020B0604020202020204" charset="0"/>
                        </a:rPr>
                        <a:t>Smoking / alcohol</a:t>
                      </a:r>
                    </a:p>
                    <a:p>
                      <a:pPr marL="285750" indent="-285750">
                        <a:buFontTx/>
                        <a:buChar char="-"/>
                      </a:pPr>
                      <a:r>
                        <a:rPr lang="en-CA" dirty="0">
                          <a:latin typeface="Roboto" panose="020B0604020202020204" charset="0"/>
                          <a:ea typeface="Roboto" panose="020B0604020202020204" charset="0"/>
                          <a:cs typeface="Roboto" panose="020B0604020202020204" charset="0"/>
                        </a:rPr>
                        <a:t>immunosuppression</a:t>
                      </a:r>
                    </a:p>
                  </a:txBody>
                  <a:tcPr/>
                </a:tc>
                <a:extLst>
                  <a:ext uri="{0D108BD9-81ED-4DB2-BD59-A6C34878D82A}">
                    <a16:rowId xmlns:a16="http://schemas.microsoft.com/office/drawing/2014/main" val="748976817"/>
                  </a:ext>
                </a:extLst>
              </a:tr>
            </a:tbl>
          </a:graphicData>
        </a:graphic>
      </p:graphicFrame>
    </p:spTree>
    <p:extLst>
      <p:ext uri="{BB962C8B-B14F-4D97-AF65-F5344CB8AC3E}">
        <p14:creationId xmlns:p14="http://schemas.microsoft.com/office/powerpoint/2010/main" val="1794679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3406</TotalTime>
  <Words>1917</Words>
  <Application>Microsoft Office PowerPoint</Application>
  <PresentationFormat>On-screen Show (16:9)</PresentationFormat>
  <Paragraphs>225</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Roboto</vt:lpstr>
      <vt:lpstr>Wingdings</vt:lpstr>
      <vt:lpstr>Arial</vt:lpstr>
      <vt:lpstr>Office Theme</vt:lpstr>
      <vt:lpstr>Bacterial Pathogenesis of  Pulmonary Infection</vt:lpstr>
      <vt:lpstr>Case: From India to Canada</vt:lpstr>
      <vt:lpstr>Pulmonary infection  Dx?</vt:lpstr>
      <vt:lpstr>Overview</vt:lpstr>
      <vt:lpstr>Mycobacterium tuberculosis (MTB)</vt:lpstr>
      <vt:lpstr>MTB Encounter: epidemiology</vt:lpstr>
      <vt:lpstr>MTB Encounter: epidemiology</vt:lpstr>
      <vt:lpstr>MTB Encounter: infection</vt:lpstr>
      <vt:lpstr>MTB Encounter: host/bacterial factors</vt:lpstr>
      <vt:lpstr>MTB Entry: big picture</vt:lpstr>
      <vt:lpstr>MTB Entry: Adherence</vt:lpstr>
      <vt:lpstr>MTB Entry: Ingestion by macrophage</vt:lpstr>
      <vt:lpstr>MTB Multiplication &amp; Spread</vt:lpstr>
      <vt:lpstr>MTB Multiplication &amp; Spread</vt:lpstr>
      <vt:lpstr>MTB Bacterial damage</vt:lpstr>
      <vt:lpstr>MTB Bacterial damage: Clinical Presentation</vt:lpstr>
      <vt:lpstr>Summary of MTB Pathogenesis</vt:lpstr>
      <vt:lpstr>Streptococcus pneumoniae (SP)</vt:lpstr>
      <vt:lpstr>SP Encounter: epidemiology</vt:lpstr>
      <vt:lpstr>SP Encounter: epidemiology</vt:lpstr>
      <vt:lpstr>SP Encounter: virulence factors</vt:lpstr>
      <vt:lpstr>SP Entry: Adherence &amp; transcytosis</vt:lpstr>
      <vt:lpstr>SP Multiplication &amp; Spread</vt:lpstr>
      <vt:lpstr>SP Bacterial damage</vt:lpstr>
      <vt:lpstr>SP Bacterial damage: Pneumonia S/Sx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Origami Background Business Presentation</dc:title>
  <dc:creator>Jen Yong</dc:creator>
  <cp:lastModifiedBy>Jen Yong</cp:lastModifiedBy>
  <cp:revision>60</cp:revision>
  <dcterms:modified xsi:type="dcterms:W3CDTF">2017-03-27T18:38:55Z</dcterms:modified>
</cp:coreProperties>
</file>