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160" autoAdjust="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  <a:t>10/19/2017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  <a:t>10/19/2017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9" name="Picture 8" descr="Closeup of test tub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10/19/2017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10/19/2017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10/19/2017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10/19/2017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10/19/2017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10/19/2017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10/19/2017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02902D-A5F5-4D7D-AAA7-32469BA0BC4D}" type="datetimeFigureOut">
              <a:rPr lang="en-US"/>
              <a:pPr/>
              <a:t>10/19/2017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iki.ubc.ca/File:N._meningitides_Colonies_on_a_Blood_Agar_Plate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iki.ubc.ca/File:Gram_Stain_of_N._meningitides_with_Associated_Peripheral_Mononuclear_Cells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iki.ubc.ca/File:Positive_vs_Negative_Reaction_of_Kovac's_Oxidase_Test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iki.ubc.ca/File:Typical_N._meningitides_Carbohydrate_Utilization_Test_Profile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iki.ubc.ca/File:Lumbarpuncture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6000" i="1" dirty="0">
                <a:latin typeface="Rockwell Extra Bold" panose="02060903040505020403" pitchFamily="18" charset="0"/>
              </a:rPr>
              <a:t>N. meningitidis Laboratory Diagnostics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PATH 375- Gurtaj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Mahil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4C0B-E7AF-4A65-B491-EC49E319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 Result Analysis for Identification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4E426-1ECD-494F-9CE6-38AEAFBD8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Growth on culture used to differentiate b/w viral or bacterial infection </a:t>
            </a:r>
          </a:p>
          <a:p>
            <a:r>
              <a:rPr lang="en-CA" sz="3200" dirty="0"/>
              <a:t>Recommended to use both blood and chocolate agar plates as it can differentiate b/w three common causes: </a:t>
            </a:r>
            <a:r>
              <a:rPr lang="en-CA" i="1" dirty="0"/>
              <a:t>N. meningitides, S. pneumoniae,</a:t>
            </a:r>
            <a:r>
              <a:rPr lang="en-CA" dirty="0"/>
              <a:t> and </a:t>
            </a:r>
            <a:r>
              <a:rPr lang="en-CA" i="1" dirty="0"/>
              <a:t>H. influenzae</a:t>
            </a:r>
          </a:p>
          <a:p>
            <a:endParaRPr lang="en-CA" sz="3200" i="1" dirty="0"/>
          </a:p>
          <a:p>
            <a:pPr marL="0" indent="0">
              <a:buNone/>
            </a:pP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46158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7C71F-70A2-4F8F-A6D7-EAB962B7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 Result Analysis for Identification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81D26-DC6F-4E5B-9786-4A887B97A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i="1" dirty="0"/>
              <a:t>N. meningitidis </a:t>
            </a:r>
            <a:r>
              <a:rPr lang="en-CA" sz="3200" dirty="0"/>
              <a:t> is haemolytic (kills RBC)  bacteria so it grows on both blood and chocolate gar plates.</a:t>
            </a:r>
          </a:p>
          <a:p>
            <a:r>
              <a:rPr lang="en-CA" sz="3200" dirty="0"/>
              <a:t>Colonies: moist, grey/unpigmented, round smooth edges</a:t>
            </a:r>
          </a:p>
        </p:txBody>
      </p:sp>
      <p:pic>
        <p:nvPicPr>
          <p:cNvPr id="4" name="Picture 3" descr="http://wiki.ubc.ca/images/thumb/8/85/N._meningitides_Colonies_on_a_Blood_Agar_Plate.jpg/180px-N._meningitides_Colonies_on_a_Blood_Agar_Plate.jpg">
            <a:hlinkClick r:id="rId2"/>
            <a:extLst>
              <a:ext uri="{FF2B5EF4-FFF2-40B4-BE49-F238E27FC236}">
                <a16:creationId xmlns:a16="http://schemas.microsoft.com/office/drawing/2014/main" id="{33D7A6E3-A6AE-4E4C-A939-D6238E1922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74" y="3753853"/>
            <a:ext cx="6352673" cy="2908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97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D4FDF-73C7-4033-88FD-79A5DF42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 Result Analysis for Identification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57F6D-ACFE-459A-B498-73125D6D8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i="1" dirty="0"/>
              <a:t>H. influenzae </a:t>
            </a:r>
            <a:r>
              <a:rPr lang="en-CA" sz="3200" dirty="0"/>
              <a:t>unable to grow on blood agar plates </a:t>
            </a:r>
          </a:p>
          <a:p>
            <a:r>
              <a:rPr lang="en-CA" sz="3200" dirty="0"/>
              <a:t>Thus, growth on BAPS narrows down ID to </a:t>
            </a:r>
            <a:r>
              <a:rPr lang="en-CA" sz="3200" i="1" dirty="0"/>
              <a:t>N. meningitidis</a:t>
            </a:r>
            <a:r>
              <a:rPr lang="en-CA" sz="3200" dirty="0"/>
              <a:t> and </a:t>
            </a:r>
            <a:r>
              <a:rPr lang="en-CA" sz="3200" i="1" dirty="0"/>
              <a:t>S. pneumoniae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6128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CD10-2F0C-4128-A9B8-1E00E09B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 Result Analysis for Identification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0DAA6-C4A7-40EE-8DC7-B96C98A9F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To differentiate b/w </a:t>
            </a:r>
            <a:r>
              <a:rPr lang="en-CA" sz="3200" i="1" dirty="0"/>
              <a:t>N. meningitidis</a:t>
            </a:r>
            <a:r>
              <a:rPr lang="en-CA" sz="3200" dirty="0"/>
              <a:t> and </a:t>
            </a:r>
            <a:r>
              <a:rPr lang="en-CA" sz="3200" i="1" dirty="0"/>
              <a:t>S. pneumoniae, </a:t>
            </a:r>
            <a:r>
              <a:rPr lang="en-CA" sz="3200" dirty="0"/>
              <a:t>use gram-staining</a:t>
            </a:r>
          </a:p>
          <a:p>
            <a:r>
              <a:rPr lang="en-CA" sz="3200" i="1" dirty="0"/>
              <a:t>N. meningitidis</a:t>
            </a:r>
            <a:r>
              <a:rPr lang="en-CA" sz="3200" dirty="0"/>
              <a:t> are gram-negative whereas </a:t>
            </a:r>
            <a:r>
              <a:rPr lang="en-CA" sz="3200" i="1" dirty="0"/>
              <a:t>S. pneumoniae</a:t>
            </a:r>
            <a:r>
              <a:rPr lang="en-CA" sz="3200" dirty="0"/>
              <a:t> is gram positive</a:t>
            </a:r>
          </a:p>
          <a:p>
            <a:r>
              <a:rPr lang="en-CA" sz="3200" i="1" dirty="0"/>
              <a:t>N. meningitidis </a:t>
            </a:r>
            <a:r>
              <a:rPr lang="en-CA" sz="3200" dirty="0"/>
              <a:t>should appear pink to red </a:t>
            </a:r>
            <a:r>
              <a:rPr lang="en-CA" sz="3200" dirty="0" err="1"/>
              <a:t>dipplococci</a:t>
            </a:r>
            <a:r>
              <a:rPr lang="en-CA" sz="3200" dirty="0"/>
              <a:t> </a:t>
            </a:r>
          </a:p>
        </p:txBody>
      </p:sp>
      <p:pic>
        <p:nvPicPr>
          <p:cNvPr id="4" name="Picture 3" descr="http://wiki.ubc.ca/images/thumb/b/bf/Gram_Stain_of_N._meningitides_with_Associated_Peripheral_Mononuclear_Cells.jpg/180px-Gram_Stain_of_N._meningitides_with_Associated_Peripheral_Mononuclear_Cells.jpg">
            <a:hlinkClick r:id="rId2"/>
            <a:extLst>
              <a:ext uri="{FF2B5EF4-FFF2-40B4-BE49-F238E27FC236}">
                <a16:creationId xmlns:a16="http://schemas.microsoft.com/office/drawing/2014/main" id="{C4441049-4C29-435A-AF6E-6CCC5D11B6F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21" y="4693252"/>
            <a:ext cx="4684194" cy="1969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67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iki.ubc.ca/images/thumb/f/f5/Positive_vs_Negative_Reaction_of_Kovac%27s_Oxidase_Test.jpg/180px-Positive_vs_Negative_Reaction_of_Kovac%27s_Oxidase_Test.jpg">
            <a:hlinkClick r:id="rId2"/>
            <a:extLst>
              <a:ext uri="{FF2B5EF4-FFF2-40B4-BE49-F238E27FC236}">
                <a16:creationId xmlns:a16="http://schemas.microsoft.com/office/drawing/2014/main" id="{F86D4F03-C2FA-49E6-904B-1E2F9565F3A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19" y="3821096"/>
            <a:ext cx="4467676" cy="30369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8D7A0B-B002-449D-9D98-4CEEFBEEB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 Result Analysis for Identification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7B555-37AE-4784-85A4-953469312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>
                <a:solidFill>
                  <a:srgbClr val="FF0000"/>
                </a:solidFill>
              </a:rPr>
              <a:t>Further analyses needed to confirm clinical decision making</a:t>
            </a:r>
          </a:p>
          <a:p>
            <a:r>
              <a:rPr lang="en-CA" sz="3200" dirty="0">
                <a:solidFill>
                  <a:srgbClr val="FF0000"/>
                </a:solidFill>
              </a:rPr>
              <a:t>Kovac’s Oxidase Test: detects whether microbe produces cytochrome c oxidases; partakes in aerobic respiration</a:t>
            </a:r>
          </a:p>
          <a:p>
            <a:r>
              <a:rPr lang="en-CA" sz="3200" i="1" dirty="0">
                <a:solidFill>
                  <a:srgbClr val="FF0000"/>
                </a:solidFill>
              </a:rPr>
              <a:t>N. meningitidis</a:t>
            </a:r>
            <a:r>
              <a:rPr lang="en-CA" sz="3200" dirty="0">
                <a:solidFill>
                  <a:srgbClr val="FF0000"/>
                </a:solidFill>
              </a:rPr>
              <a:t> turns testing reagent </a:t>
            </a:r>
          </a:p>
          <a:p>
            <a:pPr marL="0" indent="0">
              <a:buNone/>
            </a:pPr>
            <a:r>
              <a:rPr lang="en-CA" sz="3200" dirty="0">
                <a:solidFill>
                  <a:srgbClr val="FF0000"/>
                </a:solidFill>
              </a:rPr>
              <a:t>   purple for positive result</a:t>
            </a:r>
            <a:endParaRPr lang="en-CA" sz="3200" i="1" dirty="0">
              <a:solidFill>
                <a:srgbClr val="FF0000"/>
              </a:solidFill>
            </a:endParaRP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64474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34881-C548-46D5-B39B-5FF55879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 Result Analysis for Identification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06B1E-B6BD-4193-854F-C0FBDF6C4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To verify species of </a:t>
            </a:r>
            <a:r>
              <a:rPr lang="en-CA" sz="3200" i="1" dirty="0"/>
              <a:t>Neisseria, </a:t>
            </a:r>
            <a:r>
              <a:rPr lang="en-CA" sz="3200" dirty="0"/>
              <a:t>a carbohydrate utilization test is done</a:t>
            </a:r>
          </a:p>
          <a:p>
            <a:r>
              <a:rPr lang="en-CA" sz="3200" dirty="0"/>
              <a:t>Carbohydrate utilization test detects whether a microbe can ferment specific carbohydrate substrates</a:t>
            </a:r>
          </a:p>
          <a:p>
            <a:r>
              <a:rPr lang="en-CA" sz="3200" dirty="0"/>
              <a:t>For </a:t>
            </a:r>
            <a:r>
              <a:rPr lang="en-CA" sz="3200" i="1" dirty="0"/>
              <a:t>Neisseria meningitidis</a:t>
            </a:r>
            <a:r>
              <a:rPr lang="en-CA" sz="3200" dirty="0"/>
              <a:t>, must ferment maltose and glucose but not sucrose and lactose</a:t>
            </a:r>
          </a:p>
        </p:txBody>
      </p:sp>
    </p:spTree>
    <p:extLst>
      <p:ext uri="{BB962C8B-B14F-4D97-AF65-F5344CB8AC3E}">
        <p14:creationId xmlns:p14="http://schemas.microsoft.com/office/powerpoint/2010/main" val="365136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AAD1C-C624-407E-90DD-58041F80D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 Result Analysis for Identification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F9038-DDED-4BB9-85BD-156016BF3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Positive test for maltose and glucose is a yellow appearance due to presence of fermentation acid</a:t>
            </a:r>
          </a:p>
          <a:p>
            <a:r>
              <a:rPr lang="en-CA" sz="3200" dirty="0"/>
              <a:t>Negative result for sucrose and lactose indicate a red colour due to lack of presence of fermentation acid</a:t>
            </a:r>
          </a:p>
          <a:p>
            <a:pPr marL="0" indent="0">
              <a:buNone/>
            </a:pPr>
            <a:endParaRPr lang="en-CA" sz="3200" dirty="0"/>
          </a:p>
          <a:p>
            <a:endParaRPr lang="en-CA" sz="3200" dirty="0"/>
          </a:p>
        </p:txBody>
      </p:sp>
      <p:pic>
        <p:nvPicPr>
          <p:cNvPr id="4" name="Picture 3" descr="http://wiki.ubc.ca/images/thumb/6/68/Typical_N._meningitides_Carbohydrate_Utilization_Test_Profile.jpg/180px-Typical_N._meningitides_Carbohydrate_Utilization_Test_Profile.jpg">
            <a:hlinkClick r:id="rId2"/>
            <a:extLst>
              <a:ext uri="{FF2B5EF4-FFF2-40B4-BE49-F238E27FC236}">
                <a16:creationId xmlns:a16="http://schemas.microsoft.com/office/drawing/2014/main" id="{0537481B-4696-46B1-994C-2ACFC19B35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49" y="4034589"/>
            <a:ext cx="5855368" cy="2823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2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35BAD-29F8-4C6F-A911-88067495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 Result Analysis for Identification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EC7A7-F8A7-42A7-AF40-71A6C9687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PCR- Polymerase Chain Reaction: amplification of genes used to ID microbes</a:t>
            </a:r>
          </a:p>
          <a:p>
            <a:r>
              <a:rPr lang="en-CA" sz="3200" dirty="0"/>
              <a:t>For </a:t>
            </a:r>
            <a:r>
              <a:rPr lang="en-CA" sz="3200" i="1" dirty="0"/>
              <a:t>N. meningitidis </a:t>
            </a:r>
            <a:r>
              <a:rPr lang="en-CA" sz="3200" dirty="0"/>
              <a:t>confirmation in Mary</a:t>
            </a:r>
            <a:r>
              <a:rPr lang="en-CA" sz="3200" i="1" dirty="0"/>
              <a:t>, </a:t>
            </a:r>
            <a:r>
              <a:rPr lang="en-CA" sz="3200" dirty="0" err="1"/>
              <a:t>crgA</a:t>
            </a:r>
            <a:r>
              <a:rPr lang="en-CA" sz="3200" dirty="0"/>
              <a:t> gene is amplified and identified</a:t>
            </a:r>
          </a:p>
        </p:txBody>
      </p:sp>
      <p:pic>
        <p:nvPicPr>
          <p:cNvPr id="6146" name="Picture 2" descr="Image result for pcr reaction">
            <a:extLst>
              <a:ext uri="{FF2B5EF4-FFF2-40B4-BE49-F238E27FC236}">
                <a16:creationId xmlns:a16="http://schemas.microsoft.com/office/drawing/2014/main" id="{E4142C58-85DF-450D-AC67-A0717713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11" y="3846346"/>
            <a:ext cx="5775157" cy="301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6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4E03C-D99C-49F6-81B6-357A8F805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 Result Analysis for Identification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0336B-1395-48EF-BFD8-F3BE48764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Latex agglutination test: determines serotype by initiating an antigen-antibody </a:t>
            </a:r>
            <a:r>
              <a:rPr lang="en-CA" sz="3200" dirty="0" err="1"/>
              <a:t>rxn</a:t>
            </a:r>
            <a:r>
              <a:rPr lang="en-CA" sz="3200" dirty="0"/>
              <a:t> </a:t>
            </a:r>
            <a:r>
              <a:rPr lang="en-CA" sz="3200" dirty="0" err="1"/>
              <a:t>b.w</a:t>
            </a:r>
            <a:r>
              <a:rPr lang="en-CA" sz="3200" dirty="0"/>
              <a:t> potential capsular antigens of pathogens and a serogroup-specific antibody</a:t>
            </a:r>
          </a:p>
          <a:p>
            <a:r>
              <a:rPr lang="en-CA" sz="3200" dirty="0"/>
              <a:t>5 serogroups of </a:t>
            </a:r>
            <a:r>
              <a:rPr lang="en-CA" sz="3200" i="1" dirty="0"/>
              <a:t>N. meningitidis</a:t>
            </a:r>
          </a:p>
          <a:p>
            <a:r>
              <a:rPr lang="en-CA" sz="3200" dirty="0"/>
              <a:t>Positive test: sample reacts with antigen specific antibody to result in obvious precipitation pattern</a:t>
            </a:r>
          </a:p>
        </p:txBody>
      </p:sp>
    </p:spTree>
    <p:extLst>
      <p:ext uri="{BB962C8B-B14F-4D97-AF65-F5344CB8AC3E}">
        <p14:creationId xmlns:p14="http://schemas.microsoft.com/office/powerpoint/2010/main" val="322794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A1DF-DC6A-40B3-815F-41B86A98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	Other Common Pathogens – Meningococcal 				Meningitis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5B8F0-6C42-4123-8624-810B229DF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i="1" dirty="0"/>
              <a:t>Haemophilus influenzae: </a:t>
            </a:r>
            <a:r>
              <a:rPr lang="en-CA" sz="3200" dirty="0"/>
              <a:t>Gram negative cocci</a:t>
            </a:r>
          </a:p>
          <a:p>
            <a:r>
              <a:rPr lang="en-CA" sz="3200" i="1" kern="100" dirty="0"/>
              <a:t>Streptococcus pneumoniae: </a:t>
            </a:r>
            <a:r>
              <a:rPr lang="en-CA" sz="3200" kern="100" dirty="0"/>
              <a:t>Gram + lancet shape</a:t>
            </a:r>
          </a:p>
          <a:p>
            <a:r>
              <a:rPr lang="en-CA" sz="3200" i="1" kern="100" dirty="0"/>
              <a:t>Group B streptococcus: </a:t>
            </a:r>
            <a:r>
              <a:rPr lang="en-CA" sz="3200" kern="100" dirty="0"/>
              <a:t>Gram positive coccus</a:t>
            </a:r>
          </a:p>
          <a:p>
            <a:r>
              <a:rPr lang="en-CA" sz="3200" i="1" kern="100" dirty="0" err="1"/>
              <a:t>Niesseria</a:t>
            </a:r>
            <a:r>
              <a:rPr lang="en-CA" sz="3200" i="1" kern="100" dirty="0"/>
              <a:t> gonorrhoeae: </a:t>
            </a:r>
            <a:r>
              <a:rPr lang="en-CA" sz="3200" kern="100" dirty="0"/>
              <a:t>Gram negative diplococcus</a:t>
            </a:r>
          </a:p>
          <a:p>
            <a:r>
              <a:rPr lang="en-CA" sz="3200" i="1" kern="100" dirty="0"/>
              <a:t>Escherichia coli: </a:t>
            </a:r>
            <a:r>
              <a:rPr lang="en-CA" sz="3200" kern="100" dirty="0"/>
              <a:t>Gram negative rod-shaped</a:t>
            </a:r>
            <a:endParaRPr lang="en-CA" sz="3200" i="1" kern="100" dirty="0"/>
          </a:p>
          <a:p>
            <a:endParaRPr lang="en-CA" sz="3000" i="1" dirty="0"/>
          </a:p>
          <a:p>
            <a:pPr lvl="1">
              <a:buFont typeface="Wingdings" panose="05000000000000000000" pitchFamily="2" charset="2"/>
              <a:buChar char="§"/>
            </a:pPr>
            <a:endParaRPr lang="en-CA" sz="3400" dirty="0"/>
          </a:p>
        </p:txBody>
      </p:sp>
    </p:spTree>
    <p:extLst>
      <p:ext uri="{BB962C8B-B14F-4D97-AF65-F5344CB8AC3E}">
        <p14:creationId xmlns:p14="http://schemas.microsoft.com/office/powerpoint/2010/main" val="197635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9B1A5-D676-420C-8A6B-8BEC2162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Top 3 Causative Microbes of Meningitis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ACAD8-97F7-475F-AEA5-1B7919B9F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87491"/>
            <a:ext cx="10058400" cy="4457700"/>
          </a:xfrm>
        </p:spPr>
        <p:txBody>
          <a:bodyPr>
            <a:normAutofit/>
          </a:bodyPr>
          <a:lstStyle/>
          <a:p>
            <a:r>
              <a:rPr lang="en-CA" sz="3200" i="1" dirty="0"/>
              <a:t>Neisseria meningitidis </a:t>
            </a:r>
          </a:p>
          <a:p>
            <a:endParaRPr lang="en-CA" sz="3200" i="1" dirty="0"/>
          </a:p>
          <a:p>
            <a:r>
              <a:rPr lang="en-CA" sz="3200" i="1" dirty="0"/>
              <a:t>Streptococcus pneumoniae</a:t>
            </a:r>
          </a:p>
          <a:p>
            <a:endParaRPr lang="en-CA" sz="3200" i="1" dirty="0"/>
          </a:p>
          <a:p>
            <a:endParaRPr lang="en-CA" sz="3200" i="1" dirty="0"/>
          </a:p>
          <a:p>
            <a:r>
              <a:rPr lang="en-CA" sz="3200" i="1" dirty="0"/>
              <a:t>Haemophilus influenzae</a:t>
            </a:r>
          </a:p>
        </p:txBody>
      </p:sp>
      <p:pic>
        <p:nvPicPr>
          <p:cNvPr id="1028" name="Picture 4" descr="Image result for neisseria meningitidis">
            <a:extLst>
              <a:ext uri="{FF2B5EF4-FFF2-40B4-BE49-F238E27FC236}">
                <a16:creationId xmlns:a16="http://schemas.microsoft.com/office/drawing/2014/main" id="{5604C1F4-901A-4A61-B9B7-D223BD0F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864" y="1576809"/>
            <a:ext cx="2223792" cy="16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treptococcus pneumoniae">
            <a:extLst>
              <a:ext uri="{FF2B5EF4-FFF2-40B4-BE49-F238E27FC236}">
                <a16:creationId xmlns:a16="http://schemas.microsoft.com/office/drawing/2014/main" id="{664E257E-7AE5-4D41-BA7E-D8D54A4A8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06" y="3890875"/>
            <a:ext cx="2429994" cy="169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aemophilus influenzae">
            <a:extLst>
              <a:ext uri="{FF2B5EF4-FFF2-40B4-BE49-F238E27FC236}">
                <a16:creationId xmlns:a16="http://schemas.microsoft.com/office/drawing/2014/main" id="{1902562A-F223-471A-8D82-A74A6261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741" y="5105358"/>
            <a:ext cx="2364038" cy="175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4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4381-63C7-4DDC-A868-CA23B159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Importance of Microbiology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04C9B-07AB-4845-8202-74BB38398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To ID the causative microorganism in order to render proper treatment as there are 3 main causative agents</a:t>
            </a:r>
          </a:p>
          <a:p>
            <a:r>
              <a:rPr lang="en-CA" sz="3200" dirty="0"/>
              <a:t>To monitor efficacy of treatment as lab testing can quantify bacteria/WBC </a:t>
            </a:r>
          </a:p>
        </p:txBody>
      </p:sp>
      <p:sp>
        <p:nvSpPr>
          <p:cNvPr id="4" name="AutoShape 2" descr="Image result for clue question mark">
            <a:extLst>
              <a:ext uri="{FF2B5EF4-FFF2-40B4-BE49-F238E27FC236}">
                <a16:creationId xmlns:a16="http://schemas.microsoft.com/office/drawing/2014/main" id="{E3DCBA8F-E2A6-492E-8A45-345D6FC245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4" name="Picture 6" descr="Image result for lab testing">
            <a:extLst>
              <a:ext uri="{FF2B5EF4-FFF2-40B4-BE49-F238E27FC236}">
                <a16:creationId xmlns:a16="http://schemas.microsoft.com/office/drawing/2014/main" id="{B8649D19-3483-46EE-96C0-5AB798D28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280" y="4454313"/>
            <a:ext cx="3312160" cy="220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9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4B38-36AB-433A-A2F3-2B149C091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Samples required to diagnose  Meningococcal Meningitis and ID causative microbe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A7509-E66D-419A-8982-6251346DF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Cerebrospinal fluid (CSF) needed for laboratory testing</a:t>
            </a:r>
            <a:endParaRPr lang="en-CA" sz="2800" dirty="0"/>
          </a:p>
          <a:p>
            <a:r>
              <a:rPr lang="en-CA" sz="3200" dirty="0"/>
              <a:t>CSF obtained via a lumbar puncture</a:t>
            </a:r>
          </a:p>
          <a:p>
            <a:r>
              <a:rPr lang="en-CA" sz="3200" dirty="0"/>
              <a:t>Investigation of blood also useful alongside CSF</a:t>
            </a:r>
          </a:p>
          <a:p>
            <a:endParaRPr lang="en-CA" sz="3200" dirty="0"/>
          </a:p>
        </p:txBody>
      </p:sp>
      <p:pic>
        <p:nvPicPr>
          <p:cNvPr id="4" name="Picture 3" descr="http://wiki.ubc.ca/images/thumb/c/c9/Lumbarpuncture.png/180px-Lumbarpuncture.png">
            <a:hlinkClick r:id="rId2"/>
            <a:extLst>
              <a:ext uri="{FF2B5EF4-FFF2-40B4-BE49-F238E27FC236}">
                <a16:creationId xmlns:a16="http://schemas.microsoft.com/office/drawing/2014/main" id="{394DAD58-1B25-45D4-B2D1-AEAD60A40A6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344" y="4363453"/>
            <a:ext cx="4596014" cy="2298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4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95695-6B53-4D91-BF63-8D9185EA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Investigations of CSF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3AA90-E0A0-4E86-9319-43CB31181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Confirmation of active infection via WBC/ bacterial count</a:t>
            </a:r>
          </a:p>
          <a:p>
            <a:r>
              <a:rPr lang="en-CA" sz="3200" dirty="0"/>
              <a:t>Distinguish bacterial infection from other </a:t>
            </a:r>
            <a:r>
              <a:rPr lang="en-CA" sz="3200" dirty="0" err="1"/>
              <a:t>etiologies</a:t>
            </a:r>
            <a:endParaRPr lang="en-CA" sz="3200" dirty="0"/>
          </a:p>
          <a:p>
            <a:r>
              <a:rPr lang="en-CA" sz="3200" dirty="0"/>
              <a:t>ID of the pathogenic microorganism</a:t>
            </a:r>
          </a:p>
          <a:p>
            <a:r>
              <a:rPr lang="en-CA" sz="3200" dirty="0"/>
              <a:t>Ex: neutrophil count &gt; 1180 confirms</a:t>
            </a:r>
          </a:p>
          <a:p>
            <a:pPr marL="0" indent="0">
              <a:buNone/>
            </a:pPr>
            <a:r>
              <a:rPr lang="en-CA" sz="3200" dirty="0"/>
              <a:t>   bacterial etiology</a:t>
            </a:r>
          </a:p>
          <a:p>
            <a:endParaRPr lang="en-CA" sz="3200" dirty="0"/>
          </a:p>
        </p:txBody>
      </p:sp>
      <p:pic>
        <p:nvPicPr>
          <p:cNvPr id="3074" name="Picture 2" descr="Image result for white blood cells">
            <a:extLst>
              <a:ext uri="{FF2B5EF4-FFF2-40B4-BE49-F238E27FC236}">
                <a16:creationId xmlns:a16="http://schemas.microsoft.com/office/drawing/2014/main" id="{AF920515-1F26-4A27-BEC0-4022D6F8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810" y="3943350"/>
            <a:ext cx="3416968" cy="256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9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3E2E1-9DAE-4973-9EFC-B2B3EFB0D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Investigation of Blood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1ACB2-1336-4810-8708-4520A7803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CSF glucose/blood glucose decreases in presence of bacterial meningitis</a:t>
            </a:r>
          </a:p>
          <a:p>
            <a:r>
              <a:rPr lang="en-CA" sz="3200" dirty="0"/>
              <a:t>Blood samples can reveal underlying pathology</a:t>
            </a:r>
          </a:p>
          <a:p>
            <a:r>
              <a:rPr lang="en-CA" sz="3200" dirty="0"/>
              <a:t>Blood cell leukocyte counts can confirm active infection</a:t>
            </a:r>
          </a:p>
        </p:txBody>
      </p:sp>
      <p:sp>
        <p:nvSpPr>
          <p:cNvPr id="4" name="AutoShape 2" descr="Image result for blood sample">
            <a:extLst>
              <a:ext uri="{FF2B5EF4-FFF2-40B4-BE49-F238E27FC236}">
                <a16:creationId xmlns:a16="http://schemas.microsoft.com/office/drawing/2014/main" id="{E7F8E02F-A035-4435-82DF-DCFFCF5B3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Image result for blood sample">
            <a:extLst>
              <a:ext uri="{FF2B5EF4-FFF2-40B4-BE49-F238E27FC236}">
                <a16:creationId xmlns:a16="http://schemas.microsoft.com/office/drawing/2014/main" id="{A1A6305D-700C-4B11-A165-E814CBD413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102" name="Picture 6" descr="Image result for blood sample">
            <a:extLst>
              <a:ext uri="{FF2B5EF4-FFF2-40B4-BE49-F238E27FC236}">
                <a16:creationId xmlns:a16="http://schemas.microsoft.com/office/drawing/2014/main" id="{9CE766B1-2322-41EA-8C18-C849A6616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84" y="4500562"/>
            <a:ext cx="2967037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83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01CA-5AE0-438E-A55B-20034469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Tests performed on CSF/Blood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092D8-3AA9-4442-95BB-9A9B6D0F7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CA" sz="3200" dirty="0"/>
              <a:t>Gram Stain for ID</a:t>
            </a:r>
          </a:p>
          <a:p>
            <a:pPr lvl="1"/>
            <a:r>
              <a:rPr lang="en-CA" sz="3200" dirty="0"/>
              <a:t>Culture for quantification of cell count/glucose/ protein</a:t>
            </a:r>
          </a:p>
          <a:p>
            <a:pPr marL="320040" lvl="1" indent="0">
              <a:buNone/>
            </a:pPr>
            <a:r>
              <a:rPr lang="en-CA" sz="3000" dirty="0"/>
              <a:t>   neutrophils/WBC</a:t>
            </a:r>
          </a:p>
          <a:p>
            <a:pPr lvl="1"/>
            <a:r>
              <a:rPr lang="en-CA" sz="3200" dirty="0"/>
              <a:t>PCR for serotype ID</a:t>
            </a:r>
          </a:p>
          <a:p>
            <a:pPr lvl="1"/>
            <a:r>
              <a:rPr lang="en-CA" sz="3200" dirty="0"/>
              <a:t>Latex agglutination for serotype ID</a:t>
            </a:r>
          </a:p>
          <a:p>
            <a:pPr lvl="1"/>
            <a:r>
              <a:rPr lang="en-CA" sz="3200" dirty="0"/>
              <a:t>Culture on Blood Agar Plate</a:t>
            </a:r>
          </a:p>
          <a:p>
            <a:pPr lvl="1"/>
            <a:r>
              <a:rPr lang="en-CA" sz="3200" dirty="0"/>
              <a:t>Kovac’s Oxidase Test</a:t>
            </a:r>
          </a:p>
          <a:p>
            <a:pPr lvl="1"/>
            <a:r>
              <a:rPr lang="en-CA" sz="3200" dirty="0"/>
              <a:t>Carbohydrate Utilization Test</a:t>
            </a:r>
            <a:endParaRPr lang="en-CA" sz="2600" dirty="0"/>
          </a:p>
          <a:p>
            <a:pPr marL="1417320" lvl="5" indent="0">
              <a:buNone/>
            </a:pPr>
            <a:endParaRPr lang="en-CA" sz="2600" dirty="0"/>
          </a:p>
        </p:txBody>
      </p:sp>
      <p:pic>
        <p:nvPicPr>
          <p:cNvPr id="5122" name="Picture 2" descr="Image result for pcr test">
            <a:extLst>
              <a:ext uri="{FF2B5EF4-FFF2-40B4-BE49-F238E27FC236}">
                <a16:creationId xmlns:a16="http://schemas.microsoft.com/office/drawing/2014/main" id="{5C661EF4-AF0B-44CA-89FF-BC66453EC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87" y="3466305"/>
            <a:ext cx="4139113" cy="339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1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C7DA-C585-4ED1-AB5E-E5B1B1AB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 Result Analysis for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996C8-CD6B-4BD9-8475-2138FDD7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CSF examined for altered cell counts, glucose, protein levels</a:t>
            </a:r>
            <a:endParaRPr lang="en-CA" sz="3000" dirty="0"/>
          </a:p>
          <a:p>
            <a:r>
              <a:rPr lang="en-CA" sz="3000" dirty="0"/>
              <a:t># of neutrophils differentiates viral or bacterial infection</a:t>
            </a:r>
          </a:p>
          <a:p>
            <a:r>
              <a:rPr lang="en-CA" sz="3000" dirty="0"/>
              <a:t>If leukocyte count &gt; 1000-5000 leukocytes/mm^3 = bacterial infection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23333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ience Project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60.potx" id="{B0D06C54-B873-49D2-AD73-EE9BB8599BFF}" vid="{334807F6-B3E0-4323-AC38-BDC7A606DAA1}"/>
    </a:ext>
  </a:extLst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629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Rockwell Extra Bold</vt:lpstr>
      <vt:lpstr>Wingdings</vt:lpstr>
      <vt:lpstr>Science Project 16x9</vt:lpstr>
      <vt:lpstr>N. meningitidis Laboratory Diagnostics  </vt:lpstr>
      <vt:lpstr> Other Common Pathogens – Meningococcal     Meningitis  </vt:lpstr>
      <vt:lpstr>Top 3 Causative Microbes of Meningitis</vt:lpstr>
      <vt:lpstr>Importance of Microbiology Lab</vt:lpstr>
      <vt:lpstr>Samples required to diagnose  Meningococcal Meningitis and ID causative microbe</vt:lpstr>
      <vt:lpstr>Investigations of CSF</vt:lpstr>
      <vt:lpstr>Investigation of Blood Sample</vt:lpstr>
      <vt:lpstr>Tests performed on CSF/Blood</vt:lpstr>
      <vt:lpstr>Test Result Analysis for Identification</vt:lpstr>
      <vt:lpstr>Test Result Analysis for Identification Cont’d</vt:lpstr>
      <vt:lpstr>Test Result Analysis for Identification Cont’d</vt:lpstr>
      <vt:lpstr>Test Result Analysis for Identification Cont’d</vt:lpstr>
      <vt:lpstr>Test Result Analysis for Identification Cont’d</vt:lpstr>
      <vt:lpstr>Test Result Analysis for Identification Cont’d</vt:lpstr>
      <vt:lpstr>Test Result Analysis for Identification Cont’d</vt:lpstr>
      <vt:lpstr>Test Result Analysis for Identification Cont’d</vt:lpstr>
      <vt:lpstr>Test Result Analysis for Identification Cont’d</vt:lpstr>
      <vt:lpstr>Test Result Analysis for Identification Cont’d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N. meningitidis Laboratory Diagnostics</dc:title>
  <dc:creator>Gurtaj Mahil</dc:creator>
  <cp:lastModifiedBy>Gurtaj Mahil</cp:lastModifiedBy>
  <cp:revision>18</cp:revision>
  <dcterms:created xsi:type="dcterms:W3CDTF">2017-10-20T05:32:32Z</dcterms:created>
  <dcterms:modified xsi:type="dcterms:W3CDTF">2017-10-20T08:20:34Z</dcterms:modified>
</cp:coreProperties>
</file>