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3" r:id="rId4"/>
    <p:sldId id="284" r:id="rId5"/>
    <p:sldId id="282" r:id="rId6"/>
    <p:sldId id="286" r:id="rId7"/>
    <p:sldId id="287" r:id="rId8"/>
    <p:sldId id="288" r:id="rId9"/>
    <p:sldId id="289" r:id="rId10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99" autoAdjust="0"/>
  </p:normalViewPr>
  <p:slideViewPr>
    <p:cSldViewPr>
      <p:cViewPr varScale="1">
        <p:scale>
          <a:sx n="97" d="100"/>
          <a:sy n="97" d="100"/>
        </p:scale>
        <p:origin x="68" y="25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9/5/2019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9/5/2019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94" y="758952"/>
            <a:ext cx="10055781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764" y="4455620"/>
            <a:ext cx="10055781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79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170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414779"/>
            <a:ext cx="262821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414778"/>
            <a:ext cx="7732286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176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467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4" y="758952"/>
            <a:ext cx="10055781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99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4453128"/>
            <a:ext cx="10055781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09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6993" y="1845734"/>
            <a:ext cx="4936474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301" y="1845735"/>
            <a:ext cx="4936474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778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6994" y="2582334"/>
            <a:ext cx="4936474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6301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301" y="2582334"/>
            <a:ext cx="4936474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000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649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574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4973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39019" y="0"/>
            <a:ext cx="6399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594359"/>
            <a:ext cx="3199567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9350" y="731520"/>
            <a:ext cx="6490549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081" y="2926080"/>
            <a:ext cx="3199567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391" y="6459786"/>
            <a:ext cx="2617828" cy="365125"/>
          </a:xfrm>
        </p:spPr>
        <p:txBody>
          <a:bodyPr/>
          <a:lstStyle>
            <a:lvl1pPr algn="l">
              <a:defRPr/>
            </a:lvl1pPr>
          </a:lstStyle>
          <a:p>
            <a:fld id="{9AFE8FB1-0A7A-443E-AAF7-31D4FA1AA31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99350" y="6459786"/>
            <a:ext cx="464699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BA54BD-C84D-46CE-8B72-31BFB26ABA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532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565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4" y="5074920"/>
            <a:ext cx="10110630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88810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199">
                <a:solidFill>
                  <a:schemeClr val="bg1"/>
                </a:solidFill>
              </a:defRPr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6994" y="5907023"/>
            <a:ext cx="1011063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748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88826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5734"/>
            <a:ext cx="1005578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95" y="6459786"/>
            <a:ext cx="2471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5225" y="6459786"/>
            <a:ext cx="48215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221" y="1737845"/>
            <a:ext cx="996436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37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4799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13" indent="-91413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393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75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58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40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67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61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5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49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ubc.ca/enroll/LB9YAF" TargetMode="External"/><Relationship Id="rId2" Type="http://schemas.openxmlformats.org/officeDocument/2006/relationships/hyperlink" Target="https://wiki.ubc.ca/Documentation:CTLT_programs/CTLT_Institute/2019_Summer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hyperlink" Target="mailto:ctlt.isotl@ubc.ca" TargetMode="External"/><Relationship Id="rId4" Type="http://schemas.openxmlformats.org/officeDocument/2006/relationships/hyperlink" Target="https://isotl.ctlt.ubc.ca/about/contac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Leading Effective Discussion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2019 Summer Institute</a:t>
            </a:r>
          </a:p>
          <a:p>
            <a:r>
              <a:rPr lang="en-US" dirty="0"/>
              <a:t>September 5, 2019</a:t>
            </a:r>
          </a:p>
          <a:p>
            <a:r>
              <a:rPr lang="en-US" dirty="0"/>
              <a:t>Jennifer Brown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CA" sz="3500" dirty="0"/>
              <a:t>BTEOTLYWBAT:</a:t>
            </a:r>
          </a:p>
          <a:p>
            <a:pPr lvl="0"/>
            <a:r>
              <a:rPr lang="en-US" dirty="0"/>
              <a:t>Identify the essential components of an effective discussion</a:t>
            </a:r>
          </a:p>
          <a:p>
            <a:pPr lvl="0"/>
            <a:r>
              <a:rPr lang="en-US" dirty="0"/>
              <a:t>Develop strategies to effectively prepare questions for leading discussions</a:t>
            </a:r>
          </a:p>
          <a:p>
            <a:pPr lvl="0"/>
            <a:r>
              <a:rPr lang="en-US" dirty="0"/>
              <a:t>Brainstorm challenges and barriers to discussion and develop solutions to these problems</a:t>
            </a:r>
          </a:p>
          <a:p>
            <a:pPr lvl="0"/>
            <a:r>
              <a:rPr lang="en-US" dirty="0"/>
              <a:t>Discover the benefits and value in using different discussion structuring techniques 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4192C-5BFC-46EF-ADCA-24FA124E7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7B005-1179-487A-B4C5-A61FDD8592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03345" y="2132856"/>
            <a:ext cx="9972599" cy="3672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4000" dirty="0"/>
              <a:t>What are the elements of a successful discussion?</a:t>
            </a:r>
          </a:p>
          <a:p>
            <a:pPr marL="0" indent="0" algn="ctr">
              <a:buNone/>
            </a:pPr>
            <a:endParaRPr lang="en-CA" sz="4000" dirty="0"/>
          </a:p>
          <a:p>
            <a:pPr marL="0" indent="0" algn="ctr">
              <a:buNone/>
            </a:pPr>
            <a:r>
              <a:rPr lang="en-CA" sz="4000" dirty="0"/>
              <a:t>How can we, as instructors, prepare for and facilitate discussion to make it successful?</a:t>
            </a:r>
          </a:p>
        </p:txBody>
      </p:sp>
    </p:spTree>
    <p:extLst>
      <p:ext uri="{BB962C8B-B14F-4D97-AF65-F5344CB8AC3E}">
        <p14:creationId xmlns:p14="http://schemas.microsoft.com/office/powerpoint/2010/main" val="126407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02BB7-77EC-4486-97E2-61A320BC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you took from this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4D57C-0FA3-452A-8BB5-8EA7410D1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CA" dirty="0"/>
              <a:t>What are the elements of a successful discussion?</a:t>
            </a:r>
          </a:p>
          <a:p>
            <a:pPr lvl="1"/>
            <a:r>
              <a:rPr lang="en-CA" i="1" dirty="0"/>
              <a:t>Answers: Higher ordered thinking, meeting learning goals, prepared instructor, student engagement, student preparation, student participation</a:t>
            </a:r>
            <a:endParaRPr lang="en-CA" dirty="0"/>
          </a:p>
          <a:p>
            <a:pPr marL="0" lvl="0" indent="0">
              <a:buNone/>
            </a:pPr>
            <a:endParaRPr lang="en-CA" dirty="0"/>
          </a:p>
          <a:p>
            <a:pPr marL="0" lvl="0" indent="0">
              <a:buNone/>
            </a:pPr>
            <a:r>
              <a:rPr lang="en-CA" dirty="0"/>
              <a:t>How can we, as instructors, prepare for and facilitate discussion to make it successful?</a:t>
            </a:r>
          </a:p>
          <a:p>
            <a:pPr lvl="1"/>
            <a:r>
              <a:rPr lang="en-CA" i="1" dirty="0"/>
              <a:t>Know where the discussion is going; have open/scaffolding/leading questions prepared; have discussion techniques prepared; give students time to think and participate; summary/record of learning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20D76E-3E83-4324-A6CF-A8578769A32D}"/>
              </a:ext>
            </a:extLst>
          </p:cNvPr>
          <p:cNvSpPr txBox="1"/>
          <p:nvPr/>
        </p:nvSpPr>
        <p:spPr>
          <a:xfrm rot="19642951">
            <a:off x="1945142" y="311469"/>
            <a:ext cx="1296144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CA" sz="2800" b="1" dirty="0">
                <a:solidFill>
                  <a:srgbClr val="FF0000"/>
                </a:solidFill>
                <a:latin typeface="Graphite Std" panose="03020502040602020204" pitchFamily="66" charset="0"/>
              </a:rPr>
              <a:t>I hope</a:t>
            </a:r>
            <a:endParaRPr lang="en-CA" b="1" dirty="0">
              <a:solidFill>
                <a:srgbClr val="FF0000"/>
              </a:solidFill>
              <a:latin typeface="Graphite Std" panose="030205020406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B2000A-42F6-4263-8DA5-3E153A528884}"/>
              </a:ext>
            </a:extLst>
          </p:cNvPr>
          <p:cNvSpPr txBox="1"/>
          <p:nvPr/>
        </p:nvSpPr>
        <p:spPr>
          <a:xfrm>
            <a:off x="2437923" y="656320"/>
            <a:ext cx="310581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CA" sz="5400" b="1" dirty="0">
                <a:solidFill>
                  <a:srgbClr val="FF0000"/>
                </a:solidFill>
                <a:latin typeface="Graphite Std" panose="03020502040602020204" pitchFamily="66" charset="0"/>
              </a:rPr>
              <a:t>^</a:t>
            </a:r>
          </a:p>
        </p:txBody>
      </p:sp>
    </p:spTree>
    <p:extLst>
      <p:ext uri="{BB962C8B-B14F-4D97-AF65-F5344CB8AC3E}">
        <p14:creationId xmlns:p14="http://schemas.microsoft.com/office/powerpoint/2010/main" val="93449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B6868-0B67-4D74-B5A6-01C1FD72E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Jen’s Meta-Discussion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C0D06F2-7B93-4BB8-BB7A-FE9548E238AD}"/>
              </a:ext>
            </a:extLst>
          </p:cNvPr>
          <p:cNvSpPr txBox="1">
            <a:spLocks/>
          </p:cNvSpPr>
          <p:nvPr/>
        </p:nvSpPr>
        <p:spPr>
          <a:xfrm>
            <a:off x="189756" y="1787060"/>
            <a:ext cx="11050733" cy="504056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AutoNum type="arabicPeriod"/>
            </a:pPr>
            <a:r>
              <a:rPr lang="en-CA" dirty="0"/>
              <a:t>What do I want the main conclusions of this discussion to be?</a:t>
            </a:r>
          </a:p>
          <a:p>
            <a:pPr marL="758952" lvl="1" indent="-457200">
              <a:buFont typeface="Arial" pitchFamily="34" charset="0"/>
              <a:buAutoNum type="arabicPeriod"/>
            </a:pPr>
            <a:r>
              <a:rPr lang="en-CA" dirty="0"/>
              <a:t>Know where the discussion is going</a:t>
            </a:r>
          </a:p>
          <a:p>
            <a:pPr marL="758952" lvl="1" indent="-457200">
              <a:buFont typeface="Arial" pitchFamily="34" charset="0"/>
              <a:buAutoNum type="arabicPeriod"/>
            </a:pPr>
            <a:r>
              <a:rPr lang="en-CA" dirty="0"/>
              <a:t>Have open/scaffolding/leading questions prepared</a:t>
            </a:r>
          </a:p>
          <a:p>
            <a:pPr marL="758952" lvl="1" indent="-457200">
              <a:buFont typeface="Arial" pitchFamily="34" charset="0"/>
              <a:buAutoNum type="arabicPeriod"/>
            </a:pPr>
            <a:r>
              <a:rPr lang="en-CA" dirty="0"/>
              <a:t>Have discussion techniques prepared</a:t>
            </a:r>
          </a:p>
          <a:p>
            <a:pPr marL="758952" lvl="1" indent="-457200">
              <a:buFont typeface="Arial" pitchFamily="34" charset="0"/>
              <a:buAutoNum type="arabicPeriod"/>
            </a:pPr>
            <a:r>
              <a:rPr lang="en-CA" dirty="0"/>
              <a:t>Give students time to think and participate</a:t>
            </a:r>
          </a:p>
          <a:p>
            <a:pPr marL="758952" lvl="1" indent="-457200">
              <a:buFont typeface="Arial" pitchFamily="34" charset="0"/>
              <a:buAutoNum type="arabicPeriod"/>
            </a:pPr>
            <a:r>
              <a:rPr lang="en-CA" dirty="0"/>
              <a:t>Summary/record of learning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CA" dirty="0"/>
              <a:t>Prepared some discussion techniques (kept them in mind) to spark ideas</a:t>
            </a:r>
          </a:p>
          <a:p>
            <a:pPr marL="758952" lvl="1" indent="-457200">
              <a:buFont typeface="Arial" pitchFamily="34" charset="0"/>
              <a:buAutoNum type="arabicPeriod"/>
            </a:pPr>
            <a:r>
              <a:rPr lang="en-CA" dirty="0"/>
              <a:t>TPS, snowball, 1 min. paper, assign roles, talking stick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CA" dirty="0"/>
              <a:t>Prepared some questions to direct you</a:t>
            </a:r>
          </a:p>
          <a:p>
            <a:pPr marL="758952" lvl="1" indent="-457200">
              <a:buFont typeface="Arial" pitchFamily="34" charset="0"/>
              <a:buAutoNum type="arabicPeriod"/>
            </a:pPr>
            <a:r>
              <a:rPr lang="en-CA" dirty="0"/>
              <a:t>How do we start discussion?</a:t>
            </a:r>
          </a:p>
          <a:p>
            <a:pPr marL="758952" lvl="1" indent="-457200">
              <a:buFont typeface="Arial" pitchFamily="34" charset="0"/>
              <a:buAutoNum type="arabicPeriod"/>
            </a:pPr>
            <a:r>
              <a:rPr lang="en-CA" dirty="0"/>
              <a:t>What are the types of questions?</a:t>
            </a:r>
          </a:p>
          <a:p>
            <a:pPr marL="758952" lvl="1" indent="-457200">
              <a:buFont typeface="Arial" pitchFamily="34" charset="0"/>
              <a:buAutoNum type="arabicPeriod"/>
            </a:pPr>
            <a:r>
              <a:rPr lang="en-CA" dirty="0"/>
              <a:t>How can I prevent discussion from going off track?</a:t>
            </a:r>
          </a:p>
          <a:p>
            <a:pPr marL="758952" lvl="1" indent="-457200">
              <a:buFont typeface="Arial" pitchFamily="34" charset="0"/>
              <a:buAutoNum type="arabicPeriod"/>
            </a:pPr>
            <a:r>
              <a:rPr lang="en-CA" dirty="0"/>
              <a:t>Haw can we record learning?</a:t>
            </a:r>
          </a:p>
          <a:p>
            <a:pPr marL="758952" lvl="1" indent="-457200">
              <a:buFont typeface="Arial" pitchFamily="34" charset="0"/>
              <a:buAutoNum type="arabicPeriod"/>
            </a:pPr>
            <a:r>
              <a:rPr lang="en-CA" dirty="0"/>
              <a:t>How can we prepare in advance?</a:t>
            </a:r>
          </a:p>
          <a:p>
            <a:pPr marL="758952" lvl="1" indent="-457200">
              <a:buFont typeface="Arial" pitchFamily="34" charset="0"/>
              <a:buAutoNum type="arabicPeriod"/>
            </a:pPr>
            <a:r>
              <a:rPr lang="en-CA" dirty="0"/>
              <a:t>Why might some students not be participating?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8779A7-376E-4818-A83B-48CB0FE09CD4}"/>
              </a:ext>
            </a:extLst>
          </p:cNvPr>
          <p:cNvSpPr/>
          <p:nvPr/>
        </p:nvSpPr>
        <p:spPr>
          <a:xfrm>
            <a:off x="6022404" y="4307340"/>
            <a:ext cx="54726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CA" sz="2200" dirty="0"/>
              <a:t>Recorded as we went and made a record of our learning</a:t>
            </a:r>
          </a:p>
        </p:txBody>
      </p:sp>
    </p:spTree>
    <p:extLst>
      <p:ext uri="{BB962C8B-B14F-4D97-AF65-F5344CB8AC3E}">
        <p14:creationId xmlns:p14="http://schemas.microsoft.com/office/powerpoint/2010/main" val="319977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CB26EE-0DCA-4224-8B88-14EE21495A03}"/>
              </a:ext>
            </a:extLst>
          </p:cNvPr>
          <p:cNvSpPr txBox="1"/>
          <p:nvPr/>
        </p:nvSpPr>
        <p:spPr>
          <a:xfrm>
            <a:off x="981844" y="764704"/>
            <a:ext cx="2896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latin typeface="+mj-lt"/>
              </a:rPr>
              <a:t>GALLERY WALK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8C8A0D-E62B-4CD2-9999-471228886805}"/>
              </a:ext>
            </a:extLst>
          </p:cNvPr>
          <p:cNvSpPr txBox="1"/>
          <p:nvPr/>
        </p:nvSpPr>
        <p:spPr>
          <a:xfrm>
            <a:off x="462266" y="1271206"/>
            <a:ext cx="9727791" cy="336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endParaRPr lang="en-CA" sz="2400" b="1" dirty="0"/>
          </a:p>
          <a:p>
            <a:pPr lvl="0">
              <a:lnSpc>
                <a:spcPct val="150000"/>
              </a:lnSpc>
            </a:pPr>
            <a:r>
              <a:rPr lang="en-CA" sz="2000" dirty="0"/>
              <a:t>Types of questions: </a:t>
            </a:r>
            <a:r>
              <a:rPr lang="en-CA" sz="2000" b="1" dirty="0"/>
              <a:t>open</a:t>
            </a:r>
            <a:r>
              <a:rPr lang="en-CA" sz="2000" dirty="0"/>
              <a:t>, </a:t>
            </a:r>
            <a:r>
              <a:rPr lang="en-CA" sz="2000" b="1" dirty="0"/>
              <a:t>closed</a:t>
            </a:r>
            <a:r>
              <a:rPr lang="en-CA" sz="2000" dirty="0"/>
              <a:t>, </a:t>
            </a:r>
            <a:r>
              <a:rPr lang="en-CA" sz="2000" b="1" dirty="0"/>
              <a:t>scaffolding</a:t>
            </a:r>
            <a:r>
              <a:rPr lang="en-CA" sz="2000" dirty="0"/>
              <a:t>, and </a:t>
            </a:r>
            <a:r>
              <a:rPr lang="en-CA" sz="2000" b="1" dirty="0"/>
              <a:t>leading</a:t>
            </a:r>
            <a:r>
              <a:rPr lang="en-CA" sz="2000" dirty="0"/>
              <a:t>.</a:t>
            </a:r>
          </a:p>
          <a:p>
            <a:pPr lvl="0">
              <a:lnSpc>
                <a:spcPct val="150000"/>
              </a:lnSpc>
            </a:pPr>
            <a:endParaRPr lang="en-CA" sz="2000" dirty="0"/>
          </a:p>
          <a:p>
            <a:pPr lvl="0">
              <a:lnSpc>
                <a:spcPct val="150000"/>
              </a:lnSpc>
            </a:pPr>
            <a:r>
              <a:rPr lang="en-CA" sz="2000" dirty="0"/>
              <a:t>1. Define your question type based on your own prior knowledge. Write this definition.</a:t>
            </a:r>
          </a:p>
          <a:p>
            <a:pPr lvl="0">
              <a:lnSpc>
                <a:spcPct val="150000"/>
              </a:lnSpc>
            </a:pPr>
            <a:r>
              <a:rPr lang="en-CA" sz="2000" dirty="0"/>
              <a:t>2. How can this type of question benefit discussion? Explain and provide examples. </a:t>
            </a:r>
          </a:p>
          <a:p>
            <a:pPr lvl="0">
              <a:lnSpc>
                <a:spcPct val="150000"/>
              </a:lnSpc>
            </a:pPr>
            <a:r>
              <a:rPr lang="en-CA" sz="2000" dirty="0"/>
              <a:t>3. How can this type of question inhibit discussion? Explain and provide examples. </a:t>
            </a:r>
          </a:p>
          <a:p>
            <a:pPr lvl="0">
              <a:lnSpc>
                <a:spcPct val="150000"/>
              </a:lnSpc>
            </a:pPr>
            <a:r>
              <a:rPr lang="en-CA" sz="2000" dirty="0"/>
              <a:t>4. How can you prepare for this type of question in advance?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602D049-97E7-4760-ADB9-E25A95D6F621}"/>
              </a:ext>
            </a:extLst>
          </p:cNvPr>
          <p:cNvGrpSpPr/>
          <p:nvPr/>
        </p:nvGrpSpPr>
        <p:grpSpPr>
          <a:xfrm>
            <a:off x="10138609" y="252142"/>
            <a:ext cx="1678515" cy="1612194"/>
            <a:chOff x="9021907" y="-26271"/>
            <a:chExt cx="1678515" cy="1612194"/>
          </a:xfrm>
          <a:solidFill>
            <a:schemeClr val="tx1"/>
          </a:solidFill>
        </p:grpSpPr>
        <p:pic>
          <p:nvPicPr>
            <p:cNvPr id="5" name="Graphic 4" descr="Group">
              <a:extLst>
                <a:ext uri="{FF2B5EF4-FFF2-40B4-BE49-F238E27FC236}">
                  <a16:creationId xmlns:a16="http://schemas.microsoft.com/office/drawing/2014/main" id="{B08DD92F-6AB5-421F-9FF9-F2A1A3F5DE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70922" y="356423"/>
              <a:ext cx="1229500" cy="1229500"/>
            </a:xfrm>
            <a:prstGeom prst="rect">
              <a:avLst/>
            </a:prstGeom>
          </p:spPr>
        </p:pic>
        <p:pic>
          <p:nvPicPr>
            <p:cNvPr id="6" name="Graphic 5" descr="Projector screen">
              <a:extLst>
                <a:ext uri="{FF2B5EF4-FFF2-40B4-BE49-F238E27FC236}">
                  <a16:creationId xmlns:a16="http://schemas.microsoft.com/office/drawing/2014/main" id="{202D2B3F-4415-4DA1-9B80-AD7DC095D86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021907" y="-26271"/>
              <a:ext cx="1413471" cy="1413471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C523E72-4AAE-4B2D-B4D3-77A4ACBA0BAD}"/>
              </a:ext>
            </a:extLst>
          </p:cNvPr>
          <p:cNvGrpSpPr/>
          <p:nvPr/>
        </p:nvGrpSpPr>
        <p:grpSpPr>
          <a:xfrm>
            <a:off x="10006086" y="2248778"/>
            <a:ext cx="1678515" cy="1612194"/>
            <a:chOff x="9116509" y="2309793"/>
            <a:chExt cx="1678515" cy="1612194"/>
          </a:xfrm>
          <a:solidFill>
            <a:schemeClr val="tx1"/>
          </a:solidFill>
        </p:grpSpPr>
        <p:pic>
          <p:nvPicPr>
            <p:cNvPr id="8" name="Graphic 7" descr="Group">
              <a:extLst>
                <a:ext uri="{FF2B5EF4-FFF2-40B4-BE49-F238E27FC236}">
                  <a16:creationId xmlns:a16="http://schemas.microsoft.com/office/drawing/2014/main" id="{A22C9CB6-6FE7-480E-B310-1E76622778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565524" y="2692487"/>
              <a:ext cx="1229500" cy="1229500"/>
            </a:xfrm>
            <a:prstGeom prst="rect">
              <a:avLst/>
            </a:prstGeom>
          </p:spPr>
        </p:pic>
        <p:pic>
          <p:nvPicPr>
            <p:cNvPr id="9" name="Graphic 8" descr="Projector screen">
              <a:extLst>
                <a:ext uri="{FF2B5EF4-FFF2-40B4-BE49-F238E27FC236}">
                  <a16:creationId xmlns:a16="http://schemas.microsoft.com/office/drawing/2014/main" id="{C538B692-85AC-4B88-A913-AAD901AE005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116509" y="2309793"/>
              <a:ext cx="1413471" cy="1413471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A01F319-17C8-4328-A322-EF1D54B693CD}"/>
              </a:ext>
            </a:extLst>
          </p:cNvPr>
          <p:cNvGrpSpPr/>
          <p:nvPr/>
        </p:nvGrpSpPr>
        <p:grpSpPr>
          <a:xfrm>
            <a:off x="10363116" y="4025515"/>
            <a:ext cx="1678515" cy="1612194"/>
            <a:chOff x="10100412" y="4970294"/>
            <a:chExt cx="1678515" cy="1612194"/>
          </a:xfrm>
          <a:solidFill>
            <a:schemeClr val="tx1"/>
          </a:solidFill>
        </p:grpSpPr>
        <p:pic>
          <p:nvPicPr>
            <p:cNvPr id="11" name="Graphic 10" descr="Group">
              <a:extLst>
                <a:ext uri="{FF2B5EF4-FFF2-40B4-BE49-F238E27FC236}">
                  <a16:creationId xmlns:a16="http://schemas.microsoft.com/office/drawing/2014/main" id="{9E31D2AB-BBCD-4BC2-B9DB-AE4310D9B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549427" y="5352988"/>
              <a:ext cx="1229500" cy="1229500"/>
            </a:xfrm>
            <a:prstGeom prst="rect">
              <a:avLst/>
            </a:prstGeom>
          </p:spPr>
        </p:pic>
        <p:pic>
          <p:nvPicPr>
            <p:cNvPr id="12" name="Graphic 11" descr="Projector screen">
              <a:extLst>
                <a:ext uri="{FF2B5EF4-FFF2-40B4-BE49-F238E27FC236}">
                  <a16:creationId xmlns:a16="http://schemas.microsoft.com/office/drawing/2014/main" id="{14B76761-23D9-4E53-81E6-D84561F38E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100412" y="4970294"/>
              <a:ext cx="1413471" cy="14134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526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9CFEE-2659-4FC3-8B96-D1386F6F30B7}"/>
              </a:ext>
            </a:extLst>
          </p:cNvPr>
          <p:cNvSpPr txBox="1">
            <a:spLocks/>
          </p:cNvSpPr>
          <p:nvPr/>
        </p:nvSpPr>
        <p:spPr>
          <a:xfrm>
            <a:off x="1060260" y="274638"/>
            <a:ext cx="9143998" cy="10207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/>
              <a:t>GALLERY 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2C150-876B-471F-A455-BFAA6AB40BBB}"/>
              </a:ext>
            </a:extLst>
          </p:cNvPr>
          <p:cNvSpPr txBox="1">
            <a:spLocks/>
          </p:cNvSpPr>
          <p:nvPr/>
        </p:nvSpPr>
        <p:spPr>
          <a:xfrm>
            <a:off x="784460" y="2316162"/>
            <a:ext cx="9144000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/>
              <a:t>Visit each of the posted discussion strategies around the room. Considering your given obstacle, comment on the following:</a:t>
            </a: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could this discussion technique be used to address your issue (PRO)?</a:t>
            </a: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For could this discussion technique make this issue worse (CON)?</a:t>
            </a:r>
            <a:endParaRPr lang="en-CA" dirty="0"/>
          </a:p>
          <a:p>
            <a:pPr marL="0" indent="0">
              <a:buFont typeface="Arial" pitchFamily="34" charset="0"/>
              <a:buNone/>
            </a:pPr>
            <a:endParaRPr lang="en-CA" b="1" dirty="0"/>
          </a:p>
          <a:p>
            <a:pPr marL="457200" indent="-457200">
              <a:buFont typeface="+mj-lt"/>
              <a:buAutoNum type="arabicPeriod"/>
            </a:pPr>
            <a:endParaRPr lang="en-CA" b="1" dirty="0"/>
          </a:p>
          <a:p>
            <a:endParaRPr lang="en-CA" b="1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BD586E0-D751-4116-8CA3-6CB1FFA33885}"/>
              </a:ext>
            </a:extLst>
          </p:cNvPr>
          <p:cNvGrpSpPr/>
          <p:nvPr/>
        </p:nvGrpSpPr>
        <p:grpSpPr>
          <a:xfrm>
            <a:off x="9276915" y="274638"/>
            <a:ext cx="1678515" cy="1612194"/>
            <a:chOff x="9021907" y="-26271"/>
            <a:chExt cx="1678515" cy="1612194"/>
          </a:xfrm>
          <a:solidFill>
            <a:schemeClr val="tx1"/>
          </a:solidFill>
        </p:grpSpPr>
        <p:pic>
          <p:nvPicPr>
            <p:cNvPr id="5" name="Graphic 4" descr="Group">
              <a:extLst>
                <a:ext uri="{FF2B5EF4-FFF2-40B4-BE49-F238E27FC236}">
                  <a16:creationId xmlns:a16="http://schemas.microsoft.com/office/drawing/2014/main" id="{9ED89332-54C3-4D38-9778-A3E612E35A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70922" y="356423"/>
              <a:ext cx="1229500" cy="1229500"/>
            </a:xfrm>
            <a:prstGeom prst="rect">
              <a:avLst/>
            </a:prstGeom>
          </p:spPr>
        </p:pic>
        <p:pic>
          <p:nvPicPr>
            <p:cNvPr id="6" name="Graphic 5" descr="Projector screen">
              <a:extLst>
                <a:ext uri="{FF2B5EF4-FFF2-40B4-BE49-F238E27FC236}">
                  <a16:creationId xmlns:a16="http://schemas.microsoft.com/office/drawing/2014/main" id="{1F36B847-73D5-4949-A236-E8F617D5BB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021907" y="-26271"/>
              <a:ext cx="1413471" cy="1413471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9DA6DC1-577A-4746-82B6-AF36DDBEADD9}"/>
              </a:ext>
            </a:extLst>
          </p:cNvPr>
          <p:cNvGrpSpPr/>
          <p:nvPr/>
        </p:nvGrpSpPr>
        <p:grpSpPr>
          <a:xfrm>
            <a:off x="7288442" y="274638"/>
            <a:ext cx="1678515" cy="1612194"/>
            <a:chOff x="9021907" y="-26271"/>
            <a:chExt cx="1678515" cy="1612194"/>
          </a:xfrm>
          <a:solidFill>
            <a:schemeClr val="tx1"/>
          </a:solidFill>
        </p:grpSpPr>
        <p:pic>
          <p:nvPicPr>
            <p:cNvPr id="8" name="Graphic 7" descr="Group">
              <a:extLst>
                <a:ext uri="{FF2B5EF4-FFF2-40B4-BE49-F238E27FC236}">
                  <a16:creationId xmlns:a16="http://schemas.microsoft.com/office/drawing/2014/main" id="{AE5CEB6C-D631-4A6D-AE82-957CF4C9DB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70922" y="356423"/>
              <a:ext cx="1229500" cy="1229500"/>
            </a:xfrm>
            <a:prstGeom prst="rect">
              <a:avLst/>
            </a:prstGeom>
          </p:spPr>
        </p:pic>
        <p:pic>
          <p:nvPicPr>
            <p:cNvPr id="9" name="Graphic 8" descr="Projector screen">
              <a:extLst>
                <a:ext uri="{FF2B5EF4-FFF2-40B4-BE49-F238E27FC236}">
                  <a16:creationId xmlns:a16="http://schemas.microsoft.com/office/drawing/2014/main" id="{3BACDD5C-5597-4C2B-8E3B-881B893C31B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021907" y="-26271"/>
              <a:ext cx="1413471" cy="1413471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78F518E-5EDD-481B-BBAC-813D666291E3}"/>
              </a:ext>
            </a:extLst>
          </p:cNvPr>
          <p:cNvGrpSpPr/>
          <p:nvPr/>
        </p:nvGrpSpPr>
        <p:grpSpPr>
          <a:xfrm>
            <a:off x="9744489" y="1646906"/>
            <a:ext cx="1678515" cy="1612194"/>
            <a:chOff x="9021907" y="-26271"/>
            <a:chExt cx="1678515" cy="1612194"/>
          </a:xfrm>
          <a:solidFill>
            <a:schemeClr val="tx1"/>
          </a:solidFill>
        </p:grpSpPr>
        <p:pic>
          <p:nvPicPr>
            <p:cNvPr id="11" name="Graphic 10" descr="Group">
              <a:extLst>
                <a:ext uri="{FF2B5EF4-FFF2-40B4-BE49-F238E27FC236}">
                  <a16:creationId xmlns:a16="http://schemas.microsoft.com/office/drawing/2014/main" id="{4D3D492D-840F-426D-8D8F-1A3654507F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70922" y="356423"/>
              <a:ext cx="1229500" cy="1229500"/>
            </a:xfrm>
            <a:prstGeom prst="rect">
              <a:avLst/>
            </a:prstGeom>
          </p:spPr>
        </p:pic>
        <p:pic>
          <p:nvPicPr>
            <p:cNvPr id="12" name="Graphic 11" descr="Projector screen">
              <a:extLst>
                <a:ext uri="{FF2B5EF4-FFF2-40B4-BE49-F238E27FC236}">
                  <a16:creationId xmlns:a16="http://schemas.microsoft.com/office/drawing/2014/main" id="{02B332F0-5E7E-4025-B1A2-5604F4AF35A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021907" y="-26271"/>
              <a:ext cx="1413471" cy="14134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540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CA" sz="3500" dirty="0"/>
              <a:t>BTEOTLYWBAT:</a:t>
            </a:r>
          </a:p>
          <a:p>
            <a:pPr lvl="0"/>
            <a:r>
              <a:rPr lang="en-US" dirty="0"/>
              <a:t>Identify the essential components of an effective discussion</a:t>
            </a:r>
          </a:p>
          <a:p>
            <a:pPr lvl="0"/>
            <a:r>
              <a:rPr lang="en-US" dirty="0"/>
              <a:t>Develop strategies to effectively prepare questions for leading discussions</a:t>
            </a:r>
          </a:p>
          <a:p>
            <a:pPr lvl="0"/>
            <a:r>
              <a:rPr lang="en-US" dirty="0"/>
              <a:t>Brainstorm challenges and barriers to discussion and develop solutions to these problems</a:t>
            </a:r>
          </a:p>
          <a:p>
            <a:pPr lvl="0"/>
            <a:r>
              <a:rPr lang="en-US" dirty="0"/>
              <a:t>Discover the benefits and value in using different discussion structuring techniques </a:t>
            </a:r>
          </a:p>
        </p:txBody>
      </p:sp>
    </p:spTree>
    <p:extLst>
      <p:ext uri="{BB962C8B-B14F-4D97-AF65-F5344CB8AC3E}">
        <p14:creationId xmlns:p14="http://schemas.microsoft.com/office/powerpoint/2010/main" val="243347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045ECD6-5954-4BE8-8337-F64D07D24C23}"/>
              </a:ext>
            </a:extLst>
          </p:cNvPr>
          <p:cNvSpPr txBox="1">
            <a:spLocks/>
          </p:cNvSpPr>
          <p:nvPr/>
        </p:nvSpPr>
        <p:spPr>
          <a:xfrm>
            <a:off x="-384442" y="548680"/>
            <a:ext cx="11591422" cy="62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3200" b="1" dirty="0">
                <a:solidFill>
                  <a:srgbClr val="0C2343"/>
                </a:solidFill>
              </a:rPr>
              <a:t>Thank you for your engagement and participation!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0E91D-71E6-4535-AE05-325DDC0F961F}"/>
              </a:ext>
            </a:extLst>
          </p:cNvPr>
          <p:cNvSpPr txBox="1">
            <a:spLocks/>
          </p:cNvSpPr>
          <p:nvPr/>
        </p:nvSpPr>
        <p:spPr>
          <a:xfrm>
            <a:off x="189756" y="1466861"/>
            <a:ext cx="11017224" cy="5393456"/>
          </a:xfrm>
          <a:prstGeom prst="rect">
            <a:avLst/>
          </a:prstGeom>
        </p:spPr>
        <p:txBody>
          <a:bodyPr/>
          <a:lstStyle>
            <a:lvl1pPr marL="91413" indent="-91413" algn="l" defTabSz="914126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3933" indent="-182825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758" indent="-182825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583" indent="-182825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408" indent="-182825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670" indent="-228531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610" indent="-228531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550" indent="-228531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490" indent="-228531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Please take a moment to </a:t>
            </a:r>
            <a:r>
              <a:rPr lang="en-CA" b="1" dirty="0"/>
              <a:t>complete the session feedback form</a:t>
            </a:r>
            <a:r>
              <a:rPr lang="en-CA" dirty="0"/>
              <a:t>, bearing in mind that the facilitator’s practice and future programming of CTLT Institutes will benefit from your thoughtfulness.</a:t>
            </a:r>
          </a:p>
          <a:p>
            <a:endParaRPr lang="en-CA" dirty="0"/>
          </a:p>
          <a:p>
            <a:r>
              <a:rPr lang="en-CA" dirty="0"/>
              <a:t>There are many professional development opportunities during this Summer Institute. Should you like to revisit some of the sessions on offer this year, please visit the associated Wiki page for a list of curated session materials and relevant resources. </a:t>
            </a:r>
          </a:p>
          <a:p>
            <a:r>
              <a:rPr lang="en-CA" dirty="0">
                <a:hlinkClick r:id="rId2"/>
              </a:rPr>
              <a:t>https://wiki.ubc.ca/Documentation:CTLT_programs/CTLT_Institute/2019_Summer</a:t>
            </a:r>
            <a:r>
              <a:rPr lang="en-CA" dirty="0"/>
              <a:t> </a:t>
            </a:r>
          </a:p>
          <a:p>
            <a:r>
              <a:rPr lang="en-CA" dirty="0"/>
              <a:t>For your ongoing learning, you may access the self-paced </a:t>
            </a:r>
            <a:r>
              <a:rPr lang="en-CA" b="1" dirty="0"/>
              <a:t>Teaching and Learning Professional Development Online Course</a:t>
            </a:r>
            <a:r>
              <a:rPr lang="en-CA" dirty="0"/>
              <a:t> via</a:t>
            </a:r>
            <a:r>
              <a:rPr lang="en-CA" b="1" dirty="0"/>
              <a:t> </a:t>
            </a:r>
            <a:r>
              <a:rPr lang="en-CA" dirty="0">
                <a:hlinkClick r:id="rId3"/>
              </a:rPr>
              <a:t>https://canvas.ubc.ca/enroll/LB9YAF</a:t>
            </a:r>
            <a:r>
              <a:rPr lang="en-CA" dirty="0"/>
              <a:t>.</a:t>
            </a:r>
          </a:p>
          <a:p>
            <a:r>
              <a:rPr lang="en-US" dirty="0"/>
              <a:t>Should you like to evaluate your students’ learning and/or the impact of your teaching practice, feel free to reach out to the </a:t>
            </a:r>
            <a:r>
              <a:rPr lang="en-US" u="sng" dirty="0"/>
              <a:t>Institute for the Scholarship of Teaching and Learning</a:t>
            </a:r>
            <a:r>
              <a:rPr lang="en-US" dirty="0"/>
              <a:t>.</a:t>
            </a:r>
          </a:p>
          <a:p>
            <a:r>
              <a:rPr lang="en-US" dirty="0">
                <a:hlinkClick r:id="rId4"/>
              </a:rPr>
              <a:t>https://isotl.ctlt.ubc.ca/about/contact/</a:t>
            </a:r>
            <a:r>
              <a:rPr lang="en-US" dirty="0"/>
              <a:t> | </a:t>
            </a:r>
            <a:r>
              <a:rPr lang="en-US" dirty="0">
                <a:hlinkClick r:id="rId5"/>
              </a:rPr>
              <a:t>ctlt.isotl@ubc.ca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8C58D5-8D40-437C-9222-04D7EBCF54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956" y="1052736"/>
            <a:ext cx="9429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02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21523</TotalTime>
  <Words>665</Words>
  <Application>Microsoft Office PowerPoint</Application>
  <PresentationFormat>Custom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Corbel</vt:lpstr>
      <vt:lpstr>Graphite Std</vt:lpstr>
      <vt:lpstr>Retrospect</vt:lpstr>
      <vt:lpstr>Leading Effective Discussion</vt:lpstr>
      <vt:lpstr>Learning objectives</vt:lpstr>
      <vt:lpstr>Discussion</vt:lpstr>
      <vt:lpstr>What you took from this discussion</vt:lpstr>
      <vt:lpstr>Jen’s Meta-Discussion</vt:lpstr>
      <vt:lpstr>PowerPoint Presentation</vt:lpstr>
      <vt:lpstr>PowerPoint Presentation</vt:lpstr>
      <vt:lpstr>Learning objectives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Jennifer Brown</dc:creator>
  <cp:lastModifiedBy>Jennifer Brown</cp:lastModifiedBy>
  <cp:revision>66</cp:revision>
  <dcterms:created xsi:type="dcterms:W3CDTF">2018-01-08T23:43:31Z</dcterms:created>
  <dcterms:modified xsi:type="dcterms:W3CDTF">2019-09-05T18:25:08Z</dcterms:modified>
</cp:coreProperties>
</file>