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9" r:id="rId4"/>
    <p:sldId id="257" r:id="rId5"/>
    <p:sldId id="258" r:id="rId6"/>
    <p:sldId id="261" r:id="rId7"/>
    <p:sldId id="260" r:id="rId8"/>
    <p:sldId id="263" r:id="rId9"/>
    <p:sldId id="262" r:id="rId10"/>
    <p:sldId id="266"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128"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3568" y="332656"/>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5365C25-F5EE-425B-B889-D26A7BD298F3}" type="datetimeFigureOut">
              <a:rPr lang="en-CA" smtClean="0"/>
              <a:t>2014-09-05</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D42E9C-FAFD-4565-AF3A-57D804EDC471}" type="slidenum">
              <a:rPr lang="en-CA" smtClean="0"/>
              <a:t>‹#›</a:t>
            </a:fld>
            <a:endParaRPr lang="en-CA"/>
          </a:p>
        </p:txBody>
      </p:sp>
      <p:sp>
        <p:nvSpPr>
          <p:cNvPr id="17" name="Subtitle 16"/>
          <p:cNvSpPr>
            <a:spLocks noGrp="1"/>
          </p:cNvSpPr>
          <p:nvPr>
            <p:ph type="subTitle" idx="1"/>
          </p:nvPr>
        </p:nvSpPr>
        <p:spPr>
          <a:xfrm>
            <a:off x="755576" y="5445224"/>
            <a:ext cx="7772400" cy="1199704"/>
          </a:xfrm>
        </p:spPr>
        <p:txBody>
          <a:bodyPr lIns="45720" rIns="45720"/>
          <a:lstStyle>
            <a:lvl1pPr marL="0" marR="64008"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365C25-F5EE-425B-B889-D26A7BD298F3}" type="datetimeFigureOut">
              <a:rPr lang="en-CA" smtClean="0"/>
              <a:t>2014-09-05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365C25-F5EE-425B-B889-D26A7BD298F3}" type="datetimeFigureOut">
              <a:rPr lang="en-CA" smtClean="0"/>
              <a:t>2014-09-05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365C25-F5EE-425B-B889-D26A7BD298F3}" type="datetimeFigureOut">
              <a:rPr lang="en-CA" smtClean="0"/>
              <a:t>2014-09-05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76D42E9C-FAFD-4565-AF3A-57D804EDC471}"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365C25-F5EE-425B-B889-D26A7BD298F3}" type="datetimeFigureOut">
              <a:rPr lang="en-CA" smtClean="0"/>
              <a:t>2014-09-05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76D42E9C-FAFD-4565-AF3A-57D804EDC471}"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365C25-F5EE-425B-B889-D26A7BD298F3}" type="datetimeFigureOut">
              <a:rPr lang="en-CA" smtClean="0"/>
              <a:t>2014-09-05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76D42E9C-FAFD-4565-AF3A-57D804EDC471}"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365C25-F5EE-425B-B889-D26A7BD298F3}" type="datetimeFigureOut">
              <a:rPr lang="en-CA" smtClean="0"/>
              <a:t>2014-09-05</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5365C25-F5EE-425B-B889-D26A7BD298F3}" type="datetimeFigureOut">
              <a:rPr lang="en-CA" smtClean="0"/>
              <a:t>2014-09-05</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76D42E9C-FAFD-4565-AF3A-57D804EDC471}"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365C25-F5EE-425B-B889-D26A7BD298F3}" type="datetimeFigureOut">
              <a:rPr lang="en-CA" smtClean="0"/>
              <a:t>2014-09-05</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5365C25-F5EE-425B-B889-D26A7BD298F3}" type="datetimeFigureOut">
              <a:rPr lang="en-CA" smtClean="0"/>
              <a:t>2014-09-05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5365C25-F5EE-425B-B889-D26A7BD298F3}" type="datetimeFigureOut">
              <a:rPr lang="en-CA" smtClean="0"/>
              <a:t>2014-09-05</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D42E9C-FAFD-4565-AF3A-57D804EDC471}"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365C25-F5EE-425B-B889-D26A7BD298F3}" type="datetimeFigureOut">
              <a:rPr lang="en-CA" smtClean="0"/>
              <a:t>2014-09-05</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D42E9C-FAFD-4565-AF3A-57D804EDC471}"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channel/UCvynvmsn_NTlS9lc8cH-OFw"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829761"/>
          </a:xfrm>
        </p:spPr>
        <p:txBody>
          <a:bodyPr/>
          <a:lstStyle/>
          <a:p>
            <a:r>
              <a:rPr lang="en-CA" dirty="0" smtClean="0"/>
              <a:t>Numbers, Units, and Mechanics</a:t>
            </a:r>
            <a:endParaRPr lang="en-CA" dirty="0"/>
          </a:p>
        </p:txBody>
      </p:sp>
      <p:sp>
        <p:nvSpPr>
          <p:cNvPr id="3" name="Subtitle 2"/>
          <p:cNvSpPr>
            <a:spLocks noGrp="1"/>
          </p:cNvSpPr>
          <p:nvPr>
            <p:ph type="subTitle" idx="1"/>
          </p:nvPr>
        </p:nvSpPr>
        <p:spPr>
          <a:xfrm>
            <a:off x="755576" y="5805264"/>
            <a:ext cx="7772400" cy="1199704"/>
          </a:xfrm>
        </p:spPr>
        <p:txBody>
          <a:bodyPr>
            <a:normAutofit/>
          </a:bodyPr>
          <a:lstStyle/>
          <a:p>
            <a:pPr marL="365125" marR="0" indent="-255588">
              <a:buFont typeface="Wingdings 3" pitchFamily="18" charset="2"/>
              <a:buChar char=""/>
            </a:pPr>
            <a:r>
              <a:rPr lang="en-CA" sz="1800" dirty="0" smtClean="0"/>
              <a:t>Visit our </a:t>
            </a:r>
            <a:r>
              <a:rPr lang="en-CA" sz="1800" dirty="0" smtClean="0">
                <a:solidFill>
                  <a:srgbClr val="EB641B"/>
                </a:solidFill>
                <a:hlinkClick r:id="rId2"/>
              </a:rPr>
              <a:t>YouTube</a:t>
            </a:r>
            <a:r>
              <a:rPr lang="en-CA" sz="1800" dirty="0" smtClean="0"/>
              <a:t> </a:t>
            </a:r>
            <a:r>
              <a:rPr lang="en-CA" sz="1800" dirty="0" smtClean="0"/>
              <a:t>Channel (UBC Science Writing)</a:t>
            </a:r>
          </a:p>
          <a:p>
            <a:pPr marL="365125" marR="0" indent="-255588">
              <a:buFont typeface="Wingdings 3" pitchFamily="18" charset="2"/>
              <a:buChar char=""/>
            </a:pPr>
            <a:r>
              <a:rPr lang="en-CA" sz="1800" dirty="0" smtClean="0"/>
              <a:t>Grammar Squirrel videos to help with these skills include ‘Numbers and Units’ and ‘Hyphenation’</a:t>
            </a:r>
            <a:endParaRPr lang="en-CA" sz="1800" dirty="0" smtClean="0"/>
          </a:p>
          <a:p>
            <a:endParaRPr lang="en-CA" dirty="0"/>
          </a:p>
        </p:txBody>
      </p:sp>
      <p:pic>
        <p:nvPicPr>
          <p:cNvPr id="1026" name="Picture 2"/>
          <p:cNvPicPr>
            <a:picLocks noChangeAspect="1" noChangeArrowheads="1"/>
          </p:cNvPicPr>
          <p:nvPr/>
        </p:nvPicPr>
        <p:blipFill>
          <a:blip r:embed="rId3" cstate="print"/>
          <a:srcRect l="1377" t="2148" r="854" b="1206"/>
          <a:stretch>
            <a:fillRect/>
          </a:stretch>
        </p:blipFill>
        <p:spPr bwMode="auto">
          <a:xfrm>
            <a:off x="2051720" y="2132856"/>
            <a:ext cx="5112568" cy="3240360"/>
          </a:xfrm>
          <a:prstGeom prst="roundRect">
            <a:avLst/>
          </a:prstGeom>
          <a:noFill/>
          <a:ln w="9525">
            <a:solidFill>
              <a:schemeClr val="tx1"/>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143397"/>
            <a:ext cx="8435280" cy="4741987"/>
          </a:xfrm>
        </p:spPr>
        <p:txBody>
          <a:bodyPr>
            <a:normAutofit fontScale="77500" lnSpcReduction="20000"/>
          </a:bodyPr>
          <a:lstStyle/>
          <a:p>
            <a:pPr marL="457200" indent="-457200" algn="just">
              <a:buNone/>
              <a:defRPr/>
            </a:pPr>
            <a:r>
              <a:rPr lang="en-GB" dirty="0" smtClean="0"/>
              <a:t>	Working with a partner, or in a team of three, take a few minutes to write a short creative story (</a:t>
            </a:r>
            <a:r>
              <a:rPr lang="en-GB" b="1" dirty="0" smtClean="0"/>
              <a:t>no more than 100 – 150 words</a:t>
            </a:r>
            <a:r>
              <a:rPr lang="en-GB" dirty="0" smtClean="0"/>
              <a:t>) that comprises the elements that appear in Table 2. </a:t>
            </a:r>
          </a:p>
          <a:p>
            <a:pPr marL="457200" indent="-457200" algn="just">
              <a:defRPr/>
            </a:pPr>
            <a:endParaRPr lang="en-GB" dirty="0" smtClean="0"/>
          </a:p>
          <a:p>
            <a:pPr marL="457200" indent="-457200" algn="just">
              <a:buNone/>
              <a:defRPr/>
            </a:pPr>
            <a:r>
              <a:rPr lang="en-GB" dirty="0" smtClean="0"/>
              <a:t>     </a:t>
            </a:r>
            <a:r>
              <a:rPr lang="en-GB" dirty="0" smtClean="0"/>
              <a:t>Do </a:t>
            </a:r>
            <a:r>
              <a:rPr lang="en-GB" dirty="0" smtClean="0"/>
              <a:t>not worry too much about making the story realistic, but make sure it is accurate in terms of style. You are going to need to incorporate rules that apply to using numbers and abbreviations, as well as general mechanics rules, to write a technically correct piece.</a:t>
            </a:r>
          </a:p>
          <a:p>
            <a:pPr marL="457200" indent="-457200" algn="just">
              <a:defRPr/>
            </a:pPr>
            <a:endParaRPr lang="en-GB" dirty="0" smtClean="0"/>
          </a:p>
          <a:p>
            <a:pPr marL="457200" indent="-457200" algn="just">
              <a:buNone/>
              <a:defRPr/>
            </a:pPr>
            <a:r>
              <a:rPr lang="en-GB" dirty="0" smtClean="0"/>
              <a:t>	Try to write your story as quickly as possible (</a:t>
            </a:r>
            <a:r>
              <a:rPr lang="en-GB" b="1" dirty="0" smtClean="0"/>
              <a:t>less than 10 minutes</a:t>
            </a:r>
            <a:r>
              <a:rPr lang="en-GB" dirty="0" smtClean="0"/>
              <a:t>). Once you have done this, exchange it with your partner and have them read through what you have done 	 	   and provide any comments regarding the style (and 			     any errors they have spotted). </a:t>
            </a:r>
          </a:p>
          <a:p>
            <a:endParaRPr lang="en-CA" dirty="0"/>
          </a:p>
        </p:txBody>
      </p:sp>
      <p:sp>
        <p:nvSpPr>
          <p:cNvPr id="3" name="Title 2"/>
          <p:cNvSpPr>
            <a:spLocks noGrp="1"/>
          </p:cNvSpPr>
          <p:nvPr>
            <p:ph type="title"/>
          </p:nvPr>
        </p:nvSpPr>
        <p:spPr>
          <a:xfrm>
            <a:off x="1403648" y="476672"/>
            <a:ext cx="8507288" cy="1143000"/>
          </a:xfrm>
        </p:spPr>
        <p:txBody>
          <a:bodyPr>
            <a:normAutofit fontScale="90000"/>
          </a:bodyPr>
          <a:lstStyle/>
          <a:p>
            <a:r>
              <a:rPr lang="en-US" sz="4400" u="sng" dirty="0" smtClean="0"/>
              <a:t>Activity 3</a:t>
            </a:r>
            <a:br>
              <a:rPr lang="en-US" sz="4400" u="sng" dirty="0" smtClean="0"/>
            </a:br>
            <a:r>
              <a:rPr lang="en-US" sz="4400" dirty="0" smtClean="0"/>
              <a:t>			</a:t>
            </a:r>
            <a:r>
              <a:rPr lang="en-US" sz="3600" u="sng" dirty="0" smtClean="0"/>
              <a:t>(work together, </a:t>
            </a:r>
            <a:r>
              <a:rPr lang="en-US" sz="3600" u="sng" dirty="0" smtClean="0">
                <a:solidFill>
                  <a:srgbClr val="FF0000"/>
                </a:solidFill>
              </a:rPr>
              <a:t>10 minutes</a:t>
            </a:r>
            <a:r>
              <a:rPr lang="en-US" sz="3600" u="sng" dirty="0" smtClean="0">
                <a:solidFill>
                  <a:schemeClr val="tx1"/>
                </a:solidFill>
              </a:rPr>
              <a:t>)</a:t>
            </a:r>
            <a:endParaRPr lang="en-CA" sz="3600" dirty="0"/>
          </a:p>
        </p:txBody>
      </p:sp>
      <p:pic>
        <p:nvPicPr>
          <p:cNvPr id="4" name="Picture 5"/>
          <p:cNvPicPr>
            <a:picLocks noChangeAspect="1" noChangeArrowheads="1"/>
          </p:cNvPicPr>
          <p:nvPr/>
        </p:nvPicPr>
        <p:blipFill>
          <a:blip r:embed="rId2" cstate="print"/>
          <a:srcRect l="6923" t="8803" b="5007"/>
          <a:stretch>
            <a:fillRect/>
          </a:stretch>
        </p:blipFill>
        <p:spPr bwMode="auto">
          <a:xfrm>
            <a:off x="539552" y="260648"/>
            <a:ext cx="2592288" cy="1656184"/>
          </a:xfrm>
          <a:prstGeom prst="roundRect">
            <a:avLst/>
          </a:prstGeom>
          <a:noFill/>
          <a:ln w="952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84"/>
            <a:ext cx="8229600" cy="1143000"/>
          </a:xfrm>
        </p:spPr>
        <p:txBody>
          <a:bodyPr/>
          <a:lstStyle/>
          <a:p>
            <a:r>
              <a:rPr lang="en-US" sz="4400" u="sng" dirty="0" smtClean="0"/>
              <a:t>Activity 3 (Table 2)</a:t>
            </a:r>
            <a:endParaRPr lang="en-CA" dirty="0"/>
          </a:p>
        </p:txBody>
      </p:sp>
      <p:graphicFrame>
        <p:nvGraphicFramePr>
          <p:cNvPr id="2050" name="Object 5"/>
          <p:cNvGraphicFramePr>
            <a:graphicFrameLocks noGrp="1" noChangeAspect="1"/>
          </p:cNvGraphicFramePr>
          <p:nvPr>
            <p:ph idx="1"/>
          </p:nvPr>
        </p:nvGraphicFramePr>
        <p:xfrm>
          <a:off x="107504" y="945827"/>
          <a:ext cx="8964488" cy="5651525"/>
        </p:xfrm>
        <a:graphic>
          <a:graphicData uri="http://schemas.openxmlformats.org/presentationml/2006/ole">
            <mc:AlternateContent xmlns:mc="http://schemas.openxmlformats.org/markup-compatibility/2006">
              <mc:Choice xmlns:v="urn:schemas-microsoft-com:vml" Requires="v">
                <p:oleObj spid="_x0000_s2055" name="Document" r:id="rId3" imgW="5622846" imgH="3544470" progId="Word.Document.8">
                  <p:embed/>
                </p:oleObj>
              </mc:Choice>
              <mc:Fallback>
                <p:oleObj name="Document" r:id="rId3" imgW="5622846" imgH="354447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45827"/>
                        <a:ext cx="8964488" cy="56515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44824"/>
            <a:ext cx="8964488" cy="4464496"/>
          </a:xfrm>
        </p:spPr>
        <p:txBody>
          <a:bodyPr>
            <a:normAutofit fontScale="92500" lnSpcReduction="10000"/>
          </a:bodyPr>
          <a:lstStyle/>
          <a:p>
            <a:pPr>
              <a:spcBef>
                <a:spcPct val="50000"/>
              </a:spcBef>
              <a:buNone/>
              <a:defRPr/>
            </a:pPr>
            <a:r>
              <a:rPr lang="en-US" sz="2800" dirty="0" smtClean="0"/>
              <a:t>	</a:t>
            </a:r>
            <a:r>
              <a:rPr lang="en-US" sz="2500" dirty="0" smtClean="0"/>
              <a:t>The following example shows how just two sentences can incorporate all the required elements in Table 2 for the </a:t>
            </a:r>
            <a:r>
              <a:rPr lang="ja-JP" altLang="en-US" sz="2500" smtClean="0"/>
              <a:t>‘</a:t>
            </a:r>
            <a:r>
              <a:rPr lang="en-US" altLang="ja-JP" sz="2500" dirty="0" smtClean="0"/>
              <a:t>Partner B</a:t>
            </a:r>
            <a:r>
              <a:rPr lang="ja-JP" altLang="en-US" sz="2500" smtClean="0"/>
              <a:t>’</a:t>
            </a:r>
            <a:r>
              <a:rPr lang="en-US" altLang="ja-JP" sz="2500" dirty="0" smtClean="0"/>
              <a:t> scenario:</a:t>
            </a:r>
            <a:br>
              <a:rPr lang="en-US" altLang="ja-JP" sz="2500" dirty="0" smtClean="0"/>
            </a:br>
            <a:endParaRPr lang="en-US" sz="2500" dirty="0" smtClean="0"/>
          </a:p>
          <a:p>
            <a:pPr>
              <a:spcBef>
                <a:spcPct val="50000"/>
              </a:spcBef>
              <a:buNone/>
              <a:defRPr/>
            </a:pPr>
            <a:r>
              <a:rPr lang="en-US" sz="2500" dirty="0" smtClean="0"/>
              <a:t>	Researchers at the British Columbia</a:t>
            </a:r>
            <a:br>
              <a:rPr lang="en-US" sz="2500" dirty="0" smtClean="0"/>
            </a:br>
            <a:r>
              <a:rPr lang="en-US" sz="2500" dirty="0" smtClean="0"/>
              <a:t>Conservation Foundation (BCCF) </a:t>
            </a:r>
            <a:br>
              <a:rPr lang="en-US" sz="2500" dirty="0" smtClean="0"/>
            </a:br>
            <a:r>
              <a:rPr lang="en-US" sz="2500" dirty="0" smtClean="0"/>
              <a:t>recently showed that a young pine </a:t>
            </a:r>
            <a:br>
              <a:rPr lang="en-US" sz="2500" dirty="0" smtClean="0"/>
            </a:br>
            <a:r>
              <a:rPr lang="en-US" sz="2500" dirty="0" smtClean="0"/>
              <a:t>tree, which was less than 2 ft tall, </a:t>
            </a:r>
            <a:br>
              <a:rPr lang="en-US" sz="2500" dirty="0" smtClean="0"/>
            </a:br>
            <a:r>
              <a:rPr lang="en-US" sz="2500" dirty="0" smtClean="0"/>
              <a:t>needed over 5,000 ml of water per hour to grow; this tree, one of the BCCF</a:t>
            </a:r>
            <a:r>
              <a:rPr lang="ja-JP" altLang="en-US" sz="2500" smtClean="0"/>
              <a:t>’</a:t>
            </a:r>
            <a:r>
              <a:rPr lang="en-US" altLang="ja-JP" sz="2500" dirty="0" smtClean="0"/>
              <a:t>s 1998 saplings, was grown from a seed collected in southern Nova Scotia by Prof. James Richards when he was part of a grant-funded research team.    </a:t>
            </a:r>
            <a:endParaRPr lang="en-US" sz="2500" dirty="0" smtClean="0"/>
          </a:p>
          <a:p>
            <a:endParaRPr lang="en-CA" dirty="0"/>
          </a:p>
        </p:txBody>
      </p:sp>
      <p:sp>
        <p:nvSpPr>
          <p:cNvPr id="3" name="Title 2"/>
          <p:cNvSpPr>
            <a:spLocks noGrp="1"/>
          </p:cNvSpPr>
          <p:nvPr>
            <p:ph type="title"/>
          </p:nvPr>
        </p:nvSpPr>
        <p:spPr/>
        <p:txBody>
          <a:bodyPr>
            <a:normAutofit fontScale="90000"/>
          </a:bodyPr>
          <a:lstStyle/>
          <a:p>
            <a:r>
              <a:rPr lang="en-US" sz="4400" u="sng" dirty="0" smtClean="0"/>
              <a:t>Activity 3 </a:t>
            </a:r>
            <a:br>
              <a:rPr lang="en-US" sz="4400" u="sng" dirty="0" smtClean="0"/>
            </a:br>
            <a:r>
              <a:rPr lang="en-US" sz="4000" u="sng" dirty="0" smtClean="0"/>
              <a:t>(</a:t>
            </a:r>
            <a:r>
              <a:rPr lang="ja-JP" altLang="en-US" sz="4000" u="sng" smtClean="0"/>
              <a:t>‘</a:t>
            </a:r>
            <a:r>
              <a:rPr lang="en-US" altLang="ja-JP" sz="4000" u="sng" dirty="0" smtClean="0"/>
              <a:t>Partner B</a:t>
            </a:r>
            <a:r>
              <a:rPr lang="ja-JP" altLang="en-US" sz="4000" u="sng" smtClean="0"/>
              <a:t>’</a:t>
            </a:r>
            <a:r>
              <a:rPr lang="en-US" altLang="ja-JP" sz="4000" u="sng" dirty="0" smtClean="0"/>
              <a:t> example from Table 2)</a:t>
            </a:r>
            <a:endParaRPr lang="en-CA" sz="4000" dirty="0"/>
          </a:p>
        </p:txBody>
      </p:sp>
      <p:pic>
        <p:nvPicPr>
          <p:cNvPr id="3074" name="Picture 2"/>
          <p:cNvPicPr>
            <a:picLocks noChangeAspect="1" noChangeArrowheads="1"/>
          </p:cNvPicPr>
          <p:nvPr/>
        </p:nvPicPr>
        <p:blipFill>
          <a:blip r:embed="rId2" cstate="print"/>
          <a:srcRect/>
          <a:stretch>
            <a:fillRect/>
          </a:stretch>
        </p:blipFill>
        <p:spPr bwMode="auto">
          <a:xfrm>
            <a:off x="5724128" y="2636912"/>
            <a:ext cx="2880320" cy="1822243"/>
          </a:xfrm>
          <a:prstGeom prst="round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By the end of these in-class activities, you should be able to:</a:t>
            </a:r>
          </a:p>
          <a:p>
            <a:pPr marL="109728" indent="0">
              <a:buNone/>
            </a:pPr>
            <a:endParaRPr lang="en-US" dirty="0"/>
          </a:p>
          <a:p>
            <a:pPr marL="624078" indent="-514350">
              <a:buFont typeface="+mj-lt"/>
              <a:buAutoNum type="arabicPeriod"/>
            </a:pPr>
            <a:r>
              <a:rPr lang="en-US" dirty="0" smtClean="0"/>
              <a:t>Spot any grammar-based mechanics errors in a piece of writing</a:t>
            </a:r>
          </a:p>
          <a:p>
            <a:pPr marL="624078" indent="-514350">
              <a:buFont typeface="+mj-lt"/>
              <a:buAutoNum type="arabicPeriod"/>
            </a:pPr>
            <a:endParaRPr lang="en-US" dirty="0" smtClean="0"/>
          </a:p>
          <a:p>
            <a:pPr marL="624078" indent="-514350">
              <a:buFont typeface="+mj-lt"/>
              <a:buAutoNum type="arabicPeriod"/>
            </a:pPr>
            <a:r>
              <a:rPr lang="en-US" dirty="0" smtClean="0"/>
              <a:t>Explain how these errors should be written</a:t>
            </a:r>
          </a:p>
          <a:p>
            <a:pPr marL="624078" indent="-514350">
              <a:buFont typeface="+mj-lt"/>
              <a:buAutoNum type="arabicPeriod"/>
            </a:pPr>
            <a:endParaRPr lang="en-US" dirty="0" smtClean="0"/>
          </a:p>
          <a:p>
            <a:pPr marL="624078" indent="-514350">
              <a:buFont typeface="+mj-lt"/>
              <a:buAutoNum type="arabicPeriod"/>
            </a:pPr>
            <a:r>
              <a:rPr lang="en-US" dirty="0" smtClean="0"/>
              <a:t>Correctly construct sentences incorporating a variety of grammar-based mechanics</a:t>
            </a:r>
            <a:endParaRPr lang="en-US" dirty="0"/>
          </a:p>
        </p:txBody>
      </p:sp>
      <p:sp>
        <p:nvSpPr>
          <p:cNvPr id="3" name="Title 2"/>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95473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8568952" cy="4824536"/>
          </a:xfrm>
        </p:spPr>
        <p:txBody>
          <a:bodyPr>
            <a:normAutofit fontScale="85000" lnSpcReduction="20000"/>
          </a:bodyPr>
          <a:lstStyle/>
          <a:p>
            <a:pPr algn="just">
              <a:lnSpc>
                <a:spcPct val="90000"/>
              </a:lnSpc>
              <a:buNone/>
            </a:pPr>
            <a:r>
              <a:rPr lang="en-GB" sz="2800" dirty="0" smtClean="0"/>
              <a:t>			  </a:t>
            </a:r>
            <a:r>
              <a:rPr lang="en-GB" dirty="0" smtClean="0"/>
              <a:t>Try to highlight the </a:t>
            </a:r>
            <a:r>
              <a:rPr lang="en-GB" b="1" dirty="0" smtClean="0"/>
              <a:t>12</a:t>
            </a:r>
            <a:r>
              <a:rPr lang="en-GB" dirty="0" smtClean="0"/>
              <a:t> mechanics-related 		  mistakes in the paragraph of </a:t>
            </a:r>
            <a:r>
              <a:rPr lang="en-GB" dirty="0" smtClean="0"/>
              <a:t>text below</a:t>
            </a:r>
            <a:r>
              <a:rPr lang="en-GB" dirty="0" smtClean="0"/>
              <a:t>, </a:t>
            </a:r>
            <a:r>
              <a:rPr lang="en-GB" dirty="0" smtClean="0"/>
              <a:t>before providing </a:t>
            </a:r>
            <a:r>
              <a:rPr lang="en-GB" dirty="0" smtClean="0"/>
              <a:t>appropriate </a:t>
            </a:r>
            <a:r>
              <a:rPr lang="en-GB" dirty="0" smtClean="0"/>
              <a:t>alternatives</a:t>
            </a:r>
            <a:r>
              <a:rPr lang="en-GB" dirty="0" smtClean="0"/>
              <a:t>.</a:t>
            </a:r>
          </a:p>
          <a:p>
            <a:pPr algn="just">
              <a:lnSpc>
                <a:spcPct val="90000"/>
              </a:lnSpc>
            </a:pPr>
            <a:endParaRPr lang="en-GB" dirty="0" smtClean="0"/>
          </a:p>
          <a:p>
            <a:pPr algn="just">
              <a:lnSpc>
                <a:spcPct val="90000"/>
              </a:lnSpc>
              <a:buNone/>
            </a:pPr>
            <a:r>
              <a:rPr lang="en-GB" b="1" dirty="0" smtClean="0"/>
              <a:t>   Writing effective, interesting science, stories is very important if we are to increase the basic scientific knowledge of the General public; doctor Richards believes that the overuse of jargon in science articles is one of the greatest crimes he sees from instructor</a:t>
            </a:r>
            <a:r>
              <a:rPr lang="en-GB" altLang="en-US" b="1" dirty="0" smtClean="0"/>
              <a:t>’</a:t>
            </a:r>
            <a:r>
              <a:rPr lang="en-GB" b="1" dirty="0" smtClean="0"/>
              <a:t>s at the university of British Columbia (</a:t>
            </a:r>
            <a:r>
              <a:rPr lang="en-GB" b="1" dirty="0" err="1" smtClean="0"/>
              <a:t>ubc</a:t>
            </a:r>
            <a:r>
              <a:rPr lang="en-GB" b="1" dirty="0" smtClean="0"/>
              <a:t>). He also believes that non-science students are put off by the following things. Wordy sentences, experiments that use techniques they do not understand, data analyses that are hard-to-relate to, and boringly unimaginative titles. These students, when polled by </a:t>
            </a:r>
            <a:r>
              <a:rPr lang="en-GB" b="1" dirty="0" err="1" smtClean="0"/>
              <a:t>ubc</a:t>
            </a:r>
            <a:r>
              <a:rPr lang="en-GB" b="1" dirty="0" smtClean="0"/>
              <a:t> Researchers also said they were unlikely to talk to science minded students for fear of not understanding the topics they would talk about.    </a:t>
            </a:r>
          </a:p>
          <a:p>
            <a:endParaRPr lang="en-CA" dirty="0"/>
          </a:p>
        </p:txBody>
      </p:sp>
      <p:sp>
        <p:nvSpPr>
          <p:cNvPr id="3" name="Title 2"/>
          <p:cNvSpPr>
            <a:spLocks noGrp="1"/>
          </p:cNvSpPr>
          <p:nvPr>
            <p:ph type="title"/>
          </p:nvPr>
        </p:nvSpPr>
        <p:spPr>
          <a:xfrm>
            <a:off x="179512" y="274638"/>
            <a:ext cx="8964488" cy="1143000"/>
          </a:xfrm>
        </p:spPr>
        <p:txBody>
          <a:bodyPr>
            <a:normAutofit fontScale="90000"/>
          </a:bodyPr>
          <a:lstStyle/>
          <a:p>
            <a:r>
              <a:rPr lang="en-US" sz="4800" u="sng" dirty="0" smtClean="0"/>
              <a:t>Activity 1</a:t>
            </a:r>
            <a:r>
              <a:rPr lang="en-US" sz="4400" u="sng" dirty="0" smtClean="0"/>
              <a:t> </a:t>
            </a:r>
            <a:r>
              <a:rPr lang="en-US" sz="3300" u="sng" dirty="0" smtClean="0"/>
              <a:t/>
            </a:r>
            <a:br>
              <a:rPr lang="en-US" sz="3300" u="sng" dirty="0" smtClean="0"/>
            </a:br>
            <a:r>
              <a:rPr lang="en-US" sz="3300" dirty="0" smtClean="0"/>
              <a:t>	</a:t>
            </a:r>
            <a:r>
              <a:rPr lang="en-US" sz="3100" dirty="0" smtClean="0"/>
              <a:t>            </a:t>
            </a:r>
            <a:r>
              <a:rPr lang="en-US" sz="3100" u="sng" dirty="0" smtClean="0"/>
              <a:t>(work alone or together, </a:t>
            </a:r>
            <a:r>
              <a:rPr lang="en-US" sz="3100" u="sng" dirty="0" smtClean="0">
                <a:solidFill>
                  <a:srgbClr val="FF0000"/>
                </a:solidFill>
              </a:rPr>
              <a:t>10 minutes</a:t>
            </a:r>
            <a:r>
              <a:rPr lang="en-US" sz="3100" u="sng" dirty="0" smtClean="0"/>
              <a:t>)</a:t>
            </a:r>
            <a:endParaRPr lang="en-CA" sz="3100" dirty="0"/>
          </a:p>
        </p:txBody>
      </p:sp>
      <p:pic>
        <p:nvPicPr>
          <p:cNvPr id="4" name="Picture 4"/>
          <p:cNvPicPr>
            <a:picLocks noChangeAspect="1" noChangeArrowheads="1"/>
          </p:cNvPicPr>
          <p:nvPr/>
        </p:nvPicPr>
        <p:blipFill>
          <a:blip r:embed="rId2" cstate="print"/>
          <a:srcRect l="3421" t="6927" r="801" b="3024"/>
          <a:stretch>
            <a:fillRect/>
          </a:stretch>
        </p:blipFill>
        <p:spPr bwMode="auto">
          <a:xfrm>
            <a:off x="179512" y="188640"/>
            <a:ext cx="2016224" cy="2016224"/>
          </a:xfrm>
          <a:prstGeom prst="roundRect">
            <a:avLst/>
          </a:prstGeom>
          <a:noFill/>
          <a:ln w="9525">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97352"/>
            <a:ext cx="7632848" cy="3027792"/>
          </a:xfrm>
        </p:spPr>
        <p:txBody>
          <a:bodyPr>
            <a:noAutofit/>
          </a:bodyPr>
          <a:lstStyle/>
          <a:p>
            <a:pPr algn="just">
              <a:defRPr/>
            </a:pPr>
            <a:r>
              <a:rPr lang="en-GB" sz="2400" dirty="0" smtClean="0"/>
              <a:t>In this activity, there are four multiple-choice questions relating to the mechanics of writing. </a:t>
            </a:r>
          </a:p>
          <a:p>
            <a:pPr algn="just">
              <a:defRPr/>
            </a:pPr>
            <a:endParaRPr lang="en-GB" sz="2400" dirty="0" smtClean="0"/>
          </a:p>
          <a:p>
            <a:pPr algn="just">
              <a:defRPr/>
            </a:pPr>
            <a:r>
              <a:rPr lang="en-GB" sz="2400" dirty="0" smtClean="0"/>
              <a:t>Select the sentence written in the correct style for each question and justify your answer by explaining why the other options are stylistically incorrect. </a:t>
            </a:r>
          </a:p>
          <a:p>
            <a:pPr algn="just">
              <a:defRPr/>
            </a:pPr>
            <a:endParaRPr lang="en-GB" sz="2400" dirty="0" smtClean="0"/>
          </a:p>
          <a:p>
            <a:pPr algn="just">
              <a:buNone/>
              <a:defRPr/>
            </a:pPr>
            <a:r>
              <a:rPr lang="en-GB" sz="2400" i="1" dirty="0" smtClean="0"/>
              <a:t>		 		</a:t>
            </a:r>
            <a:endParaRPr lang="en-CA" sz="2400" dirty="0"/>
          </a:p>
        </p:txBody>
      </p:sp>
      <p:sp>
        <p:nvSpPr>
          <p:cNvPr id="3" name="Title 2"/>
          <p:cNvSpPr>
            <a:spLocks noGrp="1"/>
          </p:cNvSpPr>
          <p:nvPr>
            <p:ph type="title"/>
          </p:nvPr>
        </p:nvSpPr>
        <p:spPr>
          <a:xfrm>
            <a:off x="251520" y="274638"/>
            <a:ext cx="8435280" cy="1143000"/>
          </a:xfrm>
        </p:spPr>
        <p:txBody>
          <a:bodyPr>
            <a:normAutofit fontScale="90000"/>
          </a:bodyPr>
          <a:lstStyle/>
          <a:p>
            <a:r>
              <a:rPr lang="en-US" sz="4400" u="sng" dirty="0" smtClean="0"/>
              <a:t>Activity 2 </a:t>
            </a:r>
            <a:br>
              <a:rPr lang="en-US" sz="4400" u="sng" dirty="0" smtClean="0"/>
            </a:br>
            <a:r>
              <a:rPr lang="en-US" sz="4000" u="sng" dirty="0" smtClean="0"/>
              <a:t>(work alone or together, </a:t>
            </a:r>
            <a:r>
              <a:rPr lang="en-US" sz="4000" u="sng" dirty="0" smtClean="0">
                <a:solidFill>
                  <a:srgbClr val="FF0000"/>
                </a:solidFill>
              </a:rPr>
              <a:t>10 minutes</a:t>
            </a:r>
            <a:r>
              <a:rPr lang="en-US" sz="4000" u="sng" dirty="0" smtClean="0"/>
              <a:t>)</a:t>
            </a:r>
            <a:endParaRPr lang="en-CA" sz="4000" dirty="0"/>
          </a:p>
        </p:txBody>
      </p:sp>
      <p:pic>
        <p:nvPicPr>
          <p:cNvPr id="4" name="Picture 4"/>
          <p:cNvPicPr>
            <a:picLocks noChangeAspect="1" noChangeArrowheads="1"/>
          </p:cNvPicPr>
          <p:nvPr/>
        </p:nvPicPr>
        <p:blipFill>
          <a:blip r:embed="rId2" cstate="print"/>
          <a:srcRect/>
          <a:stretch>
            <a:fillRect/>
          </a:stretch>
        </p:blipFill>
        <p:spPr bwMode="auto">
          <a:xfrm>
            <a:off x="899592" y="4581128"/>
            <a:ext cx="1482563" cy="1942902"/>
          </a:xfrm>
          <a:prstGeom prst="roundRect">
            <a:avLst/>
          </a:prstGeom>
          <a:noFill/>
          <a:ln w="9525">
            <a:solidFill>
              <a:schemeClr val="tx1"/>
            </a:solidFill>
            <a:miter lim="800000"/>
            <a:headEnd/>
            <a:tailEnd/>
          </a:ln>
        </p:spPr>
      </p:pic>
      <p:sp>
        <p:nvSpPr>
          <p:cNvPr id="5" name="TextBox 4"/>
          <p:cNvSpPr txBox="1"/>
          <p:nvPr/>
        </p:nvSpPr>
        <p:spPr>
          <a:xfrm>
            <a:off x="2771800" y="5229200"/>
            <a:ext cx="5832648" cy="984885"/>
          </a:xfrm>
          <a:prstGeom prst="rect">
            <a:avLst/>
          </a:prstGeom>
          <a:noFill/>
        </p:spPr>
        <p:txBody>
          <a:bodyPr wrap="square" rtlCol="0">
            <a:spAutoFit/>
          </a:bodyPr>
          <a:lstStyle/>
          <a:p>
            <a:r>
              <a:rPr lang="en-GB" sz="2000" i="1" dirty="0"/>
              <a:t>[Hint: There are numbers and </a:t>
            </a:r>
            <a:r>
              <a:rPr lang="en-GB" sz="2000" i="1" dirty="0" smtClean="0"/>
              <a:t>units-based </a:t>
            </a:r>
            <a:r>
              <a:rPr lang="en-GB" sz="2000" i="1" dirty="0"/>
              <a:t>errors as well as </a:t>
            </a:r>
            <a:r>
              <a:rPr lang="en-GB" sz="2000" i="1" dirty="0" smtClean="0"/>
              <a:t>mechanics-based </a:t>
            </a:r>
            <a:r>
              <a:rPr lang="en-GB" sz="2000" i="1" dirty="0"/>
              <a:t>issues]</a:t>
            </a:r>
            <a:r>
              <a:rPr lang="en-GB" sz="2000" dirty="0"/>
              <a: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672" y="1772816"/>
            <a:ext cx="8542784" cy="4536504"/>
          </a:xfrm>
        </p:spPr>
        <p:txBody>
          <a:bodyPr>
            <a:normAutofit fontScale="85000" lnSpcReduction="20000"/>
          </a:bodyPr>
          <a:lstStyle/>
          <a:p>
            <a:pPr marL="609600" indent="-609600">
              <a:lnSpc>
                <a:spcPct val="90000"/>
              </a:lnSpc>
              <a:buNone/>
            </a:pPr>
            <a:r>
              <a:rPr lang="en-US" sz="2600" b="1" dirty="0" smtClean="0">
                <a:solidFill>
                  <a:srgbClr val="FF0000"/>
                </a:solidFill>
              </a:rPr>
              <a:t>	Red text highlights appropriate </a:t>
            </a:r>
          </a:p>
          <a:p>
            <a:pPr marL="609600" indent="-609600">
              <a:lnSpc>
                <a:spcPct val="90000"/>
              </a:lnSpc>
              <a:buNone/>
            </a:pPr>
            <a:r>
              <a:rPr lang="en-US" sz="2600" b="1" dirty="0" smtClean="0">
                <a:solidFill>
                  <a:srgbClr val="FF0000"/>
                </a:solidFill>
              </a:rPr>
              <a:t>       changes to the original text:</a:t>
            </a:r>
            <a:br>
              <a:rPr lang="en-US" sz="2600" b="1" dirty="0" smtClean="0">
                <a:solidFill>
                  <a:srgbClr val="FF0000"/>
                </a:solidFill>
              </a:rPr>
            </a:br>
            <a:endParaRPr lang="en-US" sz="2600" b="1" dirty="0" smtClean="0">
              <a:solidFill>
                <a:srgbClr val="0000FF"/>
              </a:solidFill>
            </a:endParaRPr>
          </a:p>
          <a:p>
            <a:pPr marL="609600" indent="-609600">
              <a:lnSpc>
                <a:spcPct val="90000"/>
              </a:lnSpc>
            </a:pPr>
            <a:endParaRPr lang="en-US" sz="2500" dirty="0" smtClean="0">
              <a:solidFill>
                <a:srgbClr val="0000FF"/>
              </a:solidFill>
              <a:latin typeface="Times New Roman" pitchFamily="18" charset="0"/>
            </a:endParaRPr>
          </a:p>
          <a:p>
            <a:pPr marL="609600" indent="-609600" algn="just">
              <a:lnSpc>
                <a:spcPct val="90000"/>
              </a:lnSpc>
              <a:buNone/>
            </a:pPr>
            <a:r>
              <a:rPr lang="en-GB" sz="2500" b="1" dirty="0" smtClean="0"/>
              <a:t>       Writing effective, interesting science </a:t>
            </a:r>
            <a:r>
              <a:rPr lang="en-GB" sz="2500" b="1" dirty="0" smtClean="0">
                <a:solidFill>
                  <a:srgbClr val="FF0000"/>
                </a:solidFill>
              </a:rPr>
              <a:t>(remove comma)</a:t>
            </a:r>
            <a:r>
              <a:rPr lang="en-GB" sz="2500" b="1" baseline="30000" dirty="0" smtClean="0">
                <a:solidFill>
                  <a:srgbClr val="FF0000"/>
                </a:solidFill>
              </a:rPr>
              <a:t>1</a:t>
            </a:r>
            <a:r>
              <a:rPr lang="en-GB" sz="2500" b="1" dirty="0" smtClean="0">
                <a:solidFill>
                  <a:srgbClr val="FF0000"/>
                </a:solidFill>
              </a:rPr>
              <a:t> </a:t>
            </a:r>
            <a:r>
              <a:rPr lang="en-GB" sz="2500" b="1" dirty="0" smtClean="0"/>
              <a:t>stories is very important if we are to increase the basic scientific knowledge of the </a:t>
            </a:r>
            <a:r>
              <a:rPr lang="en-GB" sz="2500" b="1" baseline="30000" dirty="0" smtClean="0">
                <a:solidFill>
                  <a:srgbClr val="FF0000"/>
                </a:solidFill>
              </a:rPr>
              <a:t>2</a:t>
            </a:r>
            <a:r>
              <a:rPr lang="en-GB" sz="2500" b="1" dirty="0" smtClean="0">
                <a:solidFill>
                  <a:srgbClr val="FF0000"/>
                </a:solidFill>
              </a:rPr>
              <a:t>g</a:t>
            </a:r>
            <a:r>
              <a:rPr lang="en-GB" sz="2500" b="1" dirty="0" smtClean="0"/>
              <a:t>eneral public</a:t>
            </a:r>
            <a:r>
              <a:rPr lang="en-GB" sz="2500" b="1" dirty="0" smtClean="0">
                <a:solidFill>
                  <a:srgbClr val="FF0000"/>
                </a:solidFill>
              </a:rPr>
              <a:t>.</a:t>
            </a:r>
            <a:r>
              <a:rPr lang="en-GB" sz="2500" b="1" baseline="30000" dirty="0" smtClean="0">
                <a:solidFill>
                  <a:srgbClr val="FF0000"/>
                </a:solidFill>
              </a:rPr>
              <a:t>3</a:t>
            </a:r>
            <a:r>
              <a:rPr lang="en-GB" sz="2500" b="1" dirty="0" smtClean="0"/>
              <a:t> </a:t>
            </a:r>
            <a:r>
              <a:rPr lang="en-GB" sz="2500" b="1" dirty="0" smtClean="0">
                <a:solidFill>
                  <a:srgbClr val="FF0000"/>
                </a:solidFill>
              </a:rPr>
              <a:t>Dr. (or Doctor)</a:t>
            </a:r>
            <a:r>
              <a:rPr lang="en-GB" sz="2500" b="1" baseline="30000" dirty="0" smtClean="0">
                <a:solidFill>
                  <a:srgbClr val="FF0000"/>
                </a:solidFill>
              </a:rPr>
              <a:t>4</a:t>
            </a:r>
            <a:r>
              <a:rPr lang="en-GB" sz="2500" b="1" dirty="0" smtClean="0"/>
              <a:t> Richards believes that the overuse of jargon in science articles is one of the greatest crimes he sees from instructors </a:t>
            </a:r>
            <a:r>
              <a:rPr lang="en-GB" sz="2500" b="1" dirty="0" smtClean="0">
                <a:solidFill>
                  <a:srgbClr val="FF0000"/>
                </a:solidFill>
              </a:rPr>
              <a:t>(remove apostrophe)</a:t>
            </a:r>
            <a:r>
              <a:rPr lang="en-GB" sz="2500" b="1" baseline="30000" dirty="0" smtClean="0">
                <a:solidFill>
                  <a:srgbClr val="FF0000"/>
                </a:solidFill>
              </a:rPr>
              <a:t>5</a:t>
            </a:r>
            <a:r>
              <a:rPr lang="en-GB" sz="2500" b="1" dirty="0" smtClean="0"/>
              <a:t> at the </a:t>
            </a:r>
            <a:r>
              <a:rPr lang="en-GB" sz="2500" b="1" baseline="30000" dirty="0" smtClean="0">
                <a:solidFill>
                  <a:srgbClr val="FF0000"/>
                </a:solidFill>
              </a:rPr>
              <a:t>6</a:t>
            </a:r>
            <a:r>
              <a:rPr lang="en-GB" sz="2500" b="1" dirty="0" smtClean="0">
                <a:solidFill>
                  <a:srgbClr val="FF0000"/>
                </a:solidFill>
              </a:rPr>
              <a:t>U</a:t>
            </a:r>
            <a:r>
              <a:rPr lang="en-GB" sz="2500" b="1" dirty="0" smtClean="0"/>
              <a:t>niversity of British Columbia (</a:t>
            </a:r>
            <a:r>
              <a:rPr lang="en-GB" sz="2500" b="1" dirty="0" smtClean="0">
                <a:solidFill>
                  <a:srgbClr val="FF0000"/>
                </a:solidFill>
              </a:rPr>
              <a:t>UBC</a:t>
            </a:r>
            <a:r>
              <a:rPr lang="en-GB" sz="2500" b="1" baseline="30000" dirty="0" smtClean="0">
                <a:solidFill>
                  <a:srgbClr val="FF0000"/>
                </a:solidFill>
              </a:rPr>
              <a:t>7</a:t>
            </a:r>
            <a:r>
              <a:rPr lang="en-GB" sz="2500" b="1" dirty="0" smtClean="0"/>
              <a:t>). He also believes that non-science students are put off by the following things</a:t>
            </a:r>
            <a:r>
              <a:rPr lang="en-GB" sz="2500" b="1" dirty="0" smtClean="0">
                <a:solidFill>
                  <a:srgbClr val="FF0000"/>
                </a:solidFill>
              </a:rPr>
              <a:t>:</a:t>
            </a:r>
            <a:r>
              <a:rPr lang="en-GB" sz="2500" b="1" baseline="30000" dirty="0" smtClean="0">
                <a:solidFill>
                  <a:srgbClr val="FF0000"/>
                </a:solidFill>
              </a:rPr>
              <a:t>8</a:t>
            </a:r>
            <a:r>
              <a:rPr lang="en-GB" sz="2500" b="1" dirty="0" smtClean="0"/>
              <a:t> Wordy sentences, experiments that use techniques they do not understand, data analyses that are hard to relate </a:t>
            </a:r>
            <a:r>
              <a:rPr lang="en-GB" sz="2500" b="1" dirty="0" smtClean="0">
                <a:solidFill>
                  <a:srgbClr val="FF0000"/>
                </a:solidFill>
              </a:rPr>
              <a:t>(remove hyphens)</a:t>
            </a:r>
            <a:r>
              <a:rPr lang="en-GB" sz="2500" b="1" baseline="30000" dirty="0" smtClean="0">
                <a:solidFill>
                  <a:srgbClr val="FF0000"/>
                </a:solidFill>
              </a:rPr>
              <a:t>9</a:t>
            </a:r>
            <a:r>
              <a:rPr lang="en-GB" sz="2500" b="1" dirty="0" smtClean="0"/>
              <a:t> to, and boringly unimaginative titles. These students, when polled by </a:t>
            </a:r>
            <a:r>
              <a:rPr lang="en-GB" sz="2500" b="1" dirty="0" smtClean="0">
                <a:solidFill>
                  <a:srgbClr val="FF0000"/>
                </a:solidFill>
              </a:rPr>
              <a:t>UBC</a:t>
            </a:r>
            <a:r>
              <a:rPr lang="en-GB" sz="2500" b="1" baseline="30000" dirty="0" smtClean="0">
                <a:solidFill>
                  <a:srgbClr val="FF0000"/>
                </a:solidFill>
              </a:rPr>
              <a:t>10</a:t>
            </a:r>
            <a:r>
              <a:rPr lang="en-GB" sz="2500" b="1" dirty="0" smtClean="0"/>
              <a:t> </a:t>
            </a:r>
            <a:r>
              <a:rPr lang="en-GB" sz="2500" b="1" baseline="30000" dirty="0" smtClean="0">
                <a:solidFill>
                  <a:srgbClr val="FF0000"/>
                </a:solidFill>
              </a:rPr>
              <a:t>11</a:t>
            </a:r>
            <a:r>
              <a:rPr lang="en-GB" sz="2500" b="1" dirty="0" smtClean="0">
                <a:solidFill>
                  <a:srgbClr val="FF0000"/>
                </a:solidFill>
              </a:rPr>
              <a:t>r</a:t>
            </a:r>
            <a:r>
              <a:rPr lang="en-GB" sz="2500" b="1" dirty="0" smtClean="0"/>
              <a:t>esearchers also said they were unlikely to talk to science</a:t>
            </a:r>
            <a:r>
              <a:rPr lang="en-GB" sz="2500" b="1" dirty="0" smtClean="0">
                <a:solidFill>
                  <a:srgbClr val="FF0000"/>
                </a:solidFill>
              </a:rPr>
              <a:t>-</a:t>
            </a:r>
            <a:r>
              <a:rPr lang="en-GB" sz="2500" b="1" dirty="0" smtClean="0"/>
              <a:t>minded</a:t>
            </a:r>
            <a:r>
              <a:rPr lang="en-GB" sz="2500" b="1" baseline="30000" dirty="0" smtClean="0">
                <a:solidFill>
                  <a:srgbClr val="FF0000"/>
                </a:solidFill>
              </a:rPr>
              <a:t>12</a:t>
            </a:r>
            <a:r>
              <a:rPr lang="en-GB" sz="2500" b="1" dirty="0" smtClean="0"/>
              <a:t> students for fear of not understanding the topics they would talk about.</a:t>
            </a:r>
            <a:endParaRPr lang="en-US" sz="2500" b="1" dirty="0" smtClean="0"/>
          </a:p>
          <a:p>
            <a:endParaRPr lang="en-CA" dirty="0"/>
          </a:p>
        </p:txBody>
      </p:sp>
      <p:sp>
        <p:nvSpPr>
          <p:cNvPr id="3" name="Title 2"/>
          <p:cNvSpPr>
            <a:spLocks noGrp="1"/>
          </p:cNvSpPr>
          <p:nvPr>
            <p:ph type="title"/>
          </p:nvPr>
        </p:nvSpPr>
        <p:spPr>
          <a:xfrm>
            <a:off x="457200" y="404664"/>
            <a:ext cx="8229600" cy="1143000"/>
          </a:xfrm>
        </p:spPr>
        <p:txBody>
          <a:bodyPr/>
          <a:lstStyle/>
          <a:p>
            <a:pPr algn="l"/>
            <a:r>
              <a:rPr lang="en-US" sz="4400" u="sng" dirty="0" smtClean="0"/>
              <a:t>Activity 1 Solutions</a:t>
            </a:r>
            <a:endParaRPr lang="en-CA" dirty="0"/>
          </a:p>
        </p:txBody>
      </p:sp>
      <p:pic>
        <p:nvPicPr>
          <p:cNvPr id="4" name="Picture 4"/>
          <p:cNvPicPr>
            <a:picLocks noChangeAspect="1" noChangeArrowheads="1"/>
          </p:cNvPicPr>
          <p:nvPr/>
        </p:nvPicPr>
        <p:blipFill>
          <a:blip r:embed="rId2" cstate="print"/>
          <a:srcRect/>
          <a:stretch>
            <a:fillRect/>
          </a:stretch>
        </p:blipFill>
        <p:spPr bwMode="auto">
          <a:xfrm>
            <a:off x="6012160" y="476861"/>
            <a:ext cx="2664296" cy="1944027"/>
          </a:xfrm>
          <a:prstGeom prst="round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435280" cy="5040560"/>
          </a:xfrm>
        </p:spPr>
        <p:txBody>
          <a:bodyPr>
            <a:normAutofit fontScale="70000" lnSpcReduction="20000"/>
          </a:bodyPr>
          <a:lstStyle/>
          <a:p>
            <a:pPr algn="just">
              <a:buNone/>
              <a:defRPr/>
            </a:pPr>
            <a:r>
              <a:rPr lang="en-GB" sz="2800" dirty="0" smtClean="0"/>
              <a:t>Correct answers appear in </a:t>
            </a:r>
            <a:r>
              <a:rPr lang="en-GB" sz="2800" b="1" dirty="0" smtClean="0"/>
              <a:t>bold</a:t>
            </a:r>
            <a:r>
              <a:rPr lang="en-GB" sz="2800" dirty="0" smtClean="0"/>
              <a:t> text, while </a:t>
            </a:r>
            <a:r>
              <a:rPr lang="en-GB" sz="2800" dirty="0" smtClean="0">
                <a:solidFill>
                  <a:srgbClr val="FF0000"/>
                </a:solidFill>
              </a:rPr>
              <a:t>red</a:t>
            </a:r>
            <a:r>
              <a:rPr lang="en-GB" sz="2800" dirty="0" smtClean="0"/>
              <a:t> text </a:t>
            </a:r>
          </a:p>
          <a:p>
            <a:pPr algn="just">
              <a:buNone/>
              <a:defRPr/>
            </a:pPr>
            <a:r>
              <a:rPr lang="en-GB" sz="2800" dirty="0" smtClean="0"/>
              <a:t>explains why each of the wrong answers is wrong:</a:t>
            </a:r>
          </a:p>
          <a:p>
            <a:pPr algn="just">
              <a:defRPr/>
            </a:pPr>
            <a:endParaRPr lang="en-GB" sz="2800" dirty="0" smtClean="0"/>
          </a:p>
          <a:p>
            <a:pPr algn="just">
              <a:buNone/>
              <a:defRPr/>
            </a:pPr>
            <a:r>
              <a:rPr lang="en-GB" sz="2800" b="1" dirty="0" smtClean="0"/>
              <a:t>1: You are talking about a study you would like to implement to assess student attitudes to science communication</a:t>
            </a:r>
            <a:r>
              <a:rPr lang="en-GB" sz="2800" dirty="0" smtClean="0"/>
              <a:t>.</a:t>
            </a:r>
          </a:p>
          <a:p>
            <a:pPr algn="just">
              <a:defRPr/>
            </a:pPr>
            <a:endParaRPr lang="en-GB" sz="2800" dirty="0" smtClean="0"/>
          </a:p>
          <a:p>
            <a:pPr algn="just">
              <a:buNone/>
              <a:defRPr/>
            </a:pPr>
            <a:r>
              <a:rPr lang="en-GB" sz="2800" dirty="0" smtClean="0"/>
              <a:t>A: I will first survey 300 science enrolled students about their attitudes. </a:t>
            </a:r>
            <a:r>
              <a:rPr lang="en-GB" sz="2800" dirty="0" smtClean="0">
                <a:solidFill>
                  <a:srgbClr val="FF0000"/>
                </a:solidFill>
              </a:rPr>
              <a:t>[No hyphen for science-enrolled]</a:t>
            </a:r>
          </a:p>
          <a:p>
            <a:pPr algn="just">
              <a:buNone/>
              <a:defRPr/>
            </a:pPr>
            <a:r>
              <a:rPr lang="en-GB" sz="2800" dirty="0" smtClean="0"/>
              <a:t>B: I will first survey three hundred science enrolled students about their attitudes. </a:t>
            </a:r>
            <a:r>
              <a:rPr lang="en-GB" sz="2800" dirty="0" smtClean="0">
                <a:solidFill>
                  <a:srgbClr val="FF0000"/>
                </a:solidFill>
              </a:rPr>
              <a:t>[Three hundred should be written numerically and there is no hyphen for science-enrolled]</a:t>
            </a:r>
          </a:p>
          <a:p>
            <a:pPr algn="just">
              <a:buNone/>
              <a:defRPr/>
            </a:pPr>
            <a:r>
              <a:rPr lang="en-GB" sz="2800" dirty="0" smtClean="0"/>
              <a:t>C: I will first survey three-hundred science enrolled students about their attitudes. </a:t>
            </a:r>
            <a:r>
              <a:rPr lang="en-GB" sz="2800" dirty="0" smtClean="0">
                <a:solidFill>
                  <a:srgbClr val="FF0000"/>
                </a:solidFill>
              </a:rPr>
              <a:t>[Three hundred should be written numerically, it should not be hyphenated, and there is no hyphen for science-enrolled]</a:t>
            </a:r>
          </a:p>
          <a:p>
            <a:pPr algn="just">
              <a:buNone/>
              <a:defRPr/>
            </a:pPr>
            <a:r>
              <a:rPr lang="en-GB" sz="2800" b="1" dirty="0" smtClean="0"/>
              <a:t>D: I will first survey 300 science-enrolled students about their 	     	attitudes. [CORRECT]</a:t>
            </a:r>
          </a:p>
          <a:p>
            <a:endParaRPr lang="en-CA" dirty="0"/>
          </a:p>
        </p:txBody>
      </p:sp>
      <p:sp>
        <p:nvSpPr>
          <p:cNvPr id="3" name="Title 2"/>
          <p:cNvSpPr>
            <a:spLocks noGrp="1"/>
          </p:cNvSpPr>
          <p:nvPr>
            <p:ph type="title"/>
          </p:nvPr>
        </p:nvSpPr>
        <p:spPr/>
        <p:txBody>
          <a:bodyPr/>
          <a:lstStyle/>
          <a:p>
            <a:pPr algn="l"/>
            <a:r>
              <a:rPr lang="en-US" sz="4400" dirty="0" smtClean="0"/>
              <a:t>	  </a:t>
            </a:r>
            <a:r>
              <a:rPr lang="en-US" sz="4400" u="sng" dirty="0" smtClean="0"/>
              <a:t>Activity 2 Solutions</a:t>
            </a:r>
            <a:endParaRPr lang="en-CA" dirty="0"/>
          </a:p>
        </p:txBody>
      </p:sp>
      <p:pic>
        <p:nvPicPr>
          <p:cNvPr id="4" name="Picture 3"/>
          <p:cNvPicPr/>
          <p:nvPr/>
        </p:nvPicPr>
        <p:blipFill>
          <a:blip r:embed="rId2" cstate="print"/>
          <a:srcRect l="11661" t="15268" r="15921" b="11795"/>
          <a:stretch>
            <a:fillRect/>
          </a:stretch>
        </p:blipFill>
        <p:spPr bwMode="auto">
          <a:xfrm>
            <a:off x="7308304" y="692696"/>
            <a:ext cx="1224136" cy="1512168"/>
          </a:xfrm>
          <a:prstGeom prst="round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8"/>
            <a:ext cx="8892480" cy="5445224"/>
          </a:xfrm>
        </p:spPr>
        <p:txBody>
          <a:bodyPr>
            <a:noAutofit/>
          </a:bodyPr>
          <a:lstStyle/>
          <a:p>
            <a:pPr algn="just">
              <a:buNone/>
              <a:defRPr/>
            </a:pPr>
            <a:r>
              <a:rPr lang="en-GB" sz="2100" dirty="0" smtClean="0"/>
              <a:t>			   Correct answers appear in </a:t>
            </a:r>
            <a:r>
              <a:rPr lang="en-GB" sz="2100" b="1" dirty="0" smtClean="0"/>
              <a:t>bold</a:t>
            </a:r>
            <a:r>
              <a:rPr lang="en-GB" sz="2100" dirty="0" smtClean="0"/>
              <a:t> text, while </a:t>
            </a:r>
            <a:r>
              <a:rPr lang="en-GB" sz="2100" dirty="0" smtClean="0">
                <a:solidFill>
                  <a:srgbClr val="FF0000"/>
                </a:solidFill>
              </a:rPr>
              <a:t>red</a:t>
            </a:r>
            <a:r>
              <a:rPr lang="en-GB" sz="2100" dirty="0" smtClean="0"/>
              <a:t> text 		   explains why each of the wrong answers is wrong:</a:t>
            </a:r>
            <a:br>
              <a:rPr lang="en-GB" sz="2100" dirty="0" smtClean="0"/>
            </a:br>
            <a:r>
              <a:rPr lang="en-GB" sz="2100" dirty="0" smtClean="0"/>
              <a:t> </a:t>
            </a:r>
          </a:p>
          <a:p>
            <a:pPr algn="just">
              <a:buNone/>
              <a:defRPr/>
            </a:pPr>
            <a:r>
              <a:rPr lang="en-GB" sz="2100" b="1" dirty="0" smtClean="0"/>
              <a:t>	2: You are elaborating on your survey methods.</a:t>
            </a:r>
          </a:p>
          <a:p>
            <a:pPr algn="just">
              <a:defRPr/>
            </a:pPr>
            <a:endParaRPr lang="en-GB" sz="2100" b="1" dirty="0" smtClean="0"/>
          </a:p>
          <a:p>
            <a:pPr algn="just">
              <a:buNone/>
              <a:defRPr/>
            </a:pPr>
            <a:r>
              <a:rPr lang="en-GB" sz="2100" dirty="0" smtClean="0"/>
              <a:t>	A: I will survey a mixture of 18 and 19-year-old</a:t>
            </a:r>
            <a:r>
              <a:rPr lang="en-GB" altLang="en-US" sz="2100" dirty="0" smtClean="0"/>
              <a:t>’</a:t>
            </a:r>
            <a:r>
              <a:rPr lang="en-GB" sz="2100" dirty="0" smtClean="0"/>
              <a:t>s. </a:t>
            </a:r>
            <a:r>
              <a:rPr lang="en-GB" sz="2100" dirty="0" smtClean="0">
                <a:solidFill>
                  <a:srgbClr val="FF0000"/>
                </a:solidFill>
              </a:rPr>
              <a:t>[Apostrophe is incorrect because we are talking about a plural]</a:t>
            </a:r>
          </a:p>
          <a:p>
            <a:pPr algn="just">
              <a:buNone/>
              <a:defRPr/>
            </a:pPr>
            <a:r>
              <a:rPr lang="en-GB" sz="2100" b="1" dirty="0" smtClean="0"/>
              <a:t>	B: I will survey a mixture of 18 and 19-year-olds. [CORRECT]</a:t>
            </a:r>
          </a:p>
          <a:p>
            <a:pPr algn="just">
              <a:buNone/>
              <a:defRPr/>
            </a:pPr>
            <a:r>
              <a:rPr lang="en-GB" sz="2100" dirty="0" smtClean="0"/>
              <a:t>	C: I will survey a mixture of eighteen and nineteen year-</a:t>
            </a:r>
            <a:r>
              <a:rPr lang="en-GB" sz="2100" dirty="0" err="1" smtClean="0"/>
              <a:t>old</a:t>
            </a:r>
            <a:r>
              <a:rPr lang="en-GB" altLang="en-US" sz="2100" dirty="0" err="1" smtClean="0"/>
              <a:t>’</a:t>
            </a:r>
            <a:r>
              <a:rPr lang="en-GB" sz="2100" dirty="0" err="1" smtClean="0"/>
              <a:t>s</a:t>
            </a:r>
            <a:r>
              <a:rPr lang="en-GB" sz="2100" dirty="0" smtClean="0"/>
              <a:t>. </a:t>
            </a:r>
            <a:r>
              <a:rPr lang="en-GB" sz="2100" dirty="0" smtClean="0">
                <a:solidFill>
                  <a:srgbClr val="FF0000"/>
                </a:solidFill>
              </a:rPr>
              <a:t>[Eighteen and nineteen should be written numerically, and there is an incorrect apostrophe for a plural]</a:t>
            </a:r>
          </a:p>
          <a:p>
            <a:pPr algn="just">
              <a:buNone/>
              <a:defRPr/>
            </a:pPr>
            <a:r>
              <a:rPr lang="en-GB" sz="2100" dirty="0" smtClean="0"/>
              <a:t>	D: I will survey a mixture of eighteen-nineteen year-olds. </a:t>
            </a:r>
            <a:r>
              <a:rPr lang="en-GB" sz="2100" dirty="0" smtClean="0">
                <a:solidFill>
                  <a:srgbClr val="FF0000"/>
                </a:solidFill>
              </a:rPr>
              <a:t>[Eighteen and nineteen should be written numerically, incorrect 	     hyphen use between eighteen and nineteen, and no 				hyphen between nineteen and year-olds]</a:t>
            </a:r>
          </a:p>
        </p:txBody>
      </p:sp>
      <p:sp>
        <p:nvSpPr>
          <p:cNvPr id="3" name="Title 2"/>
          <p:cNvSpPr>
            <a:spLocks noGrp="1"/>
          </p:cNvSpPr>
          <p:nvPr>
            <p:ph type="title"/>
          </p:nvPr>
        </p:nvSpPr>
        <p:spPr>
          <a:xfrm>
            <a:off x="457200" y="116632"/>
            <a:ext cx="8229600" cy="1143000"/>
          </a:xfrm>
        </p:spPr>
        <p:txBody>
          <a:bodyPr/>
          <a:lstStyle/>
          <a:p>
            <a:r>
              <a:rPr lang="en-US" sz="4400" dirty="0" smtClean="0"/>
              <a:t>     </a:t>
            </a:r>
            <a:r>
              <a:rPr lang="en-US" sz="4400" u="sng" dirty="0" smtClean="0"/>
              <a:t>Activity 2 Solutions</a:t>
            </a:r>
            <a:endParaRPr lang="en-CA" dirty="0"/>
          </a:p>
        </p:txBody>
      </p:sp>
      <p:pic>
        <p:nvPicPr>
          <p:cNvPr id="4" name="Picture 3"/>
          <p:cNvPicPr/>
          <p:nvPr/>
        </p:nvPicPr>
        <p:blipFill>
          <a:blip r:embed="rId2" cstate="print"/>
          <a:srcRect l="17754" t="12358" r="9692" b="11021"/>
          <a:stretch>
            <a:fillRect/>
          </a:stretch>
        </p:blipFill>
        <p:spPr bwMode="auto">
          <a:xfrm>
            <a:off x="395536" y="260648"/>
            <a:ext cx="1656184" cy="2016224"/>
          </a:xfrm>
          <a:prstGeom prst="round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755984"/>
          </a:xfrm>
        </p:spPr>
        <p:txBody>
          <a:bodyPr>
            <a:normAutofit fontScale="70000" lnSpcReduction="20000"/>
          </a:bodyPr>
          <a:lstStyle/>
          <a:p>
            <a:pPr algn="just">
              <a:buNone/>
              <a:defRPr/>
            </a:pPr>
            <a:r>
              <a:rPr lang="en-GB" sz="2800" dirty="0" smtClean="0"/>
              <a:t>	Correct answers appear in </a:t>
            </a:r>
            <a:r>
              <a:rPr lang="en-GB" sz="2800" b="1" dirty="0" smtClean="0"/>
              <a:t>bold</a:t>
            </a:r>
            <a:r>
              <a:rPr lang="en-GB" sz="2800" dirty="0" smtClean="0"/>
              <a:t> text, while </a:t>
            </a:r>
            <a:r>
              <a:rPr lang="en-GB" sz="2800" dirty="0" smtClean="0">
                <a:solidFill>
                  <a:srgbClr val="FF0000"/>
                </a:solidFill>
              </a:rPr>
              <a:t>red</a:t>
            </a:r>
            <a:r>
              <a:rPr lang="en-GB" sz="2800" dirty="0" smtClean="0"/>
              <a:t> text explains why each of the wrong answers is wrong:</a:t>
            </a:r>
          </a:p>
          <a:p>
            <a:pPr algn="just">
              <a:defRPr/>
            </a:pPr>
            <a:endParaRPr lang="en-GB" sz="2800" dirty="0" smtClean="0"/>
          </a:p>
          <a:p>
            <a:pPr algn="just">
              <a:buNone/>
              <a:defRPr/>
            </a:pPr>
            <a:r>
              <a:rPr lang="en-GB" sz="2800" b="1" dirty="0" smtClean="0"/>
              <a:t>	3: You are now explaining how the students will be selected for the survey.</a:t>
            </a:r>
          </a:p>
          <a:p>
            <a:pPr algn="just">
              <a:defRPr/>
            </a:pPr>
            <a:endParaRPr lang="en-GB" sz="2800" b="1" dirty="0" smtClean="0"/>
          </a:p>
          <a:p>
            <a:pPr algn="just">
              <a:buNone/>
              <a:defRPr/>
            </a:pPr>
            <a:r>
              <a:rPr lang="en-GB" sz="2800" dirty="0" smtClean="0"/>
              <a:t>	A: I will randomly choose from all 4000 science-registered students at </a:t>
            </a:r>
            <a:r>
              <a:rPr lang="en-GB" sz="2800" dirty="0" err="1" smtClean="0"/>
              <a:t>ubc</a:t>
            </a:r>
            <a:r>
              <a:rPr lang="en-GB" sz="2800" dirty="0" smtClean="0"/>
              <a:t>. </a:t>
            </a:r>
            <a:r>
              <a:rPr lang="en-GB" sz="2800" dirty="0" smtClean="0">
                <a:solidFill>
                  <a:srgbClr val="FF0000"/>
                </a:solidFill>
              </a:rPr>
              <a:t>[4000 is missing a comma, and UBC should be capitalized]</a:t>
            </a:r>
          </a:p>
          <a:p>
            <a:pPr algn="just">
              <a:buNone/>
              <a:defRPr/>
            </a:pPr>
            <a:r>
              <a:rPr lang="en-GB" sz="2800" b="1" dirty="0" smtClean="0"/>
              <a:t>	B: I will randomly choose from all 4,000 science-registered students at UBC. [CORRECT]</a:t>
            </a:r>
          </a:p>
          <a:p>
            <a:pPr algn="just">
              <a:buNone/>
              <a:defRPr/>
            </a:pPr>
            <a:r>
              <a:rPr lang="en-GB" sz="2800" dirty="0" smtClean="0"/>
              <a:t>	C: I will randomly choose from all 4,000 science registered students at UBC. </a:t>
            </a:r>
            <a:r>
              <a:rPr lang="en-GB" sz="2800" dirty="0" smtClean="0">
                <a:solidFill>
                  <a:srgbClr val="FF0000"/>
                </a:solidFill>
              </a:rPr>
              <a:t>[Missing hyphen between science and registered]</a:t>
            </a:r>
          </a:p>
          <a:p>
            <a:pPr algn="just">
              <a:buNone/>
              <a:defRPr/>
            </a:pPr>
            <a:r>
              <a:rPr lang="en-GB" sz="2800" dirty="0" smtClean="0"/>
              <a:t>	D: I will randomly choose from all four thousand science-registered students at UBC. </a:t>
            </a:r>
            <a:r>
              <a:rPr lang="en-GB" sz="2800" dirty="0" smtClean="0">
                <a:solidFill>
                  <a:srgbClr val="FF0000"/>
                </a:solidFill>
              </a:rPr>
              <a:t>[Four thousand should be written   	numerically]</a:t>
            </a:r>
          </a:p>
          <a:p>
            <a:endParaRPr lang="en-CA" dirty="0"/>
          </a:p>
        </p:txBody>
      </p:sp>
      <p:sp>
        <p:nvSpPr>
          <p:cNvPr id="3" name="Title 2"/>
          <p:cNvSpPr>
            <a:spLocks noGrp="1"/>
          </p:cNvSpPr>
          <p:nvPr>
            <p:ph type="title"/>
          </p:nvPr>
        </p:nvSpPr>
        <p:spPr/>
        <p:txBody>
          <a:bodyPr/>
          <a:lstStyle/>
          <a:p>
            <a:r>
              <a:rPr lang="en-US" sz="4400" u="sng" dirty="0" smtClean="0"/>
              <a:t>Activity 2 Solutions</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97352"/>
            <a:ext cx="8686800" cy="4683976"/>
          </a:xfrm>
        </p:spPr>
        <p:txBody>
          <a:bodyPr>
            <a:normAutofit fontScale="70000" lnSpcReduction="20000"/>
          </a:bodyPr>
          <a:lstStyle/>
          <a:p>
            <a:pPr algn="just">
              <a:buNone/>
              <a:defRPr/>
            </a:pPr>
            <a:r>
              <a:rPr lang="en-GB" sz="2800" dirty="0" smtClean="0"/>
              <a:t>	Correct answers appear in </a:t>
            </a:r>
            <a:r>
              <a:rPr lang="en-GB" sz="2800" b="1" dirty="0" smtClean="0"/>
              <a:t>bold</a:t>
            </a:r>
            <a:r>
              <a:rPr lang="en-GB" sz="2800" dirty="0" smtClean="0"/>
              <a:t> text, while </a:t>
            </a:r>
            <a:r>
              <a:rPr lang="en-GB" sz="2800" dirty="0" smtClean="0">
                <a:solidFill>
                  <a:srgbClr val="FF0000"/>
                </a:solidFill>
              </a:rPr>
              <a:t>red</a:t>
            </a:r>
            <a:r>
              <a:rPr lang="en-GB" sz="2800" dirty="0" smtClean="0"/>
              <a:t> text </a:t>
            </a:r>
          </a:p>
          <a:p>
            <a:pPr algn="just">
              <a:buNone/>
              <a:defRPr/>
            </a:pPr>
            <a:r>
              <a:rPr lang="en-GB" sz="2800" dirty="0" smtClean="0"/>
              <a:t>	explains why each of the wrong answers is wrong:</a:t>
            </a:r>
          </a:p>
          <a:p>
            <a:pPr algn="just">
              <a:defRPr/>
            </a:pPr>
            <a:endParaRPr lang="en-GB" sz="2800" dirty="0" smtClean="0"/>
          </a:p>
          <a:p>
            <a:pPr algn="just">
              <a:buNone/>
              <a:defRPr/>
            </a:pPr>
            <a:r>
              <a:rPr lang="en-GB" sz="2800" b="1" dirty="0" smtClean="0"/>
              <a:t>	4: You are writing lists of the materials you will need.</a:t>
            </a:r>
          </a:p>
          <a:p>
            <a:pPr algn="just">
              <a:defRPr/>
            </a:pPr>
            <a:endParaRPr lang="en-GB" sz="2800" b="1" dirty="0" smtClean="0"/>
          </a:p>
          <a:p>
            <a:pPr algn="just">
              <a:buNone/>
              <a:defRPr/>
            </a:pPr>
            <a:r>
              <a:rPr lang="en-GB" sz="2800" b="1" dirty="0" smtClean="0"/>
              <a:t>	A: I will need the following: 300 UBC-approved copies of the survey [CORRECT]</a:t>
            </a:r>
          </a:p>
          <a:p>
            <a:pPr algn="just">
              <a:buNone/>
              <a:defRPr/>
            </a:pPr>
            <a:r>
              <a:rPr lang="en-GB" sz="2800" dirty="0" smtClean="0"/>
              <a:t>	B: I will need the following: 300 </a:t>
            </a:r>
            <a:r>
              <a:rPr lang="en-GB" sz="2800" dirty="0" err="1" smtClean="0"/>
              <a:t>ubc</a:t>
            </a:r>
            <a:r>
              <a:rPr lang="en-GB" sz="2800" dirty="0" smtClean="0"/>
              <a:t>-approved copies of the survey </a:t>
            </a:r>
            <a:r>
              <a:rPr lang="en-GB" sz="2800" dirty="0" smtClean="0">
                <a:solidFill>
                  <a:srgbClr val="FF0000"/>
                </a:solidFill>
              </a:rPr>
              <a:t>[UBC should be capitalized]</a:t>
            </a:r>
          </a:p>
          <a:p>
            <a:pPr algn="just">
              <a:buNone/>
              <a:defRPr/>
            </a:pPr>
            <a:r>
              <a:rPr lang="en-GB" sz="2800" dirty="0" smtClean="0"/>
              <a:t>	C: I will need the following; 300 UBC approved copies of the survey </a:t>
            </a:r>
            <a:r>
              <a:rPr lang="en-GB" sz="2800" dirty="0" smtClean="0">
                <a:solidFill>
                  <a:srgbClr val="FF0000"/>
                </a:solidFill>
              </a:rPr>
              <a:t>[Semicolon should be a colon, and there should be a hyphen between UBC and approved]</a:t>
            </a:r>
          </a:p>
          <a:p>
            <a:pPr algn="just">
              <a:buNone/>
              <a:defRPr/>
            </a:pPr>
            <a:r>
              <a:rPr lang="en-GB" sz="2800" dirty="0" smtClean="0"/>
              <a:t>	D: I will need the following – 300 </a:t>
            </a:r>
            <a:r>
              <a:rPr lang="en-GB" sz="2800" dirty="0" err="1" smtClean="0"/>
              <a:t>ubc</a:t>
            </a:r>
            <a:r>
              <a:rPr lang="en-GB" sz="2800" dirty="0" smtClean="0"/>
              <a:t> approved copies of the survey </a:t>
            </a:r>
            <a:r>
              <a:rPr lang="en-GB" sz="2800" dirty="0" smtClean="0">
                <a:solidFill>
                  <a:srgbClr val="FF0000"/>
                </a:solidFill>
              </a:rPr>
              <a:t>[Long dash should be replaced by a colon, UBC should be capitalized, and there should be a hyphen between UBC and 	approved]</a:t>
            </a:r>
          </a:p>
          <a:p>
            <a:endParaRPr lang="en-CA" dirty="0"/>
          </a:p>
        </p:txBody>
      </p:sp>
      <p:sp>
        <p:nvSpPr>
          <p:cNvPr id="3" name="Title 2"/>
          <p:cNvSpPr>
            <a:spLocks noGrp="1"/>
          </p:cNvSpPr>
          <p:nvPr>
            <p:ph type="title"/>
          </p:nvPr>
        </p:nvSpPr>
        <p:spPr/>
        <p:txBody>
          <a:bodyPr/>
          <a:lstStyle/>
          <a:p>
            <a:pPr algn="l"/>
            <a:r>
              <a:rPr lang="en-US" sz="4400" dirty="0" smtClean="0"/>
              <a:t>	</a:t>
            </a:r>
            <a:r>
              <a:rPr lang="en-US" sz="4400" u="sng" dirty="0" smtClean="0"/>
              <a:t>Activity 2 Solutions</a:t>
            </a:r>
            <a:endParaRPr lang="en-CA" dirty="0"/>
          </a:p>
        </p:txBody>
      </p:sp>
      <p:pic>
        <p:nvPicPr>
          <p:cNvPr id="4" name="Picture 3"/>
          <p:cNvPicPr/>
          <p:nvPr/>
        </p:nvPicPr>
        <p:blipFill>
          <a:blip r:embed="rId2" cstate="print"/>
          <a:srcRect l="15521" r="54926" b="26290"/>
          <a:stretch>
            <a:fillRect/>
          </a:stretch>
        </p:blipFill>
        <p:spPr bwMode="auto">
          <a:xfrm>
            <a:off x="7020272" y="476672"/>
            <a:ext cx="1656184" cy="2115616"/>
          </a:xfrm>
          <a:prstGeom prst="roundRect">
            <a:avLst/>
          </a:prstGeom>
          <a:noFill/>
          <a:ln w="9525">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TotalTime>
  <Words>316</Words>
  <Application>Microsoft Macintosh PowerPoint</Application>
  <PresentationFormat>On-screen Show (4:3)</PresentationFormat>
  <Paragraphs>74</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Concourse</vt:lpstr>
      <vt:lpstr>Document</vt:lpstr>
      <vt:lpstr>Numbers, Units, and Mechanics</vt:lpstr>
      <vt:lpstr>Learning Objectives</vt:lpstr>
      <vt:lpstr>Activity 1               (work alone or together, 10 minutes)</vt:lpstr>
      <vt:lpstr>Activity 2  (work alone or together, 10 minutes)</vt:lpstr>
      <vt:lpstr>Activity 1 Solutions</vt:lpstr>
      <vt:lpstr>   Activity 2 Solutions</vt:lpstr>
      <vt:lpstr>     Activity 2 Solutions</vt:lpstr>
      <vt:lpstr>Activity 2 Solutions</vt:lpstr>
      <vt:lpstr> Activity 2 Solutions</vt:lpstr>
      <vt:lpstr>Activity 3    (work together, 10 minutes)</vt:lpstr>
      <vt:lpstr>Activity 3 (Table 2)</vt:lpstr>
      <vt:lpstr>Activity 3  (‘Partner B’ example from Table 2)</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Units, and Mechanics</dc:title>
  <dc:creator>Anita</dc:creator>
  <cp:lastModifiedBy>Thomas Deane</cp:lastModifiedBy>
  <cp:revision>9</cp:revision>
  <dcterms:created xsi:type="dcterms:W3CDTF">2014-07-22T17:43:58Z</dcterms:created>
  <dcterms:modified xsi:type="dcterms:W3CDTF">2014-09-05T10:42:17Z</dcterms:modified>
</cp:coreProperties>
</file>