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4"/>
  </p:sldMasterIdLst>
  <p:notesMasterIdLst>
    <p:notesMasterId r:id="rId38"/>
  </p:notesMasterIdLst>
  <p:sldIdLst>
    <p:sldId id="256" r:id="rId5"/>
    <p:sldId id="347" r:id="rId6"/>
    <p:sldId id="299" r:id="rId7"/>
    <p:sldId id="348" r:id="rId8"/>
    <p:sldId id="258" r:id="rId9"/>
    <p:sldId id="259" r:id="rId10"/>
    <p:sldId id="300" r:id="rId11"/>
    <p:sldId id="261" r:id="rId12"/>
    <p:sldId id="262" r:id="rId13"/>
    <p:sldId id="301" r:id="rId14"/>
    <p:sldId id="264" r:id="rId15"/>
    <p:sldId id="304" r:id="rId16"/>
    <p:sldId id="303" r:id="rId17"/>
    <p:sldId id="305" r:id="rId18"/>
    <p:sldId id="306" r:id="rId19"/>
    <p:sldId id="342" r:id="rId20"/>
    <p:sldId id="341" r:id="rId21"/>
    <p:sldId id="343" r:id="rId22"/>
    <p:sldId id="344" r:id="rId23"/>
    <p:sldId id="345" r:id="rId24"/>
    <p:sldId id="309" r:id="rId25"/>
    <p:sldId id="311" r:id="rId26"/>
    <p:sldId id="322" r:id="rId27"/>
    <p:sldId id="340" r:id="rId28"/>
    <p:sldId id="313" r:id="rId29"/>
    <p:sldId id="327" r:id="rId30"/>
    <p:sldId id="312" r:id="rId31"/>
    <p:sldId id="328" r:id="rId32"/>
    <p:sldId id="320" r:id="rId33"/>
    <p:sldId id="334" r:id="rId34"/>
    <p:sldId id="335" r:id="rId35"/>
    <p:sldId id="353" r:id="rId36"/>
    <p:sldId id="339" r:id="rId37"/>
  </p:sldIdLst>
  <p:sldSz cx="9144000" cy="5143500" type="screen16x9"/>
  <p:notesSz cx="6858000" cy="9144000"/>
  <p:embeddedFontLs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
      <p:font typeface="Proxima Nova" panose="02000506030000020004" pitchFamily="2" charset="0"/>
      <p:regular r:id="rId45"/>
      <p:bold r:id="rId46"/>
      <p:italic r:id="rId47"/>
      <p:boldItalic r:id="rId48"/>
    </p:embeddedFont>
    <p:embeddedFont>
      <p:font typeface="Source Sans Pro" panose="020B0503030403020204" pitchFamily="34" charset="0"/>
      <p:regular r:id="rId49"/>
      <p:bold r:id="rId50"/>
      <p:italic r:id="rId51"/>
      <p:boldItalic r:id="rId52"/>
    </p:embeddedFont>
    <p:embeddedFont>
      <p:font typeface="Trebuchet MS" panose="020B070302020209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559EC3-3CC7-AFB7-DCC9-13377D1AF32E}" v="675" dt="2023-08-15T22:46:45.455"/>
    <p1510:client id="{139FB5E3-34DD-63CC-0732-F0576D33EAB3}" v="10" dt="2023-08-15T21:09:29.162"/>
    <p1510:client id="{19F66251-781A-300C-FEBA-75B0A75142F6}" v="144" dt="2023-08-11T18:56:38.617"/>
    <p1510:client id="{3446198C-D59C-95A4-E1C6-09B257C3F3DE}" v="35" dt="2023-08-17T19:28:31.972"/>
    <p1510:client id="{4E4863B4-3211-A8C0-050A-146C7FFC63BA}" v="14" dt="2023-08-15T21:21:11.875"/>
    <p1510:client id="{564AB5F4-A715-0DE1-85F1-94E2058EC23D}" v="68" dt="2023-08-17T19:16:37.050"/>
    <p1510:client id="{5A82ABC5-3DEE-12C1-1F50-9FFB7F211D7A}" v="9" dt="2023-08-21T15:15:57.821"/>
    <p1510:client id="{5B71C84F-F155-38A4-6E5D-CAE4C01F223E}" v="22" dt="2023-08-17T19:14:50.286"/>
    <p1510:client id="{5C3CBD7A-D2C8-D4F1-1B7F-9C93D8C0FE42}" v="3" dt="2023-08-14T17:30:13.516"/>
    <p1510:client id="{68FB12AA-C611-F4D0-6DB9-F666484E55D3}" v="175" dt="2023-08-15T22:40:35.435"/>
    <p1510:client id="{6C9BB372-979A-713C-FB73-6CD9569675FE}" v="42" dt="2023-08-15T22:04:09.809"/>
    <p1510:client id="{770EDD2A-37E8-390C-D2EC-5C99C18B8DC9}" v="668" dt="2023-08-11T21:12:18.154"/>
    <p1510:client id="{805898DC-554E-3861-7CA6-52D785C05DA3}" v="101" dt="2023-08-01T16:40:19.019"/>
    <p1510:client id="{89244B67-765D-4211-A762-3C3BABD17DE0}" v="8" dt="2023-08-17T18:38:17.409"/>
    <p1510:client id="{A1B55BFE-8004-7CDC-92F7-D89677E24036}" v="103" dt="2023-08-15T22:43:34.340"/>
    <p1510:client id="{DC79EEEC-07FC-762D-4DE8-317D0B131B60}" v="19" dt="2023-08-17T18:32:11.5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54150"/>
  </p:normalViewPr>
  <p:slideViewPr>
    <p:cSldViewPr snapToGrid="0">
      <p:cViewPr varScale="1">
        <p:scale>
          <a:sx n="57" d="100"/>
          <a:sy n="57" d="100"/>
        </p:scale>
        <p:origin x="26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viewProps" Target="viewProps.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4.xml"/><Relationship Id="rId51" Type="http://schemas.openxmlformats.org/officeDocument/2006/relationships/font" Target="fonts/font1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pentextbc.ca/indigenizationfrontlineworker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docs.google.com/presentation/d/169CRPcK_aranHvlbq8Gj2yqBrnHcXOS-tGntjhmQIVM/edit?usp=sharing"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Ainsley.camps@ubc.c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855186e73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855186e73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115000"/>
              </a:lnSpc>
              <a:buClr>
                <a:schemeClr val="dk1"/>
              </a:buClr>
              <a:buNone/>
            </a:pPr>
            <a:r>
              <a:rPr lang="en" sz="1200">
                <a:solidFill>
                  <a:srgbClr val="3D3D3D"/>
                </a:solidFill>
                <a:latin typeface="Proxima Nova"/>
                <a:ea typeface="Proxima Nova"/>
                <a:cs typeface="Proxima Nova"/>
                <a:sym typeface="Proxima Nova"/>
              </a:rPr>
              <a:t>Ainsley [1 minute]</a:t>
            </a:r>
            <a:endParaRPr lang="en-US" sz="1200">
              <a:solidFill>
                <a:srgbClr val="3D3D3D"/>
              </a:solidFill>
              <a:latin typeface="Proxima Nova"/>
              <a:ea typeface="Proxima Nova"/>
              <a:cs typeface="Proxima Nova"/>
              <a:sym typeface="Proxima Nova"/>
            </a:endParaRPr>
          </a:p>
          <a:p>
            <a:pPr marL="0" indent="0">
              <a:lnSpc>
                <a:spcPct val="114999"/>
              </a:lnSpc>
              <a:buNone/>
            </a:pPr>
            <a:r>
              <a:rPr lang="en" sz="1200">
                <a:solidFill>
                  <a:srgbClr val="3D3D3D"/>
                </a:solidFill>
                <a:latin typeface="Proxima Nova"/>
                <a:ea typeface="Proxima Nova"/>
                <a:cs typeface="Proxima Nova"/>
                <a:sym typeface="Proxima Nova"/>
              </a:rPr>
              <a:t>In this session, we will explore the multiple benefits of using learning objectives, including the ways they help to foster student learning. </a:t>
            </a:r>
            <a:endParaRPr lang="en-US" sz="1200">
              <a:solidFill>
                <a:srgbClr val="3D3D3D"/>
              </a:solidFill>
              <a:latin typeface="Proxima Nova"/>
              <a:ea typeface="Proxima Nova"/>
              <a:cs typeface="Proxima Nova"/>
            </a:endParaRPr>
          </a:p>
          <a:p>
            <a:pPr marL="0" indent="0">
              <a:lnSpc>
                <a:spcPct val="114999"/>
              </a:lnSpc>
              <a:buNone/>
            </a:pPr>
            <a:r>
              <a:rPr lang="en" sz="1200">
                <a:solidFill>
                  <a:srgbClr val="3D3D3D"/>
                </a:solidFill>
                <a:latin typeface="Proxima Nova"/>
                <a:ea typeface="Proxima Nova"/>
                <a:cs typeface="Proxima Nova"/>
                <a:sym typeface="Proxima Nova"/>
              </a:rPr>
              <a:t>We will present a straightforward approach to writing learning objectives and you will get a chance to practice writing these for your own context. You will also explore learning taxonomies which are useful tools for writing effective learning objectives.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a33ad6194d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a33ad6194d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a:t>Ainsley Slides 11-21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t>12/15 [5 minutes]  </a:t>
            </a:r>
          </a:p>
          <a:p>
            <a:pPr>
              <a:buNone/>
            </a:pPr>
            <a:endParaRPr lang="en-US"/>
          </a:p>
          <a:p>
            <a:pPr>
              <a:buNone/>
            </a:pPr>
            <a:r>
              <a:rPr lang="en-US"/>
              <a:t>Focuses the attention on the learner. </a:t>
            </a:r>
          </a:p>
          <a:p>
            <a:pPr>
              <a:buNone/>
            </a:pPr>
            <a:r>
              <a:rPr lang="en-US"/>
              <a:t>When writing LOs we consider what the student will learn, how they will learn, the conditions in which they will learn.  </a:t>
            </a:r>
          </a:p>
          <a:p>
            <a:pPr>
              <a:buNone/>
            </a:pPr>
            <a:r>
              <a:rPr lang="en-US"/>
              <a:t>You may also consider how the learning outcomes will prepare students for higher level courses.  </a:t>
            </a:r>
          </a:p>
          <a:p>
            <a:pPr>
              <a:buNone/>
            </a:pPr>
            <a:endParaRPr lang="en-US"/>
          </a:p>
          <a:p>
            <a:pPr>
              <a:buNone/>
            </a:pPr>
            <a:endParaRPr lang="en-US"/>
          </a:p>
          <a:p>
            <a:pPr>
              <a:buNone/>
            </a:pPr>
            <a:endParaRPr lang="en-US">
              <a:latin typeface="Calibri"/>
              <a:cs typeface="Calibri"/>
            </a:endParaRPr>
          </a:p>
        </p:txBody>
      </p:sp>
    </p:spTree>
    <p:extLst>
      <p:ext uri="{BB962C8B-B14F-4D97-AF65-F5344CB8AC3E}">
        <p14:creationId xmlns:p14="http://schemas.microsoft.com/office/powerpoint/2010/main" val="3463703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cs typeface="Calibri"/>
              </a:rPr>
              <a:t> refer to the learner in the learning objective. </a:t>
            </a:r>
          </a:p>
        </p:txBody>
      </p:sp>
    </p:spTree>
    <p:extLst>
      <p:ext uri="{BB962C8B-B14F-4D97-AF65-F5344CB8AC3E}">
        <p14:creationId xmlns:p14="http://schemas.microsoft.com/office/powerpoint/2010/main" val="2780139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For a  paramedic, being able to assess  a person’s vital signs within a certain amount of time may be an important learning objective. </a:t>
            </a:r>
          </a:p>
        </p:txBody>
      </p:sp>
    </p:spTree>
    <p:extLst>
      <p:ext uri="{BB962C8B-B14F-4D97-AF65-F5344CB8AC3E}">
        <p14:creationId xmlns:p14="http://schemas.microsoft.com/office/powerpoint/2010/main" val="249675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spcBef>
                <a:spcPts val="1000"/>
              </a:spcBef>
              <a:buNone/>
            </a:pPr>
            <a:r>
              <a:rPr lang="en-US"/>
              <a:t>Here is the breakdown of specific criteria. </a:t>
            </a:r>
          </a:p>
          <a:p>
            <a:pPr marL="0" indent="0">
              <a:spcBef>
                <a:spcPts val="1000"/>
              </a:spcBef>
              <a:buNone/>
            </a:pPr>
            <a:endParaRPr lang="en-US"/>
          </a:p>
          <a:p>
            <a:pPr marL="0" indent="0">
              <a:spcBef>
                <a:spcPts val="1000"/>
              </a:spcBef>
              <a:buNone/>
            </a:pPr>
            <a:r>
              <a:rPr lang="en-US"/>
              <a:t>Effective learning outcomes will contain</a:t>
            </a:r>
          </a:p>
          <a:p>
            <a:pPr marL="0" indent="0">
              <a:spcBef>
                <a:spcPts val="1000"/>
              </a:spcBef>
              <a:buNone/>
            </a:pPr>
            <a:r>
              <a:rPr lang="en-US"/>
              <a:t>1. verb(s)</a:t>
            </a:r>
          </a:p>
          <a:p>
            <a:pPr marL="0" indent="0">
              <a:spcBef>
                <a:spcPts val="1000"/>
              </a:spcBef>
              <a:buNone/>
            </a:pPr>
            <a:r>
              <a:rPr lang="en-US"/>
              <a:t>2. Subject (the what)</a:t>
            </a:r>
          </a:p>
          <a:p>
            <a:pPr marL="0" indent="0">
              <a:spcBef>
                <a:spcPts val="1000"/>
              </a:spcBef>
              <a:buNone/>
            </a:pPr>
            <a:r>
              <a:rPr lang="en-US"/>
              <a:t>3. Context or criteria</a:t>
            </a:r>
          </a:p>
          <a:p>
            <a:pPr>
              <a:buNone/>
            </a:pPr>
            <a:endParaRPr lang="en-US">
              <a:latin typeface="Calibri"/>
              <a:cs typeface="Calibri"/>
            </a:endParaRPr>
          </a:p>
        </p:txBody>
      </p:sp>
    </p:spTree>
    <p:extLst>
      <p:ext uri="{BB962C8B-B14F-4D97-AF65-F5344CB8AC3E}">
        <p14:creationId xmlns:p14="http://schemas.microsoft.com/office/powerpoint/2010/main" val="2428731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t>16-17 [7 minutes]</a:t>
            </a:r>
          </a:p>
        </p:txBody>
      </p:sp>
    </p:spTree>
    <p:extLst>
      <p:ext uri="{BB962C8B-B14F-4D97-AF65-F5344CB8AC3E}">
        <p14:creationId xmlns:p14="http://schemas.microsoft.com/office/powerpoint/2010/main" val="1563417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16-17 [7 minutes]</a:t>
            </a:r>
          </a:p>
        </p:txBody>
      </p:sp>
    </p:spTree>
    <p:extLst>
      <p:ext uri="{BB962C8B-B14F-4D97-AF65-F5344CB8AC3E}">
        <p14:creationId xmlns:p14="http://schemas.microsoft.com/office/powerpoint/2010/main" val="1829142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18/19 [7 minutes]</a:t>
            </a:r>
          </a:p>
        </p:txBody>
      </p:sp>
    </p:spTree>
    <p:extLst>
      <p:ext uri="{BB962C8B-B14F-4D97-AF65-F5344CB8AC3E}">
        <p14:creationId xmlns:p14="http://schemas.microsoft.com/office/powerpoint/2010/main" val="3164038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[5 minutes] 3-5 minutes to complete    at 20. minutes </a:t>
            </a:r>
            <a:endParaRPr lang="en-US"/>
          </a:p>
          <a:p>
            <a:pPr>
              <a:buNone/>
            </a:pPr>
            <a:r>
              <a:rPr lang="en-US">
                <a:latin typeface="Calibri"/>
                <a:cs typeface="Calibri"/>
              </a:rPr>
              <a:t>So take a moment to think of the courses that you teach, and write a LO for that course applying what the components of an effective LO that we just talked about. </a:t>
            </a:r>
            <a:endParaRPr lang="en-US" dirty="0">
              <a:latin typeface="Calibri"/>
              <a:cs typeface="Calibri"/>
            </a:endParaRPr>
          </a:p>
          <a:p>
            <a:pPr>
              <a:buNone/>
            </a:pPr>
            <a:r>
              <a:rPr lang="en-US">
                <a:latin typeface="Calibri"/>
                <a:cs typeface="Calibri"/>
              </a:rPr>
              <a:t>Ainsley debrief </a:t>
            </a:r>
          </a:p>
        </p:txBody>
      </p:sp>
    </p:spTree>
    <p:extLst>
      <p:ext uri="{BB962C8B-B14F-4D97-AF65-F5344CB8AC3E}">
        <p14:creationId xmlns:p14="http://schemas.microsoft.com/office/powerpoint/2010/main" val="3203999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t>Ainsley [1.5 minutes] </a:t>
            </a:r>
          </a:p>
          <a:p>
            <a:pPr>
              <a:buNone/>
            </a:pPr>
            <a:endParaRPr lang="en-US"/>
          </a:p>
          <a:p>
            <a:pPr>
              <a:buNone/>
            </a:pPr>
            <a:r>
              <a:rPr lang="en-US"/>
              <a:t>Bloom's taxonomy is a set of three hierarchical models used for classification of educational learning objectives into levels of complexity and specificity. </a:t>
            </a:r>
          </a:p>
          <a:p>
            <a:pPr>
              <a:buNone/>
            </a:pPr>
            <a:r>
              <a:rPr lang="en-US"/>
              <a:t>The three lists cover the learning objectives in cognitive, affective and psychomotor domains.</a:t>
            </a:r>
          </a:p>
          <a:p>
            <a:pPr>
              <a:buNone/>
            </a:pPr>
            <a:endParaRPr lang="en-US"/>
          </a:p>
        </p:txBody>
      </p:sp>
    </p:spTree>
    <p:extLst>
      <p:ext uri="{BB962C8B-B14F-4D97-AF65-F5344CB8AC3E}">
        <p14:creationId xmlns:p14="http://schemas.microsoft.com/office/powerpoint/2010/main" val="1608515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Ainsley  [4 minutes] </a:t>
            </a:r>
          </a:p>
          <a:p>
            <a:pPr>
              <a:buNone/>
            </a:pPr>
            <a:endParaRPr lang="en-US"/>
          </a:p>
          <a:p>
            <a:pPr>
              <a:buNone/>
            </a:pPr>
            <a:r>
              <a:rPr lang="en-US" b="1" dirty="0"/>
              <a:t>add to the </a:t>
            </a:r>
            <a:r>
              <a:rPr lang="en-US" b="1" dirty="0" err="1"/>
              <a:t>chatbox</a:t>
            </a:r>
            <a:r>
              <a:rPr lang="en-US" b="1" dirty="0"/>
              <a:t>:  </a:t>
            </a:r>
            <a:r>
              <a:rPr lang="en-US" dirty="0"/>
              <a:t>"Pulling Together: A Guide for Indigenization of Post-Secondary Institutions (BC Campus)"  (</a:t>
            </a:r>
            <a:r>
              <a:rPr lang="en-US" dirty="0">
                <a:hlinkClick r:id="rId3"/>
              </a:rPr>
              <a:t>https://opentextbc.ca/indigenizationfrontlineworkers/</a:t>
            </a:r>
            <a:r>
              <a:rPr lang="en-US" dirty="0"/>
              <a:t>)</a:t>
            </a:r>
          </a:p>
          <a:p>
            <a:pPr>
              <a:buNone/>
            </a:pPr>
            <a:endParaRPr lang="en-US" dirty="0"/>
          </a:p>
          <a:p>
            <a:pPr>
              <a:buNone/>
            </a:pPr>
            <a:r>
              <a:rPr lang="en-US" dirty="0"/>
              <a:t>I am speaking to you today from the traditional, ancestral and unceded territories of the Musqueam people. </a:t>
            </a:r>
          </a:p>
          <a:p>
            <a:pPr>
              <a:buNone/>
            </a:pPr>
            <a:endParaRPr lang="en-US" dirty="0"/>
          </a:p>
          <a:p>
            <a:pPr marL="0" indent="0">
              <a:buNone/>
            </a:pPr>
            <a:r>
              <a:rPr lang="en-CA" dirty="0"/>
              <a:t>I wanted to draw your attention to this graphic that I found in a publication from BC Campus: </a:t>
            </a:r>
            <a:r>
              <a:rPr lang="en-US" dirty="0"/>
              <a:t>"Pulling Together: A Guide for Indigenization of Post-Secondary Institutions" </a:t>
            </a:r>
            <a:endParaRPr lang="en-CA" dirty="0"/>
          </a:p>
          <a:p>
            <a:pPr marL="0" indent="0">
              <a:buNone/>
            </a:pPr>
            <a:endParaRPr lang="en-CA" dirty="0"/>
          </a:p>
          <a:p>
            <a:pPr marL="0" indent="0">
              <a:buNone/>
            </a:pPr>
            <a:r>
              <a:rPr lang="en-US" dirty="0"/>
              <a:t>This graphic was very helpful for me in gaining a deeper understanding of the Indigenous world view. While there is great diversity among Indigenous Peoples, there are also some commonalities in Indigenous worldviews and ways of being. Indigenous worldviews see the whole person (physical, emotional, spiritual, and intellectual) as interconnected to land and in relationship to others (family, communities, nations), and recognizes the accountabilities each one of us takes on in the learning space- we are interconnected all learning from and with one another, together. </a:t>
            </a:r>
          </a:p>
          <a:p>
            <a:pPr marL="0" indent="0">
              <a:buNone/>
            </a:pPr>
            <a:endParaRPr lang="en-US" dirty="0"/>
          </a:p>
          <a:p>
            <a:pPr marL="0" indent="0">
              <a:buNone/>
            </a:pPr>
            <a:r>
              <a:rPr lang="en-US" dirty="0"/>
              <a:t>During their time at UBC, students will be making decisions about what and how they will study and where they will contribute in the work force that will have an impact on our world, and I like the idea of bringing the whole person into the classroom and ultimately into the professions that the students ultimately practice is a very good idea.  For us as instructors and facilitators of learning, it provides some great food for thought as we think about LOs – what we want learners to take away from our modules, courses and programs. </a:t>
            </a:r>
          </a:p>
        </p:txBody>
      </p:sp>
    </p:spTree>
    <p:extLst>
      <p:ext uri="{BB962C8B-B14F-4D97-AF65-F5344CB8AC3E}">
        <p14:creationId xmlns:p14="http://schemas.microsoft.com/office/powerpoint/2010/main" val="1442396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There are three domains of learning in Bloom's taxonomy. </a:t>
            </a:r>
          </a:p>
          <a:p>
            <a:pPr>
              <a:buNone/>
            </a:pPr>
            <a:r>
              <a:rPr lang="en-US"/>
              <a:t>Psychomotor chemistry labs titrate</a:t>
            </a:r>
          </a:p>
          <a:p>
            <a:pPr>
              <a:buNone/>
            </a:pPr>
            <a:endParaRPr lang="en-US"/>
          </a:p>
          <a:p>
            <a:pPr>
              <a:buNone/>
            </a:pPr>
            <a:r>
              <a:rPr lang="en-US"/>
              <a:t>Affective reflection </a:t>
            </a:r>
          </a:p>
          <a:p>
            <a:pPr>
              <a:buNone/>
            </a:pPr>
            <a:endParaRPr lang="en-US"/>
          </a:p>
          <a:p>
            <a:pPr>
              <a:buNone/>
            </a:pPr>
            <a:r>
              <a:rPr lang="en-US"/>
              <a:t>Could fall into more than one domain</a:t>
            </a:r>
          </a:p>
          <a:p>
            <a:pPr>
              <a:buNone/>
            </a:pPr>
            <a:endParaRPr lang="en-US"/>
          </a:p>
          <a:p>
            <a:pPr>
              <a:buNone/>
            </a:pPr>
            <a:r>
              <a:rPr lang="en-US"/>
              <a:t>The basic idea of the learning domain is the students builds from foundational knowledge or skills in that domain to higher order processes. </a:t>
            </a:r>
          </a:p>
          <a:p>
            <a:pPr>
              <a:buNone/>
            </a:pPr>
            <a:endParaRPr lang="en-US"/>
          </a:p>
          <a:p>
            <a:pPr>
              <a:buNone/>
            </a:pPr>
            <a:r>
              <a:rPr lang="en-US"/>
              <a:t>Effective learning objectives describe which learning domain the student will doing their learning in, and what level of learning in that domain the student can expect have reached by the end of the lesson or module. </a:t>
            </a:r>
          </a:p>
          <a:p>
            <a:pPr>
              <a:buNone/>
            </a:pPr>
            <a:endParaRPr lang="en-US"/>
          </a:p>
          <a:p>
            <a:pPr>
              <a:buNone/>
            </a:pPr>
            <a:endParaRPr lang="en-US"/>
          </a:p>
          <a:p>
            <a:pPr>
              <a:buNone/>
            </a:pPr>
            <a:endParaRPr lang="en-US">
              <a:latin typeface="Calibri"/>
              <a:cs typeface="Calibri"/>
            </a:endParaRPr>
          </a:p>
        </p:txBody>
      </p:sp>
    </p:spTree>
    <p:extLst>
      <p:ext uri="{BB962C8B-B14F-4D97-AF65-F5344CB8AC3E}">
        <p14:creationId xmlns:p14="http://schemas.microsoft.com/office/powerpoint/2010/main" val="835333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t>Amber slides 23-27 [10 minutes] COGNITIVE moving from recall, to comprehension, to applying the knowledge, analyzing the result, and then creating something new based on that analysis </a:t>
            </a:r>
            <a:endParaRPr lang="en-US">
              <a:latin typeface="Calibri"/>
              <a:cs typeface="Calibri"/>
            </a:endParaRPr>
          </a:p>
        </p:txBody>
      </p:sp>
    </p:spTree>
    <p:extLst>
      <p:ext uri="{BB962C8B-B14F-4D97-AF65-F5344CB8AC3E}">
        <p14:creationId xmlns:p14="http://schemas.microsoft.com/office/powerpoint/2010/main" val="2217786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Developmental stages of learning going up the hierarchy</a:t>
            </a:r>
          </a:p>
          <a:p>
            <a:pPr>
              <a:buNone/>
            </a:pPr>
            <a:r>
              <a:rPr lang="en-US">
                <a:latin typeface="Calibri"/>
                <a:cs typeface="Calibri"/>
              </a:rPr>
              <a:t>From knowledge to synthesis</a:t>
            </a:r>
          </a:p>
          <a:p>
            <a:pPr>
              <a:buNone/>
            </a:pPr>
            <a:endParaRPr lang="en-US">
              <a:latin typeface="Calibri"/>
              <a:cs typeface="Calibri"/>
            </a:endParaRPr>
          </a:p>
        </p:txBody>
      </p:sp>
    </p:spTree>
    <p:extLst>
      <p:ext uri="{BB962C8B-B14F-4D97-AF65-F5344CB8AC3E}">
        <p14:creationId xmlns:p14="http://schemas.microsoft.com/office/powerpoint/2010/main" val="1150823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t>Ainsley slides 28/29 [3 minutes]</a:t>
            </a:r>
          </a:p>
          <a:p>
            <a:pPr>
              <a:buNone/>
            </a:pPr>
            <a:r>
              <a:rPr lang="en-US"/>
              <a:t>Here are some examples of learning from the psychomotor domain:</a:t>
            </a:r>
          </a:p>
          <a:p>
            <a:pPr>
              <a:buNone/>
            </a:pPr>
            <a:endParaRPr lang="en-US"/>
          </a:p>
          <a:p>
            <a:pPr>
              <a:buNone/>
            </a:pPr>
            <a:r>
              <a:rPr lang="en-US"/>
              <a:t>PSYCHOMOTOR begins with perception of cues that guide physical activity, then getting ready to act, practicing the motor skills in incremental steps, becoming more proficient until able to perform the skill automatically when needed, adapting the skill to meet a problem, and ultimately gaining the ability to originate new skills for new situations.</a:t>
            </a:r>
          </a:p>
        </p:txBody>
      </p:sp>
    </p:spTree>
    <p:extLst>
      <p:ext uri="{BB962C8B-B14F-4D97-AF65-F5344CB8AC3E}">
        <p14:creationId xmlns:p14="http://schemas.microsoft.com/office/powerpoint/2010/main" val="2199700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 i="1"/>
          </a:p>
        </p:txBody>
      </p:sp>
    </p:spTree>
    <p:extLst>
      <p:ext uri="{BB962C8B-B14F-4D97-AF65-F5344CB8AC3E}">
        <p14:creationId xmlns:p14="http://schemas.microsoft.com/office/powerpoint/2010/main" val="2988863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CA"/>
              <a:t>Ainsley 30/31 [3 minutes] This</a:t>
            </a:r>
            <a:r>
              <a:rPr lang="en-CA" sz="1100" b="0" i="0" u="none" strike="noStrike" cap="none">
                <a:solidFill>
                  <a:srgbClr val="000000"/>
                </a:solidFill>
                <a:effectLst/>
                <a:latin typeface="Arial"/>
                <a:ea typeface="Arial"/>
                <a:cs typeface="Arial"/>
                <a:sym typeface="Arial"/>
              </a:rPr>
              <a:t> learning domain develops student motivation, attitudes, perceptions and values.</a:t>
            </a:r>
            <a:endParaRPr lang="en-US"/>
          </a:p>
          <a:p>
            <a:pPr marL="158750" indent="0">
              <a:buNone/>
            </a:pPr>
            <a:endParaRPr lang="en-US"/>
          </a:p>
        </p:txBody>
      </p:sp>
    </p:spTree>
    <p:extLst>
      <p:ext uri="{BB962C8B-B14F-4D97-AF65-F5344CB8AC3E}">
        <p14:creationId xmlns:p14="http://schemas.microsoft.com/office/powerpoint/2010/main" val="1248776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 i="1"/>
          </a:p>
          <a:p>
            <a:pPr>
              <a:buNone/>
            </a:pPr>
            <a:r>
              <a:rPr lang="en" i="1"/>
              <a:t>[Ainsley]   [3 minutes] </a:t>
            </a:r>
            <a:endParaRPr lang="en"/>
          </a:p>
          <a:p>
            <a:pPr>
              <a:buNone/>
            </a:pPr>
            <a:r>
              <a:rPr lang="en" i="1"/>
              <a:t>Affective domain examples:</a:t>
            </a:r>
            <a:endParaRPr lang="en"/>
          </a:p>
          <a:p>
            <a:pPr>
              <a:buNone/>
            </a:pPr>
            <a:endParaRPr lang="en" i="1"/>
          </a:p>
          <a:p>
            <a:pPr>
              <a:buNone/>
            </a:pPr>
            <a:r>
              <a:rPr lang="en"/>
              <a:t>Level: Receiving (Being Aware)</a:t>
            </a:r>
          </a:p>
          <a:p>
            <a:pPr>
              <a:buNone/>
            </a:pPr>
            <a:r>
              <a:rPr lang="en"/>
              <a:t>In a university ethics class, the professor presents a lecture on the importance of academic integrity.</a:t>
            </a:r>
          </a:p>
          <a:p>
            <a:pPr>
              <a:buNone/>
            </a:pPr>
            <a:r>
              <a:rPr lang="en"/>
              <a:t>Student Response: The students actively listen to the lecture, take notes, and demonstrate their awareness of the importance of academic integrity by nodding their heads, asking relevant questions, and participating in class discussions about in what ways academic integrity could play a role in the completion of their assignments.</a:t>
            </a:r>
          </a:p>
          <a:p>
            <a:pPr>
              <a:buNone/>
            </a:pPr>
            <a:endParaRPr lang="en"/>
          </a:p>
          <a:p>
            <a:pPr>
              <a:buNone/>
            </a:pPr>
            <a:r>
              <a:rPr lang="en"/>
              <a:t>Level: Responding (Showing Willingness)</a:t>
            </a:r>
          </a:p>
          <a:p>
            <a:pPr>
              <a:buNone/>
            </a:pPr>
            <a:r>
              <a:rPr lang="en"/>
              <a:t>Scenario: In a political science course, the professor facilitates a debate on a controversial topic, such as the use of artificial intelligence tools in the teaching and learning community.</a:t>
            </a:r>
          </a:p>
          <a:p>
            <a:pPr>
              <a:buNone/>
            </a:pPr>
            <a:r>
              <a:rPr lang="en"/>
              <a:t>Student Response: Some students express their willingness to engage in the debate by voluntarily signing up to speak for or against the motion. They show openness to considering diverse perspectives and ideas, even if they disagree with them.</a:t>
            </a:r>
          </a:p>
          <a:p>
            <a:pPr>
              <a:buNone/>
            </a:pPr>
            <a:endParaRPr lang="en"/>
          </a:p>
          <a:p>
            <a:pPr>
              <a:buNone/>
            </a:pPr>
            <a:r>
              <a:rPr lang="en-US"/>
              <a:t>Level: Reordering (Synthesizing Values)</a:t>
            </a:r>
          </a:p>
          <a:p>
            <a:pPr>
              <a:buNone/>
            </a:pPr>
            <a:r>
              <a:rPr lang="en-US"/>
              <a:t>Scenario: In a global citizenship seminar, the professor discusses the United Nations Sustainable Development Goals (SDGs) and their interconnections.</a:t>
            </a:r>
          </a:p>
          <a:p>
            <a:pPr>
              <a:buNone/>
            </a:pPr>
            <a:r>
              <a:rPr lang="en-US"/>
              <a:t>Student Response: Students critically analyze the SDGs and the complex relationships between them. They synthesize their values related to environmental sustainability, social justice, and economic equity, creating novel connections and ideas for addressing these challenges on a global scale.</a:t>
            </a:r>
          </a:p>
          <a:p>
            <a:pPr>
              <a:buNone/>
            </a:pPr>
            <a:br>
              <a:rPr lang="en-US"/>
            </a:br>
            <a:endParaRPr lang="en-US"/>
          </a:p>
          <a:p>
            <a:pPr>
              <a:buNone/>
            </a:pPr>
            <a:endParaRPr lang="en" i="1"/>
          </a:p>
        </p:txBody>
      </p:sp>
    </p:spTree>
    <p:extLst>
      <p:ext uri="{BB962C8B-B14F-4D97-AF65-F5344CB8AC3E}">
        <p14:creationId xmlns:p14="http://schemas.microsoft.com/office/powerpoint/2010/main" val="4121289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a33ad6194d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a33ad6194d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a:t>Amber This is what we've been doing.</a:t>
            </a:r>
          </a:p>
          <a:p>
            <a:pPr marL="0" indent="0">
              <a:buNone/>
            </a:pPr>
            <a:r>
              <a:rPr lang="en"/>
              <a:t>Bloom has been a very well recognized taxonomy in our education system in North America and Europe (Western educational system). Until we gain a better understanding of how indigenous thinking works or integrates or been adapted in our 'system', let's focus on  Bloom's 3 domains for now. </a:t>
            </a:r>
          </a:p>
        </p:txBody>
      </p:sp>
    </p:spTree>
    <p:extLst>
      <p:ext uri="{BB962C8B-B14F-4D97-AF65-F5344CB8AC3E}">
        <p14:creationId xmlns:p14="http://schemas.microsoft.com/office/powerpoint/2010/main" val="613035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Amber sets it up Google Doc, August 2022: </a:t>
            </a:r>
          </a:p>
          <a:p>
            <a:pPr>
              <a:buNone/>
            </a:pPr>
            <a:r>
              <a:rPr lang="en-US" dirty="0"/>
              <a:t>Woot</a:t>
            </a:r>
          </a:p>
          <a:p>
            <a:pPr>
              <a:buNone/>
            </a:pPr>
            <a:endParaRPr lang="en-US" dirty="0"/>
          </a:p>
          <a:p>
            <a:pPr>
              <a:buNone/>
            </a:pPr>
            <a:endParaRPr lang="en-US" dirty="0"/>
          </a:p>
          <a:p>
            <a:pPr>
              <a:buNone/>
            </a:pPr>
            <a:endParaRPr lang="en-US" dirty="0">
              <a:latin typeface="Calibri"/>
              <a:cs typeface="Calibri"/>
            </a:endParaRPr>
          </a:p>
        </p:txBody>
      </p:sp>
    </p:spTree>
    <p:extLst>
      <p:ext uri="{BB962C8B-B14F-4D97-AF65-F5344CB8AC3E}">
        <p14:creationId xmlns:p14="http://schemas.microsoft.com/office/powerpoint/2010/main" val="1497579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t>Ainsley Google Doc, August 2022: </a:t>
            </a:r>
          </a:p>
          <a:p>
            <a:pPr>
              <a:buNone/>
            </a:pPr>
            <a:r>
              <a:rPr lang="en-US">
                <a:hlinkClick r:id="rId3"/>
              </a:rPr>
              <a:t>https://docs.google.com/presentation/d/169CRPcK_aranHvlbq8Gj2yqBrnHcXOS-tGntjhmQIVM/edit?usp=sharing</a:t>
            </a:r>
          </a:p>
          <a:p>
            <a:pPr>
              <a:buNone/>
            </a:pPr>
            <a:endParaRPr lang="en-US"/>
          </a:p>
          <a:p>
            <a:pPr>
              <a:buNone/>
            </a:pPr>
            <a:r>
              <a:rPr lang="en-US"/>
              <a:t>Amber BR</a:t>
            </a:r>
          </a:p>
          <a:p>
            <a:pPr>
              <a:buNone/>
            </a:pPr>
            <a:endParaRPr lang="en-US">
              <a:latin typeface="Calibri"/>
              <a:cs typeface="Calibri"/>
            </a:endParaRPr>
          </a:p>
        </p:txBody>
      </p:sp>
    </p:spTree>
    <p:extLst>
      <p:ext uri="{BB962C8B-B14F-4D97-AF65-F5344CB8AC3E}">
        <p14:creationId xmlns:p14="http://schemas.microsoft.com/office/powerpoint/2010/main" val="4256084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cs typeface="Calibri"/>
              </a:rPr>
              <a:t>Ainsley [1 minute] hand it over to Amber </a:t>
            </a:r>
          </a:p>
          <a:p>
            <a:pPr>
              <a:buNone/>
            </a:pPr>
            <a:endParaRPr lang="en-US" dirty="0">
              <a:latin typeface="Calibri"/>
              <a:cs typeface="Calibri"/>
            </a:endParaRPr>
          </a:p>
          <a:p>
            <a:pPr>
              <a:buNone/>
            </a:pPr>
            <a:r>
              <a:rPr lang="en-US" dirty="0">
                <a:latin typeface="Calibri"/>
                <a:cs typeface="Calibri"/>
              </a:rPr>
              <a:t>Please feel free to contact me after this workshop if you have any questions, </a:t>
            </a:r>
          </a:p>
          <a:p>
            <a:pPr>
              <a:buNone/>
            </a:pPr>
            <a:endParaRPr lang="en-US" dirty="0">
              <a:latin typeface="Calibri"/>
              <a:cs typeface="Calibri"/>
            </a:endParaRPr>
          </a:p>
          <a:p>
            <a:pPr>
              <a:buNone/>
            </a:pPr>
            <a:r>
              <a:rPr lang="en-US" dirty="0">
                <a:latin typeface="Calibri"/>
                <a:cs typeface="Calibri"/>
                <a:hlinkClick r:id="rId3"/>
              </a:rPr>
              <a:t>ainsley.camps@ubc.ca</a:t>
            </a:r>
            <a:r>
              <a:rPr lang="en-US" dirty="0">
                <a:latin typeface="Calibri"/>
                <a:cs typeface="Calibri"/>
              </a:rPr>
              <a:t> . This workshop often goes to time! :)</a:t>
            </a:r>
          </a:p>
        </p:txBody>
      </p:sp>
    </p:spTree>
    <p:extLst>
      <p:ext uri="{BB962C8B-B14F-4D97-AF65-F5344CB8AC3E}">
        <p14:creationId xmlns:p14="http://schemas.microsoft.com/office/powerpoint/2010/main" val="13395299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Ainsley [1 minute]</a:t>
            </a:r>
            <a:endParaRPr lang="en-US"/>
          </a:p>
          <a:p>
            <a:pPr>
              <a:buNone/>
            </a:pPr>
            <a:endParaRPr lang="en-US"/>
          </a:p>
        </p:txBody>
      </p:sp>
    </p:spTree>
    <p:extLst>
      <p:ext uri="{BB962C8B-B14F-4D97-AF65-F5344CB8AC3E}">
        <p14:creationId xmlns:p14="http://schemas.microsoft.com/office/powerpoint/2010/main" val="2380261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a33ad6194d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a33ad6194d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
          </a:p>
        </p:txBody>
      </p:sp>
    </p:spTree>
    <p:extLst>
      <p:ext uri="{BB962C8B-B14F-4D97-AF65-F5344CB8AC3E}">
        <p14:creationId xmlns:p14="http://schemas.microsoft.com/office/powerpoint/2010/main" val="754286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Amber [1 minute]</a:t>
            </a:r>
            <a:endParaRPr lang="en-US"/>
          </a:p>
          <a:p>
            <a:pPr>
              <a:buNone/>
            </a:pPr>
            <a:endParaRPr lang="en-US">
              <a:latin typeface="Calibri"/>
              <a:cs typeface="Calibri"/>
            </a:endParaRPr>
          </a:p>
          <a:p>
            <a:pPr>
              <a:buNone/>
            </a:pPr>
            <a:r>
              <a:rPr lang="en-US">
                <a:latin typeface="Calibri"/>
                <a:cs typeface="Calibri"/>
              </a:rPr>
              <a:t>waterfall</a:t>
            </a:r>
            <a:endParaRPr lang="en-US"/>
          </a:p>
        </p:txBody>
      </p:sp>
    </p:spTree>
    <p:extLst>
      <p:ext uri="{BB962C8B-B14F-4D97-AF65-F5344CB8AC3E}">
        <p14:creationId xmlns:p14="http://schemas.microsoft.com/office/powerpoint/2010/main" val="300051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a5a8b7e80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a5a8b7e80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114999"/>
              </a:lnSpc>
              <a:spcBef>
                <a:spcPts val="800"/>
              </a:spcBef>
              <a:buNone/>
            </a:pPr>
            <a:r>
              <a:rPr lang="en"/>
              <a:t>Amber [2 minutes]</a:t>
            </a:r>
            <a:endParaRPr lang="en-US"/>
          </a:p>
          <a:p>
            <a:pPr marL="0" indent="0">
              <a:lnSpc>
                <a:spcPct val="114999"/>
              </a:lnSpc>
              <a:spcBef>
                <a:spcPts val="800"/>
              </a:spcBef>
              <a:buNone/>
            </a:pPr>
            <a:r>
              <a:rPr lang="en"/>
              <a:t>Slides 3-5  This session will focus on learning objectives at the lesson-level (not the course-level or program-level), and is intended for instructors who are new to this topic. </a:t>
            </a:r>
            <a:endParaRPr lang="en-US"/>
          </a:p>
          <a:p>
            <a:pPr marL="0" indent="0">
              <a:lnSpc>
                <a:spcPct val="114999"/>
              </a:lnSpc>
              <a:spcBef>
                <a:spcPts val="800"/>
              </a:spcBef>
              <a:buNone/>
            </a:pPr>
            <a:r>
              <a:rPr lang="en" b="1"/>
              <a:t>By the end of this session, learners will be able to:</a:t>
            </a:r>
            <a:endParaRPr lang="en-US"/>
          </a:p>
          <a:p>
            <a:pPr indent="-304800">
              <a:lnSpc>
                <a:spcPct val="114999"/>
              </a:lnSpc>
              <a:spcBef>
                <a:spcPts val="800"/>
              </a:spcBef>
              <a:buFont typeface="Proxima Nova,Sans-Serif"/>
              <a:buChar char="●"/>
            </a:pPr>
            <a:r>
              <a:rPr lang="en"/>
              <a:t>Describe the benefits of using learning objectives </a:t>
            </a:r>
            <a:endParaRPr lang="en-US"/>
          </a:p>
          <a:p>
            <a:pPr indent="-304800">
              <a:lnSpc>
                <a:spcPct val="114999"/>
              </a:lnSpc>
              <a:buFont typeface="Proxima Nova,Sans-Serif"/>
              <a:buChar char="●"/>
            </a:pPr>
            <a:r>
              <a:rPr lang="en"/>
              <a:t>Write effective learning objectives</a:t>
            </a:r>
            <a:endParaRPr lang="en-US"/>
          </a:p>
          <a:p>
            <a:pPr indent="-304800">
              <a:lnSpc>
                <a:spcPct val="114999"/>
              </a:lnSpc>
              <a:buFont typeface="Proxima Nova,Sans-Serif"/>
              <a:buChar char="●"/>
            </a:pPr>
            <a:r>
              <a:rPr lang="en"/>
              <a:t>Practice using one or more taxonomies to write learning objectives for their own teaching</a:t>
            </a:r>
            <a:endParaRPr lang="en-US"/>
          </a:p>
          <a:p>
            <a:pPr marL="152400" indent="0">
              <a:lnSpc>
                <a:spcPct val="114999"/>
              </a:lnSpc>
              <a:buNone/>
            </a:pPr>
            <a:endParaRPr lang="en"/>
          </a:p>
          <a:p>
            <a:pPr marL="152400" indent="0">
              <a:lnSpc>
                <a:spcPct val="114999"/>
              </a:lnSpc>
              <a:buNone/>
            </a:pPr>
            <a:endParaRPr lang="en"/>
          </a:p>
          <a:p>
            <a:pPr marL="152400" indent="0">
              <a:lnSpc>
                <a:spcPct val="114999"/>
              </a:lnSpc>
              <a:buFont typeface="Proxima Nova,Sans-Serif"/>
              <a:buNone/>
            </a:pPr>
            <a:r>
              <a:rPr lang="en" b="1"/>
              <a:t>objective and outcome almost used interchangeably </a:t>
            </a:r>
            <a:endParaRPr lang="en-US" b="1"/>
          </a:p>
          <a:p>
            <a:pPr indent="-304800">
              <a:lnSpc>
                <a:spcPct val="114999"/>
              </a:lnSpc>
              <a:buFont typeface="Proxima Nova,Sans-Serif"/>
              <a:buChar char="●"/>
            </a:pPr>
            <a:endParaRPr lang="en"/>
          </a:p>
          <a:p>
            <a:pPr marL="0" indent="0">
              <a:buNone/>
            </a:pPr>
            <a:r>
              <a:rPr lang="en"/>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87442ffb1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87442ffb1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a:t>Ainsley slides 6-10 [10 minutes] Ask them to respond in the chat or unmute themselves.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ae7ff00899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ae7ff00899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ae7ff00899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ae7ff00899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a:t>learning outcomes can be further broken down.</a:t>
            </a:r>
            <a:endParaRPr lang="en-US"/>
          </a:p>
          <a:p>
            <a:pPr marL="0" indent="0">
              <a:buNone/>
            </a:pPr>
            <a:endParaRPr lang="en"/>
          </a:p>
          <a:p>
            <a:pPr lvl="0" algn="l" rtl="0">
              <a:spcBef>
                <a:spcPts val="0"/>
              </a:spcBef>
              <a:spcAft>
                <a:spcPts val="0"/>
              </a:spcAft>
              <a:buChar char="-"/>
            </a:pPr>
            <a:r>
              <a:rPr lang="en"/>
              <a:t>program level - what does an ideal graduate ‘look like’ for your program? </a:t>
            </a:r>
            <a:endParaRPr/>
          </a:p>
          <a:p>
            <a:pPr marL="457200" lvl="0" indent="-298450" algn="l" rtl="0">
              <a:spcBef>
                <a:spcPts val="0"/>
              </a:spcBef>
              <a:spcAft>
                <a:spcPts val="0"/>
              </a:spcAft>
              <a:buSzPts val="1100"/>
              <a:buChar char="-"/>
            </a:pPr>
            <a:r>
              <a:rPr lang="en"/>
              <a:t>course level - closely linked to the ‘big ideas’ and ‘enduring understandings’</a:t>
            </a:r>
            <a:endParaRPr/>
          </a:p>
          <a:p>
            <a:pPr marL="457200" lvl="0" indent="-298450" algn="l" rtl="0">
              <a:spcBef>
                <a:spcPts val="0"/>
              </a:spcBef>
              <a:spcAft>
                <a:spcPts val="0"/>
              </a:spcAft>
              <a:buSzPts val="1100"/>
              <a:buChar char="-"/>
            </a:pPr>
            <a:r>
              <a:rPr lang="en"/>
              <a:t>lesson level - more fine-grained; outcomes of individual learning modules</a:t>
            </a:r>
          </a:p>
          <a:p>
            <a:pPr>
              <a:buChar char="-"/>
            </a:pPr>
            <a:endParaRPr lang="en"/>
          </a:p>
          <a:p>
            <a:pPr>
              <a:buNone/>
            </a:pPr>
            <a:r>
              <a:rPr lang="en"/>
              <a:t>Today we are focusing on the lesson level</a:t>
            </a:r>
          </a:p>
          <a:p>
            <a:pPr marL="158750" indent="0">
              <a:buNone/>
            </a:pPr>
            <a:endParaRPr lang="e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t>Have you ever played darts? This is a game where the objective is to throw the dart and hit the bulls eye. Can you imagine playing without the dartboard as your target? Without the dartboard the players don't know where to aim. </a:t>
            </a:r>
            <a:endParaRPr lang="en-US">
              <a:latin typeface="Calibri"/>
              <a:cs typeface="Calibri"/>
            </a:endParaRPr>
          </a:p>
          <a:p>
            <a:pPr marL="0" indent="0">
              <a:buNone/>
            </a:pPr>
            <a:endParaRPr lang="en-US"/>
          </a:p>
          <a:p>
            <a:pPr marL="0" indent="0">
              <a:buNone/>
            </a:pPr>
            <a:endParaRPr lang="en-US"/>
          </a:p>
          <a:p>
            <a:pPr marL="0" indent="0">
              <a:buNone/>
            </a:pPr>
            <a:r>
              <a:rPr lang="en-US"/>
              <a:t>Learning Outcomes are your 'dartboard'.</a:t>
            </a:r>
          </a:p>
          <a:p>
            <a:pPr marL="0" indent="0">
              <a:buNone/>
            </a:pPr>
            <a:r>
              <a:rPr lang="en-US"/>
              <a:t>They are your guideposts in designing the activities and assessments that will assist your students in learning how to throw the dart and hit the bulls eye. </a:t>
            </a:r>
          </a:p>
          <a:p>
            <a:pPr marL="0" indent="0">
              <a:buNone/>
            </a:pPr>
            <a:endParaRPr lang="en-US"/>
          </a:p>
          <a:p>
            <a:pPr marL="0" indent="0">
              <a:buNone/>
            </a:pPr>
            <a:r>
              <a:rPr lang="en-US"/>
              <a:t>LO let students know what they are aiming for. </a:t>
            </a:r>
          </a:p>
          <a:p>
            <a:pPr marL="0" indent="0">
              <a:buNone/>
            </a:pPr>
            <a:endParaRPr lang="en-US">
              <a:latin typeface="Calibri"/>
              <a:cs typeface="Calibri"/>
            </a:endParaRPr>
          </a:p>
          <a:p>
            <a:pPr marL="0" indent="0">
              <a:buNone/>
            </a:pPr>
            <a:r>
              <a:rPr lang="en-US"/>
              <a:t>LOs also give students an opportunity to assess their readiness in the beginning,  and see where they end up at the end. </a:t>
            </a:r>
          </a:p>
          <a:p>
            <a:pPr marL="0" indent="0">
              <a:buNone/>
            </a:pPr>
            <a:endParaRPr lang="en-US"/>
          </a:p>
          <a:p>
            <a:pPr>
              <a:buNone/>
            </a:pPr>
            <a:endParaRPr lang="en-US">
              <a:latin typeface="Calibri"/>
              <a:cs typeface="Calibri"/>
            </a:endParaRPr>
          </a:p>
        </p:txBody>
      </p:sp>
    </p:spTree>
    <p:extLst>
      <p:ext uri="{BB962C8B-B14F-4D97-AF65-F5344CB8AC3E}">
        <p14:creationId xmlns:p14="http://schemas.microsoft.com/office/powerpoint/2010/main" val="2441500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10667"/>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8/22/23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21233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46831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53088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lt1"/>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hasCustomPrompt="1"/>
          </p:nvPr>
        </p:nvSpPr>
        <p:spPr>
          <a:xfrm>
            <a:off x="3781075" y="1635450"/>
            <a:ext cx="1714500" cy="973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6000"/>
              <a:buNone/>
              <a:defRPr sz="60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5" name="Google Shape;15;p3"/>
          <p:cNvSpPr txBox="1">
            <a:spLocks noGrp="1"/>
          </p:cNvSpPr>
          <p:nvPr>
            <p:ph type="title" idx="2"/>
          </p:nvPr>
        </p:nvSpPr>
        <p:spPr>
          <a:xfrm>
            <a:off x="2343300" y="2406625"/>
            <a:ext cx="44577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3000"/>
              <a:buNone/>
              <a:defRPr sz="3000">
                <a:solidFill>
                  <a:schemeClr val="lt2"/>
                </a:solidFill>
              </a:defRPr>
            </a:lvl1pPr>
            <a:lvl2pPr lvl="1" rtl="0">
              <a:spcBef>
                <a:spcPts val="0"/>
              </a:spcBef>
              <a:spcAft>
                <a:spcPts val="0"/>
              </a:spcAft>
              <a:buClr>
                <a:schemeClr val="lt2"/>
              </a:buClr>
              <a:buSzPts val="2800"/>
              <a:buNone/>
              <a:defRPr>
                <a:solidFill>
                  <a:schemeClr val="lt2"/>
                </a:solidFill>
              </a:defRPr>
            </a:lvl2pPr>
            <a:lvl3pPr lvl="2" rtl="0">
              <a:spcBef>
                <a:spcPts val="0"/>
              </a:spcBef>
              <a:spcAft>
                <a:spcPts val="0"/>
              </a:spcAft>
              <a:buClr>
                <a:schemeClr val="lt2"/>
              </a:buClr>
              <a:buSzPts val="2800"/>
              <a:buNone/>
              <a:defRPr>
                <a:solidFill>
                  <a:schemeClr val="lt2"/>
                </a:solidFill>
              </a:defRPr>
            </a:lvl3pPr>
            <a:lvl4pPr lvl="3" rtl="0">
              <a:spcBef>
                <a:spcPts val="0"/>
              </a:spcBef>
              <a:spcAft>
                <a:spcPts val="0"/>
              </a:spcAft>
              <a:buClr>
                <a:schemeClr val="lt2"/>
              </a:buClr>
              <a:buSzPts val="2800"/>
              <a:buNone/>
              <a:defRPr>
                <a:solidFill>
                  <a:schemeClr val="lt2"/>
                </a:solidFill>
              </a:defRPr>
            </a:lvl4pPr>
            <a:lvl5pPr lvl="4" rtl="0">
              <a:spcBef>
                <a:spcPts val="0"/>
              </a:spcBef>
              <a:spcAft>
                <a:spcPts val="0"/>
              </a:spcAft>
              <a:buClr>
                <a:schemeClr val="lt2"/>
              </a:buClr>
              <a:buSzPts val="2800"/>
              <a:buNone/>
              <a:defRPr>
                <a:solidFill>
                  <a:schemeClr val="lt2"/>
                </a:solidFill>
              </a:defRPr>
            </a:lvl5pPr>
            <a:lvl6pPr lvl="5" rtl="0">
              <a:spcBef>
                <a:spcPts val="0"/>
              </a:spcBef>
              <a:spcAft>
                <a:spcPts val="0"/>
              </a:spcAft>
              <a:buClr>
                <a:schemeClr val="lt2"/>
              </a:buClr>
              <a:buSzPts val="2800"/>
              <a:buNone/>
              <a:defRPr>
                <a:solidFill>
                  <a:schemeClr val="lt2"/>
                </a:solidFill>
              </a:defRPr>
            </a:lvl6pPr>
            <a:lvl7pPr lvl="6" rtl="0">
              <a:spcBef>
                <a:spcPts val="0"/>
              </a:spcBef>
              <a:spcAft>
                <a:spcPts val="0"/>
              </a:spcAft>
              <a:buClr>
                <a:schemeClr val="lt2"/>
              </a:buClr>
              <a:buSzPts val="2800"/>
              <a:buNone/>
              <a:defRPr>
                <a:solidFill>
                  <a:schemeClr val="lt2"/>
                </a:solidFill>
              </a:defRPr>
            </a:lvl7pPr>
            <a:lvl8pPr lvl="7" rtl="0">
              <a:spcBef>
                <a:spcPts val="0"/>
              </a:spcBef>
              <a:spcAft>
                <a:spcPts val="0"/>
              </a:spcAft>
              <a:buClr>
                <a:schemeClr val="lt2"/>
              </a:buClr>
              <a:buSzPts val="2800"/>
              <a:buNone/>
              <a:defRPr>
                <a:solidFill>
                  <a:schemeClr val="lt2"/>
                </a:solidFill>
              </a:defRPr>
            </a:lvl8pPr>
            <a:lvl9pPr lvl="8" rtl="0">
              <a:spcBef>
                <a:spcPts val="0"/>
              </a:spcBef>
              <a:spcAft>
                <a:spcPts val="0"/>
              </a:spcAft>
              <a:buClr>
                <a:schemeClr val="lt2"/>
              </a:buClr>
              <a:buSzPts val="2800"/>
              <a:buNone/>
              <a:defRPr>
                <a:solidFill>
                  <a:schemeClr val="lt2"/>
                </a:solidFill>
              </a:defRPr>
            </a:lvl9pPr>
          </a:lstStyle>
          <a:p>
            <a:endParaRPr/>
          </a:p>
        </p:txBody>
      </p:sp>
      <p:sp>
        <p:nvSpPr>
          <p:cNvPr id="16" name="Google Shape;16;p3"/>
          <p:cNvSpPr/>
          <p:nvPr/>
        </p:nvSpPr>
        <p:spPr>
          <a:xfrm>
            <a:off x="3515050" y="540000"/>
            <a:ext cx="4908900" cy="227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720000" y="4341175"/>
            <a:ext cx="4908900" cy="227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0" y="0"/>
            <a:ext cx="1540587" cy="1540521"/>
          </a:xfrm>
          <a:custGeom>
            <a:avLst/>
            <a:gdLst/>
            <a:ahLst/>
            <a:cxnLst/>
            <a:rect l="l" t="t" r="r" b="b"/>
            <a:pathLst>
              <a:path w="23248" h="23247" extrusionOk="0">
                <a:moveTo>
                  <a:pt x="1" y="0"/>
                </a:moveTo>
                <a:lnTo>
                  <a:pt x="1" y="23247"/>
                </a:lnTo>
                <a:cubicBezTo>
                  <a:pt x="12783" y="23247"/>
                  <a:pt x="23247" y="12849"/>
                  <a:pt x="23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rot="10800000">
            <a:off x="7603425" y="3602975"/>
            <a:ext cx="1540587" cy="1540521"/>
          </a:xfrm>
          <a:custGeom>
            <a:avLst/>
            <a:gdLst/>
            <a:ahLst/>
            <a:cxnLst/>
            <a:rect l="l" t="t" r="r" b="b"/>
            <a:pathLst>
              <a:path w="23248" h="23247" extrusionOk="0">
                <a:moveTo>
                  <a:pt x="1" y="0"/>
                </a:moveTo>
                <a:lnTo>
                  <a:pt x="1" y="23247"/>
                </a:lnTo>
                <a:cubicBezTo>
                  <a:pt x="12783" y="23247"/>
                  <a:pt x="23247" y="12849"/>
                  <a:pt x="23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txBox="1">
            <a:spLocks noGrp="1"/>
          </p:cNvSpPr>
          <p:nvPr>
            <p:ph type="subTitle" idx="1"/>
          </p:nvPr>
        </p:nvSpPr>
        <p:spPr>
          <a:xfrm>
            <a:off x="2343300" y="2895900"/>
            <a:ext cx="4457700" cy="4560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extLst>
      <p:ext uri="{BB962C8B-B14F-4D97-AF65-F5344CB8AC3E}">
        <p14:creationId xmlns:p14="http://schemas.microsoft.com/office/powerpoint/2010/main" val="862722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1192350" y="1286875"/>
            <a:ext cx="6759300" cy="31728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Char char="●"/>
              <a:defRPr sz="1200"/>
            </a:lvl1pPr>
            <a:lvl2pPr marL="914400" lvl="1" indent="-304800">
              <a:lnSpc>
                <a:spcPct val="100000"/>
              </a:lnSpc>
              <a:spcBef>
                <a:spcPts val="1600"/>
              </a:spcBef>
              <a:spcAft>
                <a:spcPts val="0"/>
              </a:spcAft>
              <a:buSzPts val="1200"/>
              <a:buChar char="○"/>
              <a:defRPr sz="1200"/>
            </a:lvl2pPr>
            <a:lvl3pPr marL="1371600" lvl="2" indent="-304800">
              <a:lnSpc>
                <a:spcPct val="100000"/>
              </a:lnSpc>
              <a:spcBef>
                <a:spcPts val="1600"/>
              </a:spcBef>
              <a:spcAft>
                <a:spcPts val="0"/>
              </a:spcAft>
              <a:buSzPts val="1200"/>
              <a:buChar char="■"/>
              <a:defRPr sz="1200"/>
            </a:lvl3pPr>
            <a:lvl4pPr marL="1828800" lvl="3" indent="-304800">
              <a:lnSpc>
                <a:spcPct val="100000"/>
              </a:lnSpc>
              <a:spcBef>
                <a:spcPts val="1600"/>
              </a:spcBef>
              <a:spcAft>
                <a:spcPts val="0"/>
              </a:spcAft>
              <a:buSzPts val="1200"/>
              <a:buChar char="●"/>
              <a:defRPr sz="1200"/>
            </a:lvl4pPr>
            <a:lvl5pPr marL="2286000" lvl="4" indent="-304800">
              <a:lnSpc>
                <a:spcPct val="100000"/>
              </a:lnSpc>
              <a:spcBef>
                <a:spcPts val="1600"/>
              </a:spcBef>
              <a:spcAft>
                <a:spcPts val="0"/>
              </a:spcAft>
              <a:buSzPts val="1200"/>
              <a:buChar char="○"/>
              <a:defRPr sz="1200"/>
            </a:lvl5pPr>
            <a:lvl6pPr marL="2743200" lvl="5" indent="-304800">
              <a:lnSpc>
                <a:spcPct val="100000"/>
              </a:lnSpc>
              <a:spcBef>
                <a:spcPts val="1600"/>
              </a:spcBef>
              <a:spcAft>
                <a:spcPts val="0"/>
              </a:spcAft>
              <a:buSzPts val="1200"/>
              <a:buChar char="■"/>
              <a:defRPr sz="1200"/>
            </a:lvl6pPr>
            <a:lvl7pPr marL="3200400" lvl="6" indent="-304800">
              <a:lnSpc>
                <a:spcPct val="100000"/>
              </a:lnSpc>
              <a:spcBef>
                <a:spcPts val="1600"/>
              </a:spcBef>
              <a:spcAft>
                <a:spcPts val="0"/>
              </a:spcAft>
              <a:buSzPts val="1200"/>
              <a:buChar char="●"/>
              <a:defRPr sz="1200"/>
            </a:lvl7pPr>
            <a:lvl8pPr marL="3657600" lvl="7" indent="-304800">
              <a:lnSpc>
                <a:spcPct val="100000"/>
              </a:lnSpc>
              <a:spcBef>
                <a:spcPts val="1600"/>
              </a:spcBef>
              <a:spcAft>
                <a:spcPts val="0"/>
              </a:spcAft>
              <a:buSzPts val="1200"/>
              <a:buChar char="○"/>
              <a:defRPr sz="1200"/>
            </a:lvl8pPr>
            <a:lvl9pPr marL="4114800" lvl="8" indent="-304800">
              <a:lnSpc>
                <a:spcPct val="100000"/>
              </a:lnSpc>
              <a:spcBef>
                <a:spcPts val="1600"/>
              </a:spcBef>
              <a:spcAft>
                <a:spcPts val="1600"/>
              </a:spcAft>
              <a:buSzPts val="1200"/>
              <a:buChar char="■"/>
              <a:defRPr sz="1200"/>
            </a:lvl9pPr>
          </a:lstStyle>
          <a:p>
            <a:endParaRPr/>
          </a:p>
        </p:txBody>
      </p:sp>
      <p:sp>
        <p:nvSpPr>
          <p:cNvPr id="23" name="Google Shape;23;p4"/>
          <p:cNvSpPr/>
          <p:nvPr/>
        </p:nvSpPr>
        <p:spPr>
          <a:xfrm rot="-9387396">
            <a:off x="-70379" y="-428829"/>
            <a:ext cx="1802529" cy="1802529"/>
          </a:xfrm>
          <a:custGeom>
            <a:avLst/>
            <a:gdLst/>
            <a:ahLst/>
            <a:cxnLst/>
            <a:rect l="l" t="t" r="r" b="b"/>
            <a:pathLst>
              <a:path w="80403" h="80403" extrusionOk="0">
                <a:moveTo>
                  <a:pt x="80402" y="0"/>
                </a:moveTo>
                <a:cubicBezTo>
                  <a:pt x="36029" y="0"/>
                  <a:pt x="0" y="36095"/>
                  <a:pt x="0" y="80403"/>
                </a:cubicBezTo>
                <a:lnTo>
                  <a:pt x="30598" y="80403"/>
                </a:lnTo>
                <a:cubicBezTo>
                  <a:pt x="30598" y="52918"/>
                  <a:pt x="52983" y="30664"/>
                  <a:pt x="80402" y="30664"/>
                </a:cubicBezTo>
                <a:lnTo>
                  <a:pt x="804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txBox="1">
            <a:spLocks noGrp="1"/>
          </p:cNvSpPr>
          <p:nvPr>
            <p:ph type="title"/>
          </p:nvPr>
        </p:nvSpPr>
        <p:spPr>
          <a:xfrm>
            <a:off x="2410375" y="540000"/>
            <a:ext cx="6013500" cy="5727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2"/>
              </a:buClr>
              <a:buSzPts val="3000"/>
              <a:buNone/>
              <a:defRPr sz="3000">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328115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5">
  <p:cSld name="Title only 5">
    <p:bg>
      <p:bgPr>
        <a:solidFill>
          <a:schemeClr val="lt1"/>
        </a:solidFill>
        <a:effectLst/>
      </p:bgPr>
    </p:bg>
    <p:spTree>
      <p:nvGrpSpPr>
        <p:cNvPr id="1" name="Shape 176"/>
        <p:cNvGrpSpPr/>
        <p:nvPr/>
      </p:nvGrpSpPr>
      <p:grpSpPr>
        <a:xfrm>
          <a:off x="0" y="0"/>
          <a:ext cx="0" cy="0"/>
          <a:chOff x="0" y="0"/>
          <a:chExt cx="0" cy="0"/>
        </a:xfrm>
      </p:grpSpPr>
      <p:sp>
        <p:nvSpPr>
          <p:cNvPr id="177" name="Google Shape;177;p30"/>
          <p:cNvSpPr txBox="1">
            <a:spLocks noGrp="1"/>
          </p:cNvSpPr>
          <p:nvPr>
            <p:ph type="ctrTitle"/>
          </p:nvPr>
        </p:nvSpPr>
        <p:spPr>
          <a:xfrm>
            <a:off x="2646000" y="2744300"/>
            <a:ext cx="3852000" cy="149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EBB55A"/>
              </a:buClr>
              <a:buSzPts val="5200"/>
              <a:buNone/>
              <a:defRPr sz="48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8" name="Google Shape;178;p30"/>
          <p:cNvSpPr/>
          <p:nvPr/>
        </p:nvSpPr>
        <p:spPr>
          <a:xfrm rot="-9387396">
            <a:off x="-70379" y="-428829"/>
            <a:ext cx="1802529" cy="1802529"/>
          </a:xfrm>
          <a:custGeom>
            <a:avLst/>
            <a:gdLst/>
            <a:ahLst/>
            <a:cxnLst/>
            <a:rect l="l" t="t" r="r" b="b"/>
            <a:pathLst>
              <a:path w="80403" h="80403" extrusionOk="0">
                <a:moveTo>
                  <a:pt x="80402" y="0"/>
                </a:moveTo>
                <a:cubicBezTo>
                  <a:pt x="36029" y="0"/>
                  <a:pt x="0" y="36095"/>
                  <a:pt x="0" y="80403"/>
                </a:cubicBezTo>
                <a:lnTo>
                  <a:pt x="30598" y="80403"/>
                </a:lnTo>
                <a:cubicBezTo>
                  <a:pt x="30598" y="52918"/>
                  <a:pt x="52983" y="30664"/>
                  <a:pt x="80402" y="30664"/>
                </a:cubicBezTo>
                <a:lnTo>
                  <a:pt x="804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0"/>
          <p:cNvSpPr/>
          <p:nvPr/>
        </p:nvSpPr>
        <p:spPr>
          <a:xfrm rot="900108">
            <a:off x="7586327" y="3667699"/>
            <a:ext cx="1802354" cy="1802354"/>
          </a:xfrm>
          <a:custGeom>
            <a:avLst/>
            <a:gdLst/>
            <a:ahLst/>
            <a:cxnLst/>
            <a:rect l="l" t="t" r="r" b="b"/>
            <a:pathLst>
              <a:path w="80403" h="80403" extrusionOk="0">
                <a:moveTo>
                  <a:pt x="80402" y="0"/>
                </a:moveTo>
                <a:cubicBezTo>
                  <a:pt x="36029" y="0"/>
                  <a:pt x="0" y="36095"/>
                  <a:pt x="0" y="80403"/>
                </a:cubicBezTo>
                <a:lnTo>
                  <a:pt x="30598" y="80403"/>
                </a:lnTo>
                <a:cubicBezTo>
                  <a:pt x="30598" y="52918"/>
                  <a:pt x="52983" y="30664"/>
                  <a:pt x="80402" y="30664"/>
                </a:cubicBezTo>
                <a:lnTo>
                  <a:pt x="804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985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1"/>
        </a:solidFill>
        <a:effectLst/>
      </p:bgPr>
    </p:bg>
    <p:spTree>
      <p:nvGrpSpPr>
        <p:cNvPr id="1" name="Shape 36"/>
        <p:cNvGrpSpPr/>
        <p:nvPr/>
      </p:nvGrpSpPr>
      <p:grpSpPr>
        <a:xfrm>
          <a:off x="0" y="0"/>
          <a:ext cx="0" cy="0"/>
          <a:chOff x="0" y="0"/>
          <a:chExt cx="0" cy="0"/>
        </a:xfrm>
      </p:grpSpPr>
      <p:sp>
        <p:nvSpPr>
          <p:cNvPr id="37" name="Google Shape;37;p7"/>
          <p:cNvSpPr/>
          <p:nvPr/>
        </p:nvSpPr>
        <p:spPr>
          <a:xfrm rot="-9387396">
            <a:off x="-70379" y="-428829"/>
            <a:ext cx="1802529" cy="1802529"/>
          </a:xfrm>
          <a:custGeom>
            <a:avLst/>
            <a:gdLst/>
            <a:ahLst/>
            <a:cxnLst/>
            <a:rect l="l" t="t" r="r" b="b"/>
            <a:pathLst>
              <a:path w="80403" h="80403" extrusionOk="0">
                <a:moveTo>
                  <a:pt x="80402" y="0"/>
                </a:moveTo>
                <a:cubicBezTo>
                  <a:pt x="36029" y="0"/>
                  <a:pt x="0" y="36095"/>
                  <a:pt x="0" y="80403"/>
                </a:cubicBezTo>
                <a:lnTo>
                  <a:pt x="30598" y="80403"/>
                </a:lnTo>
                <a:cubicBezTo>
                  <a:pt x="30598" y="52918"/>
                  <a:pt x="52983" y="30664"/>
                  <a:pt x="80402" y="30664"/>
                </a:cubicBezTo>
                <a:lnTo>
                  <a:pt x="804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657825" y="540000"/>
            <a:ext cx="4766100" cy="5727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2"/>
              </a:buClr>
              <a:buSzPts val="3000"/>
              <a:buNone/>
              <a:defRPr sz="3000">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 name="Google Shape;39;p7"/>
          <p:cNvSpPr txBox="1">
            <a:spLocks noGrp="1"/>
          </p:cNvSpPr>
          <p:nvPr>
            <p:ph type="subTitle" idx="1"/>
          </p:nvPr>
        </p:nvSpPr>
        <p:spPr>
          <a:xfrm>
            <a:off x="4278250" y="1258300"/>
            <a:ext cx="4145700" cy="727800"/>
          </a:xfrm>
          <a:prstGeom prst="rect">
            <a:avLst/>
          </a:prstGeom>
        </p:spPr>
        <p:txBody>
          <a:bodyPr spcFirstLastPara="1" wrap="square" lIns="91425" tIns="91425" rIns="91425" bIns="91425" anchor="t" anchorCtr="0">
            <a:noAutofit/>
          </a:bodyPr>
          <a:lstStyle>
            <a:lvl1pPr lvl="0" algn="r">
              <a:spcBef>
                <a:spcPts val="0"/>
              </a:spcBef>
              <a:spcAft>
                <a:spcPts val="0"/>
              </a:spcAft>
              <a:buNone/>
              <a:defRPr/>
            </a:lvl1pPr>
            <a:lvl2pPr lvl="1" algn="r">
              <a:spcBef>
                <a:spcPts val="1600"/>
              </a:spcBef>
              <a:spcAft>
                <a:spcPts val="0"/>
              </a:spcAft>
              <a:buNone/>
              <a:defRPr/>
            </a:lvl2pPr>
            <a:lvl3pPr lvl="2" algn="r">
              <a:spcBef>
                <a:spcPts val="1600"/>
              </a:spcBef>
              <a:spcAft>
                <a:spcPts val="0"/>
              </a:spcAft>
              <a:buNone/>
              <a:defRPr/>
            </a:lvl3pPr>
            <a:lvl4pPr lvl="3" algn="r">
              <a:spcBef>
                <a:spcPts val="1600"/>
              </a:spcBef>
              <a:spcAft>
                <a:spcPts val="0"/>
              </a:spcAft>
              <a:buNone/>
              <a:defRPr/>
            </a:lvl4pPr>
            <a:lvl5pPr lvl="4" algn="r">
              <a:spcBef>
                <a:spcPts val="1600"/>
              </a:spcBef>
              <a:spcAft>
                <a:spcPts val="0"/>
              </a:spcAft>
              <a:buNone/>
              <a:defRPr/>
            </a:lvl5pPr>
            <a:lvl6pPr lvl="5" algn="r">
              <a:spcBef>
                <a:spcPts val="1600"/>
              </a:spcBef>
              <a:spcAft>
                <a:spcPts val="0"/>
              </a:spcAft>
              <a:buNone/>
              <a:defRPr/>
            </a:lvl6pPr>
            <a:lvl7pPr lvl="6" algn="r">
              <a:spcBef>
                <a:spcPts val="1600"/>
              </a:spcBef>
              <a:spcAft>
                <a:spcPts val="0"/>
              </a:spcAft>
              <a:buNone/>
              <a:defRPr/>
            </a:lvl7pPr>
            <a:lvl8pPr lvl="7" algn="r">
              <a:spcBef>
                <a:spcPts val="1600"/>
              </a:spcBef>
              <a:spcAft>
                <a:spcPts val="0"/>
              </a:spcAft>
              <a:buNone/>
              <a:defRPr/>
            </a:lvl8pPr>
            <a:lvl9pPr lvl="8" algn="r">
              <a:spcBef>
                <a:spcPts val="1600"/>
              </a:spcBef>
              <a:spcAft>
                <a:spcPts val="1600"/>
              </a:spcAft>
              <a:buNone/>
              <a:defRPr/>
            </a:lvl9pPr>
          </a:lstStyle>
          <a:p>
            <a:endParaRPr/>
          </a:p>
        </p:txBody>
      </p:sp>
    </p:spTree>
    <p:extLst>
      <p:ext uri="{BB962C8B-B14F-4D97-AF65-F5344CB8AC3E}">
        <p14:creationId xmlns:p14="http://schemas.microsoft.com/office/powerpoint/2010/main" val="3159576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2156850" y="3584875"/>
            <a:ext cx="4830600" cy="98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sz="3000">
                <a:solidFill>
                  <a:schemeClr val="lt1"/>
                </a:solidFill>
              </a:defRPr>
            </a:lvl1pPr>
            <a:lvl2pPr lvl="1" algn="ctr" rtl="0">
              <a:spcBef>
                <a:spcPts val="0"/>
              </a:spcBef>
              <a:spcAft>
                <a:spcPts val="0"/>
              </a:spcAft>
              <a:buClr>
                <a:schemeClr val="lt2"/>
              </a:buClr>
              <a:buSzPts val="2800"/>
              <a:buNone/>
              <a:defRPr>
                <a:solidFill>
                  <a:schemeClr val="lt2"/>
                </a:solidFill>
              </a:defRPr>
            </a:lvl2pPr>
            <a:lvl3pPr lvl="2" algn="ctr" rtl="0">
              <a:spcBef>
                <a:spcPts val="0"/>
              </a:spcBef>
              <a:spcAft>
                <a:spcPts val="0"/>
              </a:spcAft>
              <a:buClr>
                <a:schemeClr val="lt2"/>
              </a:buClr>
              <a:buSzPts val="2800"/>
              <a:buNone/>
              <a:defRPr>
                <a:solidFill>
                  <a:schemeClr val="lt2"/>
                </a:solidFill>
              </a:defRPr>
            </a:lvl3pPr>
            <a:lvl4pPr lvl="3" algn="ctr" rtl="0">
              <a:spcBef>
                <a:spcPts val="0"/>
              </a:spcBef>
              <a:spcAft>
                <a:spcPts val="0"/>
              </a:spcAft>
              <a:buClr>
                <a:schemeClr val="lt2"/>
              </a:buClr>
              <a:buSzPts val="2800"/>
              <a:buNone/>
              <a:defRPr>
                <a:solidFill>
                  <a:schemeClr val="lt2"/>
                </a:solidFill>
              </a:defRPr>
            </a:lvl4pPr>
            <a:lvl5pPr lvl="4" algn="ctr" rtl="0">
              <a:spcBef>
                <a:spcPts val="0"/>
              </a:spcBef>
              <a:spcAft>
                <a:spcPts val="0"/>
              </a:spcAft>
              <a:buClr>
                <a:schemeClr val="lt2"/>
              </a:buClr>
              <a:buSzPts val="2800"/>
              <a:buNone/>
              <a:defRPr>
                <a:solidFill>
                  <a:schemeClr val="lt2"/>
                </a:solidFill>
              </a:defRPr>
            </a:lvl5pPr>
            <a:lvl6pPr lvl="5" algn="ctr" rtl="0">
              <a:spcBef>
                <a:spcPts val="0"/>
              </a:spcBef>
              <a:spcAft>
                <a:spcPts val="0"/>
              </a:spcAft>
              <a:buClr>
                <a:schemeClr val="lt2"/>
              </a:buClr>
              <a:buSzPts val="2800"/>
              <a:buNone/>
              <a:defRPr>
                <a:solidFill>
                  <a:schemeClr val="lt2"/>
                </a:solidFill>
              </a:defRPr>
            </a:lvl6pPr>
            <a:lvl7pPr lvl="6" algn="ctr" rtl="0">
              <a:spcBef>
                <a:spcPts val="0"/>
              </a:spcBef>
              <a:spcAft>
                <a:spcPts val="0"/>
              </a:spcAft>
              <a:buClr>
                <a:schemeClr val="lt2"/>
              </a:buClr>
              <a:buSzPts val="2800"/>
              <a:buNone/>
              <a:defRPr>
                <a:solidFill>
                  <a:schemeClr val="lt2"/>
                </a:solidFill>
              </a:defRPr>
            </a:lvl7pPr>
            <a:lvl8pPr lvl="7" algn="ctr" rtl="0">
              <a:spcBef>
                <a:spcPts val="0"/>
              </a:spcBef>
              <a:spcAft>
                <a:spcPts val="0"/>
              </a:spcAft>
              <a:buClr>
                <a:schemeClr val="lt2"/>
              </a:buClr>
              <a:buSzPts val="2800"/>
              <a:buNone/>
              <a:defRPr>
                <a:solidFill>
                  <a:schemeClr val="lt2"/>
                </a:solidFill>
              </a:defRPr>
            </a:lvl8pPr>
            <a:lvl9pPr lvl="8" algn="ctr" rtl="0">
              <a:spcBef>
                <a:spcPts val="0"/>
              </a:spcBef>
              <a:spcAft>
                <a:spcPts val="0"/>
              </a:spcAft>
              <a:buClr>
                <a:schemeClr val="lt2"/>
              </a:buClr>
              <a:buSzPts val="2800"/>
              <a:buNone/>
              <a:defRPr>
                <a:solidFill>
                  <a:schemeClr val="lt2"/>
                </a:solidFill>
              </a:defRPr>
            </a:lvl9pPr>
          </a:lstStyle>
          <a:p>
            <a:endParaRPr/>
          </a:p>
        </p:txBody>
      </p:sp>
      <p:sp>
        <p:nvSpPr>
          <p:cNvPr id="119" name="Google Shape;119;p20"/>
          <p:cNvSpPr/>
          <p:nvPr/>
        </p:nvSpPr>
        <p:spPr>
          <a:xfrm>
            <a:off x="0" y="0"/>
            <a:ext cx="1540587" cy="1540521"/>
          </a:xfrm>
          <a:custGeom>
            <a:avLst/>
            <a:gdLst/>
            <a:ahLst/>
            <a:cxnLst/>
            <a:rect l="l" t="t" r="r" b="b"/>
            <a:pathLst>
              <a:path w="23248" h="23247" extrusionOk="0">
                <a:moveTo>
                  <a:pt x="1" y="0"/>
                </a:moveTo>
                <a:lnTo>
                  <a:pt x="1" y="23247"/>
                </a:lnTo>
                <a:cubicBezTo>
                  <a:pt x="12783" y="23247"/>
                  <a:pt x="23247" y="12849"/>
                  <a:pt x="23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5297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52"/>
        <p:cNvGrpSpPr/>
        <p:nvPr/>
      </p:nvGrpSpPr>
      <p:grpSpPr>
        <a:xfrm>
          <a:off x="0" y="0"/>
          <a:ext cx="0" cy="0"/>
          <a:chOff x="0" y="0"/>
          <a:chExt cx="0" cy="0"/>
        </a:xfrm>
      </p:grpSpPr>
      <p:sp>
        <p:nvSpPr>
          <p:cNvPr id="53" name="Google Shape;53;p10"/>
          <p:cNvSpPr txBox="1">
            <a:spLocks noGrp="1"/>
          </p:cNvSpPr>
          <p:nvPr>
            <p:ph type="subTitle" idx="1"/>
          </p:nvPr>
        </p:nvSpPr>
        <p:spPr>
          <a:xfrm>
            <a:off x="2206250" y="1877517"/>
            <a:ext cx="4737300" cy="1182000"/>
          </a:xfrm>
          <a:prstGeom prst="rect">
            <a:avLst/>
          </a:prstGeom>
        </p:spPr>
        <p:txBody>
          <a:bodyPr spcFirstLastPara="1" wrap="square" lIns="91425" tIns="91425" rIns="91425" bIns="91425" anchor="t" anchorCtr="0">
            <a:noAutofit/>
          </a:bodyPr>
          <a:lstStyle>
            <a:lvl1pPr lvl="0" algn="ctr">
              <a:spcBef>
                <a:spcPts val="0"/>
              </a:spcBef>
              <a:spcAft>
                <a:spcPts val="0"/>
              </a:spcAft>
              <a:buSzPts val="2200"/>
              <a:buNone/>
              <a:defRPr sz="2200"/>
            </a:lvl1pPr>
            <a:lvl2pPr lvl="1">
              <a:spcBef>
                <a:spcPts val="1600"/>
              </a:spcBef>
              <a:spcAft>
                <a:spcPts val="0"/>
              </a:spcAft>
              <a:buSzPts val="2200"/>
              <a:buNone/>
              <a:defRPr sz="2200"/>
            </a:lvl2pPr>
            <a:lvl3pPr lvl="2">
              <a:spcBef>
                <a:spcPts val="1600"/>
              </a:spcBef>
              <a:spcAft>
                <a:spcPts val="0"/>
              </a:spcAft>
              <a:buSzPts val="2200"/>
              <a:buNone/>
              <a:defRPr sz="2200"/>
            </a:lvl3pPr>
            <a:lvl4pPr lvl="3">
              <a:spcBef>
                <a:spcPts val="1600"/>
              </a:spcBef>
              <a:spcAft>
                <a:spcPts val="0"/>
              </a:spcAft>
              <a:buSzPts val="2200"/>
              <a:buNone/>
              <a:defRPr sz="2200"/>
            </a:lvl4pPr>
            <a:lvl5pPr lvl="4">
              <a:spcBef>
                <a:spcPts val="1600"/>
              </a:spcBef>
              <a:spcAft>
                <a:spcPts val="0"/>
              </a:spcAft>
              <a:buSzPts val="2200"/>
              <a:buNone/>
              <a:defRPr sz="2200"/>
            </a:lvl5pPr>
            <a:lvl6pPr lvl="5">
              <a:spcBef>
                <a:spcPts val="1600"/>
              </a:spcBef>
              <a:spcAft>
                <a:spcPts val="0"/>
              </a:spcAft>
              <a:buSzPts val="2200"/>
              <a:buNone/>
              <a:defRPr sz="2200"/>
            </a:lvl6pPr>
            <a:lvl7pPr lvl="6">
              <a:spcBef>
                <a:spcPts val="1600"/>
              </a:spcBef>
              <a:spcAft>
                <a:spcPts val="0"/>
              </a:spcAft>
              <a:buSzPts val="2200"/>
              <a:buNone/>
              <a:defRPr sz="2200"/>
            </a:lvl7pPr>
            <a:lvl8pPr lvl="7">
              <a:spcBef>
                <a:spcPts val="1600"/>
              </a:spcBef>
              <a:spcAft>
                <a:spcPts val="0"/>
              </a:spcAft>
              <a:buSzPts val="2200"/>
              <a:buNone/>
              <a:defRPr sz="2200"/>
            </a:lvl8pPr>
            <a:lvl9pPr lvl="8">
              <a:spcBef>
                <a:spcPts val="1600"/>
              </a:spcBef>
              <a:spcAft>
                <a:spcPts val="1600"/>
              </a:spcAft>
              <a:buSzPts val="2200"/>
              <a:buNone/>
              <a:defRPr sz="2200"/>
            </a:lvl9pPr>
          </a:lstStyle>
          <a:p>
            <a:endParaRPr/>
          </a:p>
        </p:txBody>
      </p:sp>
      <p:sp>
        <p:nvSpPr>
          <p:cNvPr id="54" name="Google Shape;54;p10"/>
          <p:cNvSpPr txBox="1">
            <a:spLocks noGrp="1"/>
          </p:cNvSpPr>
          <p:nvPr>
            <p:ph type="title"/>
          </p:nvPr>
        </p:nvSpPr>
        <p:spPr>
          <a:xfrm>
            <a:off x="3003125" y="3059517"/>
            <a:ext cx="3142800" cy="3273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1"/>
              </a:buClr>
              <a:buSzPts val="1800"/>
              <a:buNone/>
              <a:defRPr sz="1800">
                <a:solidFill>
                  <a:schemeClr val="accent1"/>
                </a:solidFill>
              </a:defRPr>
            </a:lvl1pPr>
            <a:lvl2pPr lvl="1">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2pPr>
            <a:lvl3pPr lvl="2">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3pPr>
            <a:lvl4pPr lvl="3">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4pPr>
            <a:lvl5pPr lvl="4">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5pPr>
            <a:lvl6pPr lvl="5">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6pPr>
            <a:lvl7pPr lvl="6">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7pPr>
            <a:lvl8pPr lvl="7">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8pPr>
            <a:lvl9pPr lvl="8">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9pPr>
          </a:lstStyle>
          <a:p>
            <a:endParaRPr/>
          </a:p>
        </p:txBody>
      </p:sp>
      <p:sp>
        <p:nvSpPr>
          <p:cNvPr id="55" name="Google Shape;55;p10"/>
          <p:cNvSpPr/>
          <p:nvPr/>
        </p:nvSpPr>
        <p:spPr>
          <a:xfrm rot="9387396" flipH="1">
            <a:off x="7503726" y="-428829"/>
            <a:ext cx="1802529" cy="1802529"/>
          </a:xfrm>
          <a:custGeom>
            <a:avLst/>
            <a:gdLst/>
            <a:ahLst/>
            <a:cxnLst/>
            <a:rect l="l" t="t" r="r" b="b"/>
            <a:pathLst>
              <a:path w="80403" h="80403" extrusionOk="0">
                <a:moveTo>
                  <a:pt x="80402" y="0"/>
                </a:moveTo>
                <a:cubicBezTo>
                  <a:pt x="36029" y="0"/>
                  <a:pt x="0" y="36095"/>
                  <a:pt x="0" y="80403"/>
                </a:cubicBezTo>
                <a:lnTo>
                  <a:pt x="30598" y="80403"/>
                </a:lnTo>
                <a:cubicBezTo>
                  <a:pt x="30598" y="52918"/>
                  <a:pt x="52983" y="30664"/>
                  <a:pt x="80402" y="30664"/>
                </a:cubicBezTo>
                <a:lnTo>
                  <a:pt x="804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0"/>
          <p:cNvSpPr/>
          <p:nvPr/>
        </p:nvSpPr>
        <p:spPr>
          <a:xfrm rot="-900108" flipH="1">
            <a:off x="-152805" y="3667699"/>
            <a:ext cx="1802354" cy="1802354"/>
          </a:xfrm>
          <a:custGeom>
            <a:avLst/>
            <a:gdLst/>
            <a:ahLst/>
            <a:cxnLst/>
            <a:rect l="l" t="t" r="r" b="b"/>
            <a:pathLst>
              <a:path w="80403" h="80403" extrusionOk="0">
                <a:moveTo>
                  <a:pt x="80402" y="0"/>
                </a:moveTo>
                <a:cubicBezTo>
                  <a:pt x="36029" y="0"/>
                  <a:pt x="0" y="36095"/>
                  <a:pt x="0" y="80403"/>
                </a:cubicBezTo>
                <a:lnTo>
                  <a:pt x="30598" y="80403"/>
                </a:lnTo>
                <a:cubicBezTo>
                  <a:pt x="30598" y="52918"/>
                  <a:pt x="52983" y="30664"/>
                  <a:pt x="80402" y="30664"/>
                </a:cubicBezTo>
                <a:lnTo>
                  <a:pt x="80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942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3825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10667"/>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4267">
                <a:solidFill>
                  <a:schemeClr val="tx1">
                    <a:tint val="75000"/>
                  </a:schemeClr>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3252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8/22/23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27275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8/22/23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77655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8/22/23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0893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56407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00652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07581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2133">
                <a:solidFill>
                  <a:schemeClr val="tx1">
                    <a:tint val="75000"/>
                  </a:schemeClr>
                </a:solidFill>
              </a:defRPr>
            </a:lvl1pPr>
          </a:lstStyle>
          <a:p>
            <a:fld id="{C764DE79-268F-4C1A-8933-263129D2AF90}" type="datetimeFigureOut">
              <a:rPr lang="en-US" dirty="0"/>
              <a:t>8/22/23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2133">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31585884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6"/>
          <p:cNvSpPr txBox="1">
            <a:spLocks noGrp="1"/>
          </p:cNvSpPr>
          <p:nvPr>
            <p:ph type="ctrTitle"/>
          </p:nvPr>
        </p:nvSpPr>
        <p:spPr>
          <a:xfrm>
            <a:off x="822950" y="2257100"/>
            <a:ext cx="7564800" cy="94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t>Learning Objectives</a:t>
            </a:r>
            <a:endParaRPr sz="4800" b="1"/>
          </a:p>
          <a:p>
            <a:pPr marL="0" lvl="0" indent="0" algn="ctr" rtl="0">
              <a:spcBef>
                <a:spcPts val="0"/>
              </a:spcBef>
              <a:spcAft>
                <a:spcPts val="0"/>
              </a:spcAft>
              <a:buNone/>
            </a:pPr>
            <a:r>
              <a:rPr lang="en" sz="4800" b="1"/>
              <a:t>To Foster Student Learning</a:t>
            </a:r>
            <a:endParaRPr sz="4800" b="1"/>
          </a:p>
          <a:p>
            <a:pPr marL="0" lvl="0" indent="0" algn="ctr" rtl="0">
              <a:spcBef>
                <a:spcPts val="0"/>
              </a:spcBef>
              <a:spcAft>
                <a:spcPts val="0"/>
              </a:spcAft>
              <a:buNone/>
            </a:pPr>
            <a:endParaRPr sz="1200" b="1"/>
          </a:p>
          <a:p>
            <a:pPr marL="0" lvl="0" indent="0" algn="ctr" rtl="0">
              <a:spcBef>
                <a:spcPts val="0"/>
              </a:spcBef>
              <a:spcAft>
                <a:spcPts val="0"/>
              </a:spcAft>
              <a:buNone/>
            </a:pPr>
            <a:endParaRPr sz="1200" b="1"/>
          </a:p>
        </p:txBody>
      </p:sp>
      <p:sp>
        <p:nvSpPr>
          <p:cNvPr id="205" name="Google Shape;205;p36"/>
          <p:cNvSpPr/>
          <p:nvPr/>
        </p:nvSpPr>
        <p:spPr>
          <a:xfrm rot="5400000">
            <a:off x="4558741" y="2409699"/>
            <a:ext cx="26525" cy="1867678"/>
          </a:xfrm>
          <a:custGeom>
            <a:avLst/>
            <a:gdLst/>
            <a:ahLst/>
            <a:cxnLst/>
            <a:rect l="l" t="t" r="r" b="b"/>
            <a:pathLst>
              <a:path w="1061" h="31989" extrusionOk="0">
                <a:moveTo>
                  <a:pt x="0" y="0"/>
                </a:moveTo>
                <a:lnTo>
                  <a:pt x="0" y="31989"/>
                </a:lnTo>
                <a:lnTo>
                  <a:pt x="1060" y="31989"/>
                </a:lnTo>
                <a:lnTo>
                  <a:pt x="10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81B69A90-28E0-448B-A84C-73D000288860}"/>
              </a:ext>
            </a:extLst>
          </p:cNvPr>
          <p:cNvSpPr txBox="1"/>
          <p:nvPr/>
        </p:nvSpPr>
        <p:spPr>
          <a:xfrm>
            <a:off x="1962615" y="3646449"/>
            <a:ext cx="4650058" cy="523220"/>
          </a:xfrm>
          <a:prstGeom prst="rect">
            <a:avLst/>
          </a:prstGeom>
          <a:noFill/>
        </p:spPr>
        <p:txBody>
          <a:bodyPr wrap="square" lIns="91440" tIns="45720" rIns="91440" bIns="45720" rtlCol="0" anchor="t">
            <a:spAutoFit/>
          </a:bodyPr>
          <a:lstStyle/>
          <a:p>
            <a:pPr algn="just"/>
            <a:r>
              <a:rPr lang="en-US"/>
              <a:t>                             Summer Institute 2023</a:t>
            </a:r>
          </a:p>
          <a:p>
            <a:pPr algn="just"/>
            <a:r>
              <a:rPr lang="en-US"/>
              <a:t>              Your hosts: Ainsley Camps and Amber Shaw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C88204-87B8-3883-8A7D-B810A3D9401D}"/>
              </a:ext>
            </a:extLst>
          </p:cNvPr>
          <p:cNvSpPr>
            <a:spLocks noGrp="1"/>
          </p:cNvSpPr>
          <p:nvPr>
            <p:ph type="title"/>
          </p:nvPr>
        </p:nvSpPr>
        <p:spPr>
          <a:xfrm>
            <a:off x="5886450" y="841772"/>
            <a:ext cx="2983230" cy="2403100"/>
          </a:xfrm>
        </p:spPr>
        <p:txBody>
          <a:bodyPr vert="horz" lIns="91440" tIns="45720" rIns="91440" bIns="45720" rtlCol="0" anchor="b">
            <a:normAutofit/>
          </a:bodyPr>
          <a:lstStyle/>
          <a:p>
            <a:r>
              <a:rPr lang="en-US" sz="3600"/>
              <a:t>Your target </a:t>
            </a:r>
          </a:p>
        </p:txBody>
      </p:sp>
      <p:pic>
        <p:nvPicPr>
          <p:cNvPr id="4" name="Google Shape;252;p43">
            <a:extLst>
              <a:ext uri="{FF2B5EF4-FFF2-40B4-BE49-F238E27FC236}">
                <a16:creationId xmlns:a16="http://schemas.microsoft.com/office/drawing/2014/main" id="{CB05C0AF-68C7-2340-1815-1CDE22D60587}"/>
              </a:ext>
            </a:extLst>
          </p:cNvPr>
          <p:cNvPicPr preferRelativeResize="0"/>
          <p:nvPr/>
        </p:nvPicPr>
        <p:blipFill rotWithShape="1">
          <a:blip r:embed="rId3"/>
          <a:srcRect l="8008" r="19816" b="-2"/>
          <a:stretch/>
        </p:blipFill>
        <p:spPr>
          <a:xfrm>
            <a:off x="20" y="10"/>
            <a:ext cx="5582392" cy="5143490"/>
          </a:xfrm>
          <a:prstGeom prst="rect">
            <a:avLst/>
          </a:prstGeom>
          <a:noFill/>
        </p:spPr>
      </p:pic>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97905"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8736" y="3410190"/>
            <a:ext cx="298323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315398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7"/>
        <p:cNvGrpSpPr/>
        <p:nvPr/>
      </p:nvGrpSpPr>
      <p:grpSpPr>
        <a:xfrm>
          <a:off x="0" y="0"/>
          <a:ext cx="0" cy="0"/>
          <a:chOff x="0" y="0"/>
          <a:chExt cx="0" cy="0"/>
        </a:xfrm>
      </p:grpSpPr>
      <p:sp useBgFill="1">
        <p:nvSpPr>
          <p:cNvPr id="264" name="Rectangle 26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6" name="Freeform: Shape 265">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51435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8" name="Freeform: Shape 267">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51435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9" name="Google Shape;259;p44"/>
          <p:cNvSpPr txBox="1">
            <a:spLocks noGrp="1"/>
          </p:cNvSpPr>
          <p:nvPr>
            <p:ph type="title" idx="2"/>
          </p:nvPr>
        </p:nvSpPr>
        <p:spPr>
          <a:xfrm>
            <a:off x="1143002" y="1499711"/>
            <a:ext cx="6858000" cy="2073021"/>
          </a:xfrm>
          <a:prstGeom prst="rect">
            <a:avLst/>
          </a:prstGeom>
        </p:spPr>
        <p:txBody>
          <a:bodyPr spcFirstLastPara="1" vert="horz" lIns="91440" tIns="45720" rIns="91440" bIns="45720" rtlCol="0" anchor="ctr" anchorCtr="0">
            <a:normAutofit/>
          </a:bodyPr>
          <a:lstStyle/>
          <a:p>
            <a:pPr marL="0" lvl="0" indent="0">
              <a:spcBef>
                <a:spcPct val="0"/>
              </a:spcBef>
              <a:spcAft>
                <a:spcPts val="0"/>
              </a:spcAft>
            </a:pPr>
            <a:r>
              <a:rPr lang="en-US" sz="4600" kern="1200">
                <a:solidFill>
                  <a:schemeClr val="tx1"/>
                </a:solidFill>
                <a:latin typeface="+mj-lt"/>
                <a:ea typeface="+mj-ea"/>
                <a:cs typeface="+mj-cs"/>
              </a:rPr>
              <a:t>How to </a:t>
            </a:r>
            <a:r>
              <a:rPr lang="en-US" sz="4600">
                <a:solidFill>
                  <a:schemeClr val="tx1"/>
                </a:solidFill>
              </a:rPr>
              <a:t>write</a:t>
            </a:r>
            <a:r>
              <a:rPr lang="en-US" sz="4600" kern="1200">
                <a:solidFill>
                  <a:schemeClr val="tx1"/>
                </a:solidFill>
                <a:latin typeface="+mj-lt"/>
                <a:ea typeface="+mj-ea"/>
                <a:cs typeface="+mj-cs"/>
              </a:rPr>
              <a:t> Learning Objectives</a:t>
            </a:r>
          </a:p>
          <a:p>
            <a:pPr>
              <a:spcBef>
                <a:spcPct val="0"/>
              </a:spcBef>
            </a:pPr>
            <a:r>
              <a:rPr lang="en-US" sz="4600" kern="1200">
                <a:solidFill>
                  <a:schemeClr val="tx1"/>
                </a:solidFill>
                <a:latin typeface="+mj-lt"/>
                <a:ea typeface="+mj-ea"/>
                <a:cs typeface="+mj-cs"/>
              </a:rPr>
              <a:t>that foster student learning</a:t>
            </a:r>
            <a:r>
              <a:rPr lang="en-US" sz="4600">
                <a:solidFill>
                  <a:schemeClr val="tx1"/>
                </a:solidFill>
              </a:rPr>
              <a:t> </a:t>
            </a:r>
            <a:endParaRPr lang="en-US" sz="4600" kern="1200">
              <a:solidFill>
                <a:schemeClr val="tx1"/>
              </a:solidFill>
              <a:latin typeface="+mj-lt"/>
              <a:cs typeface="Calibri Light"/>
            </a:endParaRPr>
          </a:p>
        </p:txBody>
      </p:sp>
      <p:sp>
        <p:nvSpPr>
          <p:cNvPr id="270" name="Rectangle 269">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4143589"/>
            <a:ext cx="3566160" cy="20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4">
            <a:extLst>
              <a:ext uri="{FF2B5EF4-FFF2-40B4-BE49-F238E27FC236}">
                <a16:creationId xmlns:a16="http://schemas.microsoft.com/office/drawing/2014/main" id="{3D4E5375-8C71-13A3-8774-5047767D5309}"/>
              </a:ext>
            </a:extLst>
          </p:cNvPr>
          <p:cNvPicPr>
            <a:picLocks noChangeAspect="1"/>
          </p:cNvPicPr>
          <p:nvPr/>
        </p:nvPicPr>
        <p:blipFill rotWithShape="1">
          <a:blip r:embed="rId3"/>
          <a:srcRect t="16152" r="1" b="1"/>
          <a:stretch/>
        </p:blipFill>
        <p:spPr>
          <a:xfrm>
            <a:off x="20" y="10"/>
            <a:ext cx="9143980" cy="5143490"/>
          </a:xfrm>
          <a:prstGeom prst="rect">
            <a:avLst/>
          </a:prstGeom>
        </p:spPr>
      </p:pic>
      <p:sp>
        <p:nvSpPr>
          <p:cNvPr id="34" name="Rectangle 33">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849899" y="-1143383"/>
            <a:ext cx="3444203" cy="9144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F153A5-0B1D-9FEE-4932-0D105A4EA953}"/>
              </a:ext>
            </a:extLst>
          </p:cNvPr>
          <p:cNvSpPr>
            <a:spLocks noGrp="1"/>
          </p:cNvSpPr>
          <p:nvPr>
            <p:ph type="title"/>
          </p:nvPr>
        </p:nvSpPr>
        <p:spPr>
          <a:xfrm>
            <a:off x="303414" y="2318946"/>
            <a:ext cx="6808922" cy="1790700"/>
          </a:xfrm>
        </p:spPr>
        <p:txBody>
          <a:bodyPr vert="horz" lIns="91440" tIns="45720" rIns="91440" bIns="45720" rtlCol="0" anchor="b">
            <a:normAutofit/>
          </a:bodyPr>
          <a:lstStyle/>
          <a:p>
            <a:r>
              <a:rPr lang="en-US" sz="5000">
                <a:solidFill>
                  <a:schemeClr val="bg1"/>
                </a:solidFill>
              </a:rPr>
              <a:t>Learner-centred </a:t>
            </a:r>
          </a:p>
        </p:txBody>
      </p:sp>
      <p:sp>
        <p:nvSpPr>
          <p:cNvPr id="36" name="Rectangle: Rounded Corners 35">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81279"/>
            <a:ext cx="7339422" cy="5143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297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51435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51435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8AD833-48D2-CC50-7FA0-023A53673846}"/>
              </a:ext>
            </a:extLst>
          </p:cNvPr>
          <p:cNvSpPr>
            <a:spLocks noGrp="1"/>
          </p:cNvSpPr>
          <p:nvPr>
            <p:ph type="title"/>
          </p:nvPr>
        </p:nvSpPr>
        <p:spPr>
          <a:xfrm>
            <a:off x="466344" y="870966"/>
            <a:ext cx="2702052" cy="3394710"/>
          </a:xfrm>
        </p:spPr>
        <p:txBody>
          <a:bodyPr>
            <a:normAutofit/>
          </a:bodyPr>
          <a:lstStyle/>
          <a:p>
            <a:r>
              <a:rPr lang="en-US" sz="3000">
                <a:cs typeface="Calibri Light"/>
              </a:rPr>
              <a:t>Learner-centred</a:t>
            </a:r>
            <a:endParaRPr lang="en-US" sz="3000"/>
          </a:p>
        </p:txBody>
      </p:sp>
      <p:sp>
        <p:nvSpPr>
          <p:cNvPr id="25" name="Rectangle 2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26536"/>
            <a:ext cx="96012" cy="490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23DE859-7F37-AB91-2762-6661227FC951}"/>
              </a:ext>
            </a:extLst>
          </p:cNvPr>
          <p:cNvSpPr>
            <a:spLocks noGrp="1"/>
          </p:cNvSpPr>
          <p:nvPr>
            <p:ph idx="1"/>
          </p:nvPr>
        </p:nvSpPr>
        <p:spPr>
          <a:xfrm>
            <a:off x="4075611" y="699516"/>
            <a:ext cx="4437453" cy="3744468"/>
          </a:xfrm>
        </p:spPr>
        <p:txBody>
          <a:bodyPr anchor="ctr">
            <a:normAutofit/>
          </a:bodyPr>
          <a:lstStyle/>
          <a:p>
            <a:pPr marL="0" indent="0">
              <a:buNone/>
            </a:pPr>
            <a:r>
              <a:rPr lang="en" sz="1500">
                <a:ea typeface="+mn-lt"/>
                <a:cs typeface="+mn-lt"/>
              </a:rPr>
              <a:t>By the end of this lesson, </a:t>
            </a:r>
            <a:r>
              <a:rPr lang="en" sz="1500" b="1">
                <a:ea typeface="+mn-lt"/>
                <a:cs typeface="+mn-lt"/>
              </a:rPr>
              <a:t>learners </a:t>
            </a:r>
            <a:r>
              <a:rPr lang="en" sz="1500">
                <a:ea typeface="+mn-lt"/>
                <a:cs typeface="+mn-lt"/>
              </a:rPr>
              <a:t>will be able to….</a:t>
            </a:r>
            <a:endParaRPr lang="en-US" sz="1500">
              <a:ea typeface="+mn-lt"/>
              <a:cs typeface="+mn-lt"/>
            </a:endParaRPr>
          </a:p>
          <a:p>
            <a:pPr marL="0" indent="0">
              <a:spcBef>
                <a:spcPts val="0"/>
              </a:spcBef>
              <a:buNone/>
            </a:pPr>
            <a:endParaRPr lang="en" sz="1500">
              <a:ea typeface="+mn-lt"/>
              <a:cs typeface="+mn-lt"/>
            </a:endParaRPr>
          </a:p>
          <a:p>
            <a:pPr marL="0" indent="0">
              <a:spcBef>
                <a:spcPts val="0"/>
              </a:spcBef>
              <a:buNone/>
            </a:pPr>
            <a:endParaRPr lang="en" sz="1500">
              <a:ea typeface="+mn-lt"/>
              <a:cs typeface="+mn-lt"/>
            </a:endParaRPr>
          </a:p>
          <a:p>
            <a:pPr marL="0" indent="0">
              <a:spcBef>
                <a:spcPts val="0"/>
              </a:spcBef>
              <a:buNone/>
            </a:pPr>
            <a:endParaRPr lang="en" sz="1500">
              <a:ea typeface="+mn-lt"/>
              <a:cs typeface="+mn-lt"/>
            </a:endParaRPr>
          </a:p>
          <a:p>
            <a:pPr marL="0" indent="0">
              <a:spcBef>
                <a:spcPts val="0"/>
              </a:spcBef>
              <a:buNone/>
            </a:pPr>
            <a:r>
              <a:rPr lang="en" sz="1500">
                <a:ea typeface="+mn-lt"/>
                <a:cs typeface="+mn-lt"/>
              </a:rPr>
              <a:t>By the end of this laboratory activity, </a:t>
            </a:r>
            <a:r>
              <a:rPr lang="en" sz="1500" b="1">
                <a:ea typeface="+mn-lt"/>
                <a:cs typeface="+mn-lt"/>
              </a:rPr>
              <a:t>you </a:t>
            </a:r>
            <a:r>
              <a:rPr lang="en" sz="1500">
                <a:ea typeface="+mn-lt"/>
                <a:cs typeface="+mn-lt"/>
              </a:rPr>
              <a:t>will be able to….</a:t>
            </a:r>
            <a:endParaRPr lang="en-US" sz="1500">
              <a:ea typeface="+mn-lt"/>
              <a:cs typeface="+mn-lt"/>
            </a:endParaRPr>
          </a:p>
          <a:p>
            <a:pPr>
              <a:spcBef>
                <a:spcPts val="0"/>
              </a:spcBef>
            </a:pPr>
            <a:endParaRPr lang="en-US" sz="1500">
              <a:ea typeface="+mn-lt"/>
              <a:cs typeface="+mn-lt"/>
            </a:endParaRPr>
          </a:p>
          <a:p>
            <a:endParaRPr lang="en" sz="1500">
              <a:cs typeface="Calibri"/>
            </a:endParaRPr>
          </a:p>
          <a:p>
            <a:endParaRPr lang="en-US" sz="1500">
              <a:cs typeface="Calibri"/>
            </a:endParaRPr>
          </a:p>
        </p:txBody>
      </p:sp>
    </p:spTree>
    <p:extLst>
      <p:ext uri="{BB962C8B-B14F-4D97-AF65-F5344CB8AC3E}">
        <p14:creationId xmlns:p14="http://schemas.microsoft.com/office/powerpoint/2010/main" val="3319508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C6B158B5-50B5-4927-A367-7C9F3AFE5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7415DD-1B9E-C1C2-EA22-8C68947AAEA0}"/>
              </a:ext>
            </a:extLst>
          </p:cNvPr>
          <p:cNvSpPr>
            <a:spLocks noGrp="1"/>
          </p:cNvSpPr>
          <p:nvPr>
            <p:ph type="title"/>
          </p:nvPr>
        </p:nvSpPr>
        <p:spPr>
          <a:xfrm>
            <a:off x="5236368" y="1025754"/>
            <a:ext cx="3281363" cy="1999132"/>
          </a:xfrm>
        </p:spPr>
        <p:txBody>
          <a:bodyPr vert="horz" lIns="91440" tIns="45720" rIns="91440" bIns="45720" rtlCol="0" anchor="b">
            <a:normAutofit/>
          </a:bodyPr>
          <a:lstStyle/>
          <a:p>
            <a:pPr algn="r"/>
            <a:r>
              <a:rPr lang="en-US" sz="5400">
                <a:solidFill>
                  <a:schemeClr val="bg1"/>
                </a:solidFill>
              </a:rPr>
              <a:t>Specific </a:t>
            </a:r>
          </a:p>
        </p:txBody>
      </p:sp>
      <p:pic>
        <p:nvPicPr>
          <p:cNvPr id="4" name="Picture 4">
            <a:extLst>
              <a:ext uri="{FF2B5EF4-FFF2-40B4-BE49-F238E27FC236}">
                <a16:creationId xmlns:a16="http://schemas.microsoft.com/office/drawing/2014/main" id="{3CB78F79-0659-3C48-A66B-9E5506F6AE66}"/>
              </a:ext>
            </a:extLst>
          </p:cNvPr>
          <p:cNvPicPr>
            <a:picLocks noGrp="1" noChangeAspect="1"/>
          </p:cNvPicPr>
          <p:nvPr>
            <p:ph idx="1"/>
          </p:nvPr>
        </p:nvPicPr>
        <p:blipFill rotWithShape="1">
          <a:blip r:embed="rId3"/>
          <a:srcRect t="4128" r="-1" b="21405"/>
          <a:stretch/>
        </p:blipFill>
        <p:spPr>
          <a:xfrm>
            <a:off x="20" y="1"/>
            <a:ext cx="4686958" cy="5143499"/>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effectLst>
            <a:outerShdw blurRad="381000" dist="152400" algn="tl" rotWithShape="0">
              <a:prstClr val="black">
                <a:alpha val="10000"/>
              </a:prstClr>
            </a:outerShdw>
          </a:effectLst>
        </p:spPr>
      </p:pic>
      <p:sp>
        <p:nvSpPr>
          <p:cNvPr id="34" name="Freeform: Shape 33">
            <a:extLst>
              <a:ext uri="{FF2B5EF4-FFF2-40B4-BE49-F238E27FC236}">
                <a16:creationId xmlns:a16="http://schemas.microsoft.com/office/drawing/2014/main" id="{B01367A3-F670-4BD9-9972-F7E97FC22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03000" y="2243528"/>
            <a:ext cx="5143091" cy="656037"/>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8C3DB02-606C-40EC-8381-7A29A1ADF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02999" y="2243528"/>
            <a:ext cx="5143091" cy="656037"/>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60805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51435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51435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8AD833-48D2-CC50-7FA0-023A53673846}"/>
              </a:ext>
            </a:extLst>
          </p:cNvPr>
          <p:cNvSpPr>
            <a:spLocks noGrp="1"/>
          </p:cNvSpPr>
          <p:nvPr>
            <p:ph type="title"/>
          </p:nvPr>
        </p:nvSpPr>
        <p:spPr>
          <a:xfrm>
            <a:off x="466344" y="870966"/>
            <a:ext cx="2702052" cy="3394710"/>
          </a:xfrm>
        </p:spPr>
        <p:txBody>
          <a:bodyPr>
            <a:normAutofit/>
          </a:bodyPr>
          <a:lstStyle/>
          <a:p>
            <a:r>
              <a:rPr lang="en-US" sz="3000">
                <a:cs typeface="Calibri Light"/>
              </a:rPr>
              <a:t>Specific</a:t>
            </a:r>
            <a:endParaRPr lang="en-US" sz="3000"/>
          </a:p>
        </p:txBody>
      </p:sp>
      <p:sp>
        <p:nvSpPr>
          <p:cNvPr id="25" name="Rectangle 2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26536"/>
            <a:ext cx="96012" cy="490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23DE859-7F37-AB91-2762-6661227FC951}"/>
              </a:ext>
            </a:extLst>
          </p:cNvPr>
          <p:cNvSpPr>
            <a:spLocks noGrp="1"/>
          </p:cNvSpPr>
          <p:nvPr>
            <p:ph idx="1"/>
          </p:nvPr>
        </p:nvSpPr>
        <p:spPr>
          <a:xfrm>
            <a:off x="4075611" y="699516"/>
            <a:ext cx="4437453" cy="3744468"/>
          </a:xfrm>
        </p:spPr>
        <p:txBody>
          <a:bodyPr anchor="ctr">
            <a:normAutofit/>
          </a:bodyPr>
          <a:lstStyle/>
          <a:p>
            <a:pPr marL="0" indent="0">
              <a:lnSpc>
                <a:spcPct val="100000"/>
              </a:lnSpc>
              <a:buNone/>
            </a:pPr>
            <a:r>
              <a:rPr lang="en-US" sz="2000">
                <a:ea typeface="+mn-lt"/>
                <a:cs typeface="+mn-lt"/>
              </a:rPr>
              <a:t>Effective learning outcomes contain</a:t>
            </a:r>
          </a:p>
          <a:p>
            <a:pPr marL="0" indent="0">
              <a:lnSpc>
                <a:spcPct val="100000"/>
              </a:lnSpc>
              <a:buNone/>
            </a:pPr>
            <a:r>
              <a:rPr lang="en-US" sz="2000">
                <a:ea typeface="+mn-lt"/>
                <a:cs typeface="+mn-lt"/>
              </a:rPr>
              <a:t>1. verb(s)</a:t>
            </a:r>
          </a:p>
          <a:p>
            <a:pPr marL="0" indent="0">
              <a:lnSpc>
                <a:spcPct val="100000"/>
              </a:lnSpc>
              <a:buNone/>
            </a:pPr>
            <a:r>
              <a:rPr lang="en-US" sz="2000">
                <a:ea typeface="+mn-lt"/>
                <a:cs typeface="+mn-lt"/>
              </a:rPr>
              <a:t>2. Subject (the what)</a:t>
            </a:r>
          </a:p>
          <a:p>
            <a:pPr marL="0" indent="0">
              <a:lnSpc>
                <a:spcPct val="100000"/>
              </a:lnSpc>
              <a:buNone/>
            </a:pPr>
            <a:r>
              <a:rPr lang="en-US" sz="2000">
                <a:ea typeface="+mn-lt"/>
                <a:cs typeface="+mn-lt"/>
              </a:rPr>
              <a:t>3. Context or criteria</a:t>
            </a:r>
          </a:p>
          <a:p>
            <a:pPr>
              <a:buNone/>
            </a:pPr>
            <a:endParaRPr lang="en" sz="2000">
              <a:solidFill>
                <a:srgbClr val="666666"/>
              </a:solidFill>
              <a:ea typeface="+mn-lt"/>
              <a:cs typeface="+mn-lt"/>
            </a:endParaRPr>
          </a:p>
          <a:p>
            <a:pPr>
              <a:buNone/>
            </a:pPr>
            <a:r>
              <a:rPr lang="en" sz="2000">
                <a:solidFill>
                  <a:srgbClr val="666666"/>
                </a:solidFill>
                <a:ea typeface="+mn-lt"/>
                <a:cs typeface="+mn-lt"/>
              </a:rPr>
              <a:t>By the end of this lesson, learners will be able to </a:t>
            </a:r>
            <a:r>
              <a:rPr lang="en" sz="2000" b="1">
                <a:ea typeface="+mn-lt"/>
                <a:cs typeface="+mn-lt"/>
              </a:rPr>
              <a:t>create a social media plan for a non-profit organization</a:t>
            </a:r>
            <a:r>
              <a:rPr lang="en" sz="2000">
                <a:ea typeface="+mn-lt"/>
                <a:cs typeface="+mn-lt"/>
              </a:rPr>
              <a:t>.</a:t>
            </a:r>
            <a:endParaRPr lang="en"/>
          </a:p>
          <a:p>
            <a:pPr marL="0" indent="0">
              <a:buNone/>
            </a:pPr>
            <a:endParaRPr lang="en" sz="1500">
              <a:ea typeface="+mn-lt"/>
              <a:cs typeface="+mn-lt"/>
            </a:endParaRPr>
          </a:p>
          <a:p>
            <a:endParaRPr lang="en" sz="1500">
              <a:cs typeface="Calibri"/>
            </a:endParaRPr>
          </a:p>
          <a:p>
            <a:endParaRPr lang="en-US" sz="1500">
              <a:cs typeface="Calibri"/>
            </a:endParaRPr>
          </a:p>
        </p:txBody>
      </p:sp>
    </p:spTree>
    <p:extLst>
      <p:ext uri="{BB962C8B-B14F-4D97-AF65-F5344CB8AC3E}">
        <p14:creationId xmlns:p14="http://schemas.microsoft.com/office/powerpoint/2010/main" val="594224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4C7511-E020-88A0-C733-625E9D2E354C}"/>
              </a:ext>
            </a:extLst>
          </p:cNvPr>
          <p:cNvSpPr>
            <a:spLocks noGrp="1"/>
          </p:cNvSpPr>
          <p:nvPr>
            <p:ph type="title"/>
          </p:nvPr>
        </p:nvSpPr>
        <p:spPr>
          <a:xfrm>
            <a:off x="515125" y="865179"/>
            <a:ext cx="2400300" cy="3345872"/>
          </a:xfrm>
        </p:spPr>
        <p:txBody>
          <a:bodyPr>
            <a:normAutofit/>
          </a:bodyPr>
          <a:lstStyle/>
          <a:p>
            <a:r>
              <a:rPr lang="en-US" sz="2400">
                <a:solidFill>
                  <a:srgbClr val="236292"/>
                </a:solidFill>
                <a:latin typeface="Trebuchet MS"/>
                <a:cs typeface="Calibri Light"/>
              </a:rPr>
              <a:t>Learning Outcomes</a:t>
            </a:r>
            <a:br>
              <a:rPr lang="en-US" sz="2400">
                <a:latin typeface="Trebuchet MS"/>
                <a:cs typeface="Calibri Light"/>
              </a:rPr>
            </a:br>
            <a:r>
              <a:rPr lang="en-US" sz="2400">
                <a:solidFill>
                  <a:srgbClr val="236292"/>
                </a:solidFill>
                <a:latin typeface="Trebuchet MS"/>
                <a:cs typeface="Calibri Light"/>
              </a:rPr>
              <a:t>Example 1: </a:t>
            </a:r>
            <a:br>
              <a:rPr lang="en-US" sz="2400">
                <a:solidFill>
                  <a:srgbClr val="236292"/>
                </a:solidFill>
                <a:latin typeface="Trebuchet MS"/>
                <a:cs typeface="Calibri Light"/>
              </a:rPr>
            </a:br>
            <a:br>
              <a:rPr lang="en-US" sz="2400">
                <a:latin typeface="Trebuchet MS"/>
                <a:cs typeface="Calibri Light"/>
              </a:rPr>
            </a:br>
            <a:endParaRPr lang="en-US" sz="2400">
              <a:solidFill>
                <a:srgbClr val="236292"/>
              </a:solidFill>
              <a:latin typeface="Trebuchet MS"/>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E55BB17-8890-D212-ACB6-9D0E6A3946DB}"/>
              </a:ext>
            </a:extLst>
          </p:cNvPr>
          <p:cNvSpPr>
            <a:spLocks noGrp="1"/>
          </p:cNvSpPr>
          <p:nvPr>
            <p:ph idx="1"/>
          </p:nvPr>
        </p:nvSpPr>
        <p:spPr>
          <a:xfrm>
            <a:off x="3335481" y="443508"/>
            <a:ext cx="5179868" cy="4189214"/>
          </a:xfrm>
        </p:spPr>
        <p:txBody>
          <a:bodyPr anchor="ctr">
            <a:normAutofit/>
          </a:bodyPr>
          <a:lstStyle/>
          <a:p>
            <a:pPr marL="0" indent="0">
              <a:lnSpc>
                <a:spcPct val="100000"/>
              </a:lnSpc>
              <a:buNone/>
            </a:pPr>
            <a:r>
              <a:rPr lang="en-US" sz="2200">
                <a:latin typeface="Trebuchet MS"/>
                <a:cs typeface="Arial"/>
              </a:rPr>
              <a:t>By the end of this module, students will be able to select appropriate materials for use in building wood-framed houses.</a:t>
            </a:r>
          </a:p>
          <a:p>
            <a:pPr marL="0" indent="0">
              <a:lnSpc>
                <a:spcPct val="100000"/>
              </a:lnSpc>
              <a:buNone/>
            </a:pPr>
            <a:br>
              <a:rPr lang="en-US" sz="1800">
                <a:latin typeface="Trebuchet MS"/>
                <a:cs typeface="Arial"/>
              </a:rPr>
            </a:br>
            <a:r>
              <a:rPr lang="en-US" sz="2200">
                <a:solidFill>
                  <a:srgbClr val="404040"/>
                </a:solidFill>
                <a:latin typeface="Trebuchet MS"/>
                <a:cs typeface="Arial"/>
              </a:rPr>
              <a:t>Find the </a:t>
            </a:r>
          </a:p>
          <a:p>
            <a:pPr>
              <a:lnSpc>
                <a:spcPct val="100000"/>
              </a:lnSpc>
            </a:pPr>
            <a:r>
              <a:rPr lang="en-US" sz="2200">
                <a:solidFill>
                  <a:srgbClr val="FF0000"/>
                </a:solidFill>
                <a:latin typeface="Trebuchet MS"/>
                <a:cs typeface="Arial"/>
              </a:rPr>
              <a:t>action verb</a:t>
            </a:r>
          </a:p>
          <a:p>
            <a:pPr>
              <a:lnSpc>
                <a:spcPct val="100000"/>
              </a:lnSpc>
            </a:pPr>
            <a:r>
              <a:rPr lang="en-US" sz="2200">
                <a:solidFill>
                  <a:srgbClr val="404040"/>
                </a:solidFill>
                <a:highlight>
                  <a:srgbClr val="FFFF00"/>
                </a:highlight>
                <a:latin typeface="Trebuchet MS"/>
                <a:cs typeface="Arial"/>
              </a:rPr>
              <a:t>subject</a:t>
            </a:r>
            <a:endParaRPr lang="en-US" sz="2200">
              <a:solidFill>
                <a:srgbClr val="404040"/>
              </a:solidFill>
              <a:latin typeface="Trebuchet MS"/>
              <a:cs typeface="Arial"/>
            </a:endParaRPr>
          </a:p>
          <a:p>
            <a:pPr>
              <a:lnSpc>
                <a:spcPct val="100000"/>
              </a:lnSpc>
            </a:pPr>
            <a:r>
              <a:rPr lang="en-US" sz="2200" u="sng">
                <a:solidFill>
                  <a:srgbClr val="404040"/>
                </a:solidFill>
                <a:latin typeface="Trebuchet MS"/>
                <a:cs typeface="Arial"/>
              </a:rPr>
              <a:t>context/criterion</a:t>
            </a:r>
            <a:endParaRPr lang="en-US" sz="2200">
              <a:solidFill>
                <a:srgbClr val="404040"/>
              </a:solidFill>
              <a:latin typeface="Trebuchet MS"/>
              <a:cs typeface="Arial"/>
            </a:endParaRPr>
          </a:p>
          <a:p>
            <a:pPr marL="0" indent="0">
              <a:buNone/>
            </a:pPr>
            <a:endParaRPr lang="en-US" sz="1800">
              <a:latin typeface="Arial"/>
              <a:cs typeface="Arial"/>
            </a:endParaRPr>
          </a:p>
        </p:txBody>
      </p:sp>
    </p:spTree>
    <p:extLst>
      <p:ext uri="{BB962C8B-B14F-4D97-AF65-F5344CB8AC3E}">
        <p14:creationId xmlns:p14="http://schemas.microsoft.com/office/powerpoint/2010/main" val="1610773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4C7511-E020-88A0-C733-625E9D2E354C}"/>
              </a:ext>
            </a:extLst>
          </p:cNvPr>
          <p:cNvSpPr>
            <a:spLocks noGrp="1"/>
          </p:cNvSpPr>
          <p:nvPr>
            <p:ph type="title"/>
          </p:nvPr>
        </p:nvSpPr>
        <p:spPr>
          <a:xfrm>
            <a:off x="515125" y="865179"/>
            <a:ext cx="2400300" cy="3345872"/>
          </a:xfrm>
        </p:spPr>
        <p:txBody>
          <a:bodyPr>
            <a:normAutofit/>
          </a:bodyPr>
          <a:lstStyle/>
          <a:p>
            <a:r>
              <a:rPr lang="en-US" sz="2400">
                <a:solidFill>
                  <a:srgbClr val="236292"/>
                </a:solidFill>
                <a:latin typeface="Trebuchet MS"/>
                <a:cs typeface="Calibri Light"/>
              </a:rPr>
              <a:t>Learning Outcomes</a:t>
            </a:r>
            <a:br>
              <a:rPr lang="en-US" sz="2400">
                <a:latin typeface="Trebuchet MS"/>
                <a:cs typeface="Calibri Light"/>
              </a:rPr>
            </a:br>
            <a:r>
              <a:rPr lang="en-US" sz="2400">
                <a:solidFill>
                  <a:srgbClr val="236292"/>
                </a:solidFill>
                <a:latin typeface="Trebuchet MS"/>
                <a:cs typeface="Calibri Light"/>
              </a:rPr>
              <a:t>Example 1: </a:t>
            </a:r>
            <a:br>
              <a:rPr lang="en-US" sz="2400">
                <a:solidFill>
                  <a:srgbClr val="236292"/>
                </a:solidFill>
                <a:latin typeface="Trebuchet MS"/>
                <a:cs typeface="Calibri Light"/>
              </a:rPr>
            </a:br>
            <a:br>
              <a:rPr lang="en-US" sz="2400">
                <a:latin typeface="Trebuchet MS"/>
                <a:cs typeface="Calibri Light"/>
              </a:rPr>
            </a:br>
            <a:r>
              <a:rPr lang="en-US" sz="2400">
                <a:solidFill>
                  <a:srgbClr val="236292"/>
                </a:solidFill>
                <a:latin typeface="Trebuchet MS"/>
                <a:cs typeface="Calibri Light"/>
              </a:rPr>
              <a:t>Breaking it down</a:t>
            </a:r>
          </a:p>
          <a:p>
            <a:endParaRPr lang="en-US" sz="2800">
              <a:solidFill>
                <a:srgbClr val="FFFFFF"/>
              </a:solidFill>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E55BB17-8890-D212-ACB6-9D0E6A3946DB}"/>
              </a:ext>
            </a:extLst>
          </p:cNvPr>
          <p:cNvSpPr>
            <a:spLocks noGrp="1"/>
          </p:cNvSpPr>
          <p:nvPr>
            <p:ph idx="1"/>
          </p:nvPr>
        </p:nvSpPr>
        <p:spPr>
          <a:xfrm>
            <a:off x="3335481" y="443508"/>
            <a:ext cx="5179868" cy="4189214"/>
          </a:xfrm>
        </p:spPr>
        <p:txBody>
          <a:bodyPr anchor="ctr">
            <a:normAutofit/>
          </a:bodyPr>
          <a:lstStyle/>
          <a:p>
            <a:pPr marL="0" indent="0">
              <a:lnSpc>
                <a:spcPct val="100000"/>
              </a:lnSpc>
              <a:buNone/>
            </a:pPr>
            <a:r>
              <a:rPr lang="en-US" sz="2200">
                <a:latin typeface="Trebuchet MS"/>
                <a:cs typeface="Arial"/>
              </a:rPr>
              <a:t>By the end of this module, students will be able to </a:t>
            </a:r>
            <a:r>
              <a:rPr lang="en-US" sz="2200">
                <a:solidFill>
                  <a:srgbClr val="FF0000"/>
                </a:solidFill>
                <a:latin typeface="Trebuchet MS"/>
                <a:cs typeface="Arial"/>
              </a:rPr>
              <a:t>select</a:t>
            </a:r>
            <a:r>
              <a:rPr lang="en-US" sz="2200">
                <a:solidFill>
                  <a:srgbClr val="404040"/>
                </a:solidFill>
                <a:latin typeface="Trebuchet MS"/>
                <a:cs typeface="Arial"/>
              </a:rPr>
              <a:t> </a:t>
            </a:r>
            <a:r>
              <a:rPr lang="en-US" sz="2200">
                <a:solidFill>
                  <a:srgbClr val="404040"/>
                </a:solidFill>
                <a:highlight>
                  <a:srgbClr val="FFFF00"/>
                </a:highlight>
                <a:latin typeface="Trebuchet MS"/>
                <a:cs typeface="Arial"/>
              </a:rPr>
              <a:t>appropriate materials</a:t>
            </a:r>
            <a:r>
              <a:rPr lang="en-US" sz="2200">
                <a:solidFill>
                  <a:srgbClr val="404040"/>
                </a:solidFill>
                <a:latin typeface="Trebuchet MS"/>
                <a:cs typeface="Arial"/>
              </a:rPr>
              <a:t> </a:t>
            </a:r>
            <a:r>
              <a:rPr lang="en-US" sz="2200" u="sng">
                <a:solidFill>
                  <a:srgbClr val="404040"/>
                </a:solidFill>
                <a:latin typeface="Trebuchet MS"/>
                <a:cs typeface="Arial"/>
              </a:rPr>
              <a:t>for use in building wood-framed houses.</a:t>
            </a:r>
            <a:endParaRPr lang="en-US" sz="2200">
              <a:solidFill>
                <a:srgbClr val="404040"/>
              </a:solidFill>
              <a:latin typeface="Trebuchet MS"/>
              <a:cs typeface="Arial"/>
            </a:endParaRPr>
          </a:p>
          <a:p>
            <a:pPr marL="0" indent="0">
              <a:lnSpc>
                <a:spcPct val="100000"/>
              </a:lnSpc>
              <a:buNone/>
            </a:pPr>
            <a:br>
              <a:rPr lang="en-US" sz="1800">
                <a:latin typeface="Trebuchet MS"/>
                <a:cs typeface="Arial"/>
              </a:rPr>
            </a:br>
            <a:endParaRPr lang="en-US" sz="2200">
              <a:solidFill>
                <a:srgbClr val="404040"/>
              </a:solidFill>
              <a:latin typeface="Trebuchet MS"/>
              <a:cs typeface="Arial"/>
            </a:endParaRPr>
          </a:p>
          <a:p>
            <a:pPr>
              <a:lnSpc>
                <a:spcPct val="100000"/>
              </a:lnSpc>
            </a:pPr>
            <a:r>
              <a:rPr lang="en-US" sz="2200">
                <a:solidFill>
                  <a:srgbClr val="FF0000"/>
                </a:solidFill>
                <a:latin typeface="Trebuchet MS"/>
                <a:cs typeface="Arial"/>
              </a:rPr>
              <a:t>action verb</a:t>
            </a:r>
          </a:p>
          <a:p>
            <a:pPr>
              <a:lnSpc>
                <a:spcPct val="100000"/>
              </a:lnSpc>
            </a:pPr>
            <a:r>
              <a:rPr lang="en-US" sz="2200">
                <a:solidFill>
                  <a:srgbClr val="404040"/>
                </a:solidFill>
                <a:highlight>
                  <a:srgbClr val="FFFF00"/>
                </a:highlight>
                <a:latin typeface="Trebuchet MS"/>
                <a:cs typeface="Arial"/>
              </a:rPr>
              <a:t>subject</a:t>
            </a:r>
            <a:endParaRPr lang="en-US" sz="2200">
              <a:solidFill>
                <a:srgbClr val="404040"/>
              </a:solidFill>
              <a:latin typeface="Trebuchet MS"/>
              <a:cs typeface="Arial"/>
            </a:endParaRPr>
          </a:p>
          <a:p>
            <a:pPr>
              <a:lnSpc>
                <a:spcPct val="100000"/>
              </a:lnSpc>
            </a:pPr>
            <a:r>
              <a:rPr lang="en-US" sz="2200" u="sng">
                <a:solidFill>
                  <a:srgbClr val="404040"/>
                </a:solidFill>
                <a:latin typeface="Trebuchet MS"/>
                <a:cs typeface="Arial"/>
              </a:rPr>
              <a:t>context/criterion</a:t>
            </a:r>
            <a:endParaRPr lang="en-US" sz="2200">
              <a:solidFill>
                <a:srgbClr val="404040"/>
              </a:solidFill>
              <a:latin typeface="Trebuchet MS"/>
              <a:cs typeface="Arial"/>
            </a:endParaRPr>
          </a:p>
          <a:p>
            <a:pPr marL="0" indent="0">
              <a:buNone/>
            </a:pPr>
            <a:endParaRPr lang="en-US" sz="1800">
              <a:latin typeface="Arial"/>
              <a:cs typeface="Arial"/>
            </a:endParaRPr>
          </a:p>
        </p:txBody>
      </p:sp>
    </p:spTree>
    <p:extLst>
      <p:ext uri="{BB962C8B-B14F-4D97-AF65-F5344CB8AC3E}">
        <p14:creationId xmlns:p14="http://schemas.microsoft.com/office/powerpoint/2010/main" val="1896872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4C7511-E020-88A0-C733-625E9D2E354C}"/>
              </a:ext>
            </a:extLst>
          </p:cNvPr>
          <p:cNvSpPr>
            <a:spLocks noGrp="1"/>
          </p:cNvSpPr>
          <p:nvPr>
            <p:ph type="title"/>
          </p:nvPr>
        </p:nvSpPr>
        <p:spPr>
          <a:xfrm>
            <a:off x="515125" y="865179"/>
            <a:ext cx="2400300" cy="3345872"/>
          </a:xfrm>
        </p:spPr>
        <p:txBody>
          <a:bodyPr>
            <a:normAutofit/>
          </a:bodyPr>
          <a:lstStyle/>
          <a:p>
            <a:r>
              <a:rPr lang="en-US" sz="2400">
                <a:solidFill>
                  <a:srgbClr val="236292"/>
                </a:solidFill>
                <a:latin typeface="Trebuchet MS"/>
                <a:cs typeface="Calibri Light"/>
              </a:rPr>
              <a:t>Learning Outcomes</a:t>
            </a:r>
            <a:br>
              <a:rPr lang="en-US" sz="2400">
                <a:latin typeface="Trebuchet MS"/>
                <a:cs typeface="Calibri Light"/>
              </a:rPr>
            </a:br>
            <a:br>
              <a:rPr lang="en-US" sz="2400">
                <a:latin typeface="Trebuchet MS"/>
                <a:cs typeface="Calibri Light"/>
              </a:rPr>
            </a:br>
            <a:r>
              <a:rPr lang="en-US" sz="2400">
                <a:solidFill>
                  <a:srgbClr val="236292"/>
                </a:solidFill>
                <a:latin typeface="Trebuchet MS"/>
                <a:cs typeface="Calibri Light"/>
              </a:rPr>
              <a:t>Example 2: </a:t>
            </a:r>
            <a:br>
              <a:rPr lang="en-US" sz="2400">
                <a:solidFill>
                  <a:srgbClr val="236292"/>
                </a:solidFill>
                <a:latin typeface="Trebuchet MS"/>
                <a:cs typeface="Calibri Light"/>
              </a:rPr>
            </a:br>
            <a:br>
              <a:rPr lang="en-US" sz="2400">
                <a:latin typeface="Trebuchet MS"/>
                <a:cs typeface="Calibri Light"/>
              </a:rPr>
            </a:br>
            <a:endParaRPr lang="en-US" sz="2400">
              <a:solidFill>
                <a:srgbClr val="236292"/>
              </a:solidFill>
              <a:latin typeface="Trebuchet MS"/>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E55BB17-8890-D212-ACB6-9D0E6A3946DB}"/>
              </a:ext>
            </a:extLst>
          </p:cNvPr>
          <p:cNvSpPr>
            <a:spLocks noGrp="1"/>
          </p:cNvSpPr>
          <p:nvPr>
            <p:ph idx="1"/>
          </p:nvPr>
        </p:nvSpPr>
        <p:spPr>
          <a:xfrm>
            <a:off x="3335481" y="443508"/>
            <a:ext cx="5179868" cy="4189214"/>
          </a:xfrm>
        </p:spPr>
        <p:txBody>
          <a:bodyPr anchor="ctr">
            <a:normAutofit/>
          </a:bodyPr>
          <a:lstStyle/>
          <a:p>
            <a:pPr marL="0" indent="0">
              <a:lnSpc>
                <a:spcPct val="100000"/>
              </a:lnSpc>
              <a:buNone/>
            </a:pPr>
            <a:r>
              <a:rPr lang="en-US" sz="2200">
                <a:latin typeface="Trebuchet MS"/>
                <a:cs typeface="Arial"/>
              </a:rPr>
              <a:t>By the end of this lesson, students will be able to </a:t>
            </a:r>
            <a:r>
              <a:rPr lang="en-US" sz="2200">
                <a:solidFill>
                  <a:srgbClr val="000000"/>
                </a:solidFill>
                <a:latin typeface="Trebuchet MS"/>
                <a:cs typeface="Arial"/>
              </a:rPr>
              <a:t>a</a:t>
            </a:r>
            <a:r>
              <a:rPr lang="en-US" sz="2200">
                <a:latin typeface="Trebuchet MS"/>
                <a:cs typeface="Arial"/>
              </a:rPr>
              <a:t>pply water sterilization techniques to purify the drinking water.</a:t>
            </a:r>
          </a:p>
          <a:p>
            <a:pPr marL="0" indent="0">
              <a:lnSpc>
                <a:spcPct val="100000"/>
              </a:lnSpc>
              <a:buNone/>
            </a:pPr>
            <a:endParaRPr lang="en-US" sz="2200">
              <a:latin typeface="Trebuchet MS"/>
              <a:cs typeface="Arial"/>
            </a:endParaRPr>
          </a:p>
          <a:p>
            <a:pPr marL="0" indent="0">
              <a:lnSpc>
                <a:spcPct val="100000"/>
              </a:lnSpc>
              <a:buNone/>
            </a:pPr>
            <a:br>
              <a:rPr lang="en-US" sz="1800">
                <a:latin typeface="Trebuchet MS"/>
                <a:cs typeface="Arial"/>
              </a:rPr>
            </a:br>
            <a:r>
              <a:rPr lang="en-US" sz="2200">
                <a:solidFill>
                  <a:srgbClr val="404040"/>
                </a:solidFill>
                <a:latin typeface="Trebuchet MS"/>
                <a:cs typeface="Arial"/>
              </a:rPr>
              <a:t>Find the </a:t>
            </a:r>
          </a:p>
          <a:p>
            <a:pPr>
              <a:lnSpc>
                <a:spcPct val="100000"/>
              </a:lnSpc>
            </a:pPr>
            <a:r>
              <a:rPr lang="en-US" sz="2200">
                <a:solidFill>
                  <a:srgbClr val="FF0000"/>
                </a:solidFill>
                <a:latin typeface="Trebuchet MS"/>
                <a:cs typeface="Arial"/>
              </a:rPr>
              <a:t>action verb</a:t>
            </a:r>
          </a:p>
          <a:p>
            <a:pPr>
              <a:lnSpc>
                <a:spcPct val="100000"/>
              </a:lnSpc>
            </a:pPr>
            <a:r>
              <a:rPr lang="en-US" sz="2200">
                <a:solidFill>
                  <a:srgbClr val="404040"/>
                </a:solidFill>
                <a:highlight>
                  <a:srgbClr val="FFFF00"/>
                </a:highlight>
                <a:latin typeface="Trebuchet MS"/>
                <a:cs typeface="Arial"/>
              </a:rPr>
              <a:t>subject</a:t>
            </a:r>
            <a:endParaRPr lang="en-US" sz="2200">
              <a:solidFill>
                <a:srgbClr val="404040"/>
              </a:solidFill>
              <a:latin typeface="Trebuchet MS"/>
              <a:cs typeface="Arial"/>
            </a:endParaRPr>
          </a:p>
          <a:p>
            <a:pPr>
              <a:lnSpc>
                <a:spcPct val="100000"/>
              </a:lnSpc>
            </a:pPr>
            <a:r>
              <a:rPr lang="en-US" sz="2200" u="sng">
                <a:solidFill>
                  <a:srgbClr val="404040"/>
                </a:solidFill>
                <a:latin typeface="Trebuchet MS"/>
                <a:cs typeface="Arial"/>
              </a:rPr>
              <a:t>context/criterion</a:t>
            </a:r>
            <a:endParaRPr lang="en-US" sz="2200">
              <a:solidFill>
                <a:srgbClr val="404040"/>
              </a:solidFill>
              <a:latin typeface="Trebuchet MS"/>
              <a:cs typeface="Arial"/>
            </a:endParaRPr>
          </a:p>
          <a:p>
            <a:pPr marL="0" indent="0">
              <a:buNone/>
            </a:pPr>
            <a:endParaRPr lang="en-US" sz="1800">
              <a:latin typeface="Arial"/>
              <a:cs typeface="Arial"/>
            </a:endParaRPr>
          </a:p>
        </p:txBody>
      </p:sp>
    </p:spTree>
    <p:extLst>
      <p:ext uri="{BB962C8B-B14F-4D97-AF65-F5344CB8AC3E}">
        <p14:creationId xmlns:p14="http://schemas.microsoft.com/office/powerpoint/2010/main" val="897706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4C7511-E020-88A0-C733-625E9D2E354C}"/>
              </a:ext>
            </a:extLst>
          </p:cNvPr>
          <p:cNvSpPr>
            <a:spLocks noGrp="1"/>
          </p:cNvSpPr>
          <p:nvPr>
            <p:ph type="title"/>
          </p:nvPr>
        </p:nvSpPr>
        <p:spPr>
          <a:xfrm>
            <a:off x="515125" y="865179"/>
            <a:ext cx="2400300" cy="3345872"/>
          </a:xfrm>
        </p:spPr>
        <p:txBody>
          <a:bodyPr>
            <a:normAutofit/>
          </a:bodyPr>
          <a:lstStyle/>
          <a:p>
            <a:r>
              <a:rPr lang="en-US" sz="2400">
                <a:solidFill>
                  <a:srgbClr val="236292"/>
                </a:solidFill>
                <a:latin typeface="Trebuchet MS"/>
                <a:cs typeface="Calibri Light"/>
              </a:rPr>
              <a:t>Learning Outcomes</a:t>
            </a:r>
            <a:br>
              <a:rPr lang="en-US" sz="2400">
                <a:latin typeface="Trebuchet MS"/>
                <a:cs typeface="Calibri Light"/>
              </a:rPr>
            </a:br>
            <a:r>
              <a:rPr lang="en-US" sz="2400">
                <a:solidFill>
                  <a:srgbClr val="236292"/>
                </a:solidFill>
                <a:latin typeface="Trebuchet MS"/>
                <a:cs typeface="Calibri Light"/>
              </a:rPr>
              <a:t>Example 2: </a:t>
            </a:r>
            <a:br>
              <a:rPr lang="en-US" sz="2400">
                <a:solidFill>
                  <a:srgbClr val="236292"/>
                </a:solidFill>
                <a:latin typeface="Trebuchet MS"/>
                <a:cs typeface="Calibri Light"/>
              </a:rPr>
            </a:br>
            <a:br>
              <a:rPr lang="en-US" sz="2400">
                <a:latin typeface="Trebuchet MS"/>
                <a:cs typeface="Calibri Light"/>
              </a:rPr>
            </a:br>
            <a:r>
              <a:rPr lang="en-US" sz="2400">
                <a:solidFill>
                  <a:srgbClr val="236292"/>
                </a:solidFill>
                <a:latin typeface="Trebuchet MS"/>
                <a:cs typeface="Calibri Light"/>
              </a:rPr>
              <a:t>Breaking it down</a:t>
            </a:r>
          </a:p>
          <a:p>
            <a:endParaRPr lang="en-US" sz="2800">
              <a:solidFill>
                <a:srgbClr val="FFFFFF"/>
              </a:solidFill>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E55BB17-8890-D212-ACB6-9D0E6A3946DB}"/>
              </a:ext>
            </a:extLst>
          </p:cNvPr>
          <p:cNvSpPr>
            <a:spLocks noGrp="1"/>
          </p:cNvSpPr>
          <p:nvPr>
            <p:ph idx="1"/>
          </p:nvPr>
        </p:nvSpPr>
        <p:spPr>
          <a:xfrm>
            <a:off x="3335481" y="443508"/>
            <a:ext cx="5179868" cy="4189214"/>
          </a:xfrm>
        </p:spPr>
        <p:txBody>
          <a:bodyPr anchor="ctr">
            <a:normAutofit/>
          </a:bodyPr>
          <a:lstStyle/>
          <a:p>
            <a:pPr marL="0" indent="0">
              <a:lnSpc>
                <a:spcPct val="100000"/>
              </a:lnSpc>
              <a:buNone/>
            </a:pPr>
            <a:r>
              <a:rPr lang="en-US" sz="2200" dirty="0">
                <a:latin typeface="Trebuchet MS"/>
                <a:cs typeface="Arial"/>
              </a:rPr>
              <a:t>By the end of this lesson, students will be able to </a:t>
            </a:r>
            <a:r>
              <a:rPr lang="en-US" sz="2200" dirty="0">
                <a:solidFill>
                  <a:srgbClr val="FF0000"/>
                </a:solidFill>
                <a:latin typeface="Trebuchet MS"/>
                <a:cs typeface="Arial"/>
              </a:rPr>
              <a:t>apply</a:t>
            </a:r>
            <a:r>
              <a:rPr lang="en-US" sz="2200" dirty="0">
                <a:solidFill>
                  <a:srgbClr val="404040"/>
                </a:solidFill>
                <a:latin typeface="Trebuchet MS"/>
                <a:cs typeface="Arial"/>
              </a:rPr>
              <a:t> </a:t>
            </a:r>
            <a:r>
              <a:rPr lang="en-US" sz="2200" dirty="0">
                <a:solidFill>
                  <a:srgbClr val="404040"/>
                </a:solidFill>
                <a:highlight>
                  <a:srgbClr val="FFFF00"/>
                </a:highlight>
                <a:latin typeface="Trebuchet MS"/>
                <a:cs typeface="Arial"/>
              </a:rPr>
              <a:t>water sterilization techniques</a:t>
            </a:r>
            <a:r>
              <a:rPr lang="en-US" sz="2200" dirty="0">
                <a:solidFill>
                  <a:srgbClr val="404040"/>
                </a:solidFill>
                <a:latin typeface="Trebuchet MS"/>
                <a:cs typeface="Arial"/>
              </a:rPr>
              <a:t> </a:t>
            </a:r>
            <a:r>
              <a:rPr lang="en-US" sz="2200" u="sng" dirty="0">
                <a:solidFill>
                  <a:srgbClr val="404040"/>
                </a:solidFill>
                <a:latin typeface="Trebuchet MS"/>
                <a:cs typeface="Arial"/>
              </a:rPr>
              <a:t>to purify the drinking water.</a:t>
            </a:r>
            <a:endParaRPr lang="en-US" sz="2200" dirty="0">
              <a:solidFill>
                <a:srgbClr val="404040"/>
              </a:solidFill>
              <a:latin typeface="Trebuchet MS"/>
              <a:cs typeface="Arial"/>
            </a:endParaRPr>
          </a:p>
          <a:p>
            <a:pPr>
              <a:lnSpc>
                <a:spcPct val="100000"/>
              </a:lnSpc>
            </a:pPr>
            <a:r>
              <a:rPr lang="en-US" sz="2200" dirty="0">
                <a:solidFill>
                  <a:srgbClr val="FF0000"/>
                </a:solidFill>
                <a:latin typeface="Trebuchet MS"/>
                <a:cs typeface="Arial"/>
              </a:rPr>
              <a:t>action verb</a:t>
            </a:r>
          </a:p>
          <a:p>
            <a:pPr>
              <a:lnSpc>
                <a:spcPct val="100000"/>
              </a:lnSpc>
            </a:pPr>
            <a:r>
              <a:rPr lang="en-US" sz="2200" dirty="0">
                <a:solidFill>
                  <a:srgbClr val="404040"/>
                </a:solidFill>
                <a:highlight>
                  <a:srgbClr val="FFFF00"/>
                </a:highlight>
                <a:latin typeface="Trebuchet MS"/>
                <a:cs typeface="Arial"/>
              </a:rPr>
              <a:t>subject</a:t>
            </a:r>
            <a:endParaRPr lang="en-US" sz="2200" dirty="0">
              <a:solidFill>
                <a:srgbClr val="404040"/>
              </a:solidFill>
              <a:latin typeface="Trebuchet MS"/>
              <a:cs typeface="Arial"/>
            </a:endParaRPr>
          </a:p>
          <a:p>
            <a:pPr>
              <a:lnSpc>
                <a:spcPct val="100000"/>
              </a:lnSpc>
            </a:pPr>
            <a:r>
              <a:rPr lang="en-US" sz="2200" u="sng" dirty="0">
                <a:solidFill>
                  <a:srgbClr val="404040"/>
                </a:solidFill>
                <a:latin typeface="Trebuchet MS"/>
                <a:cs typeface="Arial"/>
              </a:rPr>
              <a:t>context/criterion</a:t>
            </a:r>
            <a:endParaRPr lang="en-US" sz="2200" dirty="0">
              <a:solidFill>
                <a:srgbClr val="404040"/>
              </a:solidFill>
              <a:latin typeface="Trebuchet MS"/>
              <a:cs typeface="Arial"/>
            </a:endParaRPr>
          </a:p>
          <a:p>
            <a:pPr marL="0" indent="0">
              <a:buNone/>
            </a:pPr>
            <a:endParaRPr lang="en-US" sz="1800">
              <a:latin typeface="Arial"/>
              <a:cs typeface="Arial"/>
            </a:endParaRPr>
          </a:p>
        </p:txBody>
      </p:sp>
    </p:spTree>
    <p:extLst>
      <p:ext uri="{BB962C8B-B14F-4D97-AF65-F5344CB8AC3E}">
        <p14:creationId xmlns:p14="http://schemas.microsoft.com/office/powerpoint/2010/main" val="144371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00075" y="1118507"/>
            <a:ext cx="2500312"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7A75280-2A6E-FE90-4C5A-9DF94F936F29}"/>
              </a:ext>
            </a:extLst>
          </p:cNvPr>
          <p:cNvSpPr txBox="1"/>
          <p:nvPr/>
        </p:nvSpPr>
        <p:spPr>
          <a:xfrm>
            <a:off x="771525" y="1475449"/>
            <a:ext cx="1971675" cy="1910443"/>
          </a:xfrm>
          <a:prstGeom prst="rect">
            <a:avLst/>
          </a:prstGeom>
          <a:noFill/>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1800" kern="1200">
                <a:solidFill>
                  <a:srgbClr val="FFFFFF"/>
                </a:solidFill>
                <a:latin typeface="+mj-lt"/>
                <a:ea typeface="+mj-ea"/>
                <a:cs typeface="+mj-cs"/>
              </a:rPr>
              <a:t>Land Acknowledgement</a:t>
            </a:r>
            <a:endParaRPr lang="en-US" sz="1800" kern="1200">
              <a:solidFill>
                <a:srgbClr val="FFFFFF"/>
              </a:solidFill>
              <a:latin typeface="+mj-lt"/>
              <a:ea typeface="+mj-ea"/>
              <a:cs typeface="Calibri Light"/>
            </a:endParaRPr>
          </a:p>
        </p:txBody>
      </p:sp>
      <p:pic>
        <p:nvPicPr>
          <p:cNvPr id="5" name="Picture 3" descr="A diagram of individuality&#10;&#10;Description automatically generated">
            <a:extLst>
              <a:ext uri="{FF2B5EF4-FFF2-40B4-BE49-F238E27FC236}">
                <a16:creationId xmlns:a16="http://schemas.microsoft.com/office/drawing/2014/main" id="{F5BB5873-F468-2C99-98DB-5637438A0BAC}"/>
              </a:ext>
            </a:extLst>
          </p:cNvPr>
          <p:cNvPicPr>
            <a:picLocks noChangeAspect="1"/>
          </p:cNvPicPr>
          <p:nvPr/>
        </p:nvPicPr>
        <p:blipFill>
          <a:blip r:embed="rId3"/>
          <a:stretch>
            <a:fillRect/>
          </a:stretch>
        </p:blipFill>
        <p:spPr>
          <a:xfrm>
            <a:off x="3661706" y="482599"/>
            <a:ext cx="4928087" cy="4176554"/>
          </a:xfrm>
          <a:prstGeom prst="rect">
            <a:avLst/>
          </a:prstGeom>
        </p:spPr>
      </p:pic>
    </p:spTree>
    <p:extLst>
      <p:ext uri="{BB962C8B-B14F-4D97-AF65-F5344CB8AC3E}">
        <p14:creationId xmlns:p14="http://schemas.microsoft.com/office/powerpoint/2010/main" val="19596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4C7511-E020-88A0-C733-625E9D2E354C}"/>
              </a:ext>
            </a:extLst>
          </p:cNvPr>
          <p:cNvSpPr>
            <a:spLocks noGrp="1"/>
          </p:cNvSpPr>
          <p:nvPr>
            <p:ph type="title"/>
          </p:nvPr>
        </p:nvSpPr>
        <p:spPr>
          <a:xfrm>
            <a:off x="515125" y="865179"/>
            <a:ext cx="2400300" cy="3345872"/>
          </a:xfrm>
        </p:spPr>
        <p:txBody>
          <a:bodyPr>
            <a:normAutofit/>
          </a:bodyPr>
          <a:lstStyle/>
          <a:p>
            <a:r>
              <a:rPr lang="en-US" sz="2400">
                <a:solidFill>
                  <a:srgbClr val="236292"/>
                </a:solidFill>
                <a:latin typeface="Trebuchet MS"/>
                <a:cs typeface="Calibri Light"/>
              </a:rPr>
              <a:t>Learning Outcomes</a:t>
            </a:r>
            <a:br>
              <a:rPr lang="en-US" sz="2400">
                <a:latin typeface="Trebuchet MS"/>
                <a:cs typeface="Calibri Light"/>
              </a:rPr>
            </a:br>
            <a:r>
              <a:rPr lang="en-US" sz="2400">
                <a:solidFill>
                  <a:srgbClr val="236292"/>
                </a:solidFill>
                <a:latin typeface="Trebuchet MS"/>
                <a:cs typeface="Calibri Light"/>
              </a:rPr>
              <a:t> </a:t>
            </a:r>
            <a:br>
              <a:rPr lang="en-US" sz="2400">
                <a:solidFill>
                  <a:srgbClr val="236292"/>
                </a:solidFill>
                <a:latin typeface="Trebuchet MS"/>
                <a:cs typeface="Calibri Light"/>
              </a:rPr>
            </a:br>
            <a:br>
              <a:rPr lang="en-US" sz="2400">
                <a:latin typeface="Trebuchet MS"/>
                <a:cs typeface="Calibri Light"/>
              </a:rPr>
            </a:br>
            <a:r>
              <a:rPr lang="en-US" sz="2400">
                <a:solidFill>
                  <a:srgbClr val="236292"/>
                </a:solidFill>
                <a:latin typeface="Trebuchet MS"/>
                <a:cs typeface="Calibri Light"/>
              </a:rPr>
              <a:t>Breaking it down</a:t>
            </a:r>
          </a:p>
          <a:p>
            <a:endParaRPr lang="en-US" sz="2800">
              <a:solidFill>
                <a:srgbClr val="FFFFFF"/>
              </a:solidFill>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E55BB17-8890-D212-ACB6-9D0E6A3946DB}"/>
              </a:ext>
            </a:extLst>
          </p:cNvPr>
          <p:cNvSpPr>
            <a:spLocks noGrp="1"/>
          </p:cNvSpPr>
          <p:nvPr>
            <p:ph idx="1"/>
          </p:nvPr>
        </p:nvSpPr>
        <p:spPr>
          <a:xfrm>
            <a:off x="3335481" y="443508"/>
            <a:ext cx="5179868" cy="4189214"/>
          </a:xfrm>
        </p:spPr>
        <p:txBody>
          <a:bodyPr anchor="ctr">
            <a:normAutofit/>
          </a:bodyPr>
          <a:lstStyle/>
          <a:p>
            <a:pPr marL="0" indent="0">
              <a:lnSpc>
                <a:spcPct val="100000"/>
              </a:lnSpc>
              <a:buNone/>
            </a:pPr>
            <a:r>
              <a:rPr lang="en-US" sz="2200">
                <a:latin typeface="Trebuchet MS"/>
                <a:cs typeface="Arial"/>
              </a:rPr>
              <a:t>Your</a:t>
            </a:r>
            <a:r>
              <a:rPr lang="en-US" sz="2200">
                <a:solidFill>
                  <a:srgbClr val="000000"/>
                </a:solidFill>
                <a:latin typeface="Trebuchet MS"/>
                <a:cs typeface="Arial"/>
              </a:rPr>
              <a:t> turn! </a:t>
            </a:r>
            <a:endParaRPr lang="en-US"/>
          </a:p>
          <a:p>
            <a:pPr marL="0" indent="0">
              <a:lnSpc>
                <a:spcPct val="100000"/>
              </a:lnSpc>
              <a:buNone/>
            </a:pPr>
            <a:r>
              <a:rPr lang="en-US" sz="2200">
                <a:latin typeface="Trebuchet MS"/>
                <a:cs typeface="Arial"/>
              </a:rPr>
              <a:t>Write your own learner-</a:t>
            </a:r>
            <a:r>
              <a:rPr lang="en-US" sz="2200" err="1">
                <a:latin typeface="Trebuchet MS"/>
                <a:cs typeface="Arial"/>
              </a:rPr>
              <a:t>centred</a:t>
            </a:r>
            <a:r>
              <a:rPr lang="en-US" sz="2200">
                <a:latin typeface="Trebuchet MS"/>
                <a:cs typeface="Arial"/>
              </a:rPr>
              <a:t> learning objective for your context.</a:t>
            </a:r>
          </a:p>
        </p:txBody>
      </p:sp>
    </p:spTree>
    <p:extLst>
      <p:ext uri="{BB962C8B-B14F-4D97-AF65-F5344CB8AC3E}">
        <p14:creationId xmlns:p14="http://schemas.microsoft.com/office/powerpoint/2010/main" val="3211290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51435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51435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717EEB7-EC81-0E01-65CE-567436ABAA91}"/>
              </a:ext>
            </a:extLst>
          </p:cNvPr>
          <p:cNvSpPr>
            <a:spLocks noGrp="1"/>
          </p:cNvSpPr>
          <p:nvPr>
            <p:ph type="title"/>
          </p:nvPr>
        </p:nvSpPr>
        <p:spPr>
          <a:xfrm>
            <a:off x="358485" y="841772"/>
            <a:ext cx="3017520" cy="2403100"/>
          </a:xfrm>
        </p:spPr>
        <p:txBody>
          <a:bodyPr vert="horz" lIns="91440" tIns="45720" rIns="91440" bIns="45720" rtlCol="0" anchor="b">
            <a:normAutofit/>
          </a:bodyPr>
          <a:lstStyle/>
          <a:p>
            <a:r>
              <a:rPr lang="en-US" sz="3600"/>
              <a:t>Bloom's Learning</a:t>
            </a:r>
            <a:r>
              <a:rPr lang="en-US" sz="3600" kern="1200">
                <a:latin typeface="+mj-lt"/>
                <a:ea typeface="+mj-ea"/>
                <a:cs typeface="+mj-cs"/>
              </a:rPr>
              <a:t> Domains</a:t>
            </a:r>
            <a:br>
              <a:rPr lang="en-US" sz="3600"/>
            </a:br>
            <a:endParaRPr lang="en-US" sz="3600" kern="1200">
              <a:latin typeface="+mj-lt"/>
              <a:cs typeface="Calibri Light"/>
            </a:endParaRP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3410190"/>
            <a:ext cx="301752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oogle Shape;306;p51" descr="Icon&#10;&#10;Description automatically generated">
            <a:extLst>
              <a:ext uri="{FF2B5EF4-FFF2-40B4-BE49-F238E27FC236}">
                <a16:creationId xmlns:a16="http://schemas.microsoft.com/office/drawing/2014/main" id="{2967C3D7-7D14-9517-2495-A1BCACE56AE7}"/>
              </a:ext>
            </a:extLst>
          </p:cNvPr>
          <p:cNvPicPr preferRelativeResize="0"/>
          <p:nvPr/>
        </p:nvPicPr>
        <p:blipFill>
          <a:blip r:embed="rId3"/>
          <a:stretch>
            <a:fillRect/>
          </a:stretch>
        </p:blipFill>
        <p:spPr>
          <a:xfrm>
            <a:off x="3542030" y="172600"/>
            <a:ext cx="2076594" cy="2259906"/>
          </a:xfrm>
          <a:prstGeom prst="rect">
            <a:avLst/>
          </a:prstGeom>
          <a:noFill/>
        </p:spPr>
      </p:pic>
      <p:pic>
        <p:nvPicPr>
          <p:cNvPr id="10" name="Google Shape;304;p51" descr="A picture containing text&#10;&#10;Description automatically generated">
            <a:extLst>
              <a:ext uri="{FF2B5EF4-FFF2-40B4-BE49-F238E27FC236}">
                <a16:creationId xmlns:a16="http://schemas.microsoft.com/office/drawing/2014/main" id="{5CBE9284-9FF2-D57C-84F6-5D4A097F8C90}"/>
              </a:ext>
            </a:extLst>
          </p:cNvPr>
          <p:cNvPicPr preferRelativeResize="0"/>
          <p:nvPr/>
        </p:nvPicPr>
        <p:blipFill>
          <a:blip r:embed="rId4"/>
          <a:stretch>
            <a:fillRect/>
          </a:stretch>
        </p:blipFill>
        <p:spPr>
          <a:xfrm>
            <a:off x="6763217" y="479317"/>
            <a:ext cx="2378519" cy="2540264"/>
          </a:xfrm>
          <a:prstGeom prst="rect">
            <a:avLst/>
          </a:prstGeom>
          <a:noFill/>
        </p:spPr>
      </p:pic>
      <p:pic>
        <p:nvPicPr>
          <p:cNvPr id="12" name="Google Shape;305;p51" descr="Shape&#10;&#10;Description automatically generated">
            <a:extLst>
              <a:ext uri="{FF2B5EF4-FFF2-40B4-BE49-F238E27FC236}">
                <a16:creationId xmlns:a16="http://schemas.microsoft.com/office/drawing/2014/main" id="{61B389B5-29D1-94A0-9CBB-7C6E04351A2C}"/>
              </a:ext>
            </a:extLst>
          </p:cNvPr>
          <p:cNvPicPr preferRelativeResize="0"/>
          <p:nvPr/>
        </p:nvPicPr>
        <p:blipFill>
          <a:blip r:embed="rId5"/>
          <a:stretch>
            <a:fillRect/>
          </a:stretch>
        </p:blipFill>
        <p:spPr>
          <a:xfrm>
            <a:off x="4485175" y="2441826"/>
            <a:ext cx="2777490" cy="2777490"/>
          </a:xfrm>
          <a:prstGeom prst="rect">
            <a:avLst/>
          </a:prstGeom>
          <a:noFill/>
        </p:spPr>
      </p:pic>
      <p:sp>
        <p:nvSpPr>
          <p:cNvPr id="3" name="TextBox 2">
            <a:extLst>
              <a:ext uri="{FF2B5EF4-FFF2-40B4-BE49-F238E27FC236}">
                <a16:creationId xmlns:a16="http://schemas.microsoft.com/office/drawing/2014/main" id="{572B3F1D-277A-CCC4-F194-5635A187D36B}"/>
              </a:ext>
            </a:extLst>
          </p:cNvPr>
          <p:cNvSpPr txBox="1"/>
          <p:nvPr/>
        </p:nvSpPr>
        <p:spPr>
          <a:xfrm>
            <a:off x="208343" y="2918731"/>
            <a:ext cx="3522581"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a set of three domains used for classification of educational learning objectives into levels of complexity and specificity. </a:t>
            </a:r>
          </a:p>
        </p:txBody>
      </p:sp>
    </p:spTree>
    <p:extLst>
      <p:ext uri="{BB962C8B-B14F-4D97-AF65-F5344CB8AC3E}">
        <p14:creationId xmlns:p14="http://schemas.microsoft.com/office/powerpoint/2010/main" val="501332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C7C16303-B0F7-417B-9E9A-38C3FF3895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8" name="Rectangle 47">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3664" y="3537066"/>
            <a:ext cx="8323012" cy="117986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6">
            <a:extLst>
              <a:ext uri="{FF2B5EF4-FFF2-40B4-BE49-F238E27FC236}">
                <a16:creationId xmlns:a16="http://schemas.microsoft.com/office/drawing/2014/main" id="{829C64C0-4E10-E8E4-4D60-1D7A27E49F5B}"/>
              </a:ext>
            </a:extLst>
          </p:cNvPr>
          <p:cNvSpPr>
            <a:spLocks noGrp="1"/>
          </p:cNvSpPr>
          <p:nvPr>
            <p:ph type="title"/>
          </p:nvPr>
        </p:nvSpPr>
        <p:spPr>
          <a:xfrm>
            <a:off x="651510" y="3612646"/>
            <a:ext cx="3751326" cy="1028700"/>
          </a:xfrm>
        </p:spPr>
        <p:txBody>
          <a:bodyPr vert="horz" lIns="91440" tIns="45720" rIns="91440" bIns="45720" rtlCol="0" anchor="ctr">
            <a:normAutofit/>
          </a:bodyPr>
          <a:lstStyle/>
          <a:p>
            <a:r>
              <a:rPr lang="en-US" sz="2700"/>
              <a:t>Bloom's Domains of Learning </a:t>
            </a:r>
          </a:p>
        </p:txBody>
      </p:sp>
      <p:pic>
        <p:nvPicPr>
          <p:cNvPr id="15" name="Google Shape;306;p51" descr="Icon&#10;&#10;Description automatically generated">
            <a:extLst>
              <a:ext uri="{FF2B5EF4-FFF2-40B4-BE49-F238E27FC236}">
                <a16:creationId xmlns:a16="http://schemas.microsoft.com/office/drawing/2014/main" id="{993C1B92-DD3D-695D-CEB3-EAE9943E1062}"/>
              </a:ext>
            </a:extLst>
          </p:cNvPr>
          <p:cNvPicPr preferRelativeResize="0"/>
          <p:nvPr/>
        </p:nvPicPr>
        <p:blipFill>
          <a:blip r:embed="rId3"/>
          <a:stretch>
            <a:fillRect/>
          </a:stretch>
        </p:blipFill>
        <p:spPr>
          <a:xfrm>
            <a:off x="240030" y="490100"/>
            <a:ext cx="2777490" cy="2777490"/>
          </a:xfrm>
          <a:prstGeom prst="rect">
            <a:avLst/>
          </a:prstGeom>
          <a:noFill/>
        </p:spPr>
      </p:pic>
      <p:pic>
        <p:nvPicPr>
          <p:cNvPr id="7" name="Google Shape;304;p51" descr="A picture containing text&#10;&#10;Description automatically generated">
            <a:extLst>
              <a:ext uri="{FF2B5EF4-FFF2-40B4-BE49-F238E27FC236}">
                <a16:creationId xmlns:a16="http://schemas.microsoft.com/office/drawing/2014/main" id="{CC95A015-6B10-1749-442B-D37508EF94C8}"/>
              </a:ext>
            </a:extLst>
          </p:cNvPr>
          <p:cNvPicPr preferRelativeResize="0"/>
          <p:nvPr/>
        </p:nvPicPr>
        <p:blipFill>
          <a:blip r:embed="rId4"/>
          <a:stretch>
            <a:fillRect/>
          </a:stretch>
        </p:blipFill>
        <p:spPr>
          <a:xfrm>
            <a:off x="3237170" y="414619"/>
            <a:ext cx="2777490" cy="2777490"/>
          </a:xfrm>
          <a:prstGeom prst="rect">
            <a:avLst/>
          </a:prstGeom>
          <a:noFill/>
        </p:spPr>
      </p:pic>
      <p:pic>
        <p:nvPicPr>
          <p:cNvPr id="11" name="Google Shape;305;p51" descr="Shape&#10;&#10;Description automatically generated">
            <a:extLst>
              <a:ext uri="{FF2B5EF4-FFF2-40B4-BE49-F238E27FC236}">
                <a16:creationId xmlns:a16="http://schemas.microsoft.com/office/drawing/2014/main" id="{C62369DE-2A33-F8A9-37B1-62FBBF3B038F}"/>
              </a:ext>
            </a:extLst>
          </p:cNvPr>
          <p:cNvPicPr preferRelativeResize="0"/>
          <p:nvPr/>
        </p:nvPicPr>
        <p:blipFill>
          <a:blip r:embed="rId5"/>
          <a:stretch>
            <a:fillRect/>
          </a:stretch>
        </p:blipFill>
        <p:spPr>
          <a:xfrm>
            <a:off x="6102628" y="490100"/>
            <a:ext cx="2777490" cy="2777490"/>
          </a:xfrm>
          <a:prstGeom prst="rect">
            <a:avLst/>
          </a:prstGeom>
          <a:noFill/>
        </p:spPr>
      </p:pic>
      <p:sp>
        <p:nvSpPr>
          <p:cNvPr id="50" name="Rectangle 49">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088" y="3881783"/>
            <a:ext cx="96012" cy="490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85524" y="4108913"/>
            <a:ext cx="766094"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6FBA9320-7FC1-1CC9-E881-F98E45F0E906}"/>
              </a:ext>
            </a:extLst>
          </p:cNvPr>
          <p:cNvSpPr txBox="1"/>
          <p:nvPr/>
        </p:nvSpPr>
        <p:spPr>
          <a:xfrm>
            <a:off x="4690402" y="3617597"/>
            <a:ext cx="390111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1. Psychomotor</a:t>
            </a:r>
          </a:p>
          <a:p>
            <a:r>
              <a:rPr lang="en-US" sz="2000"/>
              <a:t>2. Cognitive</a:t>
            </a:r>
          </a:p>
          <a:p>
            <a:r>
              <a:rPr lang="en-US" sz="2000"/>
              <a:t>3. Affective </a:t>
            </a:r>
          </a:p>
        </p:txBody>
      </p:sp>
      <p:sp>
        <p:nvSpPr>
          <p:cNvPr id="19" name="TextBox 18">
            <a:extLst>
              <a:ext uri="{FF2B5EF4-FFF2-40B4-BE49-F238E27FC236}">
                <a16:creationId xmlns:a16="http://schemas.microsoft.com/office/drawing/2014/main" id="{A0BCFC51-1947-70F3-BE8A-AF8897BDA0F9}"/>
              </a:ext>
            </a:extLst>
          </p:cNvPr>
          <p:cNvSpPr txBox="1"/>
          <p:nvPr/>
        </p:nvSpPr>
        <p:spPr>
          <a:xfrm>
            <a:off x="471070" y="736627"/>
            <a:ext cx="38057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t>1.</a:t>
            </a:r>
          </a:p>
        </p:txBody>
      </p:sp>
      <p:sp>
        <p:nvSpPr>
          <p:cNvPr id="23" name="TextBox 22">
            <a:extLst>
              <a:ext uri="{FF2B5EF4-FFF2-40B4-BE49-F238E27FC236}">
                <a16:creationId xmlns:a16="http://schemas.microsoft.com/office/drawing/2014/main" id="{CD87E230-7635-8736-70B5-E6770B4C6173}"/>
              </a:ext>
            </a:extLst>
          </p:cNvPr>
          <p:cNvSpPr txBox="1"/>
          <p:nvPr/>
        </p:nvSpPr>
        <p:spPr>
          <a:xfrm>
            <a:off x="3115235" y="683558"/>
            <a:ext cx="180974" cy="361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5" name="TextBox 24">
            <a:extLst>
              <a:ext uri="{FF2B5EF4-FFF2-40B4-BE49-F238E27FC236}">
                <a16:creationId xmlns:a16="http://schemas.microsoft.com/office/drawing/2014/main" id="{282CD0A2-4D3D-1EAF-9DDA-42EA01BEFE1A}"/>
              </a:ext>
            </a:extLst>
          </p:cNvPr>
          <p:cNvSpPr txBox="1"/>
          <p:nvPr/>
        </p:nvSpPr>
        <p:spPr>
          <a:xfrm>
            <a:off x="3204882" y="739588"/>
            <a:ext cx="43702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2. </a:t>
            </a:r>
          </a:p>
        </p:txBody>
      </p:sp>
      <p:sp>
        <p:nvSpPr>
          <p:cNvPr id="27" name="TextBox 26">
            <a:extLst>
              <a:ext uri="{FF2B5EF4-FFF2-40B4-BE49-F238E27FC236}">
                <a16:creationId xmlns:a16="http://schemas.microsoft.com/office/drawing/2014/main" id="{937F4812-2353-174F-7095-25F2B0A1EE18}"/>
              </a:ext>
            </a:extLst>
          </p:cNvPr>
          <p:cNvSpPr txBox="1"/>
          <p:nvPr/>
        </p:nvSpPr>
        <p:spPr>
          <a:xfrm>
            <a:off x="3344638" y="627106"/>
            <a:ext cx="459441" cy="3137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9" name="TextBox 28">
            <a:extLst>
              <a:ext uri="{FF2B5EF4-FFF2-40B4-BE49-F238E27FC236}">
                <a16:creationId xmlns:a16="http://schemas.microsoft.com/office/drawing/2014/main" id="{E0E9B4CA-13F1-E14E-01CA-0754DC2C0EAA}"/>
              </a:ext>
            </a:extLst>
          </p:cNvPr>
          <p:cNvSpPr txBox="1"/>
          <p:nvPr/>
        </p:nvSpPr>
        <p:spPr>
          <a:xfrm>
            <a:off x="5927912" y="784411"/>
            <a:ext cx="180974" cy="361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0" name="TextBox 29">
            <a:extLst>
              <a:ext uri="{FF2B5EF4-FFF2-40B4-BE49-F238E27FC236}">
                <a16:creationId xmlns:a16="http://schemas.microsoft.com/office/drawing/2014/main" id="{56269A16-3B35-F515-AB15-6B652E0C0CA8}"/>
              </a:ext>
            </a:extLst>
          </p:cNvPr>
          <p:cNvSpPr txBox="1"/>
          <p:nvPr/>
        </p:nvSpPr>
        <p:spPr>
          <a:xfrm>
            <a:off x="6286500" y="448235"/>
            <a:ext cx="180974" cy="361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1" name="TextBox 30">
            <a:extLst>
              <a:ext uri="{FF2B5EF4-FFF2-40B4-BE49-F238E27FC236}">
                <a16:creationId xmlns:a16="http://schemas.microsoft.com/office/drawing/2014/main" id="{A67D36AC-8EE6-1DA6-0F73-43EA3115D3BF}"/>
              </a:ext>
            </a:extLst>
          </p:cNvPr>
          <p:cNvSpPr txBox="1"/>
          <p:nvPr/>
        </p:nvSpPr>
        <p:spPr>
          <a:xfrm>
            <a:off x="5927701" y="620129"/>
            <a:ext cx="35350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3</a:t>
            </a:r>
            <a:r>
              <a:rPr lang="en-US"/>
              <a:t>. </a:t>
            </a:r>
          </a:p>
        </p:txBody>
      </p:sp>
    </p:spTree>
    <p:extLst>
      <p:ext uri="{BB962C8B-B14F-4D97-AF65-F5344CB8AC3E}">
        <p14:creationId xmlns:p14="http://schemas.microsoft.com/office/powerpoint/2010/main" val="772579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51435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51435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8AD833-48D2-CC50-7FA0-023A53673846}"/>
              </a:ext>
            </a:extLst>
          </p:cNvPr>
          <p:cNvSpPr>
            <a:spLocks noGrp="1"/>
          </p:cNvSpPr>
          <p:nvPr>
            <p:ph type="title"/>
          </p:nvPr>
        </p:nvSpPr>
        <p:spPr>
          <a:xfrm>
            <a:off x="466344" y="870966"/>
            <a:ext cx="2702052" cy="3394710"/>
          </a:xfrm>
        </p:spPr>
        <p:txBody>
          <a:bodyPr>
            <a:normAutofit/>
          </a:bodyPr>
          <a:lstStyle/>
          <a:p>
            <a:r>
              <a:rPr lang="en-US" sz="3000">
                <a:cs typeface="Calibri Light"/>
              </a:rPr>
              <a:t>Cognitive</a:t>
            </a:r>
          </a:p>
        </p:txBody>
      </p:sp>
      <p:sp>
        <p:nvSpPr>
          <p:cNvPr id="25" name="Rectangle 2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26536"/>
            <a:ext cx="96012" cy="490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23DE859-7F37-AB91-2762-6661227FC951}"/>
              </a:ext>
            </a:extLst>
          </p:cNvPr>
          <p:cNvSpPr>
            <a:spLocks noGrp="1"/>
          </p:cNvSpPr>
          <p:nvPr>
            <p:ph idx="1"/>
          </p:nvPr>
        </p:nvSpPr>
        <p:spPr>
          <a:xfrm>
            <a:off x="4075611" y="1475893"/>
            <a:ext cx="4437453" cy="2968091"/>
          </a:xfrm>
        </p:spPr>
        <p:txBody>
          <a:bodyPr vert="horz" lIns="91440" tIns="45720" rIns="91440" bIns="45720" rtlCol="0" anchor="ctr">
            <a:noAutofit/>
          </a:bodyPr>
          <a:lstStyle/>
          <a:p>
            <a:pPr marL="0" indent="0">
              <a:spcBef>
                <a:spcPts val="0"/>
              </a:spcBef>
              <a:buNone/>
            </a:pPr>
            <a:endParaRPr lang="en" sz="1500">
              <a:solidFill>
                <a:srgbClr val="666666"/>
              </a:solidFill>
              <a:ea typeface="+mn-lt"/>
              <a:cs typeface="+mn-lt"/>
            </a:endParaRPr>
          </a:p>
          <a:p>
            <a:pPr marL="0" indent="0">
              <a:spcBef>
                <a:spcPts val="0"/>
              </a:spcBef>
              <a:buNone/>
            </a:pPr>
            <a:endParaRPr lang="en" sz="1500">
              <a:solidFill>
                <a:srgbClr val="666666"/>
              </a:solidFill>
              <a:ea typeface="+mn-lt"/>
              <a:cs typeface="+mn-lt"/>
            </a:endParaRPr>
          </a:p>
          <a:p>
            <a:pPr marL="0" indent="0">
              <a:spcBef>
                <a:spcPts val="0"/>
              </a:spcBef>
              <a:buNone/>
            </a:pPr>
            <a:endParaRPr lang="en" sz="1500">
              <a:solidFill>
                <a:srgbClr val="666666"/>
              </a:solidFill>
              <a:ea typeface="+mn-lt"/>
              <a:cs typeface="+mn-lt"/>
            </a:endParaRPr>
          </a:p>
          <a:p>
            <a:pPr marL="0" indent="0">
              <a:spcBef>
                <a:spcPts val="0"/>
              </a:spcBef>
              <a:buNone/>
            </a:pPr>
            <a:endParaRPr lang="en" sz="1500">
              <a:solidFill>
                <a:srgbClr val="666666"/>
              </a:solidFill>
              <a:ea typeface="+mn-lt"/>
              <a:cs typeface="+mn-lt"/>
            </a:endParaRPr>
          </a:p>
          <a:p>
            <a:pPr>
              <a:spcBef>
                <a:spcPts val="750"/>
              </a:spcBef>
              <a:buFont typeface="Arial"/>
            </a:pPr>
            <a:endParaRPr lang="en" sz="1800">
              <a:ea typeface="+mn-lt"/>
              <a:cs typeface="+mn-lt"/>
            </a:endParaRPr>
          </a:p>
          <a:p>
            <a:pPr>
              <a:spcBef>
                <a:spcPts val="750"/>
              </a:spcBef>
              <a:buFont typeface="Arial"/>
            </a:pPr>
            <a:endParaRPr lang="en" sz="1800">
              <a:ea typeface="+mn-lt"/>
              <a:cs typeface="+mn-lt"/>
            </a:endParaRPr>
          </a:p>
          <a:p>
            <a:pPr marL="0" indent="0">
              <a:spcBef>
                <a:spcPts val="750"/>
              </a:spcBef>
              <a:buNone/>
            </a:pPr>
            <a:r>
              <a:rPr lang="en" sz="1800">
                <a:ea typeface="+mn-lt"/>
                <a:cs typeface="+mn-lt"/>
              </a:rPr>
              <a:t>By the end of this module, learners will </a:t>
            </a:r>
            <a:r>
              <a:rPr lang="en" sz="1800">
                <a:solidFill>
                  <a:srgbClr val="000000"/>
                </a:solidFill>
                <a:ea typeface="+mn-lt"/>
                <a:cs typeface="+mn-lt"/>
              </a:rPr>
              <a:t>be</a:t>
            </a:r>
            <a:r>
              <a:rPr lang="en" sz="1800">
                <a:ea typeface="+mn-lt"/>
                <a:cs typeface="+mn-lt"/>
              </a:rPr>
              <a:t> able to</a:t>
            </a:r>
            <a:r>
              <a:rPr lang="en" sz="1800">
                <a:solidFill>
                  <a:srgbClr val="000000"/>
                </a:solidFill>
                <a:ea typeface="+mn-lt"/>
                <a:cs typeface="+mn-lt"/>
              </a:rPr>
              <a:t> </a:t>
            </a:r>
            <a:r>
              <a:rPr lang="en" sz="1800" b="1">
                <a:solidFill>
                  <a:schemeClr val="accent5"/>
                </a:solidFill>
                <a:ea typeface="+mn-lt"/>
                <a:cs typeface="+mn-lt"/>
              </a:rPr>
              <a:t>define </a:t>
            </a:r>
            <a:r>
              <a:rPr lang="en-US" sz="1800">
                <a:ea typeface="+mn-lt"/>
                <a:cs typeface="+mn-lt"/>
              </a:rPr>
              <a:t>photosynthesis and its significance in ecosystems.</a:t>
            </a:r>
            <a:endParaRPr lang="en-US">
              <a:cs typeface="Calibri"/>
            </a:endParaRPr>
          </a:p>
          <a:p>
            <a:pPr>
              <a:buNone/>
            </a:pPr>
            <a:endParaRPr lang="en" sz="1800" b="1">
              <a:solidFill>
                <a:schemeClr val="accent5"/>
              </a:solidFill>
              <a:ea typeface="+mn-lt"/>
              <a:cs typeface="+mn-lt"/>
            </a:endParaRPr>
          </a:p>
          <a:p>
            <a:pPr>
              <a:buNone/>
            </a:pPr>
            <a:endParaRPr lang="en" sz="1800" b="1">
              <a:ea typeface="+mn-lt"/>
              <a:cs typeface="+mn-lt"/>
            </a:endParaRPr>
          </a:p>
          <a:p>
            <a:pPr>
              <a:buNone/>
            </a:pPr>
            <a:r>
              <a:rPr lang="en" sz="1800">
                <a:ea typeface="+mn-lt"/>
                <a:cs typeface="+mn-lt"/>
              </a:rPr>
              <a:t>By the end of this lesson, students will be able to </a:t>
            </a:r>
            <a:r>
              <a:rPr lang="en" sz="1800">
                <a:solidFill>
                  <a:srgbClr val="0070C0"/>
                </a:solidFill>
                <a:ea typeface="+mn-lt"/>
                <a:cs typeface="+mn-lt"/>
              </a:rPr>
              <a:t>list </a:t>
            </a:r>
            <a:r>
              <a:rPr lang="en" sz="1800" b="1">
                <a:ea typeface="+mn-lt"/>
                <a:cs typeface="+mn-lt"/>
              </a:rPr>
              <a:t>the sub fields of anthropology. </a:t>
            </a:r>
          </a:p>
          <a:p>
            <a:pPr>
              <a:buNone/>
            </a:pPr>
            <a:endParaRPr lang="en" sz="1800">
              <a:solidFill>
                <a:srgbClr val="000000"/>
              </a:solidFill>
              <a:ea typeface="+mn-lt"/>
              <a:cs typeface="+mn-lt"/>
            </a:endParaRPr>
          </a:p>
          <a:p>
            <a:pPr>
              <a:buNone/>
            </a:pPr>
            <a:endParaRPr lang="en" sz="1500" b="1">
              <a:ea typeface="+mn-lt"/>
              <a:cs typeface="+mn-lt"/>
            </a:endParaRPr>
          </a:p>
          <a:p>
            <a:pPr marL="0" indent="0">
              <a:spcBef>
                <a:spcPts val="0"/>
              </a:spcBef>
              <a:buNone/>
            </a:pPr>
            <a:endParaRPr lang="en" sz="1500">
              <a:cs typeface="Calibri"/>
            </a:endParaRPr>
          </a:p>
          <a:p>
            <a:pPr marL="0" indent="0">
              <a:spcBef>
                <a:spcPts val="0"/>
              </a:spcBef>
              <a:buNone/>
            </a:pPr>
            <a:endParaRPr lang="en-US" sz="1500">
              <a:ea typeface="+mn-lt"/>
              <a:cs typeface="+mn-lt"/>
            </a:endParaRPr>
          </a:p>
          <a:p>
            <a:pPr marL="0" indent="0">
              <a:buNone/>
            </a:pPr>
            <a:endParaRPr lang="en" sz="1500">
              <a:cs typeface="Calibri"/>
            </a:endParaRPr>
          </a:p>
          <a:p>
            <a:endParaRPr lang="en" sz="1500">
              <a:cs typeface="Calibri"/>
            </a:endParaRPr>
          </a:p>
          <a:p>
            <a:endParaRPr lang="en-US" sz="1500">
              <a:cs typeface="Calibri"/>
            </a:endParaRPr>
          </a:p>
        </p:txBody>
      </p:sp>
    </p:spTree>
    <p:extLst>
      <p:ext uri="{BB962C8B-B14F-4D97-AF65-F5344CB8AC3E}">
        <p14:creationId xmlns:p14="http://schemas.microsoft.com/office/powerpoint/2010/main" val="2711605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8814"/>
            <a:ext cx="9144000" cy="552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32F0E2-98F5-95EF-53AB-2F8587258DEB}"/>
              </a:ext>
            </a:extLst>
          </p:cNvPr>
          <p:cNvSpPr>
            <a:spLocks noGrp="1"/>
          </p:cNvSpPr>
          <p:nvPr>
            <p:ph type="title"/>
          </p:nvPr>
        </p:nvSpPr>
        <p:spPr>
          <a:xfrm>
            <a:off x="417399" y="482600"/>
            <a:ext cx="8408193" cy="558627"/>
          </a:xfrm>
        </p:spPr>
        <p:txBody>
          <a:bodyPr vert="horz" lIns="91440" tIns="45720" rIns="91440" bIns="45720" rtlCol="0" anchor="ctr">
            <a:normAutofit/>
          </a:bodyPr>
          <a:lstStyle/>
          <a:p>
            <a:pPr algn="ctr"/>
            <a:r>
              <a:rPr lang="en-US" sz="2400" kern="1200">
                <a:solidFill>
                  <a:schemeClr val="bg1"/>
                </a:solidFill>
                <a:latin typeface="+mj-lt"/>
                <a:ea typeface="+mj-ea"/>
                <a:cs typeface="+mj-cs"/>
              </a:rPr>
              <a:t>Cognitive </a:t>
            </a:r>
          </a:p>
        </p:txBody>
      </p:sp>
      <p:pic>
        <p:nvPicPr>
          <p:cNvPr id="5" name="Picture 5" descr="Timeline&#10;&#10;Description automatically generated">
            <a:extLst>
              <a:ext uri="{FF2B5EF4-FFF2-40B4-BE49-F238E27FC236}">
                <a16:creationId xmlns:a16="http://schemas.microsoft.com/office/drawing/2014/main" id="{37A650BC-4893-DDDB-8097-60A77A74BA27}"/>
              </a:ext>
            </a:extLst>
          </p:cNvPr>
          <p:cNvPicPr>
            <a:picLocks noGrp="1" noChangeAspect="1"/>
          </p:cNvPicPr>
          <p:nvPr>
            <p:ph idx="1"/>
          </p:nvPr>
        </p:nvPicPr>
        <p:blipFill>
          <a:blip r:embed="rId3"/>
          <a:stretch>
            <a:fillRect/>
          </a:stretch>
        </p:blipFill>
        <p:spPr>
          <a:xfrm>
            <a:off x="2501" y="156553"/>
            <a:ext cx="9138995" cy="4772921"/>
          </a:xfrm>
          <a:prstGeom prst="rect">
            <a:avLst/>
          </a:prstGeom>
        </p:spPr>
      </p:pic>
    </p:spTree>
    <p:extLst>
      <p:ext uri="{BB962C8B-B14F-4D97-AF65-F5344CB8AC3E}">
        <p14:creationId xmlns:p14="http://schemas.microsoft.com/office/powerpoint/2010/main" val="1610709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51435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51435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8AD833-48D2-CC50-7FA0-023A53673846}"/>
              </a:ext>
            </a:extLst>
          </p:cNvPr>
          <p:cNvSpPr>
            <a:spLocks noGrp="1"/>
          </p:cNvSpPr>
          <p:nvPr>
            <p:ph type="title"/>
          </p:nvPr>
        </p:nvSpPr>
        <p:spPr>
          <a:xfrm>
            <a:off x="466344" y="870966"/>
            <a:ext cx="2702052" cy="3394710"/>
          </a:xfrm>
        </p:spPr>
        <p:txBody>
          <a:bodyPr>
            <a:normAutofit/>
          </a:bodyPr>
          <a:lstStyle/>
          <a:p>
            <a:r>
              <a:rPr lang="en-US" sz="3000">
                <a:cs typeface="Calibri Light"/>
              </a:rPr>
              <a:t>Psychomotor</a:t>
            </a:r>
          </a:p>
        </p:txBody>
      </p:sp>
      <p:sp>
        <p:nvSpPr>
          <p:cNvPr id="25" name="Rectangle 2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26536"/>
            <a:ext cx="96012" cy="490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23DE859-7F37-AB91-2762-6661227FC951}"/>
              </a:ext>
            </a:extLst>
          </p:cNvPr>
          <p:cNvSpPr>
            <a:spLocks noGrp="1"/>
          </p:cNvSpPr>
          <p:nvPr>
            <p:ph idx="1"/>
          </p:nvPr>
        </p:nvSpPr>
        <p:spPr>
          <a:xfrm>
            <a:off x="4075611" y="1475893"/>
            <a:ext cx="4437453" cy="2968091"/>
          </a:xfrm>
        </p:spPr>
        <p:txBody>
          <a:bodyPr anchor="ctr">
            <a:noAutofit/>
          </a:bodyPr>
          <a:lstStyle/>
          <a:p>
            <a:pPr marL="0" indent="0">
              <a:spcBef>
                <a:spcPts val="0"/>
              </a:spcBef>
              <a:buNone/>
            </a:pPr>
            <a:endParaRPr lang="en" sz="1800">
              <a:solidFill>
                <a:srgbClr val="666666"/>
              </a:solidFill>
              <a:ea typeface="+mn-lt"/>
              <a:cs typeface="+mn-lt"/>
            </a:endParaRPr>
          </a:p>
          <a:p>
            <a:pPr marL="0" indent="0">
              <a:spcBef>
                <a:spcPts val="0"/>
              </a:spcBef>
              <a:buNone/>
            </a:pPr>
            <a:endParaRPr lang="en" sz="1800">
              <a:solidFill>
                <a:srgbClr val="666666"/>
              </a:solidFill>
              <a:ea typeface="+mn-lt"/>
              <a:cs typeface="+mn-lt"/>
            </a:endParaRPr>
          </a:p>
          <a:p>
            <a:pPr marL="0" indent="0">
              <a:spcBef>
                <a:spcPts val="0"/>
              </a:spcBef>
              <a:buNone/>
            </a:pPr>
            <a:endParaRPr lang="en" sz="1800">
              <a:solidFill>
                <a:srgbClr val="666666"/>
              </a:solidFill>
              <a:ea typeface="+mn-lt"/>
              <a:cs typeface="+mn-lt"/>
            </a:endParaRPr>
          </a:p>
          <a:p>
            <a:pPr marL="0" indent="0">
              <a:spcBef>
                <a:spcPts val="0"/>
              </a:spcBef>
              <a:buNone/>
            </a:pPr>
            <a:endParaRPr lang="en" sz="1800">
              <a:solidFill>
                <a:srgbClr val="666666"/>
              </a:solidFill>
              <a:ea typeface="+mn-lt"/>
              <a:cs typeface="+mn-lt"/>
            </a:endParaRPr>
          </a:p>
          <a:p>
            <a:pPr>
              <a:buNone/>
            </a:pPr>
            <a:r>
              <a:rPr lang="en" sz="1800">
                <a:ea typeface="+mn-lt"/>
                <a:cs typeface="+mn-lt"/>
              </a:rPr>
              <a:t>By the end of this module, learners will </a:t>
            </a:r>
            <a:r>
              <a:rPr lang="en" sz="1800" b="1">
                <a:solidFill>
                  <a:srgbClr val="000000"/>
                </a:solidFill>
                <a:ea typeface="+mn-lt"/>
                <a:cs typeface="+mn-lt"/>
              </a:rPr>
              <a:t>be</a:t>
            </a:r>
            <a:r>
              <a:rPr lang="en" sz="1800" b="1">
                <a:ea typeface="+mn-lt"/>
                <a:cs typeface="+mn-lt"/>
              </a:rPr>
              <a:t> able to</a:t>
            </a:r>
            <a:r>
              <a:rPr lang="en" sz="1800" b="1">
                <a:solidFill>
                  <a:srgbClr val="0070C0"/>
                </a:solidFill>
                <a:ea typeface="+mn-lt"/>
                <a:cs typeface="+mn-lt"/>
              </a:rPr>
              <a:t> perform</a:t>
            </a:r>
            <a:r>
              <a:rPr lang="en" sz="1800" b="1">
                <a:solidFill>
                  <a:schemeClr val="accent5"/>
                </a:solidFill>
                <a:ea typeface="+mn-lt"/>
                <a:cs typeface="+mn-lt"/>
              </a:rPr>
              <a:t> </a:t>
            </a:r>
            <a:r>
              <a:rPr lang="en" sz="1800" b="1">
                <a:ea typeface="+mn-lt"/>
                <a:cs typeface="+mn-lt"/>
              </a:rPr>
              <a:t>a backward dive</a:t>
            </a:r>
            <a:r>
              <a:rPr lang="en" sz="1800" b="1">
                <a:solidFill>
                  <a:schemeClr val="accent5"/>
                </a:solidFill>
                <a:ea typeface="+mn-lt"/>
                <a:cs typeface="+mn-lt"/>
              </a:rPr>
              <a:t>.</a:t>
            </a:r>
            <a:endParaRPr lang="en" sz="1800">
              <a:solidFill>
                <a:schemeClr val="accent5"/>
              </a:solidFill>
              <a:ea typeface="+mn-lt"/>
              <a:cs typeface="+mn-lt"/>
            </a:endParaRPr>
          </a:p>
          <a:p>
            <a:pPr>
              <a:buNone/>
            </a:pPr>
            <a:endParaRPr lang="en" sz="1800" b="1">
              <a:ea typeface="+mn-lt"/>
              <a:cs typeface="+mn-lt"/>
            </a:endParaRPr>
          </a:p>
          <a:p>
            <a:pPr>
              <a:buNone/>
            </a:pPr>
            <a:endParaRPr lang="en" sz="1800" b="1">
              <a:ea typeface="+mn-lt"/>
              <a:cs typeface="+mn-lt"/>
            </a:endParaRPr>
          </a:p>
          <a:p>
            <a:pPr>
              <a:buNone/>
            </a:pPr>
            <a:r>
              <a:rPr lang="en" sz="1800">
                <a:ea typeface="+mn-lt"/>
                <a:cs typeface="+mn-lt"/>
              </a:rPr>
              <a:t>By the end of this lessons, students will be able to </a:t>
            </a:r>
            <a:r>
              <a:rPr lang="en" sz="1800" b="1">
                <a:solidFill>
                  <a:srgbClr val="0070C0"/>
                </a:solidFill>
                <a:ea typeface="+mn-lt"/>
                <a:cs typeface="+mn-lt"/>
              </a:rPr>
              <a:t>calibrate</a:t>
            </a:r>
            <a:r>
              <a:rPr lang="en" sz="1800">
                <a:solidFill>
                  <a:srgbClr val="00B0F0"/>
                </a:solidFill>
                <a:ea typeface="+mn-lt"/>
                <a:cs typeface="+mn-lt"/>
              </a:rPr>
              <a:t> </a:t>
            </a:r>
            <a:r>
              <a:rPr lang="en" sz="1800" b="1">
                <a:ea typeface="+mn-lt"/>
                <a:cs typeface="+mn-lt"/>
              </a:rPr>
              <a:t>a pH meter before measuring samples.</a:t>
            </a:r>
            <a:endParaRPr lang="en" sz="1800" b="1">
              <a:solidFill>
                <a:srgbClr val="0070C0"/>
              </a:solidFill>
              <a:ea typeface="+mn-lt"/>
              <a:cs typeface="+mn-lt"/>
            </a:endParaRPr>
          </a:p>
          <a:p>
            <a:pPr marL="0" indent="0">
              <a:spcBef>
                <a:spcPts val="0"/>
              </a:spcBef>
              <a:buNone/>
            </a:pPr>
            <a:endParaRPr lang="en" sz="1800">
              <a:ea typeface="+mn-lt"/>
              <a:cs typeface="+mn-lt"/>
            </a:endParaRPr>
          </a:p>
          <a:p>
            <a:pPr>
              <a:buNone/>
            </a:pPr>
            <a:endParaRPr lang="en" sz="1800" b="1">
              <a:ea typeface="+mn-lt"/>
              <a:cs typeface="+mn-lt"/>
            </a:endParaRPr>
          </a:p>
          <a:p>
            <a:pPr marL="0" indent="0">
              <a:spcBef>
                <a:spcPts val="0"/>
              </a:spcBef>
              <a:buNone/>
            </a:pPr>
            <a:endParaRPr lang="en" sz="1800">
              <a:cs typeface="Calibri"/>
            </a:endParaRPr>
          </a:p>
          <a:p>
            <a:pPr marL="0" indent="0">
              <a:spcBef>
                <a:spcPts val="0"/>
              </a:spcBef>
              <a:buNone/>
            </a:pPr>
            <a:endParaRPr lang="en-US" sz="1800">
              <a:ea typeface="+mn-lt"/>
              <a:cs typeface="+mn-lt"/>
            </a:endParaRPr>
          </a:p>
          <a:p>
            <a:pPr marL="0" indent="0">
              <a:buNone/>
            </a:pPr>
            <a:endParaRPr lang="en" sz="1800">
              <a:cs typeface="Calibri"/>
            </a:endParaRPr>
          </a:p>
          <a:p>
            <a:endParaRPr lang="en" sz="1800">
              <a:cs typeface="Calibri"/>
            </a:endParaRPr>
          </a:p>
          <a:p>
            <a:endParaRPr lang="en-US" sz="1800">
              <a:cs typeface="Calibri"/>
            </a:endParaRPr>
          </a:p>
        </p:txBody>
      </p:sp>
    </p:spTree>
    <p:extLst>
      <p:ext uri="{BB962C8B-B14F-4D97-AF65-F5344CB8AC3E}">
        <p14:creationId xmlns:p14="http://schemas.microsoft.com/office/powerpoint/2010/main" val="2757435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8AD833-48D2-CC50-7FA0-023A53673846}"/>
              </a:ext>
            </a:extLst>
          </p:cNvPr>
          <p:cNvSpPr>
            <a:spLocks noGrp="1"/>
          </p:cNvSpPr>
          <p:nvPr>
            <p:ph type="title"/>
          </p:nvPr>
        </p:nvSpPr>
        <p:spPr>
          <a:xfrm>
            <a:off x="473202" y="479640"/>
            <a:ext cx="2571750" cy="1289304"/>
          </a:xfrm>
        </p:spPr>
        <p:txBody>
          <a:bodyPr anchor="b">
            <a:normAutofit/>
          </a:bodyPr>
          <a:lstStyle/>
          <a:p>
            <a:r>
              <a:rPr lang="en-US" sz="3500">
                <a:cs typeface="Calibri Light"/>
              </a:rPr>
              <a:t>Psychomotor</a:t>
            </a:r>
            <a:endParaRPr lang="en-US" sz="3500"/>
          </a:p>
        </p:txBody>
      </p:sp>
      <p:sp>
        <p:nvSpPr>
          <p:cNvPr id="32"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1930317"/>
            <a:ext cx="2441321" cy="13716"/>
          </a:xfrm>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 name="connsiteX0" fmla="*/ 0 w 2441321"/>
              <a:gd name="connsiteY0" fmla="*/ 0 h 13716"/>
              <a:gd name="connsiteX1" fmla="*/ 585917 w 2441321"/>
              <a:gd name="connsiteY1" fmla="*/ 0 h 13716"/>
              <a:gd name="connsiteX2" fmla="*/ 1123008 w 2441321"/>
              <a:gd name="connsiteY2" fmla="*/ 0 h 13716"/>
              <a:gd name="connsiteX3" fmla="*/ 1782164 w 2441321"/>
              <a:gd name="connsiteY3" fmla="*/ 0 h 13716"/>
              <a:gd name="connsiteX4" fmla="*/ 2441321 w 2441321"/>
              <a:gd name="connsiteY4" fmla="*/ 0 h 13716"/>
              <a:gd name="connsiteX5" fmla="*/ 2441321 w 2441321"/>
              <a:gd name="connsiteY5" fmla="*/ 13716 h 13716"/>
              <a:gd name="connsiteX6" fmla="*/ 1879817 w 2441321"/>
              <a:gd name="connsiteY6" fmla="*/ 13716 h 13716"/>
              <a:gd name="connsiteX7" fmla="*/ 1318313 w 2441321"/>
              <a:gd name="connsiteY7" fmla="*/ 13716 h 13716"/>
              <a:gd name="connsiteX8" fmla="*/ 659157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0988" y="3698"/>
                  <a:pt x="2440649" y="9400"/>
                  <a:pt x="2441321" y="13716"/>
                </a:cubicBezTo>
                <a:cubicBezTo>
                  <a:pt x="2159375" y="44437"/>
                  <a:pt x="2054495" y="41094"/>
                  <a:pt x="1830991" y="13716"/>
                </a:cubicBezTo>
                <a:cubicBezTo>
                  <a:pt x="1615846" y="2937"/>
                  <a:pt x="1521674" y="-9994"/>
                  <a:pt x="1269487" y="13716"/>
                </a:cubicBezTo>
                <a:cubicBezTo>
                  <a:pt x="1019660" y="49388"/>
                  <a:pt x="886911" y="37779"/>
                  <a:pt x="707983" y="13716"/>
                </a:cubicBezTo>
                <a:cubicBezTo>
                  <a:pt x="523434" y="22749"/>
                  <a:pt x="307885" y="29744"/>
                  <a:pt x="0" y="13716"/>
                </a:cubicBezTo>
                <a:cubicBezTo>
                  <a:pt x="-361" y="7755"/>
                  <a:pt x="-276" y="2718"/>
                  <a:pt x="0" y="0"/>
                </a:cubicBezTo>
                <a:close/>
              </a:path>
              <a:path w="2441321" h="13716"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197" y="4300"/>
                  <a:pt x="2441101" y="8760"/>
                  <a:pt x="2441321" y="13716"/>
                </a:cubicBezTo>
                <a:cubicBezTo>
                  <a:pt x="2180658" y="13750"/>
                  <a:pt x="2084222" y="1362"/>
                  <a:pt x="1879817" y="13716"/>
                </a:cubicBezTo>
                <a:cubicBezTo>
                  <a:pt x="1668182" y="11650"/>
                  <a:pt x="1551159" y="-11049"/>
                  <a:pt x="1318313" y="13716"/>
                </a:cubicBezTo>
                <a:cubicBezTo>
                  <a:pt x="1059871" y="51823"/>
                  <a:pt x="901959" y="19259"/>
                  <a:pt x="659157" y="13716"/>
                </a:cubicBezTo>
                <a:cubicBezTo>
                  <a:pt x="444692" y="23911"/>
                  <a:pt x="245032" y="35310"/>
                  <a:pt x="0" y="13716"/>
                </a:cubicBezTo>
                <a:cubicBezTo>
                  <a:pt x="124" y="7937"/>
                  <a:pt x="389" y="2990"/>
                  <a:pt x="0" y="0"/>
                </a:cubicBezTo>
                <a:close/>
              </a:path>
              <a:path w="2441321" h="13716"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661" y="4449"/>
                  <a:pt x="2442057" y="7876"/>
                  <a:pt x="2441321" y="13716"/>
                </a:cubicBezTo>
                <a:cubicBezTo>
                  <a:pt x="2149099" y="22776"/>
                  <a:pt x="2027305" y="51898"/>
                  <a:pt x="1830991" y="13716"/>
                </a:cubicBezTo>
                <a:cubicBezTo>
                  <a:pt x="1614571" y="-23336"/>
                  <a:pt x="1500998" y="6155"/>
                  <a:pt x="1269487" y="13716"/>
                </a:cubicBezTo>
                <a:cubicBezTo>
                  <a:pt x="1042399" y="33262"/>
                  <a:pt x="927922" y="41250"/>
                  <a:pt x="707983" y="13716"/>
                </a:cubicBezTo>
                <a:cubicBezTo>
                  <a:pt x="502575" y="-9952"/>
                  <a:pt x="350393" y="29927"/>
                  <a:pt x="0" y="13716"/>
                </a:cubicBezTo>
                <a:cubicBezTo>
                  <a:pt x="-248" y="8631"/>
                  <a:pt x="228" y="3134"/>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0939" y="4363"/>
                          <a:pt x="2441580" y="8857"/>
                          <a:pt x="2441321" y="13716"/>
                        </a:cubicBezTo>
                        <a:cubicBezTo>
                          <a:pt x="2169723" y="25934"/>
                          <a:pt x="2045712" y="34568"/>
                          <a:pt x="1830991" y="13716"/>
                        </a:cubicBezTo>
                        <a:cubicBezTo>
                          <a:pt x="1616270" y="-7136"/>
                          <a:pt x="1505876" y="-623"/>
                          <a:pt x="1269487" y="13716"/>
                        </a:cubicBezTo>
                        <a:cubicBezTo>
                          <a:pt x="1033098" y="28055"/>
                          <a:pt x="908661" y="36619"/>
                          <a:pt x="707983" y="13716"/>
                        </a:cubicBezTo>
                        <a:cubicBezTo>
                          <a:pt x="507305" y="-9187"/>
                          <a:pt x="333592" y="16187"/>
                          <a:pt x="0" y="13716"/>
                        </a:cubicBezTo>
                        <a:cubicBezTo>
                          <a:pt x="-459" y="8317"/>
                          <a:pt x="190" y="2744"/>
                          <a:pt x="0" y="0"/>
                        </a:cubicBezTo>
                        <a:close/>
                      </a:path>
                      <a:path w="2441321" h="13716"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507" y="3335"/>
                          <a:pt x="2441322" y="9457"/>
                          <a:pt x="2441321" y="13716"/>
                        </a:cubicBezTo>
                        <a:cubicBezTo>
                          <a:pt x="2166745" y="24201"/>
                          <a:pt x="2078726" y="10904"/>
                          <a:pt x="1879817" y="13716"/>
                        </a:cubicBezTo>
                        <a:cubicBezTo>
                          <a:pt x="1680908" y="16528"/>
                          <a:pt x="1548770" y="-8699"/>
                          <a:pt x="1318313" y="13716"/>
                        </a:cubicBezTo>
                        <a:cubicBezTo>
                          <a:pt x="1087856" y="36131"/>
                          <a:pt x="894613" y="-645"/>
                          <a:pt x="659157" y="13716"/>
                        </a:cubicBezTo>
                        <a:cubicBezTo>
                          <a:pt x="423701" y="28077"/>
                          <a:pt x="246611" y="29403"/>
                          <a:pt x="0" y="13716"/>
                        </a:cubicBezTo>
                        <a:cubicBezTo>
                          <a:pt x="-120" y="7867"/>
                          <a:pt x="674" y="391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3DE859-7F37-AB91-2762-6661227FC951}"/>
              </a:ext>
            </a:extLst>
          </p:cNvPr>
          <p:cNvSpPr>
            <a:spLocks noGrp="1"/>
          </p:cNvSpPr>
          <p:nvPr>
            <p:ph idx="1"/>
          </p:nvPr>
        </p:nvSpPr>
        <p:spPr>
          <a:xfrm>
            <a:off x="473202" y="2105406"/>
            <a:ext cx="2571750" cy="2558034"/>
          </a:xfrm>
        </p:spPr>
        <p:txBody>
          <a:bodyPr anchor="t">
            <a:normAutofit/>
          </a:bodyPr>
          <a:lstStyle/>
          <a:p>
            <a:pPr marL="0" indent="0">
              <a:spcBef>
                <a:spcPts val="0"/>
              </a:spcBef>
              <a:buNone/>
            </a:pPr>
            <a:endParaRPr lang="en" sz="1700">
              <a:ea typeface="+mn-lt"/>
              <a:cs typeface="+mn-lt"/>
            </a:endParaRPr>
          </a:p>
          <a:p>
            <a:pPr marL="0" indent="0">
              <a:spcBef>
                <a:spcPts val="0"/>
              </a:spcBef>
              <a:buNone/>
            </a:pPr>
            <a:endParaRPr lang="en" sz="1700">
              <a:ea typeface="+mn-lt"/>
              <a:cs typeface="+mn-lt"/>
            </a:endParaRPr>
          </a:p>
          <a:p>
            <a:pPr marL="0" indent="0">
              <a:spcBef>
                <a:spcPts val="0"/>
              </a:spcBef>
              <a:buNone/>
            </a:pPr>
            <a:endParaRPr lang="en" sz="1700">
              <a:ea typeface="+mn-lt"/>
              <a:cs typeface="+mn-lt"/>
            </a:endParaRPr>
          </a:p>
          <a:p>
            <a:pPr marL="0" indent="0">
              <a:spcBef>
                <a:spcPts val="0"/>
              </a:spcBef>
              <a:buNone/>
            </a:pPr>
            <a:endParaRPr lang="en" sz="1700">
              <a:ea typeface="+mn-lt"/>
              <a:cs typeface="+mn-lt"/>
            </a:endParaRPr>
          </a:p>
          <a:p>
            <a:pPr marL="0" indent="0">
              <a:spcBef>
                <a:spcPts val="0"/>
              </a:spcBef>
              <a:buNone/>
            </a:pPr>
            <a:endParaRPr lang="en" sz="1700">
              <a:ea typeface="+mn-lt"/>
              <a:cs typeface="+mn-lt"/>
            </a:endParaRPr>
          </a:p>
          <a:p>
            <a:pPr marL="0" indent="0">
              <a:spcBef>
                <a:spcPts val="0"/>
              </a:spcBef>
              <a:buNone/>
            </a:pPr>
            <a:endParaRPr lang="en" sz="1700">
              <a:cs typeface="Calibri"/>
            </a:endParaRPr>
          </a:p>
          <a:p>
            <a:pPr marL="0" indent="0">
              <a:buNone/>
            </a:pPr>
            <a:endParaRPr lang="en" sz="1700">
              <a:ea typeface="+mn-lt"/>
              <a:cs typeface="+mn-lt"/>
            </a:endParaRPr>
          </a:p>
          <a:p>
            <a:endParaRPr lang="en" sz="1700">
              <a:cs typeface="Calibri"/>
            </a:endParaRPr>
          </a:p>
          <a:p>
            <a:endParaRPr lang="en-US" sz="1700">
              <a:cs typeface="Calibri"/>
            </a:endParaRPr>
          </a:p>
        </p:txBody>
      </p:sp>
      <p:pic>
        <p:nvPicPr>
          <p:cNvPr id="4" name="Picture 5" descr="Timeline&#10;&#10;Description automatically generated">
            <a:extLst>
              <a:ext uri="{FF2B5EF4-FFF2-40B4-BE49-F238E27FC236}">
                <a16:creationId xmlns:a16="http://schemas.microsoft.com/office/drawing/2014/main" id="{EABFEE2B-D8AF-D340-39AE-CD5B209DCEBC}"/>
              </a:ext>
            </a:extLst>
          </p:cNvPr>
          <p:cNvPicPr>
            <a:picLocks noChangeAspect="1"/>
          </p:cNvPicPr>
          <p:nvPr/>
        </p:nvPicPr>
        <p:blipFill>
          <a:blip r:embed="rId3"/>
          <a:stretch>
            <a:fillRect/>
          </a:stretch>
        </p:blipFill>
        <p:spPr>
          <a:xfrm>
            <a:off x="-2975" y="175201"/>
            <a:ext cx="9145939" cy="4836229"/>
          </a:xfrm>
          <a:prstGeom prst="rect">
            <a:avLst/>
          </a:prstGeom>
        </p:spPr>
      </p:pic>
    </p:spTree>
    <p:extLst>
      <p:ext uri="{BB962C8B-B14F-4D97-AF65-F5344CB8AC3E}">
        <p14:creationId xmlns:p14="http://schemas.microsoft.com/office/powerpoint/2010/main" val="482824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51435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51435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8AD833-48D2-CC50-7FA0-023A53673846}"/>
              </a:ext>
            </a:extLst>
          </p:cNvPr>
          <p:cNvSpPr>
            <a:spLocks noGrp="1"/>
          </p:cNvSpPr>
          <p:nvPr>
            <p:ph type="title"/>
          </p:nvPr>
        </p:nvSpPr>
        <p:spPr>
          <a:xfrm>
            <a:off x="466344" y="870966"/>
            <a:ext cx="2702052" cy="3394710"/>
          </a:xfrm>
        </p:spPr>
        <p:txBody>
          <a:bodyPr>
            <a:normAutofit/>
          </a:bodyPr>
          <a:lstStyle/>
          <a:p>
            <a:r>
              <a:rPr lang="en-US" sz="3000">
                <a:cs typeface="Calibri Light"/>
              </a:rPr>
              <a:t>Affective </a:t>
            </a:r>
          </a:p>
        </p:txBody>
      </p:sp>
      <p:sp>
        <p:nvSpPr>
          <p:cNvPr id="25" name="Rectangle 2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26536"/>
            <a:ext cx="96012" cy="490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23DE859-7F37-AB91-2762-6661227FC951}"/>
              </a:ext>
            </a:extLst>
          </p:cNvPr>
          <p:cNvSpPr>
            <a:spLocks noGrp="1"/>
          </p:cNvSpPr>
          <p:nvPr>
            <p:ph idx="1"/>
          </p:nvPr>
        </p:nvSpPr>
        <p:spPr>
          <a:xfrm>
            <a:off x="4075611" y="1475893"/>
            <a:ext cx="4437453" cy="2968091"/>
          </a:xfrm>
        </p:spPr>
        <p:txBody>
          <a:bodyPr anchor="ctr">
            <a:normAutofit/>
          </a:bodyPr>
          <a:lstStyle/>
          <a:p>
            <a:pPr marL="0" indent="0">
              <a:spcBef>
                <a:spcPts val="0"/>
              </a:spcBef>
              <a:buNone/>
            </a:pPr>
            <a:endParaRPr lang="en" sz="1500">
              <a:solidFill>
                <a:srgbClr val="666666"/>
              </a:solidFill>
              <a:ea typeface="+mn-lt"/>
              <a:cs typeface="+mn-lt"/>
            </a:endParaRPr>
          </a:p>
          <a:p>
            <a:pPr marL="0" indent="0">
              <a:spcBef>
                <a:spcPts val="0"/>
              </a:spcBef>
              <a:buNone/>
            </a:pPr>
            <a:endParaRPr lang="en" sz="1500">
              <a:solidFill>
                <a:srgbClr val="666666"/>
              </a:solidFill>
              <a:ea typeface="+mn-lt"/>
              <a:cs typeface="+mn-lt"/>
            </a:endParaRPr>
          </a:p>
          <a:p>
            <a:pPr marL="0" indent="0">
              <a:spcBef>
                <a:spcPts val="0"/>
              </a:spcBef>
              <a:buNone/>
            </a:pPr>
            <a:endParaRPr lang="en" sz="1500">
              <a:solidFill>
                <a:srgbClr val="666666"/>
              </a:solidFill>
              <a:ea typeface="+mn-lt"/>
              <a:cs typeface="+mn-lt"/>
            </a:endParaRPr>
          </a:p>
          <a:p>
            <a:pPr marL="0" indent="0">
              <a:spcBef>
                <a:spcPts val="0"/>
              </a:spcBef>
              <a:buNone/>
            </a:pPr>
            <a:endParaRPr lang="en" sz="1500">
              <a:solidFill>
                <a:srgbClr val="666666"/>
              </a:solidFill>
              <a:ea typeface="+mn-lt"/>
              <a:cs typeface="+mn-lt"/>
            </a:endParaRPr>
          </a:p>
          <a:p>
            <a:pPr>
              <a:buNone/>
            </a:pPr>
            <a:r>
              <a:rPr lang="en" sz="1800">
                <a:ea typeface="+mn-lt"/>
                <a:cs typeface="+mn-lt"/>
              </a:rPr>
              <a:t>By the end of this module, learners will </a:t>
            </a:r>
            <a:r>
              <a:rPr lang="en" sz="1800">
                <a:solidFill>
                  <a:schemeClr val="accent1"/>
                </a:solidFill>
                <a:ea typeface="+mn-lt"/>
                <a:cs typeface="+mn-lt"/>
              </a:rPr>
              <a:t>acknowledge</a:t>
            </a:r>
            <a:r>
              <a:rPr lang="en" sz="1800">
                <a:ea typeface="+mn-lt"/>
                <a:cs typeface="+mn-lt"/>
              </a:rPr>
              <a:t> the land we are living and working on. </a:t>
            </a:r>
            <a:endParaRPr lang="en" sz="1800" b="1">
              <a:ea typeface="+mn-lt"/>
              <a:cs typeface="+mn-lt"/>
            </a:endParaRPr>
          </a:p>
          <a:p>
            <a:pPr>
              <a:buNone/>
            </a:pPr>
            <a:endParaRPr lang="en" sz="1800" b="1">
              <a:ea typeface="+mn-lt"/>
              <a:cs typeface="+mn-lt"/>
            </a:endParaRPr>
          </a:p>
          <a:p>
            <a:pPr marL="0" indent="0">
              <a:spcBef>
                <a:spcPts val="0"/>
              </a:spcBef>
              <a:buNone/>
            </a:pPr>
            <a:r>
              <a:rPr lang="en" sz="1800">
                <a:ea typeface="+mn-lt"/>
                <a:cs typeface="+mn-lt"/>
              </a:rPr>
              <a:t>By the end of this class, students will </a:t>
            </a:r>
            <a:r>
              <a:rPr lang="en" sz="1800">
                <a:solidFill>
                  <a:schemeClr val="accent5">
                    <a:lumMod val="75000"/>
                  </a:schemeClr>
                </a:solidFill>
                <a:ea typeface="+mn-lt"/>
                <a:cs typeface="+mn-lt"/>
              </a:rPr>
              <a:t>advocate</a:t>
            </a:r>
            <a:r>
              <a:rPr lang="en" sz="1800">
                <a:ea typeface="+mn-lt"/>
                <a:cs typeface="+mn-lt"/>
              </a:rPr>
              <a:t> for a new scholarship program for BC Indigenous students. </a:t>
            </a:r>
            <a:endParaRPr lang="en" sz="1800" b="1">
              <a:cs typeface="Calibri"/>
            </a:endParaRPr>
          </a:p>
          <a:p>
            <a:pPr marL="0" indent="0">
              <a:spcBef>
                <a:spcPts val="0"/>
              </a:spcBef>
              <a:buNone/>
            </a:pPr>
            <a:endParaRPr lang="en-US" sz="1500">
              <a:ea typeface="+mn-lt"/>
              <a:cs typeface="+mn-lt"/>
            </a:endParaRPr>
          </a:p>
          <a:p>
            <a:pPr marL="0" indent="0">
              <a:buNone/>
            </a:pPr>
            <a:endParaRPr lang="en" sz="1500">
              <a:cs typeface="Calibri"/>
            </a:endParaRPr>
          </a:p>
          <a:p>
            <a:endParaRPr lang="en" sz="1500">
              <a:cs typeface="Calibri"/>
            </a:endParaRPr>
          </a:p>
          <a:p>
            <a:endParaRPr lang="en-US" sz="1500">
              <a:cs typeface="Calibri"/>
            </a:endParaRPr>
          </a:p>
        </p:txBody>
      </p:sp>
    </p:spTree>
    <p:extLst>
      <p:ext uri="{BB962C8B-B14F-4D97-AF65-F5344CB8AC3E}">
        <p14:creationId xmlns:p14="http://schemas.microsoft.com/office/powerpoint/2010/main" val="750257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8AD833-48D2-CC50-7FA0-023A53673846}"/>
              </a:ext>
            </a:extLst>
          </p:cNvPr>
          <p:cNvSpPr>
            <a:spLocks noGrp="1"/>
          </p:cNvSpPr>
          <p:nvPr>
            <p:ph type="title"/>
          </p:nvPr>
        </p:nvSpPr>
        <p:spPr>
          <a:xfrm>
            <a:off x="473202" y="479640"/>
            <a:ext cx="2571750" cy="1289304"/>
          </a:xfrm>
        </p:spPr>
        <p:txBody>
          <a:bodyPr anchor="b">
            <a:normAutofit/>
          </a:bodyPr>
          <a:lstStyle/>
          <a:p>
            <a:r>
              <a:rPr lang="en-US" sz="4100">
                <a:cs typeface="Calibri Light"/>
              </a:rPr>
              <a:t>Affective </a:t>
            </a:r>
            <a:endParaRPr lang="en-US" sz="4100"/>
          </a:p>
        </p:txBody>
      </p:sp>
      <p:sp>
        <p:nvSpPr>
          <p:cNvPr id="3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1930317"/>
            <a:ext cx="2441321" cy="13716"/>
          </a:xfrm>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 name="connsiteX0" fmla="*/ 0 w 2441321"/>
              <a:gd name="connsiteY0" fmla="*/ 0 h 13716"/>
              <a:gd name="connsiteX1" fmla="*/ 585917 w 2441321"/>
              <a:gd name="connsiteY1" fmla="*/ 0 h 13716"/>
              <a:gd name="connsiteX2" fmla="*/ 1123008 w 2441321"/>
              <a:gd name="connsiteY2" fmla="*/ 0 h 13716"/>
              <a:gd name="connsiteX3" fmla="*/ 1782164 w 2441321"/>
              <a:gd name="connsiteY3" fmla="*/ 0 h 13716"/>
              <a:gd name="connsiteX4" fmla="*/ 2441321 w 2441321"/>
              <a:gd name="connsiteY4" fmla="*/ 0 h 13716"/>
              <a:gd name="connsiteX5" fmla="*/ 2441321 w 2441321"/>
              <a:gd name="connsiteY5" fmla="*/ 13716 h 13716"/>
              <a:gd name="connsiteX6" fmla="*/ 1879817 w 2441321"/>
              <a:gd name="connsiteY6" fmla="*/ 13716 h 13716"/>
              <a:gd name="connsiteX7" fmla="*/ 1318313 w 2441321"/>
              <a:gd name="connsiteY7" fmla="*/ 13716 h 13716"/>
              <a:gd name="connsiteX8" fmla="*/ 659157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0988" y="3698"/>
                  <a:pt x="2440649" y="9400"/>
                  <a:pt x="2441321" y="13716"/>
                </a:cubicBezTo>
                <a:cubicBezTo>
                  <a:pt x="2159375" y="44437"/>
                  <a:pt x="2054495" y="41094"/>
                  <a:pt x="1830991" y="13716"/>
                </a:cubicBezTo>
                <a:cubicBezTo>
                  <a:pt x="1615846" y="2937"/>
                  <a:pt x="1521674" y="-9994"/>
                  <a:pt x="1269487" y="13716"/>
                </a:cubicBezTo>
                <a:cubicBezTo>
                  <a:pt x="1019660" y="49388"/>
                  <a:pt x="886911" y="37779"/>
                  <a:pt x="707983" y="13716"/>
                </a:cubicBezTo>
                <a:cubicBezTo>
                  <a:pt x="523434" y="22749"/>
                  <a:pt x="307885" y="29744"/>
                  <a:pt x="0" y="13716"/>
                </a:cubicBezTo>
                <a:cubicBezTo>
                  <a:pt x="-361" y="7755"/>
                  <a:pt x="-276" y="2718"/>
                  <a:pt x="0" y="0"/>
                </a:cubicBezTo>
                <a:close/>
              </a:path>
              <a:path w="2441321" h="13716"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197" y="4300"/>
                  <a:pt x="2441101" y="8760"/>
                  <a:pt x="2441321" y="13716"/>
                </a:cubicBezTo>
                <a:cubicBezTo>
                  <a:pt x="2180658" y="13750"/>
                  <a:pt x="2084222" y="1362"/>
                  <a:pt x="1879817" y="13716"/>
                </a:cubicBezTo>
                <a:cubicBezTo>
                  <a:pt x="1668182" y="11650"/>
                  <a:pt x="1551159" y="-11049"/>
                  <a:pt x="1318313" y="13716"/>
                </a:cubicBezTo>
                <a:cubicBezTo>
                  <a:pt x="1059871" y="51823"/>
                  <a:pt x="901959" y="19259"/>
                  <a:pt x="659157" y="13716"/>
                </a:cubicBezTo>
                <a:cubicBezTo>
                  <a:pt x="444692" y="23911"/>
                  <a:pt x="245032" y="35310"/>
                  <a:pt x="0" y="13716"/>
                </a:cubicBezTo>
                <a:cubicBezTo>
                  <a:pt x="124" y="7937"/>
                  <a:pt x="389" y="2990"/>
                  <a:pt x="0" y="0"/>
                </a:cubicBezTo>
                <a:close/>
              </a:path>
              <a:path w="2441321" h="13716"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661" y="4449"/>
                  <a:pt x="2442057" y="7876"/>
                  <a:pt x="2441321" y="13716"/>
                </a:cubicBezTo>
                <a:cubicBezTo>
                  <a:pt x="2149099" y="22776"/>
                  <a:pt x="2027305" y="51898"/>
                  <a:pt x="1830991" y="13716"/>
                </a:cubicBezTo>
                <a:cubicBezTo>
                  <a:pt x="1614571" y="-23336"/>
                  <a:pt x="1500998" y="6155"/>
                  <a:pt x="1269487" y="13716"/>
                </a:cubicBezTo>
                <a:cubicBezTo>
                  <a:pt x="1042399" y="33262"/>
                  <a:pt x="927922" y="41250"/>
                  <a:pt x="707983" y="13716"/>
                </a:cubicBezTo>
                <a:cubicBezTo>
                  <a:pt x="502575" y="-9952"/>
                  <a:pt x="350393" y="29927"/>
                  <a:pt x="0" y="13716"/>
                </a:cubicBezTo>
                <a:cubicBezTo>
                  <a:pt x="-248" y="8631"/>
                  <a:pt x="228" y="3134"/>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0939" y="4363"/>
                          <a:pt x="2441580" y="8857"/>
                          <a:pt x="2441321" y="13716"/>
                        </a:cubicBezTo>
                        <a:cubicBezTo>
                          <a:pt x="2169723" y="25934"/>
                          <a:pt x="2045712" y="34568"/>
                          <a:pt x="1830991" y="13716"/>
                        </a:cubicBezTo>
                        <a:cubicBezTo>
                          <a:pt x="1616270" y="-7136"/>
                          <a:pt x="1505876" y="-623"/>
                          <a:pt x="1269487" y="13716"/>
                        </a:cubicBezTo>
                        <a:cubicBezTo>
                          <a:pt x="1033098" y="28055"/>
                          <a:pt x="908661" y="36619"/>
                          <a:pt x="707983" y="13716"/>
                        </a:cubicBezTo>
                        <a:cubicBezTo>
                          <a:pt x="507305" y="-9187"/>
                          <a:pt x="333592" y="16187"/>
                          <a:pt x="0" y="13716"/>
                        </a:cubicBezTo>
                        <a:cubicBezTo>
                          <a:pt x="-459" y="8317"/>
                          <a:pt x="190" y="2744"/>
                          <a:pt x="0" y="0"/>
                        </a:cubicBezTo>
                        <a:close/>
                      </a:path>
                      <a:path w="2441321" h="13716"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507" y="3335"/>
                          <a:pt x="2441322" y="9457"/>
                          <a:pt x="2441321" y="13716"/>
                        </a:cubicBezTo>
                        <a:cubicBezTo>
                          <a:pt x="2166745" y="24201"/>
                          <a:pt x="2078726" y="10904"/>
                          <a:pt x="1879817" y="13716"/>
                        </a:cubicBezTo>
                        <a:cubicBezTo>
                          <a:pt x="1680908" y="16528"/>
                          <a:pt x="1548770" y="-8699"/>
                          <a:pt x="1318313" y="13716"/>
                        </a:cubicBezTo>
                        <a:cubicBezTo>
                          <a:pt x="1087856" y="36131"/>
                          <a:pt x="894613" y="-645"/>
                          <a:pt x="659157" y="13716"/>
                        </a:cubicBezTo>
                        <a:cubicBezTo>
                          <a:pt x="423701" y="28077"/>
                          <a:pt x="246611" y="29403"/>
                          <a:pt x="0" y="13716"/>
                        </a:cubicBezTo>
                        <a:cubicBezTo>
                          <a:pt x="-120" y="7867"/>
                          <a:pt x="674" y="391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3DE859-7F37-AB91-2762-6661227FC951}"/>
              </a:ext>
            </a:extLst>
          </p:cNvPr>
          <p:cNvSpPr>
            <a:spLocks noGrp="1"/>
          </p:cNvSpPr>
          <p:nvPr>
            <p:ph idx="1"/>
          </p:nvPr>
        </p:nvSpPr>
        <p:spPr>
          <a:xfrm>
            <a:off x="473202" y="2105406"/>
            <a:ext cx="2571750" cy="2558034"/>
          </a:xfrm>
        </p:spPr>
        <p:txBody>
          <a:bodyPr anchor="t">
            <a:normAutofit/>
          </a:bodyPr>
          <a:lstStyle/>
          <a:p>
            <a:pPr marL="0" indent="0">
              <a:spcBef>
                <a:spcPts val="0"/>
              </a:spcBef>
              <a:buNone/>
            </a:pPr>
            <a:endParaRPr lang="en" sz="1700">
              <a:ea typeface="+mn-lt"/>
              <a:cs typeface="+mn-lt"/>
            </a:endParaRPr>
          </a:p>
          <a:p>
            <a:pPr marL="0" indent="0">
              <a:spcBef>
                <a:spcPts val="0"/>
              </a:spcBef>
              <a:buNone/>
            </a:pPr>
            <a:endParaRPr lang="en" sz="1700">
              <a:ea typeface="+mn-lt"/>
              <a:cs typeface="+mn-lt"/>
            </a:endParaRPr>
          </a:p>
          <a:p>
            <a:pPr marL="0" indent="0">
              <a:spcBef>
                <a:spcPts val="0"/>
              </a:spcBef>
              <a:buNone/>
            </a:pPr>
            <a:endParaRPr lang="en" sz="1700">
              <a:ea typeface="+mn-lt"/>
              <a:cs typeface="+mn-lt"/>
            </a:endParaRPr>
          </a:p>
          <a:p>
            <a:pPr marL="0" indent="0">
              <a:spcBef>
                <a:spcPts val="0"/>
              </a:spcBef>
              <a:buNone/>
            </a:pPr>
            <a:endParaRPr lang="en" sz="1700">
              <a:ea typeface="+mn-lt"/>
              <a:cs typeface="+mn-lt"/>
            </a:endParaRPr>
          </a:p>
          <a:p>
            <a:pPr marL="0" indent="0">
              <a:spcBef>
                <a:spcPts val="0"/>
              </a:spcBef>
              <a:buNone/>
            </a:pPr>
            <a:endParaRPr lang="en" sz="1700">
              <a:ea typeface="+mn-lt"/>
              <a:cs typeface="+mn-lt"/>
            </a:endParaRPr>
          </a:p>
          <a:p>
            <a:pPr marL="0" indent="0">
              <a:spcBef>
                <a:spcPts val="0"/>
              </a:spcBef>
              <a:buNone/>
            </a:pPr>
            <a:endParaRPr lang="en" sz="1700">
              <a:cs typeface="Calibri"/>
            </a:endParaRPr>
          </a:p>
          <a:p>
            <a:pPr marL="0" indent="0">
              <a:buNone/>
            </a:pPr>
            <a:endParaRPr lang="en" sz="1700">
              <a:ea typeface="+mn-lt"/>
              <a:cs typeface="+mn-lt"/>
            </a:endParaRPr>
          </a:p>
          <a:p>
            <a:endParaRPr lang="en" sz="1700">
              <a:cs typeface="Calibri"/>
            </a:endParaRPr>
          </a:p>
          <a:p>
            <a:endParaRPr lang="en-US" sz="1700">
              <a:cs typeface="Calibri"/>
            </a:endParaRPr>
          </a:p>
        </p:txBody>
      </p:sp>
      <p:pic>
        <p:nvPicPr>
          <p:cNvPr id="5" name="Picture 5">
            <a:extLst>
              <a:ext uri="{FF2B5EF4-FFF2-40B4-BE49-F238E27FC236}">
                <a16:creationId xmlns:a16="http://schemas.microsoft.com/office/drawing/2014/main" id="{C599E868-5D32-34E0-D362-57BFD644361F}"/>
              </a:ext>
            </a:extLst>
          </p:cNvPr>
          <p:cNvPicPr>
            <a:picLocks noChangeAspect="1"/>
          </p:cNvPicPr>
          <p:nvPr/>
        </p:nvPicPr>
        <p:blipFill>
          <a:blip r:embed="rId3"/>
          <a:stretch>
            <a:fillRect/>
          </a:stretch>
        </p:blipFill>
        <p:spPr>
          <a:xfrm>
            <a:off x="-2975" y="47821"/>
            <a:ext cx="9145939" cy="5080208"/>
          </a:xfrm>
          <a:prstGeom prst="rect">
            <a:avLst/>
          </a:prstGeom>
        </p:spPr>
      </p:pic>
    </p:spTree>
    <p:extLst>
      <p:ext uri="{BB962C8B-B14F-4D97-AF65-F5344CB8AC3E}">
        <p14:creationId xmlns:p14="http://schemas.microsoft.com/office/powerpoint/2010/main" val="145494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7"/>
        <p:cNvGrpSpPr/>
        <p:nvPr/>
      </p:nvGrpSpPr>
      <p:grpSpPr>
        <a:xfrm>
          <a:off x="0" y="0"/>
          <a:ext cx="0" cy="0"/>
          <a:chOff x="0" y="0"/>
          <a:chExt cx="0" cy="0"/>
        </a:xfrm>
      </p:grpSpPr>
      <p:sp useBgFill="1">
        <p:nvSpPr>
          <p:cNvPr id="264" name="Rectangle 26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6" name="Freeform: Shape 265">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51435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8" name="Freeform: Shape 267">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51435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9" name="Google Shape;259;p44"/>
          <p:cNvSpPr txBox="1">
            <a:spLocks noGrp="1"/>
          </p:cNvSpPr>
          <p:nvPr>
            <p:ph type="title" idx="2"/>
          </p:nvPr>
        </p:nvSpPr>
        <p:spPr>
          <a:xfrm>
            <a:off x="1143002" y="1499711"/>
            <a:ext cx="6858000" cy="2073021"/>
          </a:xfrm>
          <a:prstGeom prst="rect">
            <a:avLst/>
          </a:prstGeom>
        </p:spPr>
        <p:txBody>
          <a:bodyPr spcFirstLastPara="1" vert="horz" lIns="91440" tIns="45720" rIns="91440" bIns="45720" rtlCol="0" anchor="ctr" anchorCtr="0">
            <a:normAutofit fontScale="90000"/>
          </a:bodyPr>
          <a:lstStyle/>
          <a:p>
            <a:pPr marL="228600"/>
            <a:r>
              <a:rPr lang="en-US" sz="4600">
                <a:solidFill>
                  <a:schemeClr val="tx1"/>
                </a:solidFill>
                <a:ea typeface="+mj-lt"/>
                <a:cs typeface="+mj-lt"/>
              </a:rPr>
              <a:t>Practice using Bloom’s  Domains of Learning to write learning objectives</a:t>
            </a:r>
            <a:endParaRPr lang="en-US">
              <a:solidFill>
                <a:schemeClr val="tx1"/>
              </a:solidFill>
              <a:cs typeface="Calibri Light" panose="020F0302020204030204"/>
            </a:endParaRPr>
          </a:p>
          <a:p>
            <a:pPr marL="0" lvl="0" indent="0">
              <a:spcBef>
                <a:spcPct val="0"/>
              </a:spcBef>
              <a:spcAft>
                <a:spcPts val="0"/>
              </a:spcAft>
            </a:pPr>
            <a:endParaRPr lang="en-US" sz="4600" kern="1200">
              <a:solidFill>
                <a:schemeClr val="tx1"/>
              </a:solidFill>
              <a:latin typeface="+mj-lt"/>
              <a:cs typeface="Calibri Light"/>
            </a:endParaRPr>
          </a:p>
        </p:txBody>
      </p:sp>
      <p:sp>
        <p:nvSpPr>
          <p:cNvPr id="270" name="Rectangle 269">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4143589"/>
            <a:ext cx="3566160" cy="20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4852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C779EF3-A11D-C655-6C62-168A2CFD87A1}"/>
              </a:ext>
            </a:extLst>
          </p:cNvPr>
          <p:cNvSpPr>
            <a:spLocks noGrp="1"/>
          </p:cNvSpPr>
          <p:nvPr>
            <p:ph type="title"/>
          </p:nvPr>
        </p:nvSpPr>
        <p:spPr>
          <a:xfrm>
            <a:off x="515125" y="865179"/>
            <a:ext cx="2400300" cy="3345872"/>
          </a:xfrm>
        </p:spPr>
        <p:txBody>
          <a:bodyPr vert="horz" lIns="91440" tIns="45720" rIns="91440" bIns="45720" rtlCol="0" anchor="ctr">
            <a:normAutofit/>
          </a:bodyPr>
          <a:lstStyle/>
          <a:p>
            <a:pPr algn="l">
              <a:spcBef>
                <a:spcPct val="0"/>
              </a:spcBef>
            </a:pPr>
            <a:r>
              <a:rPr lang="en-US" sz="4400" kern="1200">
                <a:solidFill>
                  <a:srgbClr val="FFFFFF"/>
                </a:solidFill>
                <a:latin typeface="+mj-lt"/>
                <a:ea typeface="+mj-ea"/>
                <a:cs typeface="+mj-cs"/>
              </a:rPr>
              <a:t>AGENDA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 Placeholder 1">
            <a:extLst>
              <a:ext uri="{FF2B5EF4-FFF2-40B4-BE49-F238E27FC236}">
                <a16:creationId xmlns:a16="http://schemas.microsoft.com/office/drawing/2014/main" id="{517B8004-C80D-C8B6-ACE3-C03863E24CE4}"/>
              </a:ext>
            </a:extLst>
          </p:cNvPr>
          <p:cNvSpPr>
            <a:spLocks noGrp="1"/>
          </p:cNvSpPr>
          <p:nvPr>
            <p:ph type="body" idx="1"/>
          </p:nvPr>
        </p:nvSpPr>
        <p:spPr>
          <a:xfrm>
            <a:off x="3335481" y="443508"/>
            <a:ext cx="5179868" cy="4189214"/>
          </a:xfrm>
        </p:spPr>
        <p:txBody>
          <a:bodyPr vert="horz" lIns="91440" tIns="45720" rIns="91440" bIns="45720" rtlCol="0" anchor="ctr">
            <a:normAutofit/>
          </a:bodyPr>
          <a:lstStyle/>
          <a:p>
            <a:pPr indent="-228600">
              <a:lnSpc>
                <a:spcPct val="90000"/>
              </a:lnSpc>
              <a:spcAft>
                <a:spcPts val="600"/>
              </a:spcAft>
              <a:buClr>
                <a:srgbClr val="000000"/>
              </a:buClr>
              <a:buSzPts val="2800"/>
              <a:buFont typeface="Arial" panose="020B0604020202020204" pitchFamily="34" charset="0"/>
              <a:buChar char="•"/>
            </a:pPr>
            <a:r>
              <a:rPr lang="en-US" sz="2000"/>
              <a:t>What are learning objectives, and why do we use them?</a:t>
            </a:r>
            <a:endParaRPr lang="en-US" sz="2000">
              <a:cs typeface="Calibri"/>
            </a:endParaRPr>
          </a:p>
          <a:p>
            <a:pPr indent="-228600">
              <a:lnSpc>
                <a:spcPct val="90000"/>
              </a:lnSpc>
              <a:spcAft>
                <a:spcPts val="600"/>
              </a:spcAft>
              <a:buClr>
                <a:srgbClr val="000000"/>
              </a:buClr>
              <a:buSzPts val="2800"/>
              <a:buFont typeface="Arial" panose="020B0604020202020204" pitchFamily="34" charset="0"/>
              <a:buChar char="•"/>
            </a:pPr>
            <a:r>
              <a:rPr lang="en-US" sz="2000"/>
              <a:t>How to write learning objectives</a:t>
            </a:r>
            <a:endParaRPr lang="en-US" sz="2000">
              <a:cs typeface="Calibri"/>
            </a:endParaRPr>
          </a:p>
          <a:p>
            <a:pPr lvl="0" indent="-228600">
              <a:lnSpc>
                <a:spcPct val="90000"/>
              </a:lnSpc>
              <a:spcAft>
                <a:spcPts val="600"/>
              </a:spcAft>
              <a:buClr>
                <a:srgbClr val="000000"/>
              </a:buClr>
              <a:buSzPts val="2800"/>
              <a:buFont typeface="Arial" panose="020B0604020202020204" pitchFamily="34" charset="0"/>
              <a:buChar char="•"/>
            </a:pPr>
            <a:r>
              <a:rPr lang="en-US" sz="2000"/>
              <a:t>Practice &amp; Sharing</a:t>
            </a:r>
            <a:endParaRPr lang="en-US" sz="2000">
              <a:cs typeface="Calibri"/>
            </a:endParaRPr>
          </a:p>
          <a:p>
            <a:pPr lvl="0" indent="-228600">
              <a:lnSpc>
                <a:spcPct val="90000"/>
              </a:lnSpc>
              <a:spcAft>
                <a:spcPts val="600"/>
              </a:spcAft>
              <a:buClr>
                <a:srgbClr val="000000"/>
              </a:buClr>
              <a:buSzPts val="2800"/>
              <a:buFont typeface="Arial" panose="020B0604020202020204" pitchFamily="34" charset="0"/>
              <a:buChar char="•"/>
            </a:pPr>
            <a:r>
              <a:rPr lang="en-US" sz="2000"/>
              <a:t>Introduction to Bloom’s taxonomy</a:t>
            </a:r>
            <a:endParaRPr lang="en-US" sz="2000">
              <a:cs typeface="Calibri"/>
            </a:endParaRPr>
          </a:p>
          <a:p>
            <a:pPr lvl="0" indent="-228600">
              <a:lnSpc>
                <a:spcPct val="90000"/>
              </a:lnSpc>
              <a:spcAft>
                <a:spcPts val="600"/>
              </a:spcAft>
              <a:buClr>
                <a:srgbClr val="000000"/>
              </a:buClr>
              <a:buSzPts val="2800"/>
              <a:buFont typeface="Arial" panose="020B0604020202020204" pitchFamily="34" charset="0"/>
              <a:buChar char="•"/>
            </a:pPr>
            <a:r>
              <a:rPr lang="en-US" sz="2000"/>
              <a:t>Revise &amp; Sharing</a:t>
            </a:r>
            <a:endParaRPr lang="en-US" sz="2000">
              <a:cs typeface="Calibri"/>
            </a:endParaRPr>
          </a:p>
          <a:p>
            <a:pPr indent="-228600">
              <a:lnSpc>
                <a:spcPct val="90000"/>
              </a:lnSpc>
              <a:spcAft>
                <a:spcPts val="600"/>
              </a:spcAft>
              <a:buClr>
                <a:srgbClr val="000000"/>
              </a:buClr>
              <a:buSzPts val="2800"/>
              <a:buFont typeface="Arial" panose="020B0604020202020204" pitchFamily="34" charset="0"/>
              <a:buChar char="•"/>
            </a:pPr>
            <a:r>
              <a:rPr lang="en-US" sz="2000"/>
              <a:t>Q&amp;A </a:t>
            </a:r>
            <a:endParaRPr lang="en-US" sz="2000">
              <a:cs typeface="Calibri"/>
            </a:endParaRPr>
          </a:p>
          <a:p>
            <a:pPr indent="-228600">
              <a:lnSpc>
                <a:spcPct val="90000"/>
              </a:lnSpc>
              <a:spcAft>
                <a:spcPts val="600"/>
              </a:spcAft>
              <a:buFont typeface="Arial" panose="020B0604020202020204" pitchFamily="34" charset="0"/>
              <a:buChar char="•"/>
            </a:pPr>
            <a:endParaRPr lang="en-US"/>
          </a:p>
        </p:txBody>
      </p:sp>
    </p:spTree>
    <p:extLst>
      <p:ext uri="{BB962C8B-B14F-4D97-AF65-F5344CB8AC3E}">
        <p14:creationId xmlns:p14="http://schemas.microsoft.com/office/powerpoint/2010/main" val="473906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3A0AC7-8235-FE53-27BF-DE0502F0B102}"/>
              </a:ext>
            </a:extLst>
          </p:cNvPr>
          <p:cNvSpPr>
            <a:spLocks noGrp="1"/>
          </p:cNvSpPr>
          <p:nvPr>
            <p:ph type="title"/>
          </p:nvPr>
        </p:nvSpPr>
        <p:spPr>
          <a:xfrm>
            <a:off x="515125" y="865179"/>
            <a:ext cx="2400300" cy="3345872"/>
          </a:xfrm>
        </p:spPr>
        <p:txBody>
          <a:bodyPr>
            <a:normAutofit/>
          </a:bodyPr>
          <a:lstStyle/>
          <a:p>
            <a:r>
              <a:rPr lang="en-US">
                <a:solidFill>
                  <a:srgbClr val="FFFFFF"/>
                </a:solidFill>
                <a:cs typeface="Calibri Light"/>
              </a:rPr>
              <a:t>Practice and Sharing </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06C7EE-61E4-C9D0-4D26-06758DD7D5F7}"/>
              </a:ext>
            </a:extLst>
          </p:cNvPr>
          <p:cNvSpPr>
            <a:spLocks noGrp="1"/>
          </p:cNvSpPr>
          <p:nvPr>
            <p:ph idx="1"/>
          </p:nvPr>
        </p:nvSpPr>
        <p:spPr>
          <a:xfrm>
            <a:off x="3335481" y="443508"/>
            <a:ext cx="5179868" cy="4189214"/>
          </a:xfrm>
        </p:spPr>
        <p:txBody>
          <a:bodyPr anchor="ctr">
            <a:normAutofit lnSpcReduction="10000"/>
          </a:bodyPr>
          <a:lstStyle/>
          <a:p>
            <a:pPr>
              <a:spcBef>
                <a:spcPts val="0"/>
              </a:spcBef>
            </a:pPr>
            <a:endParaRPr lang="en">
              <a:ea typeface="+mn-lt"/>
              <a:cs typeface="+mn-lt"/>
            </a:endParaRPr>
          </a:p>
          <a:p>
            <a:pPr>
              <a:spcBef>
                <a:spcPts val="0"/>
              </a:spcBef>
            </a:pPr>
            <a:endParaRPr lang="en">
              <a:ea typeface="+mn-lt"/>
              <a:cs typeface="+mn-lt"/>
            </a:endParaRPr>
          </a:p>
          <a:p>
            <a:pPr>
              <a:spcBef>
                <a:spcPts val="0"/>
              </a:spcBef>
            </a:pPr>
            <a:endParaRPr lang="en">
              <a:ea typeface="+mn-lt"/>
              <a:cs typeface="+mn-lt"/>
            </a:endParaRPr>
          </a:p>
          <a:p>
            <a:pPr>
              <a:spcBef>
                <a:spcPts val="0"/>
              </a:spcBef>
            </a:pPr>
            <a:endParaRPr lang="en">
              <a:ea typeface="+mn-lt"/>
              <a:cs typeface="+mn-lt"/>
            </a:endParaRPr>
          </a:p>
          <a:p>
            <a:pPr marL="0" indent="0">
              <a:spcBef>
                <a:spcPts val="0"/>
              </a:spcBef>
              <a:buNone/>
            </a:pPr>
            <a:r>
              <a:rPr lang="en" sz="2000">
                <a:ea typeface="+mn-lt"/>
                <a:cs typeface="+mn-lt"/>
              </a:rPr>
              <a:t>Revisit your earlier Learning Objective</a:t>
            </a:r>
            <a:endParaRPr lang="en-US" sz="2000">
              <a:ea typeface="+mn-lt"/>
              <a:cs typeface="+mn-lt"/>
            </a:endParaRPr>
          </a:p>
          <a:p>
            <a:pPr marL="0" indent="0">
              <a:spcBef>
                <a:spcPts val="0"/>
              </a:spcBef>
              <a:buNone/>
            </a:pPr>
            <a:endParaRPr lang="en-US" sz="2000">
              <a:ea typeface="+mn-lt"/>
              <a:cs typeface="+mn-lt"/>
            </a:endParaRPr>
          </a:p>
          <a:p>
            <a:pPr marL="457200" indent="-406400">
              <a:spcBef>
                <a:spcPts val="0"/>
              </a:spcBef>
              <a:buFont typeface="Arial"/>
              <a:buChar char="●"/>
            </a:pPr>
            <a:r>
              <a:rPr lang="en" sz="2000">
                <a:ea typeface="+mn-lt"/>
                <a:cs typeface="+mn-lt"/>
              </a:rPr>
              <a:t>Identify the </a:t>
            </a:r>
            <a:r>
              <a:rPr lang="en" sz="2000" b="1">
                <a:ea typeface="+mn-lt"/>
                <a:cs typeface="+mn-lt"/>
              </a:rPr>
              <a:t>domain</a:t>
            </a:r>
            <a:r>
              <a:rPr lang="en" sz="2000">
                <a:ea typeface="+mn-lt"/>
                <a:cs typeface="+mn-lt"/>
              </a:rPr>
              <a:t> of learning. </a:t>
            </a:r>
            <a:endParaRPr lang="en-US" sz="2000">
              <a:ea typeface="+mn-lt"/>
              <a:cs typeface="+mn-lt"/>
            </a:endParaRPr>
          </a:p>
          <a:p>
            <a:pPr marL="457200" indent="-406400">
              <a:spcBef>
                <a:spcPts val="0"/>
              </a:spcBef>
              <a:buFont typeface="Arial"/>
              <a:buChar char="●"/>
            </a:pPr>
            <a:r>
              <a:rPr lang="en" sz="2000">
                <a:ea typeface="+mn-lt"/>
                <a:cs typeface="+mn-lt"/>
              </a:rPr>
              <a:t>Identify the </a:t>
            </a:r>
            <a:r>
              <a:rPr lang="en" sz="2000" b="1">
                <a:ea typeface="+mn-lt"/>
                <a:cs typeface="+mn-lt"/>
              </a:rPr>
              <a:t>level</a:t>
            </a:r>
            <a:r>
              <a:rPr lang="en" sz="2000">
                <a:ea typeface="+mn-lt"/>
                <a:cs typeface="+mn-lt"/>
              </a:rPr>
              <a:t> of learning within that domain. </a:t>
            </a:r>
            <a:endParaRPr lang="en-US" sz="2000">
              <a:ea typeface="+mn-lt"/>
              <a:cs typeface="+mn-lt"/>
            </a:endParaRPr>
          </a:p>
          <a:p>
            <a:pPr marL="457200" indent="-406400">
              <a:spcBef>
                <a:spcPts val="0"/>
              </a:spcBef>
              <a:buFont typeface="Arial"/>
              <a:buChar char="●"/>
            </a:pPr>
            <a:r>
              <a:rPr lang="en" sz="2000">
                <a:ea typeface="+mn-lt"/>
                <a:cs typeface="+mn-lt"/>
              </a:rPr>
              <a:t>Choose an </a:t>
            </a:r>
            <a:r>
              <a:rPr lang="en" sz="2000" b="1">
                <a:ea typeface="+mn-lt"/>
                <a:cs typeface="+mn-lt"/>
              </a:rPr>
              <a:t>action verb </a:t>
            </a:r>
            <a:r>
              <a:rPr lang="en" sz="2000">
                <a:ea typeface="+mn-lt"/>
                <a:cs typeface="+mn-lt"/>
              </a:rPr>
              <a:t>that specifies your intended learning. </a:t>
            </a:r>
            <a:endParaRPr lang="en-US" sz="2000">
              <a:ea typeface="+mn-lt"/>
              <a:cs typeface="+mn-lt"/>
            </a:endParaRPr>
          </a:p>
          <a:p>
            <a:pPr marL="457200" indent="-406400">
              <a:spcBef>
                <a:spcPts val="0"/>
              </a:spcBef>
              <a:buFont typeface="Arial"/>
              <a:buChar char="●"/>
            </a:pPr>
            <a:r>
              <a:rPr lang="en" sz="2000" b="1">
                <a:ea typeface="+mn-lt"/>
                <a:cs typeface="+mn-lt"/>
              </a:rPr>
              <a:t>Revise</a:t>
            </a:r>
            <a:r>
              <a:rPr lang="en" sz="2000">
                <a:ea typeface="+mn-lt"/>
                <a:cs typeface="+mn-lt"/>
              </a:rPr>
              <a:t> as </a:t>
            </a:r>
            <a:r>
              <a:rPr lang="en" sz="2000">
                <a:solidFill>
                  <a:srgbClr val="000000"/>
                </a:solidFill>
                <a:ea typeface="+mn-lt"/>
                <a:cs typeface="+mn-lt"/>
              </a:rPr>
              <a:t>needed. </a:t>
            </a:r>
            <a:r>
              <a:rPr lang="en" sz="2000">
                <a:ea typeface="+mn-lt"/>
                <a:cs typeface="+mn-lt"/>
              </a:rPr>
              <a:t> </a:t>
            </a:r>
          </a:p>
          <a:p>
            <a:pPr marL="0" indent="0">
              <a:spcBef>
                <a:spcPts val="0"/>
              </a:spcBef>
              <a:buNone/>
            </a:pPr>
            <a:endParaRPr lang="en-US" sz="2000">
              <a:ea typeface="+mn-lt"/>
              <a:cs typeface="+mn-lt"/>
            </a:endParaRPr>
          </a:p>
          <a:p>
            <a:pPr marL="0" indent="0">
              <a:spcBef>
                <a:spcPts val="0"/>
              </a:spcBef>
              <a:buNone/>
            </a:pPr>
            <a:r>
              <a:rPr lang="en" sz="2000">
                <a:ea typeface="+mn-lt"/>
                <a:cs typeface="+mn-lt"/>
              </a:rPr>
              <a:t>Take 5 mins. </a:t>
            </a:r>
            <a:endParaRPr lang="en-US" sz="2000">
              <a:ea typeface="+mn-lt"/>
              <a:cs typeface="+mn-lt"/>
            </a:endParaRPr>
          </a:p>
          <a:p>
            <a:pPr marL="0" indent="0">
              <a:spcBef>
                <a:spcPts val="0"/>
              </a:spcBef>
              <a:buNone/>
            </a:pPr>
            <a:endParaRPr lang="en" sz="2000">
              <a:ea typeface="+mn-lt"/>
              <a:cs typeface="+mn-lt"/>
            </a:endParaRPr>
          </a:p>
          <a:p>
            <a:pPr>
              <a:spcBef>
                <a:spcPts val="0"/>
              </a:spcBef>
            </a:pPr>
            <a:endParaRPr lang="en-US">
              <a:ea typeface="+mn-lt"/>
              <a:cs typeface="+mn-lt"/>
            </a:endParaRPr>
          </a:p>
          <a:p>
            <a:endParaRPr lang="en">
              <a:ea typeface="+mn-lt"/>
              <a:cs typeface="+mn-lt"/>
            </a:endParaRPr>
          </a:p>
          <a:p>
            <a:endParaRPr lang="en-US">
              <a:cs typeface="Calibri"/>
            </a:endParaRPr>
          </a:p>
        </p:txBody>
      </p:sp>
    </p:spTree>
    <p:extLst>
      <p:ext uri="{BB962C8B-B14F-4D97-AF65-F5344CB8AC3E}">
        <p14:creationId xmlns:p14="http://schemas.microsoft.com/office/powerpoint/2010/main" val="3310101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3A0AC7-8235-FE53-27BF-DE0502F0B102}"/>
              </a:ext>
            </a:extLst>
          </p:cNvPr>
          <p:cNvSpPr>
            <a:spLocks noGrp="1"/>
          </p:cNvSpPr>
          <p:nvPr>
            <p:ph type="title"/>
          </p:nvPr>
        </p:nvSpPr>
        <p:spPr>
          <a:xfrm>
            <a:off x="515125" y="865179"/>
            <a:ext cx="2400300" cy="3345872"/>
          </a:xfrm>
        </p:spPr>
        <p:txBody>
          <a:bodyPr>
            <a:normAutofit/>
          </a:bodyPr>
          <a:lstStyle/>
          <a:p>
            <a:r>
              <a:rPr lang="en-US">
                <a:solidFill>
                  <a:srgbClr val="FFFFFF"/>
                </a:solidFill>
                <a:cs typeface="Calibri Light"/>
              </a:rPr>
              <a:t>Practice and Sharing </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06C7EE-61E4-C9D0-4D26-06758DD7D5F7}"/>
              </a:ext>
            </a:extLst>
          </p:cNvPr>
          <p:cNvSpPr>
            <a:spLocks noGrp="1"/>
          </p:cNvSpPr>
          <p:nvPr>
            <p:ph idx="1"/>
          </p:nvPr>
        </p:nvSpPr>
        <p:spPr>
          <a:xfrm>
            <a:off x="3335481" y="443508"/>
            <a:ext cx="5179868" cy="4189214"/>
          </a:xfrm>
        </p:spPr>
        <p:txBody>
          <a:bodyPr anchor="ctr">
            <a:normAutofit/>
          </a:bodyPr>
          <a:lstStyle/>
          <a:p>
            <a:pPr>
              <a:spcBef>
                <a:spcPts val="0"/>
              </a:spcBef>
            </a:pPr>
            <a:endParaRPr lang="en">
              <a:ea typeface="+mn-lt"/>
              <a:cs typeface="+mn-lt"/>
            </a:endParaRPr>
          </a:p>
          <a:p>
            <a:pPr>
              <a:spcBef>
                <a:spcPts val="0"/>
              </a:spcBef>
            </a:pPr>
            <a:endParaRPr lang="en">
              <a:ea typeface="+mn-lt"/>
              <a:cs typeface="+mn-lt"/>
            </a:endParaRPr>
          </a:p>
          <a:p>
            <a:pPr>
              <a:spcBef>
                <a:spcPts val="0"/>
              </a:spcBef>
            </a:pPr>
            <a:endParaRPr lang="en">
              <a:ea typeface="+mn-lt"/>
              <a:cs typeface="+mn-lt"/>
            </a:endParaRPr>
          </a:p>
          <a:p>
            <a:pPr>
              <a:spcBef>
                <a:spcPts val="0"/>
              </a:spcBef>
            </a:pPr>
            <a:endParaRPr lang="en">
              <a:ea typeface="+mn-lt"/>
              <a:cs typeface="+mn-lt"/>
            </a:endParaRPr>
          </a:p>
          <a:p>
            <a:pPr marL="0" indent="0">
              <a:spcBef>
                <a:spcPts val="0"/>
              </a:spcBef>
              <a:buNone/>
            </a:pPr>
            <a:r>
              <a:rPr lang="en" sz="2000">
                <a:ea typeface="+mn-lt"/>
                <a:cs typeface="+mn-lt"/>
              </a:rPr>
              <a:t>An opportunity to receive feedback on your learning objective! (12 mins) </a:t>
            </a:r>
            <a:endParaRPr lang="en-US" sz="2000">
              <a:ea typeface="+mn-lt"/>
              <a:cs typeface="+mn-lt"/>
            </a:endParaRPr>
          </a:p>
          <a:p>
            <a:pPr marL="0" indent="0">
              <a:spcBef>
                <a:spcPts val="0"/>
              </a:spcBef>
              <a:buNone/>
            </a:pPr>
            <a:endParaRPr lang="en-US" sz="2000">
              <a:ea typeface="+mn-lt"/>
              <a:cs typeface="+mn-lt"/>
            </a:endParaRPr>
          </a:p>
          <a:p>
            <a:pPr marL="457200" indent="-406400">
              <a:spcBef>
                <a:spcPts val="0"/>
              </a:spcBef>
              <a:buFont typeface="Arial"/>
              <a:buChar char="●"/>
            </a:pPr>
            <a:r>
              <a:rPr lang="en" sz="2000">
                <a:ea typeface="+mn-lt"/>
                <a:cs typeface="+mn-lt"/>
              </a:rPr>
              <a:t>Review your partner’s learning objective</a:t>
            </a:r>
            <a:endParaRPr lang="en-US" sz="2000">
              <a:ea typeface="+mn-lt"/>
              <a:cs typeface="+mn-lt"/>
            </a:endParaRPr>
          </a:p>
          <a:p>
            <a:pPr marL="457200" indent="-406400">
              <a:spcBef>
                <a:spcPts val="0"/>
              </a:spcBef>
              <a:buFont typeface="Arial"/>
              <a:buChar char="●"/>
            </a:pPr>
            <a:r>
              <a:rPr lang="en" sz="2000">
                <a:ea typeface="+mn-lt"/>
                <a:cs typeface="+mn-lt"/>
              </a:rPr>
              <a:t>Breakout Room</a:t>
            </a:r>
            <a:r>
              <a:rPr lang="en-US" sz="2000">
                <a:ea typeface="+mn-lt"/>
                <a:cs typeface="+mn-lt"/>
              </a:rPr>
              <a:t>s</a:t>
            </a:r>
          </a:p>
          <a:p>
            <a:pPr marL="457200" indent="-406400">
              <a:spcBef>
                <a:spcPts val="0"/>
              </a:spcBef>
              <a:buFont typeface="Arial"/>
              <a:buChar char="●"/>
            </a:pPr>
            <a:r>
              <a:rPr lang="en-US" sz="2000">
                <a:ea typeface="+mn-lt"/>
                <a:cs typeface="+mn-lt"/>
              </a:rPr>
              <a:t>Seek clarifications and revise (or at least ponder)</a:t>
            </a:r>
            <a:endParaRPr lang="en" sz="2000">
              <a:ea typeface="+mn-lt"/>
              <a:cs typeface="+mn-lt"/>
            </a:endParaRPr>
          </a:p>
          <a:p>
            <a:pPr marL="0" indent="0">
              <a:spcBef>
                <a:spcPts val="0"/>
              </a:spcBef>
              <a:buNone/>
            </a:pPr>
            <a:endParaRPr lang="en" sz="2000">
              <a:ea typeface="+mn-lt"/>
              <a:cs typeface="+mn-lt"/>
            </a:endParaRPr>
          </a:p>
          <a:p>
            <a:pPr marL="0" indent="0">
              <a:spcBef>
                <a:spcPts val="0"/>
              </a:spcBef>
              <a:buNone/>
            </a:pPr>
            <a:r>
              <a:rPr lang="en" sz="2000">
                <a:ea typeface="+mn-lt"/>
                <a:cs typeface="+mn-lt"/>
              </a:rPr>
              <a:t>Each person share for 3 minutes.</a:t>
            </a:r>
          </a:p>
          <a:p>
            <a:pPr>
              <a:spcBef>
                <a:spcPts val="0"/>
              </a:spcBef>
            </a:pPr>
            <a:endParaRPr lang="en-US">
              <a:ea typeface="+mn-lt"/>
              <a:cs typeface="+mn-lt"/>
            </a:endParaRPr>
          </a:p>
          <a:p>
            <a:endParaRPr lang="en">
              <a:ea typeface="+mn-lt"/>
              <a:cs typeface="+mn-lt"/>
            </a:endParaRPr>
          </a:p>
          <a:p>
            <a:endParaRPr lang="en-US">
              <a:cs typeface="Calibri"/>
            </a:endParaRPr>
          </a:p>
        </p:txBody>
      </p:sp>
    </p:spTree>
    <p:extLst>
      <p:ext uri="{BB962C8B-B14F-4D97-AF65-F5344CB8AC3E}">
        <p14:creationId xmlns:p14="http://schemas.microsoft.com/office/powerpoint/2010/main" val="1151108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Calibri"/>
            </a:endParaRPr>
          </a:p>
          <a:p>
            <a:pPr algn="ctr"/>
            <a:endParaRPr lang="en-US">
              <a:cs typeface="Calibri"/>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C779EF3-A11D-C655-6C62-168A2CFD87A1}"/>
              </a:ext>
            </a:extLst>
          </p:cNvPr>
          <p:cNvSpPr>
            <a:spLocks noGrp="1"/>
          </p:cNvSpPr>
          <p:nvPr>
            <p:ph type="title"/>
          </p:nvPr>
        </p:nvSpPr>
        <p:spPr>
          <a:xfrm>
            <a:off x="515125" y="865179"/>
            <a:ext cx="2400300" cy="3345872"/>
          </a:xfrm>
        </p:spPr>
        <p:txBody>
          <a:bodyPr vert="horz" lIns="91440" tIns="45720" rIns="91440" bIns="45720" rtlCol="0" anchor="ctr">
            <a:normAutofit/>
          </a:bodyPr>
          <a:lstStyle/>
          <a:p>
            <a:pPr algn="l">
              <a:spcBef>
                <a:spcPct val="0"/>
              </a:spcBef>
            </a:pPr>
            <a:r>
              <a:rPr lang="en-US" sz="4400">
                <a:solidFill>
                  <a:srgbClr val="FFFFFF"/>
                </a:solidFill>
                <a:cs typeface="Calibri Light"/>
              </a:rPr>
              <a:t>We are curious..</a:t>
            </a:r>
            <a:endParaRPr lang="en-US" sz="4400" kern="1200">
              <a:solidFill>
                <a:srgbClr val="FFFFFF"/>
              </a:solidFill>
              <a:latin typeface="+mj-lt"/>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 Placeholder 1">
            <a:extLst>
              <a:ext uri="{FF2B5EF4-FFF2-40B4-BE49-F238E27FC236}">
                <a16:creationId xmlns:a16="http://schemas.microsoft.com/office/drawing/2014/main" id="{517B8004-C80D-C8B6-ACE3-C03863E24CE4}"/>
              </a:ext>
            </a:extLst>
          </p:cNvPr>
          <p:cNvSpPr>
            <a:spLocks noGrp="1"/>
          </p:cNvSpPr>
          <p:nvPr>
            <p:ph type="body" idx="1"/>
          </p:nvPr>
        </p:nvSpPr>
        <p:spPr>
          <a:xfrm>
            <a:off x="3335481" y="443508"/>
            <a:ext cx="5481493" cy="4189214"/>
          </a:xfrm>
        </p:spPr>
        <p:txBody>
          <a:bodyPr vert="horz" lIns="91440" tIns="45720" rIns="91440" bIns="45720" rtlCol="0" anchor="ctr">
            <a:normAutofit/>
          </a:bodyPr>
          <a:lstStyle/>
          <a:p>
            <a:pPr algn="ctr">
              <a:buNone/>
            </a:pPr>
            <a:r>
              <a:rPr lang="en-US" sz="2400">
                <a:ea typeface="+mn-lt"/>
                <a:cs typeface="+mn-lt"/>
              </a:rPr>
              <a:t>In the chat, </a:t>
            </a:r>
            <a:endParaRPr lang="en-US">
              <a:ea typeface="+mn-lt"/>
              <a:cs typeface="+mn-lt"/>
            </a:endParaRPr>
          </a:p>
          <a:p>
            <a:pPr algn="ctr">
              <a:buNone/>
            </a:pPr>
            <a:r>
              <a:rPr lang="en-US" sz="2400">
                <a:ea typeface="+mn-lt"/>
                <a:cs typeface="+mn-lt"/>
              </a:rPr>
              <a:t>let us know on a scale of 1-5, </a:t>
            </a:r>
            <a:endParaRPr lang="en-US">
              <a:ea typeface="+mn-lt"/>
              <a:cs typeface="+mn-lt"/>
            </a:endParaRPr>
          </a:p>
          <a:p>
            <a:pPr algn="ctr">
              <a:buNone/>
            </a:pPr>
            <a:r>
              <a:rPr lang="en-US" sz="2400">
                <a:ea typeface="+mn-lt"/>
                <a:cs typeface="+mn-lt"/>
              </a:rPr>
              <a:t>1 = not at all, </a:t>
            </a:r>
            <a:endParaRPr lang="en-US">
              <a:ea typeface="+mn-lt"/>
              <a:cs typeface="+mn-lt"/>
            </a:endParaRPr>
          </a:p>
          <a:p>
            <a:pPr algn="ctr">
              <a:buNone/>
            </a:pPr>
            <a:r>
              <a:rPr lang="en-US" sz="2400">
                <a:ea typeface="+mn-lt"/>
                <a:cs typeface="+mn-lt"/>
              </a:rPr>
              <a:t>5 = I should be facilitating this workshop. </a:t>
            </a:r>
            <a:endParaRPr lang="en-US">
              <a:cs typeface="Calibri"/>
            </a:endParaRPr>
          </a:p>
          <a:p>
            <a:pPr marL="228600" indent="0" algn="ctr">
              <a:lnSpc>
                <a:spcPct val="90000"/>
              </a:lnSpc>
              <a:spcAft>
                <a:spcPts val="600"/>
              </a:spcAft>
              <a:buNone/>
            </a:pPr>
            <a:r>
              <a:rPr lang="en-US" sz="2400">
                <a:cs typeface="Calibri"/>
              </a:rPr>
              <a:t>How comfortable are you in writing learning outcomes? </a:t>
            </a:r>
            <a:endParaRPr lang="en-US">
              <a:cs typeface="Calibri" panose="020F0502020204030204"/>
            </a:endParaRPr>
          </a:p>
        </p:txBody>
      </p:sp>
    </p:spTree>
    <p:extLst>
      <p:ext uri="{BB962C8B-B14F-4D97-AF65-F5344CB8AC3E}">
        <p14:creationId xmlns:p14="http://schemas.microsoft.com/office/powerpoint/2010/main" val="2117946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7"/>
        <p:cNvGrpSpPr/>
        <p:nvPr/>
      </p:nvGrpSpPr>
      <p:grpSpPr>
        <a:xfrm>
          <a:off x="0" y="0"/>
          <a:ext cx="0" cy="0"/>
          <a:chOff x="0" y="0"/>
          <a:chExt cx="0" cy="0"/>
        </a:xfrm>
      </p:grpSpPr>
      <p:sp useBgFill="1">
        <p:nvSpPr>
          <p:cNvPr id="264" name="Rectangle 26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6" name="Freeform: Shape 265">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51435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8" name="Freeform: Shape 267">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51435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9" name="Google Shape;259;p44"/>
          <p:cNvSpPr txBox="1">
            <a:spLocks noGrp="1"/>
          </p:cNvSpPr>
          <p:nvPr>
            <p:ph type="title" idx="2"/>
          </p:nvPr>
        </p:nvSpPr>
        <p:spPr>
          <a:xfrm>
            <a:off x="1143002" y="1182211"/>
            <a:ext cx="6858000" cy="2390521"/>
          </a:xfrm>
          <a:prstGeom prst="rect">
            <a:avLst/>
          </a:prstGeom>
        </p:spPr>
        <p:txBody>
          <a:bodyPr spcFirstLastPara="1" vert="horz" wrap="square" lIns="91440" tIns="45720" rIns="91440" bIns="45720" rtlCol="0" anchor="ctr" anchorCtr="0">
            <a:noAutofit/>
          </a:bodyPr>
          <a:lstStyle/>
          <a:p>
            <a:pPr>
              <a:lnSpc>
                <a:spcPct val="100000"/>
              </a:lnSpc>
            </a:pPr>
            <a:endParaRPr lang="en" sz="2000">
              <a:ea typeface="+mj-lt"/>
              <a:cs typeface="+mj-lt"/>
            </a:endParaRPr>
          </a:p>
          <a:p>
            <a:pPr algn="l">
              <a:lnSpc>
                <a:spcPct val="100000"/>
              </a:lnSpc>
            </a:pPr>
            <a:endParaRPr lang="en-US" sz="2000">
              <a:solidFill>
                <a:schemeClr val="tx1"/>
              </a:solidFill>
              <a:ea typeface="+mj-lt"/>
              <a:cs typeface="+mj-lt"/>
            </a:endParaRPr>
          </a:p>
          <a:p>
            <a:pPr algn="l">
              <a:lnSpc>
                <a:spcPct val="100000"/>
              </a:lnSpc>
            </a:pPr>
            <a:endParaRPr lang="en-US" sz="2000">
              <a:ea typeface="+mj-lt"/>
              <a:cs typeface="+mj-lt"/>
            </a:endParaRPr>
          </a:p>
          <a:p>
            <a:pPr algn="l">
              <a:lnSpc>
                <a:spcPct val="100000"/>
              </a:lnSpc>
            </a:pPr>
            <a:endParaRPr lang="en-US" sz="2000">
              <a:solidFill>
                <a:schemeClr val="dk1"/>
              </a:solidFill>
              <a:ea typeface="+mj-lt"/>
              <a:cs typeface="+mj-lt"/>
            </a:endParaRPr>
          </a:p>
        </p:txBody>
      </p:sp>
      <p:sp>
        <p:nvSpPr>
          <p:cNvPr id="270" name="Rectangle 269">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4143589"/>
            <a:ext cx="3566160" cy="20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2" descr="Text, application&#10;&#10;Description automatically generated">
            <a:extLst>
              <a:ext uri="{FF2B5EF4-FFF2-40B4-BE49-F238E27FC236}">
                <a16:creationId xmlns:a16="http://schemas.microsoft.com/office/drawing/2014/main" id="{B4ED40FA-B2D3-E939-AF41-D4C888E3A8F4}"/>
              </a:ext>
            </a:extLst>
          </p:cNvPr>
          <p:cNvPicPr>
            <a:picLocks noChangeAspect="1"/>
          </p:cNvPicPr>
          <p:nvPr/>
        </p:nvPicPr>
        <p:blipFill>
          <a:blip r:embed="rId3"/>
          <a:stretch>
            <a:fillRect/>
          </a:stretch>
        </p:blipFill>
        <p:spPr>
          <a:xfrm>
            <a:off x="2337759" y="1187450"/>
            <a:ext cx="4824322" cy="2070100"/>
          </a:xfrm>
          <a:prstGeom prst="rect">
            <a:avLst/>
          </a:prstGeom>
        </p:spPr>
      </p:pic>
    </p:spTree>
    <p:extLst>
      <p:ext uri="{BB962C8B-B14F-4D97-AF65-F5344CB8AC3E}">
        <p14:creationId xmlns:p14="http://schemas.microsoft.com/office/powerpoint/2010/main" val="1577360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cs typeface="Calibri"/>
            </a:endParaRPr>
          </a:p>
          <a:p>
            <a:pPr algn="ctr"/>
            <a:endParaRPr lang="en-US">
              <a:cs typeface="Calibri"/>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C779EF3-A11D-C655-6C62-168A2CFD87A1}"/>
              </a:ext>
            </a:extLst>
          </p:cNvPr>
          <p:cNvSpPr>
            <a:spLocks noGrp="1"/>
          </p:cNvSpPr>
          <p:nvPr>
            <p:ph type="title"/>
          </p:nvPr>
        </p:nvSpPr>
        <p:spPr>
          <a:xfrm>
            <a:off x="515125" y="865179"/>
            <a:ext cx="2400300" cy="3345872"/>
          </a:xfrm>
        </p:spPr>
        <p:txBody>
          <a:bodyPr vert="horz" lIns="91440" tIns="45720" rIns="91440" bIns="45720" rtlCol="0" anchor="ctr">
            <a:normAutofit/>
          </a:bodyPr>
          <a:lstStyle/>
          <a:p>
            <a:pPr algn="l">
              <a:spcBef>
                <a:spcPct val="0"/>
              </a:spcBef>
            </a:pPr>
            <a:r>
              <a:rPr lang="en-US" sz="4400">
                <a:solidFill>
                  <a:srgbClr val="FFFFFF"/>
                </a:solidFill>
                <a:cs typeface="Calibri Light"/>
              </a:rPr>
              <a:t>We are curious..</a:t>
            </a:r>
            <a:endParaRPr lang="en-US" sz="4400" kern="1200">
              <a:solidFill>
                <a:srgbClr val="FFFFFF"/>
              </a:solidFill>
              <a:latin typeface="+mj-lt"/>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 Placeholder 1">
            <a:extLst>
              <a:ext uri="{FF2B5EF4-FFF2-40B4-BE49-F238E27FC236}">
                <a16:creationId xmlns:a16="http://schemas.microsoft.com/office/drawing/2014/main" id="{517B8004-C80D-C8B6-ACE3-C03863E24CE4}"/>
              </a:ext>
            </a:extLst>
          </p:cNvPr>
          <p:cNvSpPr>
            <a:spLocks noGrp="1"/>
          </p:cNvSpPr>
          <p:nvPr>
            <p:ph type="body" idx="1"/>
          </p:nvPr>
        </p:nvSpPr>
        <p:spPr>
          <a:xfrm>
            <a:off x="3335481" y="443508"/>
            <a:ext cx="5481493" cy="4189214"/>
          </a:xfrm>
        </p:spPr>
        <p:txBody>
          <a:bodyPr vert="horz" lIns="91440" tIns="45720" rIns="91440" bIns="45720" rtlCol="0" anchor="ctr">
            <a:normAutofit/>
          </a:bodyPr>
          <a:lstStyle/>
          <a:p>
            <a:pPr algn="ctr">
              <a:buNone/>
            </a:pPr>
            <a:r>
              <a:rPr lang="en-US" sz="2400">
                <a:ea typeface="+mn-lt"/>
                <a:cs typeface="+mn-lt"/>
              </a:rPr>
              <a:t>In the chat, </a:t>
            </a:r>
            <a:endParaRPr lang="en-US">
              <a:ea typeface="+mn-lt"/>
              <a:cs typeface="+mn-lt"/>
            </a:endParaRPr>
          </a:p>
          <a:p>
            <a:pPr algn="ctr">
              <a:buNone/>
            </a:pPr>
            <a:r>
              <a:rPr lang="en-US" sz="2400">
                <a:ea typeface="+mn-lt"/>
                <a:cs typeface="+mn-lt"/>
              </a:rPr>
              <a:t>let us know on a scale of 1-5, </a:t>
            </a:r>
            <a:endParaRPr lang="en-US">
              <a:ea typeface="+mn-lt"/>
              <a:cs typeface="+mn-lt"/>
            </a:endParaRPr>
          </a:p>
          <a:p>
            <a:pPr algn="ctr">
              <a:buNone/>
            </a:pPr>
            <a:r>
              <a:rPr lang="en-US" sz="2400">
                <a:ea typeface="+mn-lt"/>
                <a:cs typeface="+mn-lt"/>
              </a:rPr>
              <a:t>1 = not at all, </a:t>
            </a:r>
            <a:endParaRPr lang="en-US">
              <a:ea typeface="+mn-lt"/>
              <a:cs typeface="+mn-lt"/>
            </a:endParaRPr>
          </a:p>
          <a:p>
            <a:pPr algn="ctr">
              <a:buNone/>
            </a:pPr>
            <a:r>
              <a:rPr lang="en-US" sz="2400">
                <a:ea typeface="+mn-lt"/>
                <a:cs typeface="+mn-lt"/>
              </a:rPr>
              <a:t>5 = I should be facilitating this workshop. </a:t>
            </a:r>
            <a:endParaRPr lang="en-US">
              <a:cs typeface="Calibri"/>
            </a:endParaRPr>
          </a:p>
          <a:p>
            <a:pPr marL="228600" indent="0" algn="ctr">
              <a:lnSpc>
                <a:spcPct val="90000"/>
              </a:lnSpc>
              <a:spcAft>
                <a:spcPts val="600"/>
              </a:spcAft>
              <a:buNone/>
            </a:pPr>
            <a:r>
              <a:rPr lang="en-US" sz="2400">
                <a:cs typeface="Calibri"/>
              </a:rPr>
              <a:t>How comfortable are you in writing learning outcomes? </a:t>
            </a:r>
            <a:endParaRPr lang="en-US">
              <a:cs typeface="Calibri" panose="020F0502020204030204"/>
            </a:endParaRPr>
          </a:p>
        </p:txBody>
      </p:sp>
    </p:spTree>
    <p:extLst>
      <p:ext uri="{BB962C8B-B14F-4D97-AF65-F5344CB8AC3E}">
        <p14:creationId xmlns:p14="http://schemas.microsoft.com/office/powerpoint/2010/main" val="3881140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5"/>
        <p:cNvGrpSpPr/>
        <p:nvPr/>
      </p:nvGrpSpPr>
      <p:grpSpPr>
        <a:xfrm>
          <a:off x="0" y="0"/>
          <a:ext cx="0" cy="0"/>
          <a:chOff x="0" y="0"/>
          <a:chExt cx="0" cy="0"/>
        </a:xfrm>
      </p:grpSpPr>
      <p:sp useBgFill="1">
        <p:nvSpPr>
          <p:cNvPr id="222" name="Rectangle 2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Google Shape;217;p38"/>
          <p:cNvSpPr txBox="1">
            <a:spLocks noGrp="1"/>
          </p:cNvSpPr>
          <p:nvPr>
            <p:ph type="title"/>
          </p:nvPr>
        </p:nvSpPr>
        <p:spPr>
          <a:xfrm>
            <a:off x="515125" y="865179"/>
            <a:ext cx="2400300" cy="3345872"/>
          </a:xfrm>
          <a:prstGeom prst="rect">
            <a:avLst/>
          </a:prstGeom>
        </p:spPr>
        <p:txBody>
          <a:bodyPr spcFirstLastPara="1" vert="horz" lIns="91440" tIns="45720" rIns="91440" bIns="45720" rtlCol="0" anchor="ctr" anchorCtr="0">
            <a:normAutofit/>
          </a:bodyPr>
          <a:lstStyle/>
          <a:p>
            <a:pPr marL="0" lvl="0" indent="0" algn="l">
              <a:spcBef>
                <a:spcPct val="0"/>
              </a:spcBef>
              <a:spcAft>
                <a:spcPts val="0"/>
              </a:spcAft>
            </a:pPr>
            <a:r>
              <a:rPr lang="en-US" sz="3400" kern="1200">
                <a:solidFill>
                  <a:srgbClr val="FFFFFF"/>
                </a:solidFill>
                <a:latin typeface="+mj-lt"/>
                <a:ea typeface="+mj-ea"/>
                <a:cs typeface="+mj-cs"/>
              </a:rPr>
              <a:t>LEARNING OBJECTIVES</a:t>
            </a:r>
          </a:p>
        </p:txBody>
      </p:sp>
      <p:sp>
        <p:nvSpPr>
          <p:cNvPr id="226" name="Arc 2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 name="Google Shape;216;p38"/>
          <p:cNvSpPr txBox="1">
            <a:spLocks noGrp="1"/>
          </p:cNvSpPr>
          <p:nvPr>
            <p:ph type="body" idx="1"/>
          </p:nvPr>
        </p:nvSpPr>
        <p:spPr>
          <a:xfrm>
            <a:off x="3335481" y="443508"/>
            <a:ext cx="5179868" cy="4189214"/>
          </a:xfrm>
          <a:prstGeom prst="rect">
            <a:avLst/>
          </a:prstGeom>
        </p:spPr>
        <p:txBody>
          <a:bodyPr spcFirstLastPara="1" vert="horz" lIns="91440" tIns="45720" rIns="91440" bIns="45720" rtlCol="0" anchor="ctr" anchorCtr="0">
            <a:normAutofit/>
          </a:bodyPr>
          <a:lstStyle/>
          <a:p>
            <a:pPr marL="0" lvl="0" indent="0">
              <a:lnSpc>
                <a:spcPct val="90000"/>
              </a:lnSpc>
              <a:spcBef>
                <a:spcPts val="0"/>
              </a:spcBef>
              <a:spcAft>
                <a:spcPts val="0"/>
              </a:spcAft>
              <a:buNone/>
            </a:pPr>
            <a:r>
              <a:rPr lang="en-US" sz="2000"/>
              <a:t>By the end of the session, you should be able to:</a:t>
            </a:r>
            <a:endParaRPr lang="en-US" sz="2000">
              <a:cs typeface="Calibri"/>
            </a:endParaRPr>
          </a:p>
          <a:p>
            <a:pPr indent="-228600">
              <a:lnSpc>
                <a:spcPct val="90000"/>
              </a:lnSpc>
              <a:spcBef>
                <a:spcPts val="1600"/>
              </a:spcBef>
              <a:buClr>
                <a:srgbClr val="000000"/>
              </a:buClr>
              <a:buSzPts val="2200"/>
              <a:buFont typeface="Arial" panose="020B0604020202020204" pitchFamily="34" charset="0"/>
              <a:buChar char="•"/>
            </a:pPr>
            <a:r>
              <a:rPr lang="en-US" sz="2000">
                <a:sym typeface="Proxima Nova"/>
              </a:rPr>
              <a:t>Describe the benefits of using learning objectives</a:t>
            </a:r>
            <a:endParaRPr lang="en-US" sz="2000">
              <a:cs typeface="Calibri"/>
            </a:endParaRPr>
          </a:p>
          <a:p>
            <a:pPr marL="457200" lvl="0" indent="-228600">
              <a:lnSpc>
                <a:spcPct val="90000"/>
              </a:lnSpc>
              <a:spcBef>
                <a:spcPts val="0"/>
              </a:spcBef>
              <a:spcAft>
                <a:spcPts val="0"/>
              </a:spcAft>
              <a:buClr>
                <a:srgbClr val="000000"/>
              </a:buClr>
              <a:buSzPts val="2200"/>
              <a:buFont typeface="Arial" panose="020B0604020202020204" pitchFamily="34" charset="0"/>
              <a:buChar char="•"/>
            </a:pPr>
            <a:r>
              <a:rPr lang="en-US" sz="2000">
                <a:sym typeface="Proxima Nova"/>
              </a:rPr>
              <a:t>Write effective learning objectives</a:t>
            </a:r>
            <a:endParaRPr lang="en-US" sz="2000">
              <a:cs typeface="Calibri"/>
            </a:endParaRPr>
          </a:p>
          <a:p>
            <a:pPr indent="-228600">
              <a:lnSpc>
                <a:spcPct val="90000"/>
              </a:lnSpc>
              <a:buClr>
                <a:srgbClr val="000000"/>
              </a:buClr>
              <a:buSzPts val="2200"/>
              <a:buFont typeface="Arial" panose="020B0604020202020204" pitchFamily="34" charset="0"/>
              <a:buChar char="•"/>
            </a:pPr>
            <a:r>
              <a:rPr lang="en-US" sz="2000">
                <a:sym typeface="Proxima Nova"/>
              </a:rPr>
              <a:t>Practice using Bloom’s Revised Taxonomy to write learning objectives </a:t>
            </a:r>
            <a:endParaRPr lang="en-US" sz="2000">
              <a:cs typeface="Calibri"/>
            </a:endParaRPr>
          </a:p>
          <a:p>
            <a:pPr marL="0" indent="-228600">
              <a:lnSpc>
                <a:spcPct val="90000"/>
              </a:lnSpc>
              <a:spcBef>
                <a:spcPts val="1800"/>
              </a:spcBef>
              <a:buFont typeface="Arial" panose="020B0604020202020204" pitchFamily="34" charset="0"/>
              <a:buChar char="•"/>
            </a:pPr>
            <a:endParaRPr lang="en-US" sz="2000">
              <a:cs typeface="Calibri"/>
            </a:endParaRPr>
          </a:p>
          <a:p>
            <a:pPr marL="0" lvl="0" indent="-228600">
              <a:lnSpc>
                <a:spcPct val="90000"/>
              </a:lnSpc>
              <a:spcBef>
                <a:spcPts val="1600"/>
              </a:spcBef>
              <a:spcAft>
                <a:spcPts val="1600"/>
              </a:spcAft>
              <a:buFont typeface="Arial" panose="020B0604020202020204" pitchFamily="34" charset="0"/>
              <a:buChar char="•"/>
            </a:pPr>
            <a:endParaRPr lang="en-US">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1"/>
        <p:cNvGrpSpPr/>
        <p:nvPr/>
      </p:nvGrpSpPr>
      <p:grpSpPr>
        <a:xfrm>
          <a:off x="0" y="0"/>
          <a:ext cx="0" cy="0"/>
          <a:chOff x="0" y="0"/>
          <a:chExt cx="0" cy="0"/>
        </a:xfrm>
      </p:grpSpPr>
      <p:sp useBgFill="1">
        <p:nvSpPr>
          <p:cNvPr id="249" name="Rectangle 24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1" name="Freeform: Shape 25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51435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3" name="Freeform: Shape 25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51435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3" name="Google Shape;223;p39"/>
          <p:cNvSpPr txBox="1">
            <a:spLocks noGrp="1"/>
          </p:cNvSpPr>
          <p:nvPr>
            <p:ph type="title" idx="2"/>
          </p:nvPr>
        </p:nvSpPr>
        <p:spPr>
          <a:xfrm>
            <a:off x="1143002" y="1499711"/>
            <a:ext cx="6858000" cy="2073021"/>
          </a:xfrm>
          <a:prstGeom prst="rect">
            <a:avLst/>
          </a:prstGeom>
        </p:spPr>
        <p:txBody>
          <a:bodyPr spcFirstLastPara="1" vert="horz" lIns="91440" tIns="45720" rIns="91440" bIns="45720" rtlCol="0" anchor="ctr" anchorCtr="0">
            <a:normAutofit/>
          </a:bodyPr>
          <a:lstStyle/>
          <a:p>
            <a:pPr>
              <a:spcBef>
                <a:spcPct val="0"/>
              </a:spcBef>
            </a:pPr>
            <a:r>
              <a:rPr lang="en-US" sz="4600" kern="1200">
                <a:solidFill>
                  <a:schemeClr val="tx1"/>
                </a:solidFill>
                <a:latin typeface="+mj-lt"/>
                <a:ea typeface="+mj-ea"/>
                <a:cs typeface="+mj-cs"/>
              </a:rPr>
              <a:t>What are Learning </a:t>
            </a:r>
            <a:r>
              <a:rPr lang="en-US" sz="4600">
                <a:solidFill>
                  <a:schemeClr val="tx1"/>
                </a:solidFill>
              </a:rPr>
              <a:t>Objectives, and</a:t>
            </a:r>
            <a:r>
              <a:rPr lang="en-US" sz="4600" kern="1200">
                <a:solidFill>
                  <a:schemeClr val="tx1"/>
                </a:solidFill>
                <a:latin typeface="+mj-lt"/>
                <a:ea typeface="+mj-ea"/>
                <a:cs typeface="+mj-cs"/>
              </a:rPr>
              <a:t> why </a:t>
            </a:r>
            <a:r>
              <a:rPr lang="en-US" sz="4600">
                <a:solidFill>
                  <a:schemeClr val="tx1"/>
                </a:solidFill>
              </a:rPr>
              <a:t>do we use</a:t>
            </a:r>
            <a:r>
              <a:rPr lang="en-US" sz="4600" kern="1200">
                <a:solidFill>
                  <a:schemeClr val="tx1"/>
                </a:solidFill>
                <a:latin typeface="+mj-lt"/>
                <a:ea typeface="+mj-ea"/>
                <a:cs typeface="+mj-cs"/>
              </a:rPr>
              <a:t> them</a:t>
            </a:r>
            <a:r>
              <a:rPr lang="en-US" sz="4600">
                <a:solidFill>
                  <a:schemeClr val="tx1"/>
                </a:solidFill>
              </a:rPr>
              <a:t>?</a:t>
            </a:r>
            <a:endParaRPr lang="en-US" sz="4600" kern="1200">
              <a:solidFill>
                <a:schemeClr val="tx1"/>
              </a:solidFill>
              <a:latin typeface="+mj-lt"/>
              <a:ea typeface="+mj-ea"/>
              <a:cs typeface="+mj-cs"/>
            </a:endParaRPr>
          </a:p>
          <a:p>
            <a:pPr marL="0" lvl="0" indent="0">
              <a:spcBef>
                <a:spcPct val="0"/>
              </a:spcBef>
              <a:spcAft>
                <a:spcPts val="0"/>
              </a:spcAft>
            </a:pPr>
            <a:endParaRPr lang="en-US" sz="4600" kern="1200">
              <a:solidFill>
                <a:schemeClr val="tx1"/>
              </a:solidFill>
              <a:latin typeface="+mj-lt"/>
              <a:ea typeface="+mj-ea"/>
              <a:cs typeface="+mj-cs"/>
            </a:endParaRPr>
          </a:p>
        </p:txBody>
      </p:sp>
      <p:sp>
        <p:nvSpPr>
          <p:cNvPr id="255" name="Rectangle 25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4143589"/>
            <a:ext cx="3566160" cy="20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9C6261-D681-381E-1058-3131E7803380}"/>
              </a:ext>
            </a:extLst>
          </p:cNvPr>
          <p:cNvSpPr>
            <a:spLocks noGrp="1"/>
          </p:cNvSpPr>
          <p:nvPr>
            <p:ph type="title"/>
          </p:nvPr>
        </p:nvSpPr>
        <p:spPr>
          <a:xfrm>
            <a:off x="482601" y="482600"/>
            <a:ext cx="3465438" cy="3425353"/>
          </a:xfrm>
        </p:spPr>
        <p:txBody>
          <a:bodyPr vert="horz" lIns="91440" tIns="45720" rIns="91440" bIns="45720" rtlCol="0" anchor="b">
            <a:normAutofit/>
          </a:bodyPr>
          <a:lstStyle/>
          <a:p>
            <a:endParaRPr lang="en-US" sz="2800"/>
          </a:p>
          <a:p>
            <a:r>
              <a:rPr lang="en-US" sz="2800" dirty="0"/>
              <a:t>Definition: </a:t>
            </a:r>
            <a:br>
              <a:rPr lang="en-US" sz="2800" dirty="0"/>
            </a:br>
            <a:r>
              <a:rPr lang="en-US" sz="2800" b="1" dirty="0"/>
              <a:t>Learning Objectives</a:t>
            </a:r>
            <a:br>
              <a:rPr lang="en-US" sz="2800" b="1" dirty="0"/>
            </a:br>
            <a:r>
              <a:rPr lang="en-US" sz="2800" i="1" dirty="0"/>
              <a:t>what a learner knows or can do as a result of learning</a:t>
            </a:r>
            <a:r>
              <a:rPr lang="en-US" sz="2800" dirty="0"/>
              <a:t> </a:t>
            </a:r>
            <a:endParaRPr lang="en-US" sz="2800" dirty="0">
              <a:cs typeface="Calibri Light"/>
            </a:endParaRPr>
          </a:p>
          <a:p>
            <a:r>
              <a:rPr lang="en-US" sz="2800" dirty="0"/>
              <a:t>(Otter, 1992, p. </a:t>
            </a:r>
            <a:r>
              <a:rPr lang="en-US" sz="2800" dirty="0" err="1"/>
              <a:t>i</a:t>
            </a:r>
            <a:r>
              <a:rPr lang="en-US" sz="2800" dirty="0"/>
              <a:t>) </a:t>
            </a:r>
            <a:endParaRPr lang="en-US" sz="2800" dirty="0">
              <a:cs typeface="Calibri Light"/>
            </a:endParaRPr>
          </a:p>
          <a:p>
            <a:endParaRPr lang="en-US" sz="2800"/>
          </a:p>
        </p:txBody>
      </p:sp>
      <p:pic>
        <p:nvPicPr>
          <p:cNvPr id="4" name="Google Shape;232;p40">
            <a:extLst>
              <a:ext uri="{FF2B5EF4-FFF2-40B4-BE49-F238E27FC236}">
                <a16:creationId xmlns:a16="http://schemas.microsoft.com/office/drawing/2014/main" id="{45BC9061-E52A-5CAF-7472-C4391152DCE1}"/>
              </a:ext>
            </a:extLst>
          </p:cNvPr>
          <p:cNvPicPr preferRelativeResize="0"/>
          <p:nvPr/>
        </p:nvPicPr>
        <p:blipFill rotWithShape="1">
          <a:blip r:embed="rId2"/>
          <a:srcRect l="27881" r="14299" b="-2"/>
          <a:stretch/>
        </p:blipFill>
        <p:spPr>
          <a:xfrm>
            <a:off x="4671911" y="10"/>
            <a:ext cx="4472089" cy="51434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Tree>
    <p:extLst>
      <p:ext uri="{BB962C8B-B14F-4D97-AF65-F5344CB8AC3E}">
        <p14:creationId xmlns:p14="http://schemas.microsoft.com/office/powerpoint/2010/main" val="3328513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6"/>
        <p:cNvGrpSpPr/>
        <p:nvPr/>
      </p:nvGrpSpPr>
      <p:grpSpPr>
        <a:xfrm>
          <a:off x="0" y="0"/>
          <a:ext cx="0" cy="0"/>
          <a:chOff x="0" y="0"/>
          <a:chExt cx="0" cy="0"/>
        </a:xfrm>
      </p:grpSpPr>
      <p:sp useBgFill="1">
        <p:nvSpPr>
          <p:cNvPr id="243" name="Rectangle 242">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5" name="Freeform: Shape 244">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51435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7" name="Freeform: Shape 246">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51435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8" name="Google Shape;238;p41"/>
          <p:cNvSpPr txBox="1">
            <a:spLocks noGrp="1"/>
          </p:cNvSpPr>
          <p:nvPr>
            <p:ph type="title"/>
          </p:nvPr>
        </p:nvSpPr>
        <p:spPr>
          <a:xfrm>
            <a:off x="466344" y="870966"/>
            <a:ext cx="2702052" cy="3394710"/>
          </a:xfrm>
          <a:prstGeom prst="rect">
            <a:avLst/>
          </a:prstGeom>
        </p:spPr>
        <p:txBody>
          <a:bodyPr spcFirstLastPara="1" vert="horz" lIns="91440" tIns="45720" rIns="91440" bIns="45720" rtlCol="0" anchor="ctr" anchorCtr="0">
            <a:normAutofit/>
          </a:bodyPr>
          <a:lstStyle/>
          <a:p>
            <a:pPr marL="0" lvl="0" indent="0" algn="l">
              <a:spcBef>
                <a:spcPct val="0"/>
              </a:spcBef>
              <a:spcAft>
                <a:spcPts val="0"/>
              </a:spcAft>
            </a:pPr>
            <a:r>
              <a:rPr lang="en-US" kern="1200">
                <a:solidFill>
                  <a:schemeClr val="tx1"/>
                </a:solidFill>
                <a:latin typeface="+mj-lt"/>
                <a:ea typeface="+mj-ea"/>
                <a:cs typeface="+mj-cs"/>
              </a:rPr>
              <a:t>What are Learning Objectives? </a:t>
            </a:r>
          </a:p>
        </p:txBody>
      </p:sp>
      <p:sp>
        <p:nvSpPr>
          <p:cNvPr id="249" name="Rectangle 248">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26536"/>
            <a:ext cx="96012" cy="490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7" name="Google Shape;237;p41"/>
          <p:cNvSpPr txBox="1">
            <a:spLocks noGrp="1"/>
          </p:cNvSpPr>
          <p:nvPr>
            <p:ph type="body" idx="1"/>
          </p:nvPr>
        </p:nvSpPr>
        <p:spPr>
          <a:xfrm>
            <a:off x="3536461" y="699516"/>
            <a:ext cx="4976603" cy="3744468"/>
          </a:xfrm>
          <a:prstGeom prst="rect">
            <a:avLst/>
          </a:prstGeom>
        </p:spPr>
        <p:txBody>
          <a:bodyPr spcFirstLastPara="1" vert="horz" wrap="square" lIns="91440" tIns="45720" rIns="91440" bIns="45720" rtlCol="0" anchor="ctr" anchorCtr="0">
            <a:noAutofit/>
          </a:bodyPr>
          <a:lstStyle/>
          <a:p>
            <a:pPr marL="0" lvl="0" indent="-228600">
              <a:lnSpc>
                <a:spcPct val="90000"/>
              </a:lnSpc>
              <a:spcBef>
                <a:spcPts val="900"/>
              </a:spcBef>
              <a:spcAft>
                <a:spcPts val="0"/>
              </a:spcAft>
              <a:buClr>
                <a:schemeClr val="dk1"/>
              </a:buClr>
              <a:buSzPts val="1100"/>
              <a:buFont typeface="Arial" panose="020B0604020202020204" pitchFamily="34" charset="0"/>
              <a:buChar char="•"/>
            </a:pPr>
            <a:endParaRPr lang="en-US" sz="1600" b="1">
              <a:sym typeface="Lato"/>
            </a:endParaRPr>
          </a:p>
          <a:p>
            <a:pPr marL="698500" lvl="0" indent="-228600">
              <a:lnSpc>
                <a:spcPct val="90000"/>
              </a:lnSpc>
              <a:spcBef>
                <a:spcPts val="900"/>
              </a:spcBef>
              <a:spcAft>
                <a:spcPts val="0"/>
              </a:spcAft>
              <a:buClr>
                <a:srgbClr val="000000"/>
              </a:buClr>
              <a:buSzPts val="2300"/>
              <a:buFont typeface="Arial" panose="020B0604020202020204" pitchFamily="34" charset="0"/>
              <a:buChar char="•"/>
            </a:pPr>
            <a:r>
              <a:rPr lang="en-US" sz="2400">
                <a:sym typeface="Lato"/>
              </a:rPr>
              <a:t>Learning Objectives (LO) are specific, measurable, short-term, observable student behaviors.</a:t>
            </a:r>
            <a:endParaRPr lang="en-US" sz="2400">
              <a:cs typeface="Calibri"/>
            </a:endParaRPr>
          </a:p>
          <a:p>
            <a:pPr marL="698500" lvl="0" indent="-228600">
              <a:lnSpc>
                <a:spcPct val="90000"/>
              </a:lnSpc>
              <a:spcBef>
                <a:spcPts val="0"/>
              </a:spcBef>
              <a:spcAft>
                <a:spcPts val="0"/>
              </a:spcAft>
              <a:buClr>
                <a:srgbClr val="000000"/>
              </a:buClr>
              <a:buSzPts val="2300"/>
              <a:buFont typeface="Arial" panose="020B0604020202020204" pitchFamily="34" charset="0"/>
              <a:buChar char="•"/>
            </a:pPr>
            <a:r>
              <a:rPr lang="en-US" sz="2400">
                <a:sym typeface="Lato"/>
              </a:rPr>
              <a:t>A LO is a description of a performance you want learners to be able to exhibit before you consider them competent.</a:t>
            </a:r>
            <a:endParaRPr lang="en-US" sz="2400">
              <a:cs typeface="Calibri" panose="020F0502020204030204"/>
            </a:endParaRPr>
          </a:p>
          <a:p>
            <a:pPr marL="698500" lvl="0" indent="-228600">
              <a:lnSpc>
                <a:spcPct val="90000"/>
              </a:lnSpc>
              <a:spcBef>
                <a:spcPts val="0"/>
              </a:spcBef>
              <a:spcAft>
                <a:spcPts val="0"/>
              </a:spcAft>
              <a:buClr>
                <a:srgbClr val="000000"/>
              </a:buClr>
              <a:buSzPts val="2300"/>
              <a:buFont typeface="Arial" panose="020B0604020202020204" pitchFamily="34" charset="0"/>
              <a:buChar char="•"/>
            </a:pPr>
            <a:r>
              <a:rPr lang="en-US" sz="2400">
                <a:sym typeface="Lato"/>
              </a:rPr>
              <a:t>LOs focus on student learning and not on instruction.</a:t>
            </a:r>
            <a:endParaRPr lang="en-US" sz="2400">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2"/>
        <p:cNvGrpSpPr/>
        <p:nvPr/>
      </p:nvGrpSpPr>
      <p:grpSpPr>
        <a:xfrm>
          <a:off x="0" y="0"/>
          <a:ext cx="0" cy="0"/>
          <a:chOff x="0" y="0"/>
          <a:chExt cx="0" cy="0"/>
        </a:xfrm>
      </p:grpSpPr>
      <p:sp useBgFill="1">
        <p:nvSpPr>
          <p:cNvPr id="264" name="Rectangle 263">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6" name="Freeform: Shape 265">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1754" cy="51435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8" name="Freeform: Shape 267">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34896" cy="51435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3" name="Google Shape;243;p42"/>
          <p:cNvSpPr txBox="1">
            <a:spLocks noGrp="1"/>
          </p:cNvSpPr>
          <p:nvPr>
            <p:ph type="title"/>
          </p:nvPr>
        </p:nvSpPr>
        <p:spPr>
          <a:xfrm>
            <a:off x="278320" y="870966"/>
            <a:ext cx="2578608" cy="929259"/>
          </a:xfrm>
          <a:prstGeom prst="rect">
            <a:avLst/>
          </a:prstGeom>
        </p:spPr>
        <p:txBody>
          <a:bodyPr spcFirstLastPara="1" vert="horz" lIns="91440" tIns="45720" rIns="91440" bIns="45720" rtlCol="0" anchor="ctr" anchorCtr="0">
            <a:noAutofit/>
          </a:bodyPr>
          <a:lstStyle/>
          <a:p>
            <a:pPr marL="0" lvl="0" indent="0">
              <a:spcAft>
                <a:spcPts val="0"/>
              </a:spcAft>
            </a:pPr>
            <a:r>
              <a:rPr lang="en-US" sz="2800" kern="1200">
                <a:latin typeface="+mj-lt"/>
                <a:ea typeface="+mj-ea"/>
                <a:cs typeface="+mj-cs"/>
              </a:rPr>
              <a:t>Levels of learning objectives</a:t>
            </a:r>
          </a:p>
        </p:txBody>
      </p:sp>
      <p:sp>
        <p:nvSpPr>
          <p:cNvPr id="270" name="Rectangle 269">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69909"/>
            <a:ext cx="96012" cy="490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2" name="Rectangle 27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919" y="1832610"/>
            <a:ext cx="253746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5" name="Google Shape;245;p42"/>
          <p:cNvSpPr txBox="1"/>
          <p:nvPr/>
        </p:nvSpPr>
        <p:spPr>
          <a:xfrm>
            <a:off x="289103" y="2038540"/>
            <a:ext cx="4595604" cy="2405444"/>
          </a:xfrm>
          <a:prstGeom prst="rect">
            <a:avLst/>
          </a:prstGeom>
        </p:spPr>
        <p:txBody>
          <a:bodyPr spcFirstLastPara="1" vert="horz" lIns="91440" tIns="45720" rIns="91440" bIns="45720" rtlCol="0" anchor="t" anchorCtr="0">
            <a:noAutofit/>
          </a:bodyPr>
          <a:lstStyle/>
          <a:p>
            <a:pPr marL="457200" lvl="0" indent="-228600">
              <a:lnSpc>
                <a:spcPct val="90000"/>
              </a:lnSpc>
              <a:spcBef>
                <a:spcPts val="0"/>
              </a:spcBef>
              <a:spcAft>
                <a:spcPts val="600"/>
              </a:spcAft>
              <a:buSzPts val="2400"/>
              <a:buFont typeface="Arial" panose="020B0604020202020204" pitchFamily="34" charset="0"/>
              <a:buChar char="•"/>
            </a:pPr>
            <a:r>
              <a:rPr lang="en-US" sz="1800" b="1" kern="1200">
                <a:solidFill>
                  <a:schemeClr val="tx1"/>
                </a:solidFill>
                <a:latin typeface="+mn-lt"/>
                <a:ea typeface="+mn-ea"/>
                <a:cs typeface="+mn-cs"/>
                <a:sym typeface="Open Sans"/>
              </a:rPr>
              <a:t>Program-level learning outcomes </a:t>
            </a:r>
            <a:br>
              <a:rPr lang="en-US" sz="1800" b="1" kern="1200">
                <a:latin typeface="+mn-lt"/>
                <a:ea typeface="+mn-ea"/>
                <a:cs typeface="+mn-cs"/>
              </a:rPr>
            </a:br>
            <a:r>
              <a:rPr lang="en-US" sz="1800" i="1" kern="1200">
                <a:solidFill>
                  <a:schemeClr val="tx1"/>
                </a:solidFill>
                <a:latin typeface="+mn-lt"/>
                <a:ea typeface="+mn-ea"/>
                <a:cs typeface="+mn-cs"/>
                <a:sym typeface="Open Sans"/>
              </a:rPr>
              <a:t>(what does a graduate know/do/value?)</a:t>
            </a:r>
            <a:endParaRPr lang="en-US" sz="1800" i="1" kern="1200">
              <a:solidFill>
                <a:schemeClr val="tx1"/>
              </a:solidFill>
              <a:latin typeface="+mn-lt"/>
              <a:ea typeface="+mn-ea"/>
              <a:cs typeface="Calibri"/>
            </a:endParaRPr>
          </a:p>
          <a:p>
            <a:pPr marL="457200" lvl="0" indent="-228600">
              <a:lnSpc>
                <a:spcPct val="90000"/>
              </a:lnSpc>
              <a:spcBef>
                <a:spcPts val="0"/>
              </a:spcBef>
              <a:spcAft>
                <a:spcPts val="600"/>
              </a:spcAft>
              <a:buSzPts val="2400"/>
              <a:buFont typeface="Arial" panose="020B0604020202020204" pitchFamily="34" charset="0"/>
              <a:buChar char="•"/>
            </a:pPr>
            <a:r>
              <a:rPr lang="en-US" sz="1800" b="1" kern="1200">
                <a:solidFill>
                  <a:schemeClr val="tx1"/>
                </a:solidFill>
                <a:latin typeface="+mn-lt"/>
                <a:ea typeface="+mn-ea"/>
                <a:cs typeface="+mn-cs"/>
                <a:sym typeface="Open Sans"/>
              </a:rPr>
              <a:t>Course-level learning outcomes</a:t>
            </a:r>
            <a:br>
              <a:rPr lang="en-US" sz="1800" b="1" kern="1200">
                <a:latin typeface="+mn-lt"/>
                <a:ea typeface="+mn-ea"/>
                <a:cs typeface="+mn-cs"/>
              </a:rPr>
            </a:br>
            <a:r>
              <a:rPr lang="en-US" sz="1800" i="1" kern="1200">
                <a:solidFill>
                  <a:schemeClr val="tx1"/>
                </a:solidFill>
                <a:latin typeface="+mn-lt"/>
                <a:ea typeface="+mn-ea"/>
                <a:cs typeface="+mn-cs"/>
                <a:sym typeface="Open Sans"/>
              </a:rPr>
              <a:t>(know/do/value after your course)</a:t>
            </a:r>
            <a:endParaRPr lang="en-US" sz="1800" i="1" kern="1200">
              <a:solidFill>
                <a:schemeClr val="tx1"/>
              </a:solidFill>
              <a:latin typeface="+mn-lt"/>
              <a:ea typeface="+mn-ea"/>
              <a:cs typeface="Calibri"/>
            </a:endParaRPr>
          </a:p>
          <a:p>
            <a:pPr marL="457200" lvl="0" indent="-228600">
              <a:lnSpc>
                <a:spcPct val="90000"/>
              </a:lnSpc>
              <a:spcBef>
                <a:spcPts val="0"/>
              </a:spcBef>
              <a:spcAft>
                <a:spcPts val="600"/>
              </a:spcAft>
              <a:buSzPts val="2400"/>
              <a:buFont typeface="Arial" panose="020B0604020202020204" pitchFamily="34" charset="0"/>
              <a:buChar char="•"/>
            </a:pPr>
            <a:r>
              <a:rPr lang="en-US" sz="1800" b="1" kern="1200">
                <a:solidFill>
                  <a:schemeClr val="tx1"/>
                </a:solidFill>
                <a:latin typeface="+mn-lt"/>
                <a:ea typeface="+mn-ea"/>
                <a:cs typeface="+mn-cs"/>
                <a:sym typeface="Open Sans"/>
              </a:rPr>
              <a:t>Module-level</a:t>
            </a:r>
            <a:r>
              <a:rPr lang="en-US" sz="1800" i="1" kern="1200">
                <a:solidFill>
                  <a:schemeClr val="tx1"/>
                </a:solidFill>
                <a:latin typeface="+mn-lt"/>
                <a:ea typeface="+mn-ea"/>
                <a:cs typeface="+mn-cs"/>
                <a:sym typeface="Open Sans"/>
              </a:rPr>
              <a:t>(know/do/value after the module)</a:t>
            </a:r>
            <a:endParaRPr lang="en-US" sz="1800" kern="1200">
              <a:solidFill>
                <a:schemeClr val="tx1"/>
              </a:solidFill>
              <a:latin typeface="+mn-lt"/>
              <a:ea typeface="+mn-ea"/>
              <a:cs typeface="Calibri"/>
            </a:endParaRPr>
          </a:p>
          <a:p>
            <a:pPr marL="457200" indent="-228600">
              <a:lnSpc>
                <a:spcPct val="90000"/>
              </a:lnSpc>
              <a:spcAft>
                <a:spcPts val="600"/>
              </a:spcAft>
              <a:buSzPts val="2400"/>
              <a:buFont typeface="Arial" panose="020B0604020202020204" pitchFamily="34" charset="0"/>
              <a:buChar char="•"/>
            </a:pPr>
            <a:r>
              <a:rPr lang="en-US" sz="1800" b="1" kern="1200">
                <a:solidFill>
                  <a:schemeClr val="tx1"/>
                </a:solidFill>
                <a:latin typeface="+mn-lt"/>
                <a:ea typeface="+mn-ea"/>
                <a:cs typeface="+mn-cs"/>
                <a:sym typeface="Open Sans"/>
              </a:rPr>
              <a:t>Lesson-level learning outcomes</a:t>
            </a:r>
            <a:endParaRPr lang="en-US" sz="1800" i="1" kern="1200">
              <a:solidFill>
                <a:schemeClr val="tx1"/>
              </a:solidFill>
              <a:latin typeface="+mn-lt"/>
              <a:ea typeface="+mn-ea"/>
              <a:cs typeface="Calibri"/>
            </a:endParaRPr>
          </a:p>
          <a:p>
            <a:pPr marL="228600">
              <a:lnSpc>
                <a:spcPct val="90000"/>
              </a:lnSpc>
              <a:spcAft>
                <a:spcPts val="600"/>
              </a:spcAft>
              <a:buSzPts val="2400"/>
            </a:pPr>
            <a:r>
              <a:rPr lang="en-US" sz="1800" i="1" kern="1200">
                <a:solidFill>
                  <a:schemeClr val="tx1"/>
                </a:solidFill>
                <a:latin typeface="+mn-lt"/>
                <a:ea typeface="+mn-ea"/>
                <a:cs typeface="+mn-cs"/>
                <a:sym typeface="Open Sans"/>
              </a:rPr>
              <a:t>    (know/do/value after the lesson)</a:t>
            </a:r>
            <a:endParaRPr lang="en-US" sz="1800" i="1" kern="1200">
              <a:solidFill>
                <a:schemeClr val="tx1"/>
              </a:solidFill>
              <a:latin typeface="+mn-lt"/>
              <a:ea typeface="+mn-ea"/>
              <a:cs typeface="Calibri"/>
            </a:endParaRPr>
          </a:p>
        </p:txBody>
      </p:sp>
      <p:pic>
        <p:nvPicPr>
          <p:cNvPr id="246" name="Google Shape;246;p42"/>
          <p:cNvPicPr preferRelativeResize="0"/>
          <p:nvPr/>
        </p:nvPicPr>
        <p:blipFill>
          <a:blip r:embed="rId3"/>
          <a:stretch>
            <a:fillRect/>
          </a:stretch>
        </p:blipFill>
        <p:spPr>
          <a:xfrm>
            <a:off x="4293108" y="630936"/>
            <a:ext cx="3957066" cy="3957066"/>
          </a:xfrm>
          <a:prstGeom prst="rect">
            <a:avLst/>
          </a:prstGeom>
          <a:noFill/>
        </p:spPr>
      </p:pic>
      <p:sp>
        <p:nvSpPr>
          <p:cNvPr id="244" name="Google Shape;244;p42"/>
          <p:cNvSpPr txBox="1"/>
          <p:nvPr/>
        </p:nvSpPr>
        <p:spPr>
          <a:xfrm>
            <a:off x="332875" y="411175"/>
            <a:ext cx="753900" cy="80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a44e6ab-9138-498d-b97b-27ff1983472a">
      <UserInfo>
        <DisplayName>Shaw, Amber</DisplayName>
        <AccountId>32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308DCDB2360B4AAE3604B5607F3E5D" ma:contentTypeVersion="5" ma:contentTypeDescription="Create a new document." ma:contentTypeScope="" ma:versionID="d5d9bb3d60060227e154c90ae3830718">
  <xsd:schema xmlns:xsd="http://www.w3.org/2001/XMLSchema" xmlns:xs="http://www.w3.org/2001/XMLSchema" xmlns:p="http://schemas.microsoft.com/office/2006/metadata/properties" xmlns:ns2="b15f81a6-638d-48ff-a8f7-e3291b602390" xmlns:ns3="6a44e6ab-9138-498d-b97b-27ff1983472a" targetNamespace="http://schemas.microsoft.com/office/2006/metadata/properties" ma:root="true" ma:fieldsID="9b12a6859a9d1f95c087ad131aa68ff3" ns2:_="" ns3:_="">
    <xsd:import namespace="b15f81a6-638d-48ff-a8f7-e3291b602390"/>
    <xsd:import namespace="6a44e6ab-9138-498d-b97b-27ff1983472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5f81a6-638d-48ff-a8f7-e3291b6023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44e6ab-9138-498d-b97b-27ff1983472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A58C76-1D5C-495C-80CD-25037EC99642}">
  <ds:schemaRefs>
    <ds:schemaRef ds:uri="http://schemas.microsoft.com/office/2006/documentManagement/types"/>
    <ds:schemaRef ds:uri="http://purl.org/dc/elements/1.1/"/>
    <ds:schemaRef ds:uri="http://www.w3.org/XML/1998/namespace"/>
    <ds:schemaRef ds:uri="http://schemas.microsoft.com/office/2006/metadata/properties"/>
    <ds:schemaRef ds:uri="6a44e6ab-9138-498d-b97b-27ff1983472a"/>
    <ds:schemaRef ds:uri="http://schemas.openxmlformats.org/package/2006/metadata/core-properties"/>
    <ds:schemaRef ds:uri="http://purl.org/dc/terms/"/>
    <ds:schemaRef ds:uri="http://schemas.microsoft.com/office/infopath/2007/PartnerControls"/>
    <ds:schemaRef ds:uri="b15f81a6-638d-48ff-a8f7-e3291b602390"/>
    <ds:schemaRef ds:uri="http://purl.org/dc/dcmitype/"/>
  </ds:schemaRefs>
</ds:datastoreItem>
</file>

<file path=customXml/itemProps2.xml><?xml version="1.0" encoding="utf-8"?>
<ds:datastoreItem xmlns:ds="http://schemas.openxmlformats.org/officeDocument/2006/customXml" ds:itemID="{4B6497E0-3937-4808-B31F-E070306F02E3}">
  <ds:schemaRefs>
    <ds:schemaRef ds:uri="http://schemas.microsoft.com/sharepoint/v3/contenttype/forms"/>
  </ds:schemaRefs>
</ds:datastoreItem>
</file>

<file path=customXml/itemProps3.xml><?xml version="1.0" encoding="utf-8"?>
<ds:datastoreItem xmlns:ds="http://schemas.openxmlformats.org/officeDocument/2006/customXml" ds:itemID="{8796E424-5666-45C9-BB23-4A31037D6139}">
  <ds:schemaRefs>
    <ds:schemaRef ds:uri="6a44e6ab-9138-498d-b97b-27ff1983472a"/>
    <ds:schemaRef ds:uri="b15f81a6-638d-48ff-a8f7-e3291b6023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2325</Words>
  <Application>Microsoft Macintosh PowerPoint</Application>
  <PresentationFormat>On-screen Show (16:9)</PresentationFormat>
  <Paragraphs>310</Paragraphs>
  <Slides>33</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Proxima Nova</vt:lpstr>
      <vt:lpstr>Calibri</vt:lpstr>
      <vt:lpstr>Trebuchet MS</vt:lpstr>
      <vt:lpstr>Source Sans Pro</vt:lpstr>
      <vt:lpstr>Proxima Nova,Sans-Serif</vt:lpstr>
      <vt:lpstr>Calibri Light</vt:lpstr>
      <vt:lpstr>Office Theme</vt:lpstr>
      <vt:lpstr>Learning Objectives To Foster Student Learning  </vt:lpstr>
      <vt:lpstr>PowerPoint Presentation</vt:lpstr>
      <vt:lpstr>AGENDA</vt:lpstr>
      <vt:lpstr>We are curious..</vt:lpstr>
      <vt:lpstr>LEARNING OBJECTIVES</vt:lpstr>
      <vt:lpstr>What are Learning Objectives, and why do we use them? </vt:lpstr>
      <vt:lpstr> Definition:  Learning Objectives what a learner knows or can do as a result of learning  (Otter, 1992, p. i)  </vt:lpstr>
      <vt:lpstr>What are Learning Objectives? </vt:lpstr>
      <vt:lpstr>Levels of learning objectives</vt:lpstr>
      <vt:lpstr>Your target </vt:lpstr>
      <vt:lpstr>How to write Learning Objectives that foster student learning </vt:lpstr>
      <vt:lpstr>Learner-centred </vt:lpstr>
      <vt:lpstr>Learner-centred</vt:lpstr>
      <vt:lpstr>Specific </vt:lpstr>
      <vt:lpstr>Specific</vt:lpstr>
      <vt:lpstr>Learning Outcomes Example 1:   </vt:lpstr>
      <vt:lpstr>Learning Outcomes Example 1:   Breaking it down </vt:lpstr>
      <vt:lpstr>Learning Outcomes  Example 2:   </vt:lpstr>
      <vt:lpstr>Learning Outcomes Example 2:   Breaking it down </vt:lpstr>
      <vt:lpstr>Learning Outcomes    Breaking it down </vt:lpstr>
      <vt:lpstr>Bloom's Learning Domains </vt:lpstr>
      <vt:lpstr>Bloom's Domains of Learning </vt:lpstr>
      <vt:lpstr>Cognitive</vt:lpstr>
      <vt:lpstr>Cognitive </vt:lpstr>
      <vt:lpstr>Psychomotor</vt:lpstr>
      <vt:lpstr>Psychomotor</vt:lpstr>
      <vt:lpstr>Affective </vt:lpstr>
      <vt:lpstr>Affective </vt:lpstr>
      <vt:lpstr>Practice using Bloom’s  Domains of Learning to write learning objectives </vt:lpstr>
      <vt:lpstr>Practice and Sharing </vt:lpstr>
      <vt:lpstr>Practice and Sharing </vt:lpstr>
      <vt:lpstr>We are curious..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Objectives To Foster Student Learning  </dc:title>
  <cp:lastModifiedBy>Camps, Ainsley</cp:lastModifiedBy>
  <cp:revision>142</cp:revision>
  <dcterms:modified xsi:type="dcterms:W3CDTF">2023-08-22T20:44:37Z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0x0101006D308DCDB2360B4AAE3604B5607F3E5D</vt:lpwstr>
  </property>
</Properties>
</file>