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sldIdLst>
    <p:sldId id="256" r:id="rId2"/>
    <p:sldId id="257" r:id="rId3"/>
    <p:sldId id="260" r:id="rId4"/>
    <p:sldId id="258" r:id="rId5"/>
    <p:sldId id="259" r:id="rId6"/>
    <p:sldId id="261" r:id="rId7"/>
    <p:sldId id="263" r:id="rId8"/>
    <p:sldId id="264" r:id="rId9"/>
    <p:sldId id="265" r:id="rId10"/>
    <p:sldId id="266" r:id="rId11"/>
    <p:sldId id="267" r:id="rId12"/>
    <p:sldId id="268" r:id="rId13"/>
    <p:sldId id="269" r:id="rId14"/>
    <p:sldId id="271" r:id="rId15"/>
    <p:sldId id="272" r:id="rId16"/>
    <p:sldId id="273" r:id="rId17"/>
    <p:sldId id="274" r:id="rId18"/>
    <p:sldId id="270" r:id="rId19"/>
    <p:sldId id="275" r:id="rId20"/>
    <p:sldId id="277" r:id="rId21"/>
    <p:sldId id="276" r:id="rId22"/>
    <p:sldId id="278" r:id="rId23"/>
    <p:sldId id="279" r:id="rId24"/>
    <p:sldId id="283" r:id="rId25"/>
    <p:sldId id="282"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45" d="100"/>
          <a:sy n="45" d="100"/>
        </p:scale>
        <p:origin x="82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209D3-472E-476B-80F2-9F6A60266152}" type="doc">
      <dgm:prSet loTypeId="urn:microsoft.com/office/officeart/2005/8/layout/hProcess9" loCatId="process" qsTypeId="urn:microsoft.com/office/officeart/2005/8/quickstyle/simple1" qsCatId="simple" csTypeId="urn:microsoft.com/office/officeart/2005/8/colors/accent2_2" csCatId="accent2" phldr="1"/>
      <dgm:spPr/>
    </dgm:pt>
    <dgm:pt modelId="{A034A2A8-D995-48D4-A0A0-F0556B71E9E0}">
      <dgm:prSet phldrT="[Text]"/>
      <dgm:spPr/>
      <dgm:t>
        <a:bodyPr/>
        <a:lstStyle/>
        <a:p>
          <a:r>
            <a:rPr lang="en-US" dirty="0"/>
            <a:t>Urine or urethral swab sample</a:t>
          </a:r>
        </a:p>
      </dgm:t>
    </dgm:pt>
    <dgm:pt modelId="{3FA39330-DB85-4BF8-9C4A-C0B4F37DCD13}" type="parTrans" cxnId="{0CFC6CE8-F709-4919-AFD8-90766385FC9C}">
      <dgm:prSet/>
      <dgm:spPr/>
      <dgm:t>
        <a:bodyPr/>
        <a:lstStyle/>
        <a:p>
          <a:endParaRPr lang="en-US"/>
        </a:p>
      </dgm:t>
    </dgm:pt>
    <dgm:pt modelId="{5412549D-22C2-4100-B6DC-1A386E005599}" type="sibTrans" cxnId="{0CFC6CE8-F709-4919-AFD8-90766385FC9C}">
      <dgm:prSet/>
      <dgm:spPr/>
      <dgm:t>
        <a:bodyPr/>
        <a:lstStyle/>
        <a:p>
          <a:endParaRPr lang="en-US"/>
        </a:p>
      </dgm:t>
    </dgm:pt>
    <dgm:pt modelId="{0AC4E27B-4131-48EB-BA2D-CEDA3ACADA0E}">
      <dgm:prSet phldrT="[Text]"/>
      <dgm:spPr/>
      <dgm:t>
        <a:bodyPr/>
        <a:lstStyle/>
        <a:p>
          <a:r>
            <a:rPr lang="en-US" dirty="0"/>
            <a:t>Microbiology lab testing</a:t>
          </a:r>
        </a:p>
      </dgm:t>
    </dgm:pt>
    <dgm:pt modelId="{1D02CA87-1C0D-4EC5-87F2-B7D0DF417D5E}" type="parTrans" cxnId="{B0736318-E7C9-4CCD-BBDB-8DA72B3D6F7E}">
      <dgm:prSet/>
      <dgm:spPr/>
      <dgm:t>
        <a:bodyPr/>
        <a:lstStyle/>
        <a:p>
          <a:endParaRPr lang="en-US"/>
        </a:p>
      </dgm:t>
    </dgm:pt>
    <dgm:pt modelId="{8836A5F8-683A-488E-8FB6-A7DBE9006EB9}" type="sibTrans" cxnId="{B0736318-E7C9-4CCD-BBDB-8DA72B3D6F7E}">
      <dgm:prSet/>
      <dgm:spPr/>
      <dgm:t>
        <a:bodyPr/>
        <a:lstStyle/>
        <a:p>
          <a:endParaRPr lang="en-US"/>
        </a:p>
      </dgm:t>
    </dgm:pt>
    <dgm:pt modelId="{4ADAD6A3-2187-491B-91D9-05D5E5F21095}">
      <dgm:prSet phldrT="[Text]"/>
      <dgm:spPr/>
      <dgm:t>
        <a:bodyPr/>
        <a:lstStyle/>
        <a:p>
          <a:r>
            <a:rPr lang="en-US" dirty="0"/>
            <a:t>Identification of causative pathogen</a:t>
          </a:r>
        </a:p>
      </dgm:t>
    </dgm:pt>
    <dgm:pt modelId="{BA14F846-6869-47CF-B3FA-2BCF00D45024}" type="parTrans" cxnId="{B5A3C538-2C69-46B3-BDE1-11E2019B0A15}">
      <dgm:prSet/>
      <dgm:spPr/>
      <dgm:t>
        <a:bodyPr/>
        <a:lstStyle/>
        <a:p>
          <a:endParaRPr lang="en-US"/>
        </a:p>
      </dgm:t>
    </dgm:pt>
    <dgm:pt modelId="{FEDAA026-1484-43A2-9728-47D177555F3F}" type="sibTrans" cxnId="{B5A3C538-2C69-46B3-BDE1-11E2019B0A15}">
      <dgm:prSet/>
      <dgm:spPr/>
      <dgm:t>
        <a:bodyPr/>
        <a:lstStyle/>
        <a:p>
          <a:endParaRPr lang="en-US"/>
        </a:p>
      </dgm:t>
    </dgm:pt>
    <dgm:pt modelId="{C9CBFBE3-D9D9-4777-BD0A-4E6833BDF889}">
      <dgm:prSet/>
      <dgm:spPr/>
      <dgm:t>
        <a:bodyPr/>
        <a:lstStyle/>
        <a:p>
          <a:r>
            <a:rPr lang="en-US" dirty="0"/>
            <a:t>Appropriate treatment of urethritis</a:t>
          </a:r>
        </a:p>
      </dgm:t>
    </dgm:pt>
    <dgm:pt modelId="{4A156F1E-CADE-4B85-92F4-D1D413033B3A}" type="parTrans" cxnId="{33D1012F-71D1-4F67-8801-741E00545A41}">
      <dgm:prSet/>
      <dgm:spPr/>
      <dgm:t>
        <a:bodyPr/>
        <a:lstStyle/>
        <a:p>
          <a:endParaRPr lang="en-US"/>
        </a:p>
      </dgm:t>
    </dgm:pt>
    <dgm:pt modelId="{4FD3B1DB-1EBF-46C3-A54B-EAF74EF08852}" type="sibTrans" cxnId="{33D1012F-71D1-4F67-8801-741E00545A41}">
      <dgm:prSet/>
      <dgm:spPr/>
      <dgm:t>
        <a:bodyPr/>
        <a:lstStyle/>
        <a:p>
          <a:endParaRPr lang="en-US"/>
        </a:p>
      </dgm:t>
    </dgm:pt>
    <dgm:pt modelId="{C343F993-00AD-4667-B98F-DFCC10F37B4A}">
      <dgm:prSet/>
      <dgm:spPr/>
      <dgm:t>
        <a:bodyPr/>
        <a:lstStyle/>
        <a:p>
          <a:r>
            <a:rPr lang="en-US" dirty="0"/>
            <a:t>Confirmed Diagnosis</a:t>
          </a:r>
        </a:p>
      </dgm:t>
    </dgm:pt>
    <dgm:pt modelId="{7749C107-8B7D-4019-A446-230C85A0D647}" type="parTrans" cxnId="{CE3D724A-ECA1-43FD-9CD2-63ECAD6307D8}">
      <dgm:prSet/>
      <dgm:spPr/>
      <dgm:t>
        <a:bodyPr/>
        <a:lstStyle/>
        <a:p>
          <a:endParaRPr lang="en-US"/>
        </a:p>
      </dgm:t>
    </dgm:pt>
    <dgm:pt modelId="{CE3C9AB6-7DC4-42C4-8143-A1853B4C78C6}" type="sibTrans" cxnId="{CE3D724A-ECA1-43FD-9CD2-63ECAD6307D8}">
      <dgm:prSet/>
      <dgm:spPr/>
      <dgm:t>
        <a:bodyPr/>
        <a:lstStyle/>
        <a:p>
          <a:endParaRPr lang="en-US"/>
        </a:p>
      </dgm:t>
    </dgm:pt>
    <dgm:pt modelId="{99FDE61B-1AC7-419A-86B8-D71008A8D31F}" type="pres">
      <dgm:prSet presAssocID="{E27209D3-472E-476B-80F2-9F6A60266152}" presName="CompostProcess" presStyleCnt="0">
        <dgm:presLayoutVars>
          <dgm:dir/>
          <dgm:resizeHandles val="exact"/>
        </dgm:presLayoutVars>
      </dgm:prSet>
      <dgm:spPr/>
    </dgm:pt>
    <dgm:pt modelId="{FDA885E3-4B5B-45CD-9384-F50151871ED8}" type="pres">
      <dgm:prSet presAssocID="{E27209D3-472E-476B-80F2-9F6A60266152}" presName="arrow" presStyleLbl="bgShp" presStyleIdx="0" presStyleCnt="1"/>
      <dgm:spPr/>
    </dgm:pt>
    <dgm:pt modelId="{5A4B204A-3BBA-4223-83D4-D97EC68E515B}" type="pres">
      <dgm:prSet presAssocID="{E27209D3-472E-476B-80F2-9F6A60266152}" presName="linearProcess" presStyleCnt="0"/>
      <dgm:spPr/>
    </dgm:pt>
    <dgm:pt modelId="{2848804F-A69D-4CB8-88B2-242D29E23503}" type="pres">
      <dgm:prSet presAssocID="{A034A2A8-D995-48D4-A0A0-F0556B71E9E0}" presName="textNode" presStyleLbl="node1" presStyleIdx="0" presStyleCnt="5">
        <dgm:presLayoutVars>
          <dgm:bulletEnabled val="1"/>
        </dgm:presLayoutVars>
      </dgm:prSet>
      <dgm:spPr/>
    </dgm:pt>
    <dgm:pt modelId="{8004B2DD-05AD-40E9-833A-10B97C25EC23}" type="pres">
      <dgm:prSet presAssocID="{5412549D-22C2-4100-B6DC-1A386E005599}" presName="sibTrans" presStyleCnt="0"/>
      <dgm:spPr/>
    </dgm:pt>
    <dgm:pt modelId="{6BA23D1E-4D19-44C4-BBF3-6F52842AB0AC}" type="pres">
      <dgm:prSet presAssocID="{0AC4E27B-4131-48EB-BA2D-CEDA3ACADA0E}" presName="textNode" presStyleLbl="node1" presStyleIdx="1" presStyleCnt="5">
        <dgm:presLayoutVars>
          <dgm:bulletEnabled val="1"/>
        </dgm:presLayoutVars>
      </dgm:prSet>
      <dgm:spPr/>
    </dgm:pt>
    <dgm:pt modelId="{D74C7B09-4926-47BA-AF52-F1552E4FBA7E}" type="pres">
      <dgm:prSet presAssocID="{8836A5F8-683A-488E-8FB6-A7DBE9006EB9}" presName="sibTrans" presStyleCnt="0"/>
      <dgm:spPr/>
    </dgm:pt>
    <dgm:pt modelId="{22574D6F-FD38-4B6F-8205-5549757CF5F7}" type="pres">
      <dgm:prSet presAssocID="{4ADAD6A3-2187-491B-91D9-05D5E5F21095}" presName="textNode" presStyleLbl="node1" presStyleIdx="2" presStyleCnt="5">
        <dgm:presLayoutVars>
          <dgm:bulletEnabled val="1"/>
        </dgm:presLayoutVars>
      </dgm:prSet>
      <dgm:spPr/>
    </dgm:pt>
    <dgm:pt modelId="{95B43696-05BB-44DF-AB0F-A7369EAF5AEA}" type="pres">
      <dgm:prSet presAssocID="{FEDAA026-1484-43A2-9728-47D177555F3F}" presName="sibTrans" presStyleCnt="0"/>
      <dgm:spPr/>
    </dgm:pt>
    <dgm:pt modelId="{7CEB515C-9F8A-4ABD-AD49-73F565CEF367}" type="pres">
      <dgm:prSet presAssocID="{C343F993-00AD-4667-B98F-DFCC10F37B4A}" presName="textNode" presStyleLbl="node1" presStyleIdx="3" presStyleCnt="5">
        <dgm:presLayoutVars>
          <dgm:bulletEnabled val="1"/>
        </dgm:presLayoutVars>
      </dgm:prSet>
      <dgm:spPr/>
    </dgm:pt>
    <dgm:pt modelId="{25E0469C-570F-49DE-8424-50BE4545DA39}" type="pres">
      <dgm:prSet presAssocID="{CE3C9AB6-7DC4-42C4-8143-A1853B4C78C6}" presName="sibTrans" presStyleCnt="0"/>
      <dgm:spPr/>
    </dgm:pt>
    <dgm:pt modelId="{BE430A4B-93C2-4CBD-94BE-759DA1C8084A}" type="pres">
      <dgm:prSet presAssocID="{C9CBFBE3-D9D9-4777-BD0A-4E6833BDF889}" presName="textNode" presStyleLbl="node1" presStyleIdx="4" presStyleCnt="5">
        <dgm:presLayoutVars>
          <dgm:bulletEnabled val="1"/>
        </dgm:presLayoutVars>
      </dgm:prSet>
      <dgm:spPr/>
    </dgm:pt>
  </dgm:ptLst>
  <dgm:cxnLst>
    <dgm:cxn modelId="{A523B289-8A8A-40ED-A474-661FFCF7FE13}" type="presOf" srcId="{4ADAD6A3-2187-491B-91D9-05D5E5F21095}" destId="{22574D6F-FD38-4B6F-8205-5549757CF5F7}" srcOrd="0" destOrd="0" presId="urn:microsoft.com/office/officeart/2005/8/layout/hProcess9"/>
    <dgm:cxn modelId="{6E71EB7B-3292-420A-B900-AB53C6DAE37E}" type="presOf" srcId="{E27209D3-472E-476B-80F2-9F6A60266152}" destId="{99FDE61B-1AC7-419A-86B8-D71008A8D31F}" srcOrd="0" destOrd="0" presId="urn:microsoft.com/office/officeart/2005/8/layout/hProcess9"/>
    <dgm:cxn modelId="{8A197CA5-1DF4-4D24-8903-FD3F41F71372}" type="presOf" srcId="{C9CBFBE3-D9D9-4777-BD0A-4E6833BDF889}" destId="{BE430A4B-93C2-4CBD-94BE-759DA1C8084A}" srcOrd="0" destOrd="0" presId="urn:microsoft.com/office/officeart/2005/8/layout/hProcess9"/>
    <dgm:cxn modelId="{B51CFBF3-EFEB-41DF-97B9-FC319A932717}" type="presOf" srcId="{C343F993-00AD-4667-B98F-DFCC10F37B4A}" destId="{7CEB515C-9F8A-4ABD-AD49-73F565CEF367}" srcOrd="0" destOrd="0" presId="urn:microsoft.com/office/officeart/2005/8/layout/hProcess9"/>
    <dgm:cxn modelId="{F8D38C7F-0B28-4A9E-87C4-A91E648A1746}" type="presOf" srcId="{A034A2A8-D995-48D4-A0A0-F0556B71E9E0}" destId="{2848804F-A69D-4CB8-88B2-242D29E23503}" srcOrd="0" destOrd="0" presId="urn:microsoft.com/office/officeart/2005/8/layout/hProcess9"/>
    <dgm:cxn modelId="{B0736318-E7C9-4CCD-BBDB-8DA72B3D6F7E}" srcId="{E27209D3-472E-476B-80F2-9F6A60266152}" destId="{0AC4E27B-4131-48EB-BA2D-CEDA3ACADA0E}" srcOrd="1" destOrd="0" parTransId="{1D02CA87-1C0D-4EC5-87F2-B7D0DF417D5E}" sibTransId="{8836A5F8-683A-488E-8FB6-A7DBE9006EB9}"/>
    <dgm:cxn modelId="{B5A3C538-2C69-46B3-BDE1-11E2019B0A15}" srcId="{E27209D3-472E-476B-80F2-9F6A60266152}" destId="{4ADAD6A3-2187-491B-91D9-05D5E5F21095}" srcOrd="2" destOrd="0" parTransId="{BA14F846-6869-47CF-B3FA-2BCF00D45024}" sibTransId="{FEDAA026-1484-43A2-9728-47D177555F3F}"/>
    <dgm:cxn modelId="{CE3D724A-ECA1-43FD-9CD2-63ECAD6307D8}" srcId="{E27209D3-472E-476B-80F2-9F6A60266152}" destId="{C343F993-00AD-4667-B98F-DFCC10F37B4A}" srcOrd="3" destOrd="0" parTransId="{7749C107-8B7D-4019-A446-230C85A0D647}" sibTransId="{CE3C9AB6-7DC4-42C4-8143-A1853B4C78C6}"/>
    <dgm:cxn modelId="{CD16BE93-DAE8-4AB4-AD77-6BF3C9E09370}" type="presOf" srcId="{0AC4E27B-4131-48EB-BA2D-CEDA3ACADA0E}" destId="{6BA23D1E-4D19-44C4-BBF3-6F52842AB0AC}" srcOrd="0" destOrd="0" presId="urn:microsoft.com/office/officeart/2005/8/layout/hProcess9"/>
    <dgm:cxn modelId="{33D1012F-71D1-4F67-8801-741E00545A41}" srcId="{E27209D3-472E-476B-80F2-9F6A60266152}" destId="{C9CBFBE3-D9D9-4777-BD0A-4E6833BDF889}" srcOrd="4" destOrd="0" parTransId="{4A156F1E-CADE-4B85-92F4-D1D413033B3A}" sibTransId="{4FD3B1DB-1EBF-46C3-A54B-EAF74EF08852}"/>
    <dgm:cxn modelId="{0CFC6CE8-F709-4919-AFD8-90766385FC9C}" srcId="{E27209D3-472E-476B-80F2-9F6A60266152}" destId="{A034A2A8-D995-48D4-A0A0-F0556B71E9E0}" srcOrd="0" destOrd="0" parTransId="{3FA39330-DB85-4BF8-9C4A-C0B4F37DCD13}" sibTransId="{5412549D-22C2-4100-B6DC-1A386E005599}"/>
    <dgm:cxn modelId="{EF742A8B-8951-4E11-A3FA-92B69665F392}" type="presParOf" srcId="{99FDE61B-1AC7-419A-86B8-D71008A8D31F}" destId="{FDA885E3-4B5B-45CD-9384-F50151871ED8}" srcOrd="0" destOrd="0" presId="urn:microsoft.com/office/officeart/2005/8/layout/hProcess9"/>
    <dgm:cxn modelId="{988C2AA5-995E-4E17-A1FF-4FAF9FD5365F}" type="presParOf" srcId="{99FDE61B-1AC7-419A-86B8-D71008A8D31F}" destId="{5A4B204A-3BBA-4223-83D4-D97EC68E515B}" srcOrd="1" destOrd="0" presId="urn:microsoft.com/office/officeart/2005/8/layout/hProcess9"/>
    <dgm:cxn modelId="{F57C5034-48B3-40AB-8E38-166D96D43E7B}" type="presParOf" srcId="{5A4B204A-3BBA-4223-83D4-D97EC68E515B}" destId="{2848804F-A69D-4CB8-88B2-242D29E23503}" srcOrd="0" destOrd="0" presId="urn:microsoft.com/office/officeart/2005/8/layout/hProcess9"/>
    <dgm:cxn modelId="{A8BC768D-268B-4600-9C18-D473D6EFC4DD}" type="presParOf" srcId="{5A4B204A-3BBA-4223-83D4-D97EC68E515B}" destId="{8004B2DD-05AD-40E9-833A-10B97C25EC23}" srcOrd="1" destOrd="0" presId="urn:microsoft.com/office/officeart/2005/8/layout/hProcess9"/>
    <dgm:cxn modelId="{184FD1DA-DDCD-42ED-96EC-BD517F6771BD}" type="presParOf" srcId="{5A4B204A-3BBA-4223-83D4-D97EC68E515B}" destId="{6BA23D1E-4D19-44C4-BBF3-6F52842AB0AC}" srcOrd="2" destOrd="0" presId="urn:microsoft.com/office/officeart/2005/8/layout/hProcess9"/>
    <dgm:cxn modelId="{EF9A40A7-4030-4BD2-BE2B-5DF3D30D8B52}" type="presParOf" srcId="{5A4B204A-3BBA-4223-83D4-D97EC68E515B}" destId="{D74C7B09-4926-47BA-AF52-F1552E4FBA7E}" srcOrd="3" destOrd="0" presId="urn:microsoft.com/office/officeart/2005/8/layout/hProcess9"/>
    <dgm:cxn modelId="{CBA425A3-95A0-41C8-B468-1F61B58D858D}" type="presParOf" srcId="{5A4B204A-3BBA-4223-83D4-D97EC68E515B}" destId="{22574D6F-FD38-4B6F-8205-5549757CF5F7}" srcOrd="4" destOrd="0" presId="urn:microsoft.com/office/officeart/2005/8/layout/hProcess9"/>
    <dgm:cxn modelId="{530A9788-DE4D-4524-B633-FECF02AD398C}" type="presParOf" srcId="{5A4B204A-3BBA-4223-83D4-D97EC68E515B}" destId="{95B43696-05BB-44DF-AB0F-A7369EAF5AEA}" srcOrd="5" destOrd="0" presId="urn:microsoft.com/office/officeart/2005/8/layout/hProcess9"/>
    <dgm:cxn modelId="{0EDD44C0-61FA-41AD-97D6-A44A01CCC58A}" type="presParOf" srcId="{5A4B204A-3BBA-4223-83D4-D97EC68E515B}" destId="{7CEB515C-9F8A-4ABD-AD49-73F565CEF367}" srcOrd="6" destOrd="0" presId="urn:microsoft.com/office/officeart/2005/8/layout/hProcess9"/>
    <dgm:cxn modelId="{EB752769-8FA6-4D7C-97DA-6EEA452DD586}" type="presParOf" srcId="{5A4B204A-3BBA-4223-83D4-D97EC68E515B}" destId="{25E0469C-570F-49DE-8424-50BE4545DA39}" srcOrd="7" destOrd="0" presId="urn:microsoft.com/office/officeart/2005/8/layout/hProcess9"/>
    <dgm:cxn modelId="{3629FE43-0689-412A-A807-5A9C36AD8D7F}" type="presParOf" srcId="{5A4B204A-3BBA-4223-83D4-D97EC68E515B}" destId="{BE430A4B-93C2-4CBD-94BE-759DA1C8084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D3B2D4-8492-4C57-9A8C-808ADB4D70B6}" type="doc">
      <dgm:prSet loTypeId="urn:microsoft.com/office/officeart/2005/8/layout/process5" loCatId="process" qsTypeId="urn:microsoft.com/office/officeart/2005/8/quickstyle/simple1" qsCatId="simple" csTypeId="urn:microsoft.com/office/officeart/2005/8/colors/accent2_2" csCatId="accent2" phldr="1"/>
      <dgm:spPr/>
    </dgm:pt>
    <dgm:pt modelId="{1D59A742-FA67-4F9C-A441-6A01896AF3DC}">
      <dgm:prSet phldrT="[Text]"/>
      <dgm:spPr/>
      <dgm:t>
        <a:bodyPr/>
        <a:lstStyle/>
        <a:p>
          <a:r>
            <a:rPr lang="en-US" dirty="0"/>
            <a:t>Thin urethral smear</a:t>
          </a:r>
        </a:p>
      </dgm:t>
    </dgm:pt>
    <dgm:pt modelId="{5A4CF69B-2FF1-4DA2-8ADB-5829316DF5D6}" type="parTrans" cxnId="{1E76C4F0-8C22-4726-A5C2-569A78AD7409}">
      <dgm:prSet/>
      <dgm:spPr/>
      <dgm:t>
        <a:bodyPr/>
        <a:lstStyle/>
        <a:p>
          <a:endParaRPr lang="en-US"/>
        </a:p>
      </dgm:t>
    </dgm:pt>
    <dgm:pt modelId="{65CD9606-11D6-435B-89E6-0CFE866E65F0}" type="sibTrans" cxnId="{1E76C4F0-8C22-4726-A5C2-569A78AD7409}">
      <dgm:prSet/>
      <dgm:spPr/>
      <dgm:t>
        <a:bodyPr/>
        <a:lstStyle/>
        <a:p>
          <a:endParaRPr lang="en-US"/>
        </a:p>
      </dgm:t>
    </dgm:pt>
    <dgm:pt modelId="{449A5198-69D0-4B52-AFBA-22FEB608403D}">
      <dgm:prSet phldrT="[Text]"/>
      <dgm:spPr/>
      <dgm:t>
        <a:bodyPr/>
        <a:lstStyle/>
        <a:p>
          <a:r>
            <a:rPr lang="en-US" dirty="0"/>
            <a:t>Fix with methanol</a:t>
          </a:r>
        </a:p>
      </dgm:t>
    </dgm:pt>
    <dgm:pt modelId="{15FEEA3C-90A7-4527-916E-D8CADA865055}" type="parTrans" cxnId="{2475FA15-EBB6-4E34-9A10-F11C7D4587CB}">
      <dgm:prSet/>
      <dgm:spPr/>
      <dgm:t>
        <a:bodyPr/>
        <a:lstStyle/>
        <a:p>
          <a:endParaRPr lang="en-US"/>
        </a:p>
      </dgm:t>
    </dgm:pt>
    <dgm:pt modelId="{AD98886F-4601-4F57-9F22-71051F2192C4}" type="sibTrans" cxnId="{2475FA15-EBB6-4E34-9A10-F11C7D4587CB}">
      <dgm:prSet/>
      <dgm:spPr/>
      <dgm:t>
        <a:bodyPr/>
        <a:lstStyle/>
        <a:p>
          <a:endParaRPr lang="en-US"/>
        </a:p>
      </dgm:t>
    </dgm:pt>
    <dgm:pt modelId="{4189275C-316D-44A9-B621-3D0668FCC58A}">
      <dgm:prSet phldrT="[Text]"/>
      <dgm:spPr/>
      <dgm:t>
        <a:bodyPr/>
        <a:lstStyle/>
        <a:p>
          <a:r>
            <a:rPr lang="en-US" dirty="0"/>
            <a:t>Add dilute Giemsa (10%)</a:t>
          </a:r>
        </a:p>
      </dgm:t>
    </dgm:pt>
    <dgm:pt modelId="{C944A214-7994-43F8-8116-EA757944024D}" type="parTrans" cxnId="{26E8F208-C793-4568-AA3E-B3A1AA430F30}">
      <dgm:prSet/>
      <dgm:spPr/>
      <dgm:t>
        <a:bodyPr/>
        <a:lstStyle/>
        <a:p>
          <a:endParaRPr lang="en-US"/>
        </a:p>
      </dgm:t>
    </dgm:pt>
    <dgm:pt modelId="{5C435CD6-F310-4E47-AD19-C48411D4F336}" type="sibTrans" cxnId="{26E8F208-C793-4568-AA3E-B3A1AA430F30}">
      <dgm:prSet/>
      <dgm:spPr/>
      <dgm:t>
        <a:bodyPr/>
        <a:lstStyle/>
        <a:p>
          <a:endParaRPr lang="en-US"/>
        </a:p>
      </dgm:t>
    </dgm:pt>
    <dgm:pt modelId="{221B8CE6-756E-480D-8197-179E50FB2D31}">
      <dgm:prSet/>
      <dgm:spPr/>
      <dgm:t>
        <a:bodyPr/>
        <a:lstStyle/>
        <a:p>
          <a:r>
            <a:rPr lang="en-US" dirty="0"/>
            <a:t>Wash, dry, examine</a:t>
          </a:r>
        </a:p>
      </dgm:t>
    </dgm:pt>
    <dgm:pt modelId="{FE79728D-D6AE-4D31-961D-8A65AEDE3B64}" type="parTrans" cxnId="{B2B66A72-0D61-4691-A73E-690C1575057D}">
      <dgm:prSet/>
      <dgm:spPr/>
      <dgm:t>
        <a:bodyPr/>
        <a:lstStyle/>
        <a:p>
          <a:endParaRPr lang="en-US"/>
        </a:p>
      </dgm:t>
    </dgm:pt>
    <dgm:pt modelId="{7B0057FB-913B-4E17-8008-4BC2083A5001}" type="sibTrans" cxnId="{B2B66A72-0D61-4691-A73E-690C1575057D}">
      <dgm:prSet/>
      <dgm:spPr/>
      <dgm:t>
        <a:bodyPr/>
        <a:lstStyle/>
        <a:p>
          <a:endParaRPr lang="en-US"/>
        </a:p>
      </dgm:t>
    </dgm:pt>
    <dgm:pt modelId="{1B3B29C6-E7B4-482A-AAD0-03DB777037E5}" type="pres">
      <dgm:prSet presAssocID="{6ED3B2D4-8492-4C57-9A8C-808ADB4D70B6}" presName="diagram" presStyleCnt="0">
        <dgm:presLayoutVars>
          <dgm:dir/>
          <dgm:resizeHandles val="exact"/>
        </dgm:presLayoutVars>
      </dgm:prSet>
      <dgm:spPr/>
    </dgm:pt>
    <dgm:pt modelId="{7E0EE03F-A0F7-4822-B22A-827BFA88325F}" type="pres">
      <dgm:prSet presAssocID="{1D59A742-FA67-4F9C-A441-6A01896AF3DC}" presName="node" presStyleLbl="node1" presStyleIdx="0" presStyleCnt="4">
        <dgm:presLayoutVars>
          <dgm:bulletEnabled val="1"/>
        </dgm:presLayoutVars>
      </dgm:prSet>
      <dgm:spPr/>
    </dgm:pt>
    <dgm:pt modelId="{D2168B92-76B9-421F-83DF-2A509173AD83}" type="pres">
      <dgm:prSet presAssocID="{65CD9606-11D6-435B-89E6-0CFE866E65F0}" presName="sibTrans" presStyleLbl="sibTrans2D1" presStyleIdx="0" presStyleCnt="3"/>
      <dgm:spPr/>
    </dgm:pt>
    <dgm:pt modelId="{261D9CB4-3DF9-4E6B-BDE6-14DF1CDF4868}" type="pres">
      <dgm:prSet presAssocID="{65CD9606-11D6-435B-89E6-0CFE866E65F0}" presName="connectorText" presStyleLbl="sibTrans2D1" presStyleIdx="0" presStyleCnt="3"/>
      <dgm:spPr/>
    </dgm:pt>
    <dgm:pt modelId="{301968D5-04E3-4787-ABAB-FE73D656E016}" type="pres">
      <dgm:prSet presAssocID="{449A5198-69D0-4B52-AFBA-22FEB608403D}" presName="node" presStyleLbl="node1" presStyleIdx="1" presStyleCnt="4">
        <dgm:presLayoutVars>
          <dgm:bulletEnabled val="1"/>
        </dgm:presLayoutVars>
      </dgm:prSet>
      <dgm:spPr/>
    </dgm:pt>
    <dgm:pt modelId="{C12ACFAA-227C-43B4-BA94-D2742C2989BE}" type="pres">
      <dgm:prSet presAssocID="{AD98886F-4601-4F57-9F22-71051F2192C4}" presName="sibTrans" presStyleLbl="sibTrans2D1" presStyleIdx="1" presStyleCnt="3"/>
      <dgm:spPr/>
    </dgm:pt>
    <dgm:pt modelId="{B83301EC-4A8B-4317-87D2-F17040307BDC}" type="pres">
      <dgm:prSet presAssocID="{AD98886F-4601-4F57-9F22-71051F2192C4}" presName="connectorText" presStyleLbl="sibTrans2D1" presStyleIdx="1" presStyleCnt="3"/>
      <dgm:spPr/>
    </dgm:pt>
    <dgm:pt modelId="{B27F607B-A9BD-4402-B6A8-B10147926275}" type="pres">
      <dgm:prSet presAssocID="{4189275C-316D-44A9-B621-3D0668FCC58A}" presName="node" presStyleLbl="node1" presStyleIdx="2" presStyleCnt="4">
        <dgm:presLayoutVars>
          <dgm:bulletEnabled val="1"/>
        </dgm:presLayoutVars>
      </dgm:prSet>
      <dgm:spPr/>
    </dgm:pt>
    <dgm:pt modelId="{FD951EF8-92C3-4067-B51C-69EA7B1F4DC2}" type="pres">
      <dgm:prSet presAssocID="{5C435CD6-F310-4E47-AD19-C48411D4F336}" presName="sibTrans" presStyleLbl="sibTrans2D1" presStyleIdx="2" presStyleCnt="3"/>
      <dgm:spPr/>
    </dgm:pt>
    <dgm:pt modelId="{A352363B-DD93-4890-B7D0-DE8E093F23F5}" type="pres">
      <dgm:prSet presAssocID="{5C435CD6-F310-4E47-AD19-C48411D4F336}" presName="connectorText" presStyleLbl="sibTrans2D1" presStyleIdx="2" presStyleCnt="3"/>
      <dgm:spPr/>
    </dgm:pt>
    <dgm:pt modelId="{4FB34196-00E6-47BA-B3E1-6EE1F4ABF270}" type="pres">
      <dgm:prSet presAssocID="{221B8CE6-756E-480D-8197-179E50FB2D31}" presName="node" presStyleLbl="node1" presStyleIdx="3" presStyleCnt="4">
        <dgm:presLayoutVars>
          <dgm:bulletEnabled val="1"/>
        </dgm:presLayoutVars>
      </dgm:prSet>
      <dgm:spPr/>
    </dgm:pt>
  </dgm:ptLst>
  <dgm:cxnLst>
    <dgm:cxn modelId="{1250396B-51A3-4AEE-B673-EFDDAF1D6FEE}" type="presOf" srcId="{5C435CD6-F310-4E47-AD19-C48411D4F336}" destId="{A352363B-DD93-4890-B7D0-DE8E093F23F5}" srcOrd="1" destOrd="0" presId="urn:microsoft.com/office/officeart/2005/8/layout/process5"/>
    <dgm:cxn modelId="{8AA3EC07-FDEA-4EE4-B16B-E1AEE18466BD}" type="presOf" srcId="{6ED3B2D4-8492-4C57-9A8C-808ADB4D70B6}" destId="{1B3B29C6-E7B4-482A-AAD0-03DB777037E5}" srcOrd="0" destOrd="0" presId="urn:microsoft.com/office/officeart/2005/8/layout/process5"/>
    <dgm:cxn modelId="{F1D59BCA-2B99-41E4-9E66-4870DEAC3B8C}" type="presOf" srcId="{449A5198-69D0-4B52-AFBA-22FEB608403D}" destId="{301968D5-04E3-4787-ABAB-FE73D656E016}" srcOrd="0" destOrd="0" presId="urn:microsoft.com/office/officeart/2005/8/layout/process5"/>
    <dgm:cxn modelId="{9443FD16-DB46-4E48-8082-E3CAB06C4238}" type="presOf" srcId="{65CD9606-11D6-435B-89E6-0CFE866E65F0}" destId="{D2168B92-76B9-421F-83DF-2A509173AD83}" srcOrd="0" destOrd="0" presId="urn:microsoft.com/office/officeart/2005/8/layout/process5"/>
    <dgm:cxn modelId="{17DBDB05-6BDD-4C57-A086-C5AD5BE7E5C0}" type="presOf" srcId="{65CD9606-11D6-435B-89E6-0CFE866E65F0}" destId="{261D9CB4-3DF9-4E6B-BDE6-14DF1CDF4868}" srcOrd="1" destOrd="0" presId="urn:microsoft.com/office/officeart/2005/8/layout/process5"/>
    <dgm:cxn modelId="{2FF73DFD-98BB-4D4F-8617-8CB45F7F8694}" type="presOf" srcId="{4189275C-316D-44A9-B621-3D0668FCC58A}" destId="{B27F607B-A9BD-4402-B6A8-B10147926275}" srcOrd="0" destOrd="0" presId="urn:microsoft.com/office/officeart/2005/8/layout/process5"/>
    <dgm:cxn modelId="{983E47EE-474C-4A55-B5B0-6C010BF75FDD}" type="presOf" srcId="{AD98886F-4601-4F57-9F22-71051F2192C4}" destId="{B83301EC-4A8B-4317-87D2-F17040307BDC}" srcOrd="1" destOrd="0" presId="urn:microsoft.com/office/officeart/2005/8/layout/process5"/>
    <dgm:cxn modelId="{7C8C6B78-EBDB-48AD-9AE5-E30A5A2C078D}" type="presOf" srcId="{AD98886F-4601-4F57-9F22-71051F2192C4}" destId="{C12ACFAA-227C-43B4-BA94-D2742C2989BE}" srcOrd="0" destOrd="0" presId="urn:microsoft.com/office/officeart/2005/8/layout/process5"/>
    <dgm:cxn modelId="{2475FA15-EBB6-4E34-9A10-F11C7D4587CB}" srcId="{6ED3B2D4-8492-4C57-9A8C-808ADB4D70B6}" destId="{449A5198-69D0-4B52-AFBA-22FEB608403D}" srcOrd="1" destOrd="0" parTransId="{15FEEA3C-90A7-4527-916E-D8CADA865055}" sibTransId="{AD98886F-4601-4F57-9F22-71051F2192C4}"/>
    <dgm:cxn modelId="{23056553-9F67-4674-A3EE-31F4A41E6866}" type="presOf" srcId="{1D59A742-FA67-4F9C-A441-6A01896AF3DC}" destId="{7E0EE03F-A0F7-4822-B22A-827BFA88325F}" srcOrd="0" destOrd="0" presId="urn:microsoft.com/office/officeart/2005/8/layout/process5"/>
    <dgm:cxn modelId="{25A138D7-2CCA-441C-80F8-0DC33F4CF187}" type="presOf" srcId="{221B8CE6-756E-480D-8197-179E50FB2D31}" destId="{4FB34196-00E6-47BA-B3E1-6EE1F4ABF270}" srcOrd="0" destOrd="0" presId="urn:microsoft.com/office/officeart/2005/8/layout/process5"/>
    <dgm:cxn modelId="{8AED3528-4744-4EAC-A5AE-001B4495F3C3}" type="presOf" srcId="{5C435CD6-F310-4E47-AD19-C48411D4F336}" destId="{FD951EF8-92C3-4067-B51C-69EA7B1F4DC2}" srcOrd="0" destOrd="0" presId="urn:microsoft.com/office/officeart/2005/8/layout/process5"/>
    <dgm:cxn modelId="{26E8F208-C793-4568-AA3E-B3A1AA430F30}" srcId="{6ED3B2D4-8492-4C57-9A8C-808ADB4D70B6}" destId="{4189275C-316D-44A9-B621-3D0668FCC58A}" srcOrd="2" destOrd="0" parTransId="{C944A214-7994-43F8-8116-EA757944024D}" sibTransId="{5C435CD6-F310-4E47-AD19-C48411D4F336}"/>
    <dgm:cxn modelId="{1E76C4F0-8C22-4726-A5C2-569A78AD7409}" srcId="{6ED3B2D4-8492-4C57-9A8C-808ADB4D70B6}" destId="{1D59A742-FA67-4F9C-A441-6A01896AF3DC}" srcOrd="0" destOrd="0" parTransId="{5A4CF69B-2FF1-4DA2-8ADB-5829316DF5D6}" sibTransId="{65CD9606-11D6-435B-89E6-0CFE866E65F0}"/>
    <dgm:cxn modelId="{B2B66A72-0D61-4691-A73E-690C1575057D}" srcId="{6ED3B2D4-8492-4C57-9A8C-808ADB4D70B6}" destId="{221B8CE6-756E-480D-8197-179E50FB2D31}" srcOrd="3" destOrd="0" parTransId="{FE79728D-D6AE-4D31-961D-8A65AEDE3B64}" sibTransId="{7B0057FB-913B-4E17-8008-4BC2083A5001}"/>
    <dgm:cxn modelId="{47D41D9B-1F98-4E0D-B05F-3E87FA19E8DE}" type="presParOf" srcId="{1B3B29C6-E7B4-482A-AAD0-03DB777037E5}" destId="{7E0EE03F-A0F7-4822-B22A-827BFA88325F}" srcOrd="0" destOrd="0" presId="urn:microsoft.com/office/officeart/2005/8/layout/process5"/>
    <dgm:cxn modelId="{77924517-DC86-4980-9550-6229D98143D1}" type="presParOf" srcId="{1B3B29C6-E7B4-482A-AAD0-03DB777037E5}" destId="{D2168B92-76B9-421F-83DF-2A509173AD83}" srcOrd="1" destOrd="0" presId="urn:microsoft.com/office/officeart/2005/8/layout/process5"/>
    <dgm:cxn modelId="{8F74C89C-C770-42D5-A5FB-F01926F3C9E5}" type="presParOf" srcId="{D2168B92-76B9-421F-83DF-2A509173AD83}" destId="{261D9CB4-3DF9-4E6B-BDE6-14DF1CDF4868}" srcOrd="0" destOrd="0" presId="urn:microsoft.com/office/officeart/2005/8/layout/process5"/>
    <dgm:cxn modelId="{ED109E8F-D784-45C8-A7B2-0E2DFBE96C55}" type="presParOf" srcId="{1B3B29C6-E7B4-482A-AAD0-03DB777037E5}" destId="{301968D5-04E3-4787-ABAB-FE73D656E016}" srcOrd="2" destOrd="0" presId="urn:microsoft.com/office/officeart/2005/8/layout/process5"/>
    <dgm:cxn modelId="{1EE66717-0392-4613-B43B-DC864AD3F988}" type="presParOf" srcId="{1B3B29C6-E7B4-482A-AAD0-03DB777037E5}" destId="{C12ACFAA-227C-43B4-BA94-D2742C2989BE}" srcOrd="3" destOrd="0" presId="urn:microsoft.com/office/officeart/2005/8/layout/process5"/>
    <dgm:cxn modelId="{DD487166-13B3-4804-A9D8-0C206AE71DA4}" type="presParOf" srcId="{C12ACFAA-227C-43B4-BA94-D2742C2989BE}" destId="{B83301EC-4A8B-4317-87D2-F17040307BDC}" srcOrd="0" destOrd="0" presId="urn:microsoft.com/office/officeart/2005/8/layout/process5"/>
    <dgm:cxn modelId="{F2DCB4FD-86D4-4756-B622-F53A359B4324}" type="presParOf" srcId="{1B3B29C6-E7B4-482A-AAD0-03DB777037E5}" destId="{B27F607B-A9BD-4402-B6A8-B10147926275}" srcOrd="4" destOrd="0" presId="urn:microsoft.com/office/officeart/2005/8/layout/process5"/>
    <dgm:cxn modelId="{272B31E5-8EEA-4C3C-88F4-12E3747625F1}" type="presParOf" srcId="{1B3B29C6-E7B4-482A-AAD0-03DB777037E5}" destId="{FD951EF8-92C3-4067-B51C-69EA7B1F4DC2}" srcOrd="5" destOrd="0" presId="urn:microsoft.com/office/officeart/2005/8/layout/process5"/>
    <dgm:cxn modelId="{8514DE8D-ECC0-434B-AE12-A54EE94CD7B4}" type="presParOf" srcId="{FD951EF8-92C3-4067-B51C-69EA7B1F4DC2}" destId="{A352363B-DD93-4890-B7D0-DE8E093F23F5}" srcOrd="0" destOrd="0" presId="urn:microsoft.com/office/officeart/2005/8/layout/process5"/>
    <dgm:cxn modelId="{5A45677B-D912-4863-B2C6-5E6878260AF5}" type="presParOf" srcId="{1B3B29C6-E7B4-482A-AAD0-03DB777037E5}" destId="{4FB34196-00E6-47BA-B3E1-6EE1F4ABF270}"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885E3-4B5B-45CD-9384-F50151871ED8}">
      <dsp:nvSpPr>
        <dsp:cNvPr id="0" name=""/>
        <dsp:cNvSpPr/>
      </dsp:nvSpPr>
      <dsp:spPr>
        <a:xfrm>
          <a:off x="685468" y="0"/>
          <a:ext cx="7768644" cy="502515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8804F-A69D-4CB8-88B2-242D29E23503}">
      <dsp:nvSpPr>
        <dsp:cNvPr id="0" name=""/>
        <dsp:cNvSpPr/>
      </dsp:nvSpPr>
      <dsp:spPr>
        <a:xfrm>
          <a:off x="4016"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Urine or urethral swab sample</a:t>
          </a:r>
        </a:p>
      </dsp:txBody>
      <dsp:txXfrm>
        <a:off x="89740" y="1593269"/>
        <a:ext cx="1584619" cy="1838612"/>
      </dsp:txXfrm>
    </dsp:sp>
    <dsp:sp modelId="{6BA23D1E-4D19-44C4-BBF3-6F52842AB0AC}">
      <dsp:nvSpPr>
        <dsp:cNvPr id="0" name=""/>
        <dsp:cNvSpPr/>
      </dsp:nvSpPr>
      <dsp:spPr>
        <a:xfrm>
          <a:off x="1847886"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Microbiology lab testing</a:t>
          </a:r>
        </a:p>
      </dsp:txBody>
      <dsp:txXfrm>
        <a:off x="1933610" y="1593269"/>
        <a:ext cx="1584619" cy="1838612"/>
      </dsp:txXfrm>
    </dsp:sp>
    <dsp:sp modelId="{22574D6F-FD38-4B6F-8205-5549757CF5F7}">
      <dsp:nvSpPr>
        <dsp:cNvPr id="0" name=""/>
        <dsp:cNvSpPr/>
      </dsp:nvSpPr>
      <dsp:spPr>
        <a:xfrm>
          <a:off x="3691757"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Identification of causative pathogen</a:t>
          </a:r>
        </a:p>
      </dsp:txBody>
      <dsp:txXfrm>
        <a:off x="3777481" y="1593269"/>
        <a:ext cx="1584619" cy="1838612"/>
      </dsp:txXfrm>
    </dsp:sp>
    <dsp:sp modelId="{7CEB515C-9F8A-4ABD-AD49-73F565CEF367}">
      <dsp:nvSpPr>
        <dsp:cNvPr id="0" name=""/>
        <dsp:cNvSpPr/>
      </dsp:nvSpPr>
      <dsp:spPr>
        <a:xfrm>
          <a:off x="5535627"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Confirmed Diagnosis</a:t>
          </a:r>
        </a:p>
      </dsp:txBody>
      <dsp:txXfrm>
        <a:off x="5621351" y="1593269"/>
        <a:ext cx="1584619" cy="1838612"/>
      </dsp:txXfrm>
    </dsp:sp>
    <dsp:sp modelId="{BE430A4B-93C2-4CBD-94BE-759DA1C8084A}">
      <dsp:nvSpPr>
        <dsp:cNvPr id="0" name=""/>
        <dsp:cNvSpPr/>
      </dsp:nvSpPr>
      <dsp:spPr>
        <a:xfrm>
          <a:off x="7379498" y="1507545"/>
          <a:ext cx="1756067" cy="2010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Appropriate treatment of urethritis</a:t>
          </a:r>
        </a:p>
      </dsp:txBody>
      <dsp:txXfrm>
        <a:off x="7465222" y="1593269"/>
        <a:ext cx="1584619" cy="1838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EE03F-A0F7-4822-B22A-827BFA88325F}">
      <dsp:nvSpPr>
        <dsp:cNvPr id="0" name=""/>
        <dsp:cNvSpPr/>
      </dsp:nvSpPr>
      <dsp:spPr>
        <a:xfrm>
          <a:off x="905" y="126844"/>
          <a:ext cx="1930042" cy="11580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Thin urethral smear</a:t>
          </a:r>
        </a:p>
      </dsp:txBody>
      <dsp:txXfrm>
        <a:off x="34822" y="160761"/>
        <a:ext cx="1862208" cy="1090191"/>
      </dsp:txXfrm>
    </dsp:sp>
    <dsp:sp modelId="{D2168B92-76B9-421F-83DF-2A509173AD83}">
      <dsp:nvSpPr>
        <dsp:cNvPr id="0" name=""/>
        <dsp:cNvSpPr/>
      </dsp:nvSpPr>
      <dsp:spPr>
        <a:xfrm>
          <a:off x="2100791" y="466531"/>
          <a:ext cx="409169" cy="4786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100791" y="562261"/>
        <a:ext cx="286418" cy="287190"/>
      </dsp:txXfrm>
    </dsp:sp>
    <dsp:sp modelId="{301968D5-04E3-4787-ABAB-FE73D656E016}">
      <dsp:nvSpPr>
        <dsp:cNvPr id="0" name=""/>
        <dsp:cNvSpPr/>
      </dsp:nvSpPr>
      <dsp:spPr>
        <a:xfrm>
          <a:off x="2702965" y="126844"/>
          <a:ext cx="1930042" cy="11580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Fix with methanol</a:t>
          </a:r>
        </a:p>
      </dsp:txBody>
      <dsp:txXfrm>
        <a:off x="2736882" y="160761"/>
        <a:ext cx="1862208" cy="1090191"/>
      </dsp:txXfrm>
    </dsp:sp>
    <dsp:sp modelId="{C12ACFAA-227C-43B4-BA94-D2742C2989BE}">
      <dsp:nvSpPr>
        <dsp:cNvPr id="0" name=""/>
        <dsp:cNvSpPr/>
      </dsp:nvSpPr>
      <dsp:spPr>
        <a:xfrm rot="5400000">
          <a:off x="3463401" y="1419972"/>
          <a:ext cx="409169" cy="4786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3524391" y="1454713"/>
        <a:ext cx="287190" cy="286418"/>
      </dsp:txXfrm>
    </dsp:sp>
    <dsp:sp modelId="{B27F607B-A9BD-4402-B6A8-B10147926275}">
      <dsp:nvSpPr>
        <dsp:cNvPr id="0" name=""/>
        <dsp:cNvSpPr/>
      </dsp:nvSpPr>
      <dsp:spPr>
        <a:xfrm>
          <a:off x="2702965" y="2056887"/>
          <a:ext cx="1930042" cy="11580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Add dilute Giemsa (10%)</a:t>
          </a:r>
        </a:p>
      </dsp:txBody>
      <dsp:txXfrm>
        <a:off x="2736882" y="2090804"/>
        <a:ext cx="1862208" cy="1090191"/>
      </dsp:txXfrm>
    </dsp:sp>
    <dsp:sp modelId="{FD951EF8-92C3-4067-B51C-69EA7B1F4DC2}">
      <dsp:nvSpPr>
        <dsp:cNvPr id="0" name=""/>
        <dsp:cNvSpPr/>
      </dsp:nvSpPr>
      <dsp:spPr>
        <a:xfrm rot="10800000">
          <a:off x="2123952" y="2396574"/>
          <a:ext cx="409169" cy="4786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246703" y="2492304"/>
        <a:ext cx="286418" cy="287190"/>
      </dsp:txXfrm>
    </dsp:sp>
    <dsp:sp modelId="{4FB34196-00E6-47BA-B3E1-6EE1F4ABF270}">
      <dsp:nvSpPr>
        <dsp:cNvPr id="0" name=""/>
        <dsp:cNvSpPr/>
      </dsp:nvSpPr>
      <dsp:spPr>
        <a:xfrm>
          <a:off x="905" y="2056887"/>
          <a:ext cx="1930042" cy="11580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Wash, dry, examine</a:t>
          </a:r>
        </a:p>
      </dsp:txBody>
      <dsp:txXfrm>
        <a:off x="34822" y="2090804"/>
        <a:ext cx="1862208" cy="10901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192427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246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661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9078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3026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527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59499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3887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2244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B61BEF0D-F0BB-DE4B-95CE-6DB70DBA9567}" type="datetimeFigureOut">
              <a:rPr lang="en-US" smtClean="0"/>
              <a:pPr/>
              <a:t>2/18/2017</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163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2/18/2017</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1931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61BEF0D-F0BB-DE4B-95CE-6DB70DBA9567}" type="datetimeFigureOut">
              <a:rPr lang="en-US" smtClean="0"/>
              <a:pPr/>
              <a:t>2/18/2017</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0198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Microbiology Laboratory testing OF Male urethritis</a:t>
            </a:r>
          </a:p>
        </p:txBody>
      </p:sp>
      <p:sp>
        <p:nvSpPr>
          <p:cNvPr id="3" name="Subtitle 2"/>
          <p:cNvSpPr>
            <a:spLocks noGrp="1"/>
          </p:cNvSpPr>
          <p:nvPr>
            <p:ph type="subTitle" idx="1"/>
          </p:nvPr>
        </p:nvSpPr>
        <p:spPr/>
        <p:txBody>
          <a:bodyPr/>
          <a:lstStyle/>
          <a:p>
            <a:r>
              <a:rPr lang="en-CA" dirty="0"/>
              <a:t>PATH 417A Case #2</a:t>
            </a:r>
          </a:p>
          <a:p>
            <a:r>
              <a:rPr lang="en-CA" dirty="0"/>
              <a:t>Jen Yong</a:t>
            </a:r>
          </a:p>
        </p:txBody>
      </p:sp>
    </p:spTree>
    <p:extLst>
      <p:ext uri="{BB962C8B-B14F-4D97-AF65-F5344CB8AC3E}">
        <p14:creationId xmlns:p14="http://schemas.microsoft.com/office/powerpoint/2010/main" val="41884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3. Laboratory tests &amp; results</a:t>
            </a:r>
          </a:p>
        </p:txBody>
      </p:sp>
      <p:sp>
        <p:nvSpPr>
          <p:cNvPr id="3" name="Text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0593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83436" y="2279142"/>
            <a:ext cx="4270248" cy="451351"/>
          </a:xfrm>
        </p:spPr>
        <p:txBody>
          <a:bodyPr/>
          <a:lstStyle/>
          <a:p>
            <a:r>
              <a:rPr lang="en-CA" dirty="0"/>
              <a:t>Culture tests</a:t>
            </a:r>
          </a:p>
        </p:txBody>
      </p:sp>
      <p:sp>
        <p:nvSpPr>
          <p:cNvPr id="3" name="Content Placeholder 2"/>
          <p:cNvSpPr>
            <a:spLocks noGrp="1"/>
          </p:cNvSpPr>
          <p:nvPr>
            <p:ph sz="half" idx="2"/>
          </p:nvPr>
        </p:nvSpPr>
        <p:spPr>
          <a:xfrm>
            <a:off x="1583436" y="2838448"/>
            <a:ext cx="4270248" cy="3050386"/>
          </a:xfrm>
        </p:spPr>
        <p:txBody>
          <a:bodyPr>
            <a:normAutofit/>
          </a:bodyPr>
          <a:lstStyle/>
          <a:p>
            <a:r>
              <a:rPr lang="en-CA" dirty="0"/>
              <a:t>Gram stain</a:t>
            </a:r>
          </a:p>
          <a:p>
            <a:r>
              <a:rPr lang="en-CA" dirty="0"/>
              <a:t>Differential media</a:t>
            </a:r>
          </a:p>
          <a:p>
            <a:r>
              <a:rPr lang="en-CA" dirty="0"/>
              <a:t>Biochemical tests</a:t>
            </a:r>
          </a:p>
          <a:p>
            <a:pPr lvl="1"/>
            <a:r>
              <a:rPr lang="en-CA" dirty="0"/>
              <a:t>Oxidase</a:t>
            </a:r>
          </a:p>
          <a:p>
            <a:pPr lvl="1"/>
            <a:r>
              <a:rPr lang="en-CA" dirty="0" err="1"/>
              <a:t>Gonochek</a:t>
            </a:r>
            <a:r>
              <a:rPr lang="en-CA" dirty="0"/>
              <a:t> II</a:t>
            </a:r>
          </a:p>
          <a:p>
            <a:pPr lvl="1"/>
            <a:r>
              <a:rPr lang="en-CA" dirty="0"/>
              <a:t>Acid production detection</a:t>
            </a:r>
          </a:p>
        </p:txBody>
      </p:sp>
      <p:sp>
        <p:nvSpPr>
          <p:cNvPr id="6" name="Text Placeholder 5"/>
          <p:cNvSpPr>
            <a:spLocks noGrp="1"/>
          </p:cNvSpPr>
          <p:nvPr>
            <p:ph type="body" sz="quarter" idx="13"/>
          </p:nvPr>
        </p:nvSpPr>
        <p:spPr>
          <a:xfrm>
            <a:off x="6338316" y="2294770"/>
            <a:ext cx="4270248" cy="420094"/>
          </a:xfrm>
        </p:spPr>
        <p:txBody>
          <a:bodyPr/>
          <a:lstStyle/>
          <a:p>
            <a:r>
              <a:rPr lang="en-CA" dirty="0"/>
              <a:t>Non-culture tests</a:t>
            </a:r>
          </a:p>
        </p:txBody>
      </p:sp>
      <p:sp>
        <p:nvSpPr>
          <p:cNvPr id="2" name="Title 1"/>
          <p:cNvSpPr>
            <a:spLocks noGrp="1"/>
          </p:cNvSpPr>
          <p:nvPr>
            <p:ph type="title"/>
          </p:nvPr>
        </p:nvSpPr>
        <p:spPr>
          <a:xfrm>
            <a:off x="2231136" y="964692"/>
            <a:ext cx="7729728" cy="1188720"/>
          </a:xfrm>
        </p:spPr>
        <p:txBody>
          <a:bodyPr/>
          <a:lstStyle/>
          <a:p>
            <a:r>
              <a:rPr lang="en-CA" dirty="0"/>
              <a:t>Types of Lab tests</a:t>
            </a:r>
          </a:p>
        </p:txBody>
      </p:sp>
      <p:sp>
        <p:nvSpPr>
          <p:cNvPr id="12" name="Content Placeholder 2"/>
          <p:cNvSpPr txBox="1">
            <a:spLocks/>
          </p:cNvSpPr>
          <p:nvPr/>
        </p:nvSpPr>
        <p:spPr>
          <a:xfrm>
            <a:off x="6338316" y="2838448"/>
            <a:ext cx="4270248" cy="3050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Giemsa stain</a:t>
            </a:r>
          </a:p>
          <a:p>
            <a:r>
              <a:rPr lang="en-CA" dirty="0"/>
              <a:t>Antigen detection by immunoassays</a:t>
            </a:r>
          </a:p>
          <a:p>
            <a:r>
              <a:rPr lang="en-CA" dirty="0"/>
              <a:t>Direct Fluorescent Antibody</a:t>
            </a:r>
          </a:p>
          <a:p>
            <a:r>
              <a:rPr lang="en-CA" dirty="0"/>
              <a:t>Molecular tests</a:t>
            </a:r>
          </a:p>
          <a:p>
            <a:pPr lvl="1"/>
            <a:r>
              <a:rPr lang="en-CA" dirty="0"/>
              <a:t>Nucleic Acid Amplification tests (NAAT)</a:t>
            </a:r>
          </a:p>
          <a:p>
            <a:endParaRPr lang="en-CA" dirty="0"/>
          </a:p>
        </p:txBody>
      </p:sp>
    </p:spTree>
    <p:extLst>
      <p:ext uri="{BB962C8B-B14F-4D97-AF65-F5344CB8AC3E}">
        <p14:creationId xmlns:p14="http://schemas.microsoft.com/office/powerpoint/2010/main" val="2758074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CA" dirty="0"/>
              <a:t>Gram stain</a:t>
            </a:r>
          </a:p>
        </p:txBody>
      </p:sp>
      <p:pic>
        <p:nvPicPr>
          <p:cNvPr id="19" name="Content Placeholder 18"/>
          <p:cNvPicPr>
            <a:picLocks noGrp="1" noChangeAspect="1"/>
          </p:cNvPicPr>
          <p:nvPr>
            <p:ph sz="half" idx="1"/>
          </p:nvPr>
        </p:nvPicPr>
        <p:blipFill>
          <a:blip r:embed="rId2"/>
          <a:stretch>
            <a:fillRect/>
          </a:stretch>
        </p:blipFill>
        <p:spPr>
          <a:xfrm>
            <a:off x="454715" y="2440124"/>
            <a:ext cx="7803362" cy="3428020"/>
          </a:xfrm>
        </p:spPr>
      </p:pic>
      <p:sp>
        <p:nvSpPr>
          <p:cNvPr id="18" name="Content Placeholder 17"/>
          <p:cNvSpPr>
            <a:spLocks noGrp="1"/>
          </p:cNvSpPr>
          <p:nvPr>
            <p:ph sz="half" idx="2"/>
          </p:nvPr>
        </p:nvSpPr>
        <p:spPr>
          <a:xfrm>
            <a:off x="8441634" y="2440124"/>
            <a:ext cx="2955235" cy="3934172"/>
          </a:xfrm>
        </p:spPr>
        <p:txBody>
          <a:bodyPr>
            <a:normAutofit fontScale="85000" lnSpcReduction="20000"/>
          </a:bodyPr>
          <a:lstStyle/>
          <a:p>
            <a:pPr marL="342900" indent="-342900">
              <a:buFont typeface="+mj-lt"/>
              <a:buAutoNum type="arabicPeriod"/>
            </a:pPr>
            <a:r>
              <a:rPr lang="en-CA" dirty="0"/>
              <a:t>Add Crystal violet (basic dye)</a:t>
            </a:r>
          </a:p>
          <a:p>
            <a:pPr marL="342900" indent="-342900">
              <a:buFont typeface="+mj-lt"/>
              <a:buAutoNum type="arabicPeriod"/>
            </a:pPr>
            <a:r>
              <a:rPr lang="en-CA" dirty="0"/>
              <a:t>Add iodine (mordant), forms an insoluble complex with crystal violet</a:t>
            </a:r>
          </a:p>
          <a:p>
            <a:pPr marL="342900" indent="-342900">
              <a:buFont typeface="+mj-lt"/>
              <a:buAutoNum type="arabicPeriod"/>
            </a:pPr>
            <a:r>
              <a:rPr lang="en-CA" dirty="0"/>
              <a:t>Wash with alcohol (decolourizer)</a:t>
            </a:r>
          </a:p>
          <a:p>
            <a:pPr marL="571500" lvl="1" indent="-342900">
              <a:buFont typeface="+mj-lt"/>
              <a:buAutoNum type="arabicPeriod"/>
            </a:pPr>
            <a:r>
              <a:rPr lang="en-CA" dirty="0"/>
              <a:t>Thick peptidoglycan layer becomes dehydrated and retains the violet complex </a:t>
            </a:r>
            <a:r>
              <a:rPr lang="en-CA" dirty="0">
                <a:sym typeface="Wingdings" panose="05000000000000000000" pitchFamily="2" charset="2"/>
              </a:rPr>
              <a:t> Purple = Gram-Positive</a:t>
            </a:r>
            <a:endParaRPr lang="en-CA" dirty="0"/>
          </a:p>
          <a:p>
            <a:pPr marL="571500" lvl="1" indent="-342900">
              <a:buFont typeface="+mj-lt"/>
              <a:buAutoNum type="arabicPeriod"/>
            </a:pPr>
            <a:r>
              <a:rPr lang="en-CA" dirty="0"/>
              <a:t>Outer membrane becomes degraded and thin peptidoglycan layer cannot retain the violet complex </a:t>
            </a:r>
            <a:r>
              <a:rPr lang="en-CA" dirty="0">
                <a:sym typeface="Wingdings" panose="05000000000000000000" pitchFamily="2" charset="2"/>
              </a:rPr>
              <a:t> decolourised = Gram-negative</a:t>
            </a:r>
          </a:p>
          <a:p>
            <a:pPr marL="342900" indent="-342900">
              <a:buFont typeface="+mj-lt"/>
              <a:buAutoNum type="arabicPeriod"/>
            </a:pPr>
            <a:r>
              <a:rPr lang="en-CA" dirty="0"/>
              <a:t>Counterstain with safranin </a:t>
            </a:r>
            <a:r>
              <a:rPr lang="en-CA" dirty="0">
                <a:sym typeface="Wingdings" panose="05000000000000000000" pitchFamily="2" charset="2"/>
              </a:rPr>
              <a:t> Gram-negative = pink</a:t>
            </a:r>
            <a:endParaRPr lang="en-CA" dirty="0"/>
          </a:p>
        </p:txBody>
      </p:sp>
      <p:sp>
        <p:nvSpPr>
          <p:cNvPr id="20" name="Rectangle 19"/>
          <p:cNvSpPr/>
          <p:nvPr/>
        </p:nvSpPr>
        <p:spPr>
          <a:xfrm>
            <a:off x="454715" y="6027171"/>
            <a:ext cx="7803362" cy="461665"/>
          </a:xfrm>
          <a:prstGeom prst="rect">
            <a:avLst/>
          </a:prstGeom>
        </p:spPr>
        <p:txBody>
          <a:bodyPr wrap="square">
            <a:spAutoFit/>
          </a:bodyPr>
          <a:lstStyle/>
          <a:p>
            <a:r>
              <a:rPr lang="en-CA" sz="1200" dirty="0"/>
              <a:t>Retrieved from: </a:t>
            </a:r>
          </a:p>
          <a:p>
            <a:r>
              <a:rPr lang="en-CA" sz="1200" dirty="0"/>
              <a:t>http://laboratoryinfo.com/wp-content/uploads/2016/01/gram-stain-procedure.png</a:t>
            </a:r>
          </a:p>
        </p:txBody>
      </p:sp>
    </p:spTree>
    <p:extLst>
      <p:ext uri="{BB962C8B-B14F-4D97-AF65-F5344CB8AC3E}">
        <p14:creationId xmlns:p14="http://schemas.microsoft.com/office/powerpoint/2010/main" val="3793776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Gram stain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8822738"/>
              </p:ext>
            </p:extLst>
          </p:nvPr>
        </p:nvGraphicFramePr>
        <p:xfrm>
          <a:off x="2229738" y="2446211"/>
          <a:ext cx="7731126" cy="4108421"/>
        </p:xfrm>
        <a:graphic>
          <a:graphicData uri="http://schemas.openxmlformats.org/drawingml/2006/table">
            <a:tbl>
              <a:tblPr firstRow="1" bandRow="1">
                <a:tableStyleId>{21E4AEA4-8DFA-4A89-87EB-49C32662AFE0}</a:tableStyleId>
              </a:tblPr>
              <a:tblGrid>
                <a:gridCol w="3865563">
                  <a:extLst>
                    <a:ext uri="{9D8B030D-6E8A-4147-A177-3AD203B41FA5}">
                      <a16:colId xmlns:a16="http://schemas.microsoft.com/office/drawing/2014/main" val="1009204909"/>
                    </a:ext>
                  </a:extLst>
                </a:gridCol>
                <a:gridCol w="3865563">
                  <a:extLst>
                    <a:ext uri="{9D8B030D-6E8A-4147-A177-3AD203B41FA5}">
                      <a16:colId xmlns:a16="http://schemas.microsoft.com/office/drawing/2014/main" val="841966611"/>
                    </a:ext>
                  </a:extLst>
                </a:gridCol>
              </a:tblGrid>
              <a:tr h="434374">
                <a:tc>
                  <a:txBody>
                    <a:bodyPr/>
                    <a:lstStyle/>
                    <a:p>
                      <a:r>
                        <a:rPr lang="en-CA" i="1" dirty="0"/>
                        <a:t>Neisseria gonorrhea</a:t>
                      </a:r>
                    </a:p>
                  </a:txBody>
                  <a:tcPr/>
                </a:tc>
                <a:tc>
                  <a:txBody>
                    <a:bodyPr/>
                    <a:lstStyle/>
                    <a:p>
                      <a:r>
                        <a:rPr lang="en-CA" i="1" dirty="0"/>
                        <a:t>Chlamydia trachomatis</a:t>
                      </a:r>
                    </a:p>
                  </a:txBody>
                  <a:tcPr/>
                </a:tc>
                <a:extLst>
                  <a:ext uri="{0D108BD9-81ED-4DB2-BD59-A6C34878D82A}">
                    <a16:rowId xmlns:a16="http://schemas.microsoft.com/office/drawing/2014/main" val="440948624"/>
                  </a:ext>
                </a:extLst>
              </a:tr>
              <a:tr h="618770">
                <a:tc>
                  <a:txBody>
                    <a:bodyPr/>
                    <a:lstStyle/>
                    <a:p>
                      <a:r>
                        <a:rPr lang="en-CA" dirty="0"/>
                        <a:t>pink</a:t>
                      </a:r>
                    </a:p>
                  </a:txBody>
                  <a:tcPr/>
                </a:tc>
                <a:tc>
                  <a:txBody>
                    <a:bodyPr/>
                    <a:lstStyle/>
                    <a:p>
                      <a:r>
                        <a:rPr lang="en-CA" dirty="0"/>
                        <a:t>Not easily visualised (obligate intracellular) </a:t>
                      </a:r>
                      <a:r>
                        <a:rPr lang="en-CA" dirty="0">
                          <a:sym typeface="Wingdings" panose="05000000000000000000" pitchFamily="2" charset="2"/>
                        </a:rPr>
                        <a:t> detection by Giemsa</a:t>
                      </a:r>
                      <a:endParaRPr lang="en-CA" dirty="0"/>
                    </a:p>
                  </a:txBody>
                  <a:tcPr/>
                </a:tc>
                <a:extLst>
                  <a:ext uri="{0D108BD9-81ED-4DB2-BD59-A6C34878D82A}">
                    <a16:rowId xmlns:a16="http://schemas.microsoft.com/office/drawing/2014/main" val="169255851"/>
                  </a:ext>
                </a:extLst>
              </a:tr>
              <a:tr h="3033967">
                <a:tc>
                  <a:txBody>
                    <a:bodyPr/>
                    <a:lstStyle/>
                    <a:p>
                      <a:endParaRPr lang="en-CA" dirty="0"/>
                    </a:p>
                  </a:txBody>
                  <a:tcPr/>
                </a:tc>
                <a:tc>
                  <a:txBody>
                    <a:bodyPr/>
                    <a:lstStyle/>
                    <a:p>
                      <a:r>
                        <a:rPr lang="en-CA" dirty="0"/>
                        <a:t>N/A</a:t>
                      </a:r>
                    </a:p>
                  </a:txBody>
                  <a:tcPr/>
                </a:tc>
                <a:extLst>
                  <a:ext uri="{0D108BD9-81ED-4DB2-BD59-A6C34878D82A}">
                    <a16:rowId xmlns:a16="http://schemas.microsoft.com/office/drawing/2014/main" val="1025685749"/>
                  </a:ext>
                </a:extLst>
              </a:tr>
            </a:tbl>
          </a:graphicData>
        </a:graphic>
      </p:graphicFrame>
      <p:pic>
        <p:nvPicPr>
          <p:cNvPr id="6" name="Picture 5"/>
          <p:cNvPicPr>
            <a:picLocks noChangeAspect="1"/>
          </p:cNvPicPr>
          <p:nvPr/>
        </p:nvPicPr>
        <p:blipFill>
          <a:blip r:embed="rId2"/>
          <a:stretch>
            <a:fillRect/>
          </a:stretch>
        </p:blipFill>
        <p:spPr>
          <a:xfrm>
            <a:off x="2297855" y="3613632"/>
            <a:ext cx="3731186" cy="2798390"/>
          </a:xfrm>
          <a:prstGeom prst="rect">
            <a:avLst/>
          </a:prstGeom>
        </p:spPr>
      </p:pic>
      <p:sp>
        <p:nvSpPr>
          <p:cNvPr id="7" name="Rectangle 6"/>
          <p:cNvSpPr/>
          <p:nvPr/>
        </p:nvSpPr>
        <p:spPr>
          <a:xfrm>
            <a:off x="6062520" y="5642581"/>
            <a:ext cx="3864864" cy="769441"/>
          </a:xfrm>
          <a:prstGeom prst="rect">
            <a:avLst/>
          </a:prstGeom>
        </p:spPr>
        <p:txBody>
          <a:bodyPr wrap="square">
            <a:spAutoFit/>
          </a:bodyPr>
          <a:lstStyle/>
          <a:p>
            <a:r>
              <a:rPr lang="en-CA" sz="1100" dirty="0"/>
              <a:t>Retrieved from:</a:t>
            </a:r>
          </a:p>
          <a:p>
            <a:r>
              <a:rPr lang="en-CA" sz="1100" dirty="0"/>
              <a:t>http://hit-micrscopewb.hc.msu.edu/Microbiology/Images/5IIB2_penile_100X_3_tn.jpg</a:t>
            </a:r>
          </a:p>
        </p:txBody>
      </p:sp>
    </p:spTree>
    <p:extLst>
      <p:ext uri="{BB962C8B-B14F-4D97-AF65-F5344CB8AC3E}">
        <p14:creationId xmlns:p14="http://schemas.microsoft.com/office/powerpoint/2010/main" val="293588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17247" y="2319127"/>
            <a:ext cx="3852000" cy="433346"/>
          </a:xfrm>
        </p:spPr>
        <p:txBody>
          <a:bodyPr/>
          <a:lstStyle/>
          <a:p>
            <a:r>
              <a:rPr lang="en-CA" dirty="0"/>
              <a:t>Thayer Martin Agar</a:t>
            </a:r>
          </a:p>
        </p:txBody>
      </p:sp>
      <p:sp>
        <p:nvSpPr>
          <p:cNvPr id="5" name="Content Placeholder 4"/>
          <p:cNvSpPr>
            <a:spLocks noGrp="1"/>
          </p:cNvSpPr>
          <p:nvPr>
            <p:ph sz="half" idx="2"/>
          </p:nvPr>
        </p:nvSpPr>
        <p:spPr>
          <a:xfrm>
            <a:off x="417247" y="2878203"/>
            <a:ext cx="3852000" cy="3655118"/>
          </a:xfrm>
        </p:spPr>
        <p:txBody>
          <a:bodyPr>
            <a:normAutofit fontScale="92500" lnSpcReduction="20000"/>
          </a:bodyPr>
          <a:lstStyle/>
          <a:p>
            <a:r>
              <a:rPr lang="en-CA" dirty="0"/>
              <a:t>2.0g beef extract</a:t>
            </a:r>
          </a:p>
          <a:p>
            <a:r>
              <a:rPr lang="en-CA" dirty="0"/>
              <a:t>17.5g casein hydrolysate</a:t>
            </a:r>
          </a:p>
          <a:p>
            <a:r>
              <a:rPr lang="en-CA" dirty="0"/>
              <a:t>1.5g starch</a:t>
            </a:r>
          </a:p>
          <a:p>
            <a:r>
              <a:rPr lang="en-CA" dirty="0"/>
              <a:t>17.0g agar dissolved in 1 liter of distilled water, pH adjusted to neutral at 25 °C</a:t>
            </a:r>
          </a:p>
          <a:p>
            <a:r>
              <a:rPr lang="en-CA" dirty="0"/>
              <a:t>5% chocolate sheep blood</a:t>
            </a:r>
          </a:p>
          <a:p>
            <a:r>
              <a:rPr lang="en-CA" dirty="0"/>
              <a:t>+VCN inhibitor</a:t>
            </a:r>
          </a:p>
          <a:p>
            <a:pPr lvl="1"/>
            <a:r>
              <a:rPr lang="en-CA" dirty="0"/>
              <a:t>Vancomycin kills most Gram-positive</a:t>
            </a:r>
          </a:p>
          <a:p>
            <a:pPr lvl="1"/>
            <a:r>
              <a:rPr lang="en-CA" dirty="0" err="1"/>
              <a:t>Colistin</a:t>
            </a:r>
            <a:r>
              <a:rPr lang="en-CA" dirty="0"/>
              <a:t> kills non-Neisseria Gram-negative</a:t>
            </a:r>
          </a:p>
          <a:p>
            <a:pPr lvl="1"/>
            <a:r>
              <a:rPr lang="en-CA" dirty="0"/>
              <a:t>Nystatin kills most fungi</a:t>
            </a:r>
          </a:p>
        </p:txBody>
      </p:sp>
      <p:sp>
        <p:nvSpPr>
          <p:cNvPr id="2" name="Title 1"/>
          <p:cNvSpPr>
            <a:spLocks noGrp="1"/>
          </p:cNvSpPr>
          <p:nvPr>
            <p:ph type="title"/>
          </p:nvPr>
        </p:nvSpPr>
        <p:spPr/>
        <p:txBody>
          <a:bodyPr/>
          <a:lstStyle/>
          <a:p>
            <a:r>
              <a:rPr lang="en-CA" dirty="0"/>
              <a:t>Differential media</a:t>
            </a:r>
          </a:p>
        </p:txBody>
      </p:sp>
      <p:sp>
        <p:nvSpPr>
          <p:cNvPr id="12" name="Text Placeholder 3"/>
          <p:cNvSpPr txBox="1">
            <a:spLocks/>
          </p:cNvSpPr>
          <p:nvPr/>
        </p:nvSpPr>
        <p:spPr>
          <a:xfrm>
            <a:off x="4267005" y="2319127"/>
            <a:ext cx="3852000" cy="421021"/>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r>
              <a:rPr lang="en-CA" dirty="0"/>
              <a:t>Mycoplasma agar</a:t>
            </a:r>
          </a:p>
        </p:txBody>
      </p:sp>
      <p:sp>
        <p:nvSpPr>
          <p:cNvPr id="13" name="Content Placeholder 4"/>
          <p:cNvSpPr txBox="1">
            <a:spLocks/>
          </p:cNvSpPr>
          <p:nvPr/>
        </p:nvSpPr>
        <p:spPr>
          <a:xfrm>
            <a:off x="4267005" y="2878202"/>
            <a:ext cx="3852000" cy="36551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Bacteriological peptone 10.0 g/L</a:t>
            </a:r>
          </a:p>
          <a:p>
            <a:r>
              <a:rPr lang="en-CA" dirty="0"/>
              <a:t>Lab-</a:t>
            </a:r>
            <a:r>
              <a:rPr lang="en-CA" dirty="0" err="1"/>
              <a:t>Lemco</a:t>
            </a:r>
            <a:r>
              <a:rPr lang="en-CA" dirty="0"/>
              <a:t> powder 10.0 g/L</a:t>
            </a:r>
          </a:p>
          <a:p>
            <a:r>
              <a:rPr lang="en-CA" dirty="0"/>
              <a:t>Sodium chloride 5.0 g/L</a:t>
            </a:r>
          </a:p>
          <a:p>
            <a:r>
              <a:rPr lang="en-CA" dirty="0"/>
              <a:t>Mineral supplement 0.5 g/L</a:t>
            </a:r>
          </a:p>
          <a:p>
            <a:r>
              <a:rPr lang="en-CA" dirty="0"/>
              <a:t>Agar 10.0 g/L</a:t>
            </a:r>
          </a:p>
          <a:p>
            <a:r>
              <a:rPr lang="en-CA" dirty="0">
                <a:sym typeface="Wingdings" panose="05000000000000000000" pitchFamily="2" charset="2"/>
              </a:rPr>
              <a:t> selects </a:t>
            </a:r>
            <a:r>
              <a:rPr lang="en-CA" i="1" dirty="0">
                <a:sym typeface="Wingdings" panose="05000000000000000000" pitchFamily="2" charset="2"/>
              </a:rPr>
              <a:t>Mycoplasma </a:t>
            </a:r>
            <a:r>
              <a:rPr lang="en-CA" i="1" dirty="0" err="1">
                <a:sym typeface="Wingdings" panose="05000000000000000000" pitchFamily="2" charset="2"/>
              </a:rPr>
              <a:t>genitalium</a:t>
            </a:r>
            <a:endParaRPr lang="en-CA" dirty="0"/>
          </a:p>
          <a:p>
            <a:endParaRPr lang="en-CA" dirty="0"/>
          </a:p>
        </p:txBody>
      </p:sp>
      <p:sp>
        <p:nvSpPr>
          <p:cNvPr id="14" name="Text Placeholder 3"/>
          <p:cNvSpPr>
            <a:spLocks noGrp="1"/>
          </p:cNvSpPr>
          <p:nvPr>
            <p:ph type="body" idx="1"/>
          </p:nvPr>
        </p:nvSpPr>
        <p:spPr>
          <a:xfrm>
            <a:off x="8116763" y="2319127"/>
            <a:ext cx="3852000" cy="433346"/>
          </a:xfrm>
        </p:spPr>
        <p:txBody>
          <a:bodyPr/>
          <a:lstStyle/>
          <a:p>
            <a:r>
              <a:rPr lang="en-CA" dirty="0"/>
              <a:t>McCoy cell monolayer</a:t>
            </a:r>
          </a:p>
        </p:txBody>
      </p:sp>
      <p:sp>
        <p:nvSpPr>
          <p:cNvPr id="15" name="Content Placeholder 4"/>
          <p:cNvSpPr>
            <a:spLocks noGrp="1"/>
          </p:cNvSpPr>
          <p:nvPr>
            <p:ph sz="half" idx="2"/>
          </p:nvPr>
        </p:nvSpPr>
        <p:spPr>
          <a:xfrm>
            <a:off x="8116763" y="2878203"/>
            <a:ext cx="3852000" cy="2596776"/>
          </a:xfrm>
        </p:spPr>
        <p:txBody>
          <a:bodyPr/>
          <a:lstStyle/>
          <a:p>
            <a:r>
              <a:rPr lang="en-CA" dirty="0"/>
              <a:t>Selects for obligately intracellular </a:t>
            </a:r>
            <a:r>
              <a:rPr lang="en-CA" i="1" dirty="0"/>
              <a:t>Chlamydia trachomatis</a:t>
            </a:r>
            <a:r>
              <a:rPr lang="en-CA" dirty="0"/>
              <a:t> </a:t>
            </a:r>
          </a:p>
          <a:p>
            <a:r>
              <a:rPr lang="en-CA" dirty="0"/>
              <a:t>Expensive, slow, labour-intensive</a:t>
            </a:r>
          </a:p>
          <a:p>
            <a:r>
              <a:rPr lang="en-CA" dirty="0"/>
              <a:t>Less preferred than non-culture detection methods</a:t>
            </a:r>
          </a:p>
        </p:txBody>
      </p:sp>
    </p:spTree>
    <p:extLst>
      <p:ext uri="{BB962C8B-B14F-4D97-AF65-F5344CB8AC3E}">
        <p14:creationId xmlns:p14="http://schemas.microsoft.com/office/powerpoint/2010/main" val="190445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Thayer-Martin agar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949393"/>
              </p:ext>
            </p:extLst>
          </p:nvPr>
        </p:nvGraphicFramePr>
        <p:xfrm>
          <a:off x="2229738" y="2446211"/>
          <a:ext cx="7731126" cy="4087111"/>
        </p:xfrm>
        <a:graphic>
          <a:graphicData uri="http://schemas.openxmlformats.org/drawingml/2006/table">
            <a:tbl>
              <a:tblPr firstRow="1" bandRow="1">
                <a:tableStyleId>{21E4AEA4-8DFA-4A89-87EB-49C32662AFE0}</a:tableStyleId>
              </a:tblPr>
              <a:tblGrid>
                <a:gridCol w="3865563">
                  <a:extLst>
                    <a:ext uri="{9D8B030D-6E8A-4147-A177-3AD203B41FA5}">
                      <a16:colId xmlns:a16="http://schemas.microsoft.com/office/drawing/2014/main" val="1009204909"/>
                    </a:ext>
                  </a:extLst>
                </a:gridCol>
                <a:gridCol w="3865563">
                  <a:extLst>
                    <a:ext uri="{9D8B030D-6E8A-4147-A177-3AD203B41FA5}">
                      <a16:colId xmlns:a16="http://schemas.microsoft.com/office/drawing/2014/main" val="841966611"/>
                    </a:ext>
                  </a:extLst>
                </a:gridCol>
              </a:tblGrid>
              <a:tr h="434374">
                <a:tc>
                  <a:txBody>
                    <a:bodyPr/>
                    <a:lstStyle/>
                    <a:p>
                      <a:r>
                        <a:rPr lang="en-CA" i="1" dirty="0"/>
                        <a:t>Neisseria gonorrhea</a:t>
                      </a:r>
                    </a:p>
                  </a:txBody>
                  <a:tcPr/>
                </a:tc>
                <a:tc>
                  <a:txBody>
                    <a:bodyPr/>
                    <a:lstStyle/>
                    <a:p>
                      <a:r>
                        <a:rPr lang="en-CA" i="1" dirty="0"/>
                        <a:t>Chlamydia trachomatis</a:t>
                      </a:r>
                    </a:p>
                  </a:txBody>
                  <a:tcPr/>
                </a:tc>
                <a:extLst>
                  <a:ext uri="{0D108BD9-81ED-4DB2-BD59-A6C34878D82A}">
                    <a16:rowId xmlns:a16="http://schemas.microsoft.com/office/drawing/2014/main" val="440948624"/>
                  </a:ext>
                </a:extLst>
              </a:tr>
              <a:tr h="618770">
                <a:tc>
                  <a:txBody>
                    <a:bodyPr/>
                    <a:lstStyle/>
                    <a:p>
                      <a:r>
                        <a:rPr lang="en-CA" dirty="0"/>
                        <a:t>Growth</a:t>
                      </a:r>
                    </a:p>
                  </a:txBody>
                  <a:tcPr/>
                </a:tc>
                <a:tc>
                  <a:txBody>
                    <a:bodyPr/>
                    <a:lstStyle/>
                    <a:p>
                      <a:r>
                        <a:rPr lang="en-CA" dirty="0"/>
                        <a:t>No growth</a:t>
                      </a:r>
                    </a:p>
                  </a:txBody>
                  <a:tcPr/>
                </a:tc>
                <a:extLst>
                  <a:ext uri="{0D108BD9-81ED-4DB2-BD59-A6C34878D82A}">
                    <a16:rowId xmlns:a16="http://schemas.microsoft.com/office/drawing/2014/main" val="169255851"/>
                  </a:ext>
                </a:extLst>
              </a:tr>
              <a:tr h="3033967">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25685749"/>
                  </a:ext>
                </a:extLst>
              </a:tr>
            </a:tbl>
          </a:graphicData>
        </a:graphic>
      </p:graphicFrame>
      <p:pic>
        <p:nvPicPr>
          <p:cNvPr id="3" name="Picture 2"/>
          <p:cNvPicPr>
            <a:picLocks noChangeAspect="1"/>
          </p:cNvPicPr>
          <p:nvPr/>
        </p:nvPicPr>
        <p:blipFill>
          <a:blip r:embed="rId2"/>
          <a:stretch>
            <a:fillRect/>
          </a:stretch>
        </p:blipFill>
        <p:spPr>
          <a:xfrm>
            <a:off x="2358423" y="3583132"/>
            <a:ext cx="3575413" cy="2815638"/>
          </a:xfrm>
          <a:prstGeom prst="rect">
            <a:avLst/>
          </a:prstGeom>
        </p:spPr>
      </p:pic>
      <p:pic>
        <p:nvPicPr>
          <p:cNvPr id="5" name="Picture 4"/>
          <p:cNvPicPr>
            <a:picLocks noChangeAspect="1"/>
          </p:cNvPicPr>
          <p:nvPr/>
        </p:nvPicPr>
        <p:blipFill>
          <a:blip r:embed="rId3"/>
          <a:stretch>
            <a:fillRect/>
          </a:stretch>
        </p:blipFill>
        <p:spPr>
          <a:xfrm>
            <a:off x="6518600" y="3562201"/>
            <a:ext cx="2857500" cy="2857500"/>
          </a:xfrm>
          <a:prstGeom prst="rect">
            <a:avLst/>
          </a:prstGeom>
        </p:spPr>
      </p:pic>
    </p:spTree>
    <p:extLst>
      <p:ext uri="{BB962C8B-B14F-4D97-AF65-F5344CB8AC3E}">
        <p14:creationId xmlns:p14="http://schemas.microsoft.com/office/powerpoint/2010/main" val="815648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Mycoplasma agar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3707183"/>
              </p:ext>
            </p:extLst>
          </p:nvPr>
        </p:nvGraphicFramePr>
        <p:xfrm>
          <a:off x="2229738" y="2446211"/>
          <a:ext cx="7731126" cy="4292817"/>
        </p:xfrm>
        <a:graphic>
          <a:graphicData uri="http://schemas.openxmlformats.org/drawingml/2006/table">
            <a:tbl>
              <a:tblPr firstRow="1" bandRow="1">
                <a:tableStyleId>{21E4AEA4-8DFA-4A89-87EB-49C32662AFE0}</a:tableStyleId>
              </a:tblPr>
              <a:tblGrid>
                <a:gridCol w="2577042">
                  <a:extLst>
                    <a:ext uri="{9D8B030D-6E8A-4147-A177-3AD203B41FA5}">
                      <a16:colId xmlns:a16="http://schemas.microsoft.com/office/drawing/2014/main" val="1009204909"/>
                    </a:ext>
                  </a:extLst>
                </a:gridCol>
                <a:gridCol w="2577042">
                  <a:extLst>
                    <a:ext uri="{9D8B030D-6E8A-4147-A177-3AD203B41FA5}">
                      <a16:colId xmlns:a16="http://schemas.microsoft.com/office/drawing/2014/main" val="841966611"/>
                    </a:ext>
                  </a:extLst>
                </a:gridCol>
                <a:gridCol w="2577042">
                  <a:extLst>
                    <a:ext uri="{9D8B030D-6E8A-4147-A177-3AD203B41FA5}">
                      <a16:colId xmlns:a16="http://schemas.microsoft.com/office/drawing/2014/main" val="4120086708"/>
                    </a:ext>
                  </a:extLst>
                </a:gridCol>
              </a:tblGrid>
              <a:tr h="434374">
                <a:tc>
                  <a:txBody>
                    <a:bodyPr/>
                    <a:lstStyle/>
                    <a:p>
                      <a:r>
                        <a:rPr lang="en-CA" i="1" dirty="0"/>
                        <a:t>Neisseria gonorrhea</a:t>
                      </a:r>
                    </a:p>
                  </a:txBody>
                  <a:tcPr/>
                </a:tc>
                <a:tc>
                  <a:txBody>
                    <a:bodyPr/>
                    <a:lstStyle/>
                    <a:p>
                      <a:r>
                        <a:rPr lang="en-CA" i="1" dirty="0"/>
                        <a:t>Chlamydia trachomatis</a:t>
                      </a:r>
                    </a:p>
                  </a:txBody>
                  <a:tcPr/>
                </a:tc>
                <a:tc>
                  <a:txBody>
                    <a:bodyPr/>
                    <a:lstStyle/>
                    <a:p>
                      <a:r>
                        <a:rPr lang="en-CA" i="1" dirty="0"/>
                        <a:t>Mycoplasma </a:t>
                      </a:r>
                      <a:r>
                        <a:rPr lang="en-CA" i="1" dirty="0" err="1"/>
                        <a:t>genitalium</a:t>
                      </a:r>
                      <a:endParaRPr lang="en-CA" i="1" dirty="0"/>
                    </a:p>
                  </a:txBody>
                  <a:tcPr/>
                </a:tc>
                <a:extLst>
                  <a:ext uri="{0D108BD9-81ED-4DB2-BD59-A6C34878D82A}">
                    <a16:rowId xmlns:a16="http://schemas.microsoft.com/office/drawing/2014/main" val="440948624"/>
                  </a:ext>
                </a:extLst>
              </a:tr>
              <a:tr h="618770">
                <a:tc>
                  <a:txBody>
                    <a:bodyPr/>
                    <a:lstStyle/>
                    <a:p>
                      <a:r>
                        <a:rPr lang="en-CA" dirty="0"/>
                        <a:t>No growth</a:t>
                      </a:r>
                    </a:p>
                  </a:txBody>
                  <a:tcPr/>
                </a:tc>
                <a:tc>
                  <a:txBody>
                    <a:bodyPr/>
                    <a:lstStyle/>
                    <a:p>
                      <a:r>
                        <a:rPr lang="en-CA" dirty="0"/>
                        <a:t>No growth</a:t>
                      </a:r>
                    </a:p>
                  </a:txBody>
                  <a:tcPr/>
                </a:tc>
                <a:tc>
                  <a:txBody>
                    <a:bodyPr/>
                    <a:lstStyle/>
                    <a:p>
                      <a:r>
                        <a:rPr lang="en-CA" dirty="0"/>
                        <a:t>Growth</a:t>
                      </a:r>
                    </a:p>
                  </a:txBody>
                  <a:tcPr/>
                </a:tc>
                <a:extLst>
                  <a:ext uri="{0D108BD9-81ED-4DB2-BD59-A6C34878D82A}">
                    <a16:rowId xmlns:a16="http://schemas.microsoft.com/office/drawing/2014/main" val="169255851"/>
                  </a:ext>
                </a:extLst>
              </a:tr>
              <a:tr h="3033967">
                <a:tc>
                  <a:txBody>
                    <a:bodyPr/>
                    <a:lstStyle/>
                    <a:p>
                      <a:r>
                        <a:rPr lang="en-CA" dirty="0"/>
                        <a:t>N/A</a:t>
                      </a:r>
                    </a:p>
                  </a:txBody>
                  <a:tcPr/>
                </a:tc>
                <a:tc>
                  <a:txBody>
                    <a:bodyPr/>
                    <a:lstStyle/>
                    <a:p>
                      <a:r>
                        <a:rPr lang="en-CA" dirty="0"/>
                        <a:t>N/A</a:t>
                      </a:r>
                    </a:p>
                  </a:txBody>
                  <a:tcPr/>
                </a:tc>
                <a:tc>
                  <a:txBody>
                    <a:bodyPr/>
                    <a:lstStyle/>
                    <a:p>
                      <a:endParaRPr lang="en-CA" dirty="0"/>
                    </a:p>
                  </a:txBody>
                  <a:tcPr/>
                </a:tc>
                <a:extLst>
                  <a:ext uri="{0D108BD9-81ED-4DB2-BD59-A6C34878D82A}">
                    <a16:rowId xmlns:a16="http://schemas.microsoft.com/office/drawing/2014/main" val="1025685749"/>
                  </a:ext>
                </a:extLst>
              </a:tr>
            </a:tbl>
          </a:graphicData>
        </a:graphic>
      </p:graphicFrame>
      <p:pic>
        <p:nvPicPr>
          <p:cNvPr id="6" name="Picture 5"/>
          <p:cNvPicPr>
            <a:picLocks noChangeAspect="1"/>
          </p:cNvPicPr>
          <p:nvPr/>
        </p:nvPicPr>
        <p:blipFill rotWithShape="1">
          <a:blip r:embed="rId2"/>
          <a:srcRect l="59069" t="3841" r="9614" b="8876"/>
          <a:stretch/>
        </p:blipFill>
        <p:spPr>
          <a:xfrm>
            <a:off x="7474226" y="3773584"/>
            <a:ext cx="2319130" cy="2965444"/>
          </a:xfrm>
          <a:prstGeom prst="rect">
            <a:avLst/>
          </a:prstGeom>
        </p:spPr>
      </p:pic>
      <p:sp>
        <p:nvSpPr>
          <p:cNvPr id="7" name="Rectangle 6"/>
          <p:cNvSpPr/>
          <p:nvPr/>
        </p:nvSpPr>
        <p:spPr>
          <a:xfrm>
            <a:off x="9960864" y="5903224"/>
            <a:ext cx="1669774" cy="830997"/>
          </a:xfrm>
          <a:prstGeom prst="rect">
            <a:avLst/>
          </a:prstGeom>
        </p:spPr>
        <p:txBody>
          <a:bodyPr wrap="square">
            <a:spAutoFit/>
          </a:bodyPr>
          <a:lstStyle/>
          <a:p>
            <a:r>
              <a:rPr lang="en-CA" sz="1200" dirty="0"/>
              <a:t>Retrieved from: http://www.cell.com/cms/attachment/2007951303/2030487012/gr1.jpg</a:t>
            </a:r>
          </a:p>
        </p:txBody>
      </p:sp>
    </p:spTree>
    <p:extLst>
      <p:ext uri="{BB962C8B-B14F-4D97-AF65-F5344CB8AC3E}">
        <p14:creationId xmlns:p14="http://schemas.microsoft.com/office/powerpoint/2010/main" val="4046904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McCoy Cell monolayer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205408"/>
              </p:ext>
            </p:extLst>
          </p:nvPr>
        </p:nvGraphicFramePr>
        <p:xfrm>
          <a:off x="2229738" y="2446211"/>
          <a:ext cx="7731126" cy="4087111"/>
        </p:xfrm>
        <a:graphic>
          <a:graphicData uri="http://schemas.openxmlformats.org/drawingml/2006/table">
            <a:tbl>
              <a:tblPr firstRow="1" bandRow="1">
                <a:tableStyleId>{21E4AEA4-8DFA-4A89-87EB-49C32662AFE0}</a:tableStyleId>
              </a:tblPr>
              <a:tblGrid>
                <a:gridCol w="3865563">
                  <a:extLst>
                    <a:ext uri="{9D8B030D-6E8A-4147-A177-3AD203B41FA5}">
                      <a16:colId xmlns:a16="http://schemas.microsoft.com/office/drawing/2014/main" val="1009204909"/>
                    </a:ext>
                  </a:extLst>
                </a:gridCol>
                <a:gridCol w="3865563">
                  <a:extLst>
                    <a:ext uri="{9D8B030D-6E8A-4147-A177-3AD203B41FA5}">
                      <a16:colId xmlns:a16="http://schemas.microsoft.com/office/drawing/2014/main" val="841966611"/>
                    </a:ext>
                  </a:extLst>
                </a:gridCol>
              </a:tblGrid>
              <a:tr h="434374">
                <a:tc>
                  <a:txBody>
                    <a:bodyPr/>
                    <a:lstStyle/>
                    <a:p>
                      <a:r>
                        <a:rPr lang="en-CA" i="1" dirty="0"/>
                        <a:t>Neisseria gonorrhea</a:t>
                      </a:r>
                    </a:p>
                  </a:txBody>
                  <a:tcPr/>
                </a:tc>
                <a:tc>
                  <a:txBody>
                    <a:bodyPr/>
                    <a:lstStyle/>
                    <a:p>
                      <a:r>
                        <a:rPr lang="en-CA" i="1" dirty="0"/>
                        <a:t>Chlamydia trachomatis</a:t>
                      </a:r>
                    </a:p>
                  </a:txBody>
                  <a:tcPr/>
                </a:tc>
                <a:extLst>
                  <a:ext uri="{0D108BD9-81ED-4DB2-BD59-A6C34878D82A}">
                    <a16:rowId xmlns:a16="http://schemas.microsoft.com/office/drawing/2014/main" val="440948624"/>
                  </a:ext>
                </a:extLst>
              </a:tr>
              <a:tr h="618770">
                <a:tc>
                  <a:txBody>
                    <a:bodyPr/>
                    <a:lstStyle/>
                    <a:p>
                      <a:r>
                        <a:rPr lang="en-CA" dirty="0"/>
                        <a:t>No growth</a:t>
                      </a:r>
                    </a:p>
                  </a:txBody>
                  <a:tcPr/>
                </a:tc>
                <a:tc>
                  <a:txBody>
                    <a:bodyPr/>
                    <a:lstStyle/>
                    <a:p>
                      <a:r>
                        <a:rPr lang="en-CA" dirty="0"/>
                        <a:t>Growth</a:t>
                      </a:r>
                    </a:p>
                  </a:txBody>
                  <a:tcPr/>
                </a:tc>
                <a:extLst>
                  <a:ext uri="{0D108BD9-81ED-4DB2-BD59-A6C34878D82A}">
                    <a16:rowId xmlns:a16="http://schemas.microsoft.com/office/drawing/2014/main" val="169255851"/>
                  </a:ext>
                </a:extLst>
              </a:tr>
              <a:tr h="3033967">
                <a:tc>
                  <a:txBody>
                    <a:bodyPr/>
                    <a:lstStyle/>
                    <a:p>
                      <a:r>
                        <a:rPr lang="en-CA" dirty="0"/>
                        <a:t>N/A</a:t>
                      </a:r>
                    </a:p>
                  </a:txBody>
                  <a:tcPr/>
                </a:tc>
                <a:tc>
                  <a:txBody>
                    <a:bodyPr/>
                    <a:lstStyle/>
                    <a:p>
                      <a:endParaRPr lang="en-CA" dirty="0"/>
                    </a:p>
                  </a:txBody>
                  <a:tcPr/>
                </a:tc>
                <a:extLst>
                  <a:ext uri="{0D108BD9-81ED-4DB2-BD59-A6C34878D82A}">
                    <a16:rowId xmlns:a16="http://schemas.microsoft.com/office/drawing/2014/main" val="1025685749"/>
                  </a:ext>
                </a:extLst>
              </a:tr>
            </a:tbl>
          </a:graphicData>
        </a:graphic>
      </p:graphicFrame>
      <p:pic>
        <p:nvPicPr>
          <p:cNvPr id="7" name="Picture 6"/>
          <p:cNvPicPr>
            <a:picLocks noChangeAspect="1"/>
          </p:cNvPicPr>
          <p:nvPr/>
        </p:nvPicPr>
        <p:blipFill>
          <a:blip r:embed="rId2"/>
          <a:stretch>
            <a:fillRect/>
          </a:stretch>
        </p:blipFill>
        <p:spPr>
          <a:xfrm>
            <a:off x="6218442" y="3857556"/>
            <a:ext cx="3457815" cy="2266790"/>
          </a:xfrm>
          <a:prstGeom prst="rect">
            <a:avLst/>
          </a:prstGeom>
        </p:spPr>
      </p:pic>
      <p:sp>
        <p:nvSpPr>
          <p:cNvPr id="8" name="Rectangle 7"/>
          <p:cNvSpPr/>
          <p:nvPr/>
        </p:nvSpPr>
        <p:spPr>
          <a:xfrm>
            <a:off x="10073822" y="5108683"/>
            <a:ext cx="1906143" cy="1015663"/>
          </a:xfrm>
          <a:prstGeom prst="rect">
            <a:avLst/>
          </a:prstGeom>
        </p:spPr>
        <p:txBody>
          <a:bodyPr wrap="square">
            <a:spAutoFit/>
          </a:bodyPr>
          <a:lstStyle/>
          <a:p>
            <a:r>
              <a:rPr lang="en-CA" sz="1200" dirty="0"/>
              <a:t>Retrieved from: http://bestpractice.bmj.com/best-practice/images/bp/en-gb/510-4_default.jpg</a:t>
            </a:r>
          </a:p>
        </p:txBody>
      </p:sp>
    </p:spTree>
    <p:extLst>
      <p:ext uri="{BB962C8B-B14F-4D97-AF65-F5344CB8AC3E}">
        <p14:creationId xmlns:p14="http://schemas.microsoft.com/office/powerpoint/2010/main" val="1957720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17247" y="2319127"/>
            <a:ext cx="3852000" cy="433346"/>
          </a:xfrm>
        </p:spPr>
        <p:txBody>
          <a:bodyPr/>
          <a:lstStyle/>
          <a:p>
            <a:r>
              <a:rPr lang="en-CA" dirty="0"/>
              <a:t>Oxidase</a:t>
            </a:r>
          </a:p>
        </p:txBody>
      </p:sp>
      <p:sp>
        <p:nvSpPr>
          <p:cNvPr id="5" name="Content Placeholder 4"/>
          <p:cNvSpPr>
            <a:spLocks noGrp="1"/>
          </p:cNvSpPr>
          <p:nvPr>
            <p:ph sz="half" idx="2"/>
          </p:nvPr>
        </p:nvSpPr>
        <p:spPr>
          <a:xfrm>
            <a:off x="417247" y="2878203"/>
            <a:ext cx="3852000" cy="2596776"/>
          </a:xfrm>
        </p:spPr>
        <p:txBody>
          <a:bodyPr>
            <a:normAutofit lnSpcReduction="10000"/>
          </a:bodyPr>
          <a:lstStyle/>
          <a:p>
            <a:r>
              <a:rPr lang="en-CA" dirty="0"/>
              <a:t>Positive for aerobic bacteria</a:t>
            </a:r>
          </a:p>
          <a:p>
            <a:r>
              <a:rPr lang="en-CA" dirty="0"/>
              <a:t>Cytochrome C oxidase oxidises the test reagent (</a:t>
            </a:r>
            <a:r>
              <a:rPr lang="en-CA" dirty="0" err="1"/>
              <a:t>tetramethyl</a:t>
            </a:r>
            <a:r>
              <a:rPr lang="en-CA" dirty="0"/>
              <a:t>-p-phenylenediamine) to a purple coloured redox product (indophenol).</a:t>
            </a:r>
          </a:p>
          <a:p>
            <a:r>
              <a:rPr lang="en-CA" dirty="0"/>
              <a:t>Positive = purple</a:t>
            </a:r>
          </a:p>
          <a:p>
            <a:r>
              <a:rPr lang="en-CA" dirty="0"/>
              <a:t>Negative = no colour change</a:t>
            </a:r>
          </a:p>
        </p:txBody>
      </p:sp>
      <p:sp>
        <p:nvSpPr>
          <p:cNvPr id="2" name="Title 1"/>
          <p:cNvSpPr>
            <a:spLocks noGrp="1"/>
          </p:cNvSpPr>
          <p:nvPr>
            <p:ph type="title"/>
          </p:nvPr>
        </p:nvSpPr>
        <p:spPr/>
        <p:txBody>
          <a:bodyPr/>
          <a:lstStyle/>
          <a:p>
            <a:r>
              <a:rPr lang="en-CA" dirty="0"/>
              <a:t>Biochemical tests</a:t>
            </a:r>
          </a:p>
        </p:txBody>
      </p:sp>
      <p:sp>
        <p:nvSpPr>
          <p:cNvPr id="12" name="Text Placeholder 3"/>
          <p:cNvSpPr txBox="1">
            <a:spLocks/>
          </p:cNvSpPr>
          <p:nvPr/>
        </p:nvSpPr>
        <p:spPr>
          <a:xfrm>
            <a:off x="4267005" y="2319127"/>
            <a:ext cx="3852000" cy="421021"/>
          </a:xfrm>
          <a:prstGeom prst="rect">
            <a:avLst/>
          </a:prstGeom>
        </p:spPr>
        <p:txBody>
          <a:bodyPr vert="horz" lIns="91440" tIns="45720" rIns="91440" bIns="45720" rtlCol="0" anchor="b"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lumMod val="75000"/>
                  </a:schemeClr>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r>
              <a:rPr lang="en-CA" dirty="0" err="1"/>
              <a:t>Gonochek</a:t>
            </a:r>
            <a:r>
              <a:rPr lang="en-CA" dirty="0"/>
              <a:t> II</a:t>
            </a:r>
          </a:p>
        </p:txBody>
      </p:sp>
      <p:sp>
        <p:nvSpPr>
          <p:cNvPr id="13" name="Content Placeholder 4"/>
          <p:cNvSpPr txBox="1">
            <a:spLocks/>
          </p:cNvSpPr>
          <p:nvPr/>
        </p:nvSpPr>
        <p:spPr>
          <a:xfrm>
            <a:off x="4267005" y="2878202"/>
            <a:ext cx="3852000" cy="36551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Differentiates </a:t>
            </a:r>
            <a:r>
              <a:rPr lang="en-CA" i="1" dirty="0"/>
              <a:t>Neisseria </a:t>
            </a:r>
            <a:r>
              <a:rPr lang="en-CA" dirty="0"/>
              <a:t>species</a:t>
            </a:r>
          </a:p>
          <a:p>
            <a:r>
              <a:rPr lang="en-CA" dirty="0"/>
              <a:t>Single test tube contains:</a:t>
            </a:r>
          </a:p>
          <a:p>
            <a:pPr lvl="1"/>
            <a:r>
              <a:rPr lang="en-CA" dirty="0"/>
              <a:t>B-</a:t>
            </a:r>
            <a:r>
              <a:rPr lang="en-CA" dirty="0" err="1"/>
              <a:t>galactoside</a:t>
            </a:r>
            <a:r>
              <a:rPr lang="en-CA" dirty="0"/>
              <a:t> (X-gal)</a:t>
            </a:r>
          </a:p>
          <a:p>
            <a:pPr lvl="1"/>
            <a:r>
              <a:rPr lang="en-CA" dirty="0"/>
              <a:t>G-glutamyl-p-nitroanilide (GPNA)</a:t>
            </a:r>
          </a:p>
          <a:p>
            <a:pPr lvl="1"/>
            <a:r>
              <a:rPr lang="en-CA" dirty="0"/>
              <a:t>Prolyl-4-methoxynaphthylamide (PMNA)</a:t>
            </a:r>
          </a:p>
          <a:p>
            <a:r>
              <a:rPr lang="en-CA" dirty="0"/>
              <a:t>Blue = </a:t>
            </a:r>
            <a:r>
              <a:rPr lang="en-CA" i="1" dirty="0"/>
              <a:t>N. </a:t>
            </a:r>
            <a:r>
              <a:rPr lang="en-CA" i="1" dirty="0" err="1"/>
              <a:t>lactamica</a:t>
            </a:r>
            <a:endParaRPr lang="en-CA" dirty="0"/>
          </a:p>
          <a:p>
            <a:r>
              <a:rPr lang="en-CA" dirty="0"/>
              <a:t>Yellow = </a:t>
            </a:r>
            <a:r>
              <a:rPr lang="en-CA" i="1" dirty="0"/>
              <a:t>N. meningitides</a:t>
            </a:r>
            <a:endParaRPr lang="en-CA" dirty="0"/>
          </a:p>
          <a:p>
            <a:r>
              <a:rPr lang="en-CA" dirty="0"/>
              <a:t>Pink = </a:t>
            </a:r>
            <a:r>
              <a:rPr lang="en-CA" i="1" dirty="0"/>
              <a:t>N. gonorrhoeae</a:t>
            </a:r>
            <a:endParaRPr lang="en-CA" dirty="0"/>
          </a:p>
          <a:p>
            <a:r>
              <a:rPr lang="en-CA" dirty="0"/>
              <a:t>No colour = </a:t>
            </a:r>
            <a:r>
              <a:rPr lang="en-CA" i="1" dirty="0"/>
              <a:t>M. </a:t>
            </a:r>
            <a:r>
              <a:rPr lang="en-CA" i="1" dirty="0" err="1"/>
              <a:t>catarrhalis</a:t>
            </a:r>
            <a:endParaRPr lang="en-CA" dirty="0"/>
          </a:p>
        </p:txBody>
      </p:sp>
      <p:sp>
        <p:nvSpPr>
          <p:cNvPr id="14" name="Text Placeholder 3"/>
          <p:cNvSpPr>
            <a:spLocks noGrp="1"/>
          </p:cNvSpPr>
          <p:nvPr>
            <p:ph type="body" idx="1"/>
          </p:nvPr>
        </p:nvSpPr>
        <p:spPr>
          <a:xfrm>
            <a:off x="8116763" y="2319127"/>
            <a:ext cx="3852000" cy="433346"/>
          </a:xfrm>
        </p:spPr>
        <p:txBody>
          <a:bodyPr/>
          <a:lstStyle/>
          <a:p>
            <a:r>
              <a:rPr lang="en-CA" dirty="0"/>
              <a:t>Acid production</a:t>
            </a:r>
          </a:p>
        </p:txBody>
      </p:sp>
      <p:sp>
        <p:nvSpPr>
          <p:cNvPr id="15" name="Content Placeholder 4"/>
          <p:cNvSpPr>
            <a:spLocks noGrp="1"/>
          </p:cNvSpPr>
          <p:nvPr>
            <p:ph sz="half" idx="2"/>
          </p:nvPr>
        </p:nvSpPr>
        <p:spPr>
          <a:xfrm>
            <a:off x="8116763" y="2878203"/>
            <a:ext cx="3852000" cy="2596776"/>
          </a:xfrm>
        </p:spPr>
        <p:txBody>
          <a:bodyPr/>
          <a:lstStyle/>
          <a:p>
            <a:r>
              <a:rPr lang="en-CA" dirty="0"/>
              <a:t>Positive for </a:t>
            </a:r>
            <a:r>
              <a:rPr lang="en-CA" i="1" dirty="0"/>
              <a:t>Neisseria</a:t>
            </a:r>
            <a:endParaRPr lang="en-CA" dirty="0"/>
          </a:p>
          <a:p>
            <a:r>
              <a:rPr lang="en-CA" dirty="0"/>
              <a:t>pH indicator (phenol red) changes colour if organism produces sufficient amounts of acid from carbohydrate</a:t>
            </a:r>
          </a:p>
          <a:p>
            <a:r>
              <a:rPr lang="en-CA" dirty="0"/>
              <a:t>Yellow = </a:t>
            </a:r>
            <a:r>
              <a:rPr lang="en-CA" i="1" dirty="0"/>
              <a:t>Neisseria</a:t>
            </a:r>
            <a:endParaRPr lang="en-CA" dirty="0"/>
          </a:p>
          <a:p>
            <a:r>
              <a:rPr lang="en-CA" dirty="0"/>
              <a:t>Red = other</a:t>
            </a:r>
          </a:p>
        </p:txBody>
      </p:sp>
      <p:pic>
        <p:nvPicPr>
          <p:cNvPr id="16" name="Picture 15"/>
          <p:cNvPicPr>
            <a:picLocks noChangeAspect="1"/>
          </p:cNvPicPr>
          <p:nvPr/>
        </p:nvPicPr>
        <p:blipFill>
          <a:blip r:embed="rId2"/>
          <a:stretch>
            <a:fillRect/>
          </a:stretch>
        </p:blipFill>
        <p:spPr>
          <a:xfrm>
            <a:off x="1043207" y="5315953"/>
            <a:ext cx="2600080" cy="1383021"/>
          </a:xfrm>
          <a:prstGeom prst="rect">
            <a:avLst/>
          </a:prstGeom>
        </p:spPr>
      </p:pic>
      <p:pic>
        <p:nvPicPr>
          <p:cNvPr id="18" name="Picture 17"/>
          <p:cNvPicPr>
            <a:picLocks noChangeAspect="1"/>
          </p:cNvPicPr>
          <p:nvPr/>
        </p:nvPicPr>
        <p:blipFill>
          <a:blip r:embed="rId3"/>
          <a:stretch>
            <a:fillRect/>
          </a:stretch>
        </p:blipFill>
        <p:spPr>
          <a:xfrm>
            <a:off x="10161333" y="4370127"/>
            <a:ext cx="1623029" cy="2163194"/>
          </a:xfrm>
          <a:prstGeom prst="rect">
            <a:avLst/>
          </a:prstGeom>
        </p:spPr>
      </p:pic>
    </p:spTree>
    <p:extLst>
      <p:ext uri="{BB962C8B-B14F-4D97-AF65-F5344CB8AC3E}">
        <p14:creationId xmlns:p14="http://schemas.microsoft.com/office/powerpoint/2010/main" val="138887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83436" y="2279142"/>
            <a:ext cx="4270248" cy="451351"/>
          </a:xfrm>
        </p:spPr>
        <p:txBody>
          <a:bodyPr/>
          <a:lstStyle/>
          <a:p>
            <a:r>
              <a:rPr lang="en-CA" dirty="0"/>
              <a:t>Culture tests</a:t>
            </a:r>
          </a:p>
        </p:txBody>
      </p:sp>
      <p:sp>
        <p:nvSpPr>
          <p:cNvPr id="3" name="Content Placeholder 2"/>
          <p:cNvSpPr>
            <a:spLocks noGrp="1"/>
          </p:cNvSpPr>
          <p:nvPr>
            <p:ph sz="half" idx="2"/>
          </p:nvPr>
        </p:nvSpPr>
        <p:spPr>
          <a:xfrm>
            <a:off x="1583436" y="2838448"/>
            <a:ext cx="4270248" cy="3050386"/>
          </a:xfrm>
        </p:spPr>
        <p:txBody>
          <a:bodyPr>
            <a:normAutofit/>
          </a:bodyPr>
          <a:lstStyle/>
          <a:p>
            <a:r>
              <a:rPr lang="en-CA" dirty="0"/>
              <a:t>Gram stain</a:t>
            </a:r>
          </a:p>
          <a:p>
            <a:r>
              <a:rPr lang="en-CA" dirty="0"/>
              <a:t>Differential media</a:t>
            </a:r>
          </a:p>
          <a:p>
            <a:r>
              <a:rPr lang="en-CA" dirty="0"/>
              <a:t>Biochemical tests</a:t>
            </a:r>
          </a:p>
          <a:p>
            <a:pPr lvl="1"/>
            <a:r>
              <a:rPr lang="en-CA" dirty="0"/>
              <a:t>Oxidase</a:t>
            </a:r>
          </a:p>
          <a:p>
            <a:pPr lvl="1"/>
            <a:r>
              <a:rPr lang="en-CA" dirty="0" err="1"/>
              <a:t>Gonochek</a:t>
            </a:r>
            <a:r>
              <a:rPr lang="en-CA" dirty="0"/>
              <a:t> II</a:t>
            </a:r>
          </a:p>
          <a:p>
            <a:pPr lvl="1"/>
            <a:r>
              <a:rPr lang="en-CA" dirty="0"/>
              <a:t>Acid production detection</a:t>
            </a:r>
          </a:p>
        </p:txBody>
      </p:sp>
      <p:sp>
        <p:nvSpPr>
          <p:cNvPr id="6" name="Text Placeholder 5"/>
          <p:cNvSpPr>
            <a:spLocks noGrp="1"/>
          </p:cNvSpPr>
          <p:nvPr>
            <p:ph type="body" sz="quarter" idx="13"/>
          </p:nvPr>
        </p:nvSpPr>
        <p:spPr>
          <a:xfrm>
            <a:off x="6338316" y="2294770"/>
            <a:ext cx="4270248" cy="420094"/>
          </a:xfrm>
        </p:spPr>
        <p:txBody>
          <a:bodyPr/>
          <a:lstStyle/>
          <a:p>
            <a:r>
              <a:rPr lang="en-CA" dirty="0"/>
              <a:t>Non-culture tests</a:t>
            </a:r>
          </a:p>
        </p:txBody>
      </p:sp>
      <p:sp>
        <p:nvSpPr>
          <p:cNvPr id="2" name="Title 1"/>
          <p:cNvSpPr>
            <a:spLocks noGrp="1"/>
          </p:cNvSpPr>
          <p:nvPr>
            <p:ph type="title"/>
          </p:nvPr>
        </p:nvSpPr>
        <p:spPr>
          <a:xfrm>
            <a:off x="2231136" y="964692"/>
            <a:ext cx="7729728" cy="1188720"/>
          </a:xfrm>
        </p:spPr>
        <p:txBody>
          <a:bodyPr/>
          <a:lstStyle/>
          <a:p>
            <a:r>
              <a:rPr lang="en-CA" dirty="0"/>
              <a:t>Types of Lab tests</a:t>
            </a:r>
          </a:p>
        </p:txBody>
      </p:sp>
      <p:sp>
        <p:nvSpPr>
          <p:cNvPr id="12" name="Content Placeholder 2"/>
          <p:cNvSpPr txBox="1">
            <a:spLocks/>
          </p:cNvSpPr>
          <p:nvPr/>
        </p:nvSpPr>
        <p:spPr>
          <a:xfrm>
            <a:off x="6338316" y="2838448"/>
            <a:ext cx="4270248" cy="3050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Giemsa stain</a:t>
            </a:r>
          </a:p>
          <a:p>
            <a:r>
              <a:rPr lang="en-CA" dirty="0"/>
              <a:t>Antigen detection by immunoassays</a:t>
            </a:r>
          </a:p>
          <a:p>
            <a:r>
              <a:rPr lang="en-CA" dirty="0"/>
              <a:t>Direct Fluorescent Antibody</a:t>
            </a:r>
          </a:p>
          <a:p>
            <a:r>
              <a:rPr lang="en-CA" dirty="0"/>
              <a:t>Molecular tests</a:t>
            </a:r>
          </a:p>
          <a:p>
            <a:pPr lvl="1"/>
            <a:r>
              <a:rPr lang="en-CA" dirty="0"/>
              <a:t>Nucleic Acid Amplification tests (NAAT)</a:t>
            </a:r>
          </a:p>
          <a:p>
            <a:endParaRPr lang="en-CA" dirty="0"/>
          </a:p>
        </p:txBody>
      </p:sp>
    </p:spTree>
    <p:extLst>
      <p:ext uri="{BB962C8B-B14F-4D97-AF65-F5344CB8AC3E}">
        <p14:creationId xmlns:p14="http://schemas.microsoft.com/office/powerpoint/2010/main" val="375003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Content overview</a:t>
            </a:r>
          </a:p>
        </p:txBody>
      </p:sp>
      <p:sp>
        <p:nvSpPr>
          <p:cNvPr id="3" name="Content Placeholder 2"/>
          <p:cNvSpPr>
            <a:spLocks noGrp="1"/>
          </p:cNvSpPr>
          <p:nvPr>
            <p:ph idx="1"/>
          </p:nvPr>
        </p:nvSpPr>
        <p:spPr/>
        <p:txBody>
          <a:bodyPr/>
          <a:lstStyle/>
          <a:p>
            <a:pPr marL="342900" indent="-342900">
              <a:buFont typeface="+mj-lt"/>
              <a:buAutoNum type="arabicPeriod"/>
            </a:pPr>
            <a:r>
              <a:rPr lang="en-CA" dirty="0"/>
              <a:t>Common pathogens that cause urethritis in men</a:t>
            </a:r>
          </a:p>
          <a:p>
            <a:pPr marL="342900" indent="-342900">
              <a:buFont typeface="+mj-lt"/>
              <a:buAutoNum type="arabicPeriod"/>
            </a:pPr>
            <a:r>
              <a:rPr lang="en-CA" dirty="0"/>
              <a:t>Required Specimens</a:t>
            </a:r>
          </a:p>
          <a:p>
            <a:pPr marL="342900" indent="-342900">
              <a:buFont typeface="+mj-lt"/>
              <a:buAutoNum type="arabicPeriod"/>
            </a:pPr>
            <a:r>
              <a:rPr lang="en-CA" dirty="0"/>
              <a:t>Lab tests performed &amp; Results</a:t>
            </a:r>
          </a:p>
        </p:txBody>
      </p:sp>
    </p:spTree>
    <p:extLst>
      <p:ext uri="{BB962C8B-B14F-4D97-AF65-F5344CB8AC3E}">
        <p14:creationId xmlns:p14="http://schemas.microsoft.com/office/powerpoint/2010/main" val="2904515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Giemsa stain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97122569"/>
              </p:ext>
            </p:extLst>
          </p:nvPr>
        </p:nvGraphicFramePr>
        <p:xfrm>
          <a:off x="1364973" y="2398643"/>
          <a:ext cx="4633913" cy="334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p:cNvSpPr>
            <a:spLocks noGrp="1"/>
          </p:cNvSpPr>
          <p:nvPr>
            <p:ph sz="half" idx="2"/>
          </p:nvPr>
        </p:nvSpPr>
        <p:spPr>
          <a:xfrm>
            <a:off x="6480313" y="2399017"/>
            <a:ext cx="4486058" cy="3341383"/>
          </a:xfrm>
        </p:spPr>
        <p:txBody>
          <a:bodyPr/>
          <a:lstStyle/>
          <a:p>
            <a:r>
              <a:rPr lang="en-CA" dirty="0"/>
              <a:t>Giemsa stain is useful for </a:t>
            </a:r>
            <a:r>
              <a:rPr lang="en-CA" i="1" dirty="0"/>
              <a:t>Chlamydia trachomatis</a:t>
            </a:r>
            <a:r>
              <a:rPr lang="en-CA" dirty="0"/>
              <a:t> since the Gram-negative bacteria is not easily visualized by Gram stain, and culture of the strains are expensive and labour-intensive.</a:t>
            </a:r>
          </a:p>
          <a:p>
            <a:r>
              <a:rPr lang="en-CA" dirty="0"/>
              <a:t>Giemsa staining method enables direct visualization of the organism in urethral smear, and eliminates requirement for culture.</a:t>
            </a:r>
          </a:p>
        </p:txBody>
      </p:sp>
    </p:spTree>
    <p:extLst>
      <p:ext uri="{BB962C8B-B14F-4D97-AF65-F5344CB8AC3E}">
        <p14:creationId xmlns:p14="http://schemas.microsoft.com/office/powerpoint/2010/main" val="359122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Giemsa stain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1489833"/>
              </p:ext>
            </p:extLst>
          </p:nvPr>
        </p:nvGraphicFramePr>
        <p:xfrm>
          <a:off x="2229738" y="2446211"/>
          <a:ext cx="7731126" cy="4087111"/>
        </p:xfrm>
        <a:graphic>
          <a:graphicData uri="http://schemas.openxmlformats.org/drawingml/2006/table">
            <a:tbl>
              <a:tblPr firstRow="1" bandRow="1">
                <a:tableStyleId>{21E4AEA4-8DFA-4A89-87EB-49C32662AFE0}</a:tableStyleId>
              </a:tblPr>
              <a:tblGrid>
                <a:gridCol w="3865563">
                  <a:extLst>
                    <a:ext uri="{9D8B030D-6E8A-4147-A177-3AD203B41FA5}">
                      <a16:colId xmlns:a16="http://schemas.microsoft.com/office/drawing/2014/main" val="1009204909"/>
                    </a:ext>
                  </a:extLst>
                </a:gridCol>
                <a:gridCol w="3865563">
                  <a:extLst>
                    <a:ext uri="{9D8B030D-6E8A-4147-A177-3AD203B41FA5}">
                      <a16:colId xmlns:a16="http://schemas.microsoft.com/office/drawing/2014/main" val="841966611"/>
                    </a:ext>
                  </a:extLst>
                </a:gridCol>
              </a:tblGrid>
              <a:tr h="434374">
                <a:tc>
                  <a:txBody>
                    <a:bodyPr/>
                    <a:lstStyle/>
                    <a:p>
                      <a:r>
                        <a:rPr lang="en-CA" i="1" dirty="0"/>
                        <a:t>Neisseria gonorrhea</a:t>
                      </a:r>
                    </a:p>
                  </a:txBody>
                  <a:tcPr/>
                </a:tc>
                <a:tc>
                  <a:txBody>
                    <a:bodyPr/>
                    <a:lstStyle/>
                    <a:p>
                      <a:r>
                        <a:rPr lang="en-CA" i="1" dirty="0"/>
                        <a:t>Chlamydia trachomatis</a:t>
                      </a:r>
                    </a:p>
                  </a:txBody>
                  <a:tcPr/>
                </a:tc>
                <a:extLst>
                  <a:ext uri="{0D108BD9-81ED-4DB2-BD59-A6C34878D82A}">
                    <a16:rowId xmlns:a16="http://schemas.microsoft.com/office/drawing/2014/main" val="440948624"/>
                  </a:ext>
                </a:extLst>
              </a:tr>
              <a:tr h="618770">
                <a:tc>
                  <a:txBody>
                    <a:bodyPr/>
                    <a:lstStyle/>
                    <a:p>
                      <a:r>
                        <a:rPr lang="en-CA" dirty="0"/>
                        <a:t>No staining</a:t>
                      </a:r>
                    </a:p>
                  </a:txBody>
                  <a:tcPr/>
                </a:tc>
                <a:tc>
                  <a:txBody>
                    <a:bodyPr/>
                    <a:lstStyle/>
                    <a:p>
                      <a:r>
                        <a:rPr lang="en-CA" dirty="0"/>
                        <a:t>Purple-blue</a:t>
                      </a:r>
                    </a:p>
                  </a:txBody>
                  <a:tcPr/>
                </a:tc>
                <a:extLst>
                  <a:ext uri="{0D108BD9-81ED-4DB2-BD59-A6C34878D82A}">
                    <a16:rowId xmlns:a16="http://schemas.microsoft.com/office/drawing/2014/main" val="169255851"/>
                  </a:ext>
                </a:extLst>
              </a:tr>
              <a:tr h="3033967">
                <a:tc>
                  <a:txBody>
                    <a:bodyPr/>
                    <a:lstStyle/>
                    <a:p>
                      <a:r>
                        <a:rPr lang="en-CA" dirty="0"/>
                        <a:t>N/A</a:t>
                      </a:r>
                    </a:p>
                  </a:txBody>
                  <a:tcPr/>
                </a:tc>
                <a:tc>
                  <a:txBody>
                    <a:bodyPr/>
                    <a:lstStyle/>
                    <a:p>
                      <a:endParaRPr lang="en-CA" dirty="0"/>
                    </a:p>
                  </a:txBody>
                  <a:tcPr/>
                </a:tc>
                <a:extLst>
                  <a:ext uri="{0D108BD9-81ED-4DB2-BD59-A6C34878D82A}">
                    <a16:rowId xmlns:a16="http://schemas.microsoft.com/office/drawing/2014/main" val="1025685749"/>
                  </a:ext>
                </a:extLst>
              </a:tr>
            </a:tbl>
          </a:graphicData>
        </a:graphic>
      </p:graphicFrame>
      <p:sp>
        <p:nvSpPr>
          <p:cNvPr id="8" name="Rectangle 7"/>
          <p:cNvSpPr/>
          <p:nvPr/>
        </p:nvSpPr>
        <p:spPr>
          <a:xfrm>
            <a:off x="10087074" y="5512660"/>
            <a:ext cx="1906143" cy="830997"/>
          </a:xfrm>
          <a:prstGeom prst="rect">
            <a:avLst/>
          </a:prstGeom>
        </p:spPr>
        <p:txBody>
          <a:bodyPr wrap="square">
            <a:spAutoFit/>
          </a:bodyPr>
          <a:lstStyle/>
          <a:p>
            <a:r>
              <a:rPr lang="en-CA" sz="1200" dirty="0"/>
              <a:t>Retrieved from:</a:t>
            </a:r>
          </a:p>
          <a:p>
            <a:r>
              <a:rPr lang="en-CA" sz="1200" dirty="0"/>
              <a:t>http://ecfrancis-microbiology.blogspot.ca/p/pathogenic-species.html</a:t>
            </a:r>
          </a:p>
        </p:txBody>
      </p:sp>
      <p:pic>
        <p:nvPicPr>
          <p:cNvPr id="6" name="Picture 5"/>
          <p:cNvPicPr>
            <a:picLocks noChangeAspect="1"/>
          </p:cNvPicPr>
          <p:nvPr/>
        </p:nvPicPr>
        <p:blipFill>
          <a:blip r:embed="rId2"/>
          <a:stretch>
            <a:fillRect/>
          </a:stretch>
        </p:blipFill>
        <p:spPr>
          <a:xfrm>
            <a:off x="6364455" y="3685021"/>
            <a:ext cx="3190363" cy="2658636"/>
          </a:xfrm>
          <a:prstGeom prst="rect">
            <a:avLst/>
          </a:prstGeom>
        </p:spPr>
      </p:pic>
    </p:spTree>
    <p:extLst>
      <p:ext uri="{BB962C8B-B14F-4D97-AF65-F5344CB8AC3E}">
        <p14:creationId xmlns:p14="http://schemas.microsoft.com/office/powerpoint/2010/main" val="14454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Antigen detection by immunoassay (IA)</a:t>
            </a:r>
          </a:p>
        </p:txBody>
      </p:sp>
      <p:sp>
        <p:nvSpPr>
          <p:cNvPr id="4" name="Content Placeholder 3"/>
          <p:cNvSpPr>
            <a:spLocks noGrp="1"/>
          </p:cNvSpPr>
          <p:nvPr>
            <p:ph sz="half" idx="2"/>
          </p:nvPr>
        </p:nvSpPr>
        <p:spPr>
          <a:xfrm>
            <a:off x="5605670" y="2441366"/>
            <a:ext cx="4355194" cy="3826911"/>
          </a:xfrm>
        </p:spPr>
        <p:txBody>
          <a:bodyPr>
            <a:normAutofit lnSpcReduction="10000"/>
          </a:bodyPr>
          <a:lstStyle/>
          <a:p>
            <a:r>
              <a:rPr lang="en-CA" dirty="0"/>
              <a:t>Bacterial antigen (e.g. LPS of </a:t>
            </a:r>
            <a:r>
              <a:rPr lang="en-CA" i="1" dirty="0"/>
              <a:t>C. trachomatis</a:t>
            </a:r>
            <a:r>
              <a:rPr lang="en-CA" dirty="0"/>
              <a:t>) can be detected using anti-LPS capture antibodies, monoclonal anti-LPS primary antibodies, and enzyme-linked polyclonal secondary antibodies. Substrate is added, and the product is measured.  The signal is translated into the level of antigen by using a calibration curve.</a:t>
            </a:r>
          </a:p>
          <a:p>
            <a:r>
              <a:rPr lang="en-CA" dirty="0"/>
              <a:t>Sample specimen may be urine or urethral smear.</a:t>
            </a:r>
          </a:p>
          <a:p>
            <a:r>
              <a:rPr lang="en-CA" dirty="0"/>
              <a:t>This type of assay is susceptible to false-positives, since antigens such as LPS may originate from bacteria other than </a:t>
            </a:r>
            <a:r>
              <a:rPr lang="en-CA" i="1" dirty="0"/>
              <a:t>C. trachomatis</a:t>
            </a:r>
            <a:r>
              <a:rPr lang="en-CA" dirty="0"/>
              <a:t>.</a:t>
            </a:r>
          </a:p>
        </p:txBody>
      </p:sp>
      <p:pic>
        <p:nvPicPr>
          <p:cNvPr id="9" name="Content Placeholder 8"/>
          <p:cNvPicPr>
            <a:picLocks noGrp="1" noChangeAspect="1"/>
          </p:cNvPicPr>
          <p:nvPr>
            <p:ph sz="half" idx="1"/>
          </p:nvPr>
        </p:nvPicPr>
        <p:blipFill>
          <a:blip r:embed="rId2"/>
          <a:stretch>
            <a:fillRect/>
          </a:stretch>
        </p:blipFill>
        <p:spPr>
          <a:xfrm>
            <a:off x="2231136" y="2441367"/>
            <a:ext cx="3190979" cy="3594050"/>
          </a:xfrm>
        </p:spPr>
      </p:pic>
      <p:sp>
        <p:nvSpPr>
          <p:cNvPr id="10" name="Rectangle 9"/>
          <p:cNvSpPr/>
          <p:nvPr/>
        </p:nvSpPr>
        <p:spPr>
          <a:xfrm>
            <a:off x="2231136" y="6035417"/>
            <a:ext cx="3190979" cy="646331"/>
          </a:xfrm>
          <a:prstGeom prst="rect">
            <a:avLst/>
          </a:prstGeom>
        </p:spPr>
        <p:txBody>
          <a:bodyPr wrap="square">
            <a:spAutoFit/>
          </a:bodyPr>
          <a:lstStyle/>
          <a:p>
            <a:r>
              <a:rPr lang="en-CA" sz="1200" dirty="0"/>
              <a:t>Retrieved from:</a:t>
            </a:r>
          </a:p>
          <a:p>
            <a:r>
              <a:rPr lang="en-CA" sz="1200" dirty="0"/>
              <a:t>http://www.rajaha.com/wp-content/uploads/2011/12/Sand-wich-elisa-test.jpg</a:t>
            </a:r>
          </a:p>
        </p:txBody>
      </p:sp>
    </p:spTree>
    <p:extLst>
      <p:ext uri="{BB962C8B-B14F-4D97-AF65-F5344CB8AC3E}">
        <p14:creationId xmlns:p14="http://schemas.microsoft.com/office/powerpoint/2010/main" val="3831187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Direct fluorescent Antibody (DFA)</a:t>
            </a:r>
          </a:p>
        </p:txBody>
      </p:sp>
      <p:pic>
        <p:nvPicPr>
          <p:cNvPr id="5" name="Content Placeholder 4"/>
          <p:cNvPicPr>
            <a:picLocks noGrp="1" noChangeAspect="1"/>
          </p:cNvPicPr>
          <p:nvPr>
            <p:ph sz="half" idx="1"/>
          </p:nvPr>
        </p:nvPicPr>
        <p:blipFill rotWithShape="1">
          <a:blip r:embed="rId2"/>
          <a:srcRect t="20039"/>
          <a:stretch/>
        </p:blipFill>
        <p:spPr>
          <a:xfrm>
            <a:off x="698086" y="2338770"/>
            <a:ext cx="6066241" cy="3637963"/>
          </a:xfrm>
        </p:spPr>
      </p:pic>
      <p:sp>
        <p:nvSpPr>
          <p:cNvPr id="4" name="Content Placeholder 3"/>
          <p:cNvSpPr>
            <a:spLocks noGrp="1"/>
          </p:cNvSpPr>
          <p:nvPr>
            <p:ph sz="half" idx="2"/>
          </p:nvPr>
        </p:nvSpPr>
        <p:spPr>
          <a:xfrm>
            <a:off x="6908158" y="2338769"/>
            <a:ext cx="4270247" cy="3637963"/>
          </a:xfrm>
        </p:spPr>
        <p:txBody>
          <a:bodyPr/>
          <a:lstStyle/>
          <a:p>
            <a:r>
              <a:rPr lang="en-CA" dirty="0"/>
              <a:t>Similar to IA, DFA method detects bacterial antigens by the use of antibodies. However, in this case, the signal generated is fluorescence from the dye attached to the antibacterial antibody.</a:t>
            </a:r>
          </a:p>
          <a:p>
            <a:r>
              <a:rPr lang="en-CA" dirty="0"/>
              <a:t>Sample specimen may be urine or urethral smear.</a:t>
            </a:r>
          </a:p>
          <a:p>
            <a:r>
              <a:rPr lang="en-CA" dirty="0"/>
              <a:t>This type of assay is susceptible to false-positives, since antigens such as LPS may originate from bacteria other than </a:t>
            </a:r>
            <a:r>
              <a:rPr lang="en-CA" i="1" dirty="0"/>
              <a:t>C. trachomatis</a:t>
            </a:r>
            <a:r>
              <a:rPr lang="en-CA" dirty="0"/>
              <a:t>.</a:t>
            </a:r>
          </a:p>
          <a:p>
            <a:endParaRPr lang="en-CA" dirty="0"/>
          </a:p>
        </p:txBody>
      </p:sp>
      <p:sp>
        <p:nvSpPr>
          <p:cNvPr id="6" name="Rectangle 5"/>
          <p:cNvSpPr/>
          <p:nvPr/>
        </p:nvSpPr>
        <p:spPr>
          <a:xfrm>
            <a:off x="698086" y="5976732"/>
            <a:ext cx="6096000" cy="646331"/>
          </a:xfrm>
          <a:prstGeom prst="rect">
            <a:avLst/>
          </a:prstGeom>
        </p:spPr>
        <p:txBody>
          <a:bodyPr>
            <a:spAutoFit/>
          </a:bodyPr>
          <a:lstStyle/>
          <a:p>
            <a:r>
              <a:rPr lang="en-CA" sz="1200" dirty="0"/>
              <a:t>Retrieved from: </a:t>
            </a:r>
          </a:p>
          <a:p>
            <a:r>
              <a:rPr lang="en-CA" sz="1200" dirty="0"/>
              <a:t>https://image.slidesharecdn.com/identificationofbacterialpathogens-111126232752-phpapp01/95/identification-of-bacterial-pathogens-32-728.jpg?cb=1322351153</a:t>
            </a:r>
          </a:p>
        </p:txBody>
      </p:sp>
    </p:spTree>
    <p:extLst>
      <p:ext uri="{BB962C8B-B14F-4D97-AF65-F5344CB8AC3E}">
        <p14:creationId xmlns:p14="http://schemas.microsoft.com/office/powerpoint/2010/main" val="4224700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Nucleic Acid Amplification test (NAAT)</a:t>
            </a:r>
          </a:p>
        </p:txBody>
      </p:sp>
      <p:sp>
        <p:nvSpPr>
          <p:cNvPr id="4" name="Content Placeholder 3"/>
          <p:cNvSpPr>
            <a:spLocks noGrp="1"/>
          </p:cNvSpPr>
          <p:nvPr>
            <p:ph idx="1"/>
          </p:nvPr>
        </p:nvSpPr>
        <p:spPr/>
        <p:txBody>
          <a:bodyPr/>
          <a:lstStyle/>
          <a:p>
            <a:r>
              <a:rPr lang="en-CA" dirty="0"/>
              <a:t>Amplification and detection of the RNA/DNA of the bacteria</a:t>
            </a:r>
          </a:p>
          <a:p>
            <a:r>
              <a:rPr lang="en-CA" dirty="0"/>
              <a:t>Used to identify the bacteria</a:t>
            </a:r>
          </a:p>
          <a:p>
            <a:r>
              <a:rPr lang="en-CA" dirty="0"/>
              <a:t>Currently most sensitive and specific</a:t>
            </a:r>
          </a:p>
          <a:p>
            <a:r>
              <a:rPr lang="en-CA" dirty="0"/>
              <a:t>Easier, quicker, cheaper than culture</a:t>
            </a:r>
          </a:p>
          <a:p>
            <a:r>
              <a:rPr lang="en-CA" dirty="0"/>
              <a:t>Urine sample is sufficient	</a:t>
            </a:r>
          </a:p>
        </p:txBody>
      </p:sp>
    </p:spTree>
    <p:extLst>
      <p:ext uri="{BB962C8B-B14F-4D97-AF65-F5344CB8AC3E}">
        <p14:creationId xmlns:p14="http://schemas.microsoft.com/office/powerpoint/2010/main" val="3907264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910699" y="198782"/>
            <a:ext cx="8492258" cy="6369194"/>
          </a:xfrm>
        </p:spPr>
      </p:pic>
      <p:sp>
        <p:nvSpPr>
          <p:cNvPr id="10" name="Rectangle 9"/>
          <p:cNvSpPr/>
          <p:nvPr/>
        </p:nvSpPr>
        <p:spPr>
          <a:xfrm>
            <a:off x="10402957" y="5921645"/>
            <a:ext cx="1669773" cy="646331"/>
          </a:xfrm>
          <a:prstGeom prst="rect">
            <a:avLst/>
          </a:prstGeom>
        </p:spPr>
        <p:txBody>
          <a:bodyPr wrap="square">
            <a:spAutoFit/>
          </a:bodyPr>
          <a:lstStyle/>
          <a:p>
            <a:r>
              <a:rPr lang="en-CA" sz="1200" dirty="0"/>
              <a:t>Retrieved from:</a:t>
            </a:r>
          </a:p>
          <a:p>
            <a:r>
              <a:rPr lang="en-CA" sz="1200" dirty="0"/>
              <a:t>https://aws.labome.com/figure/te-127-4.png</a:t>
            </a:r>
          </a:p>
        </p:txBody>
      </p:sp>
    </p:spTree>
    <p:extLst>
      <p:ext uri="{BB962C8B-B14F-4D97-AF65-F5344CB8AC3E}">
        <p14:creationId xmlns:p14="http://schemas.microsoft.com/office/powerpoint/2010/main" val="2146846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437" y="474362"/>
            <a:ext cx="7729728" cy="1188720"/>
          </a:xfrm>
        </p:spPr>
        <p:txBody>
          <a:bodyPr/>
          <a:lstStyle/>
          <a:p>
            <a:r>
              <a:rPr lang="en-CA" dirty="0"/>
              <a:t>Summary of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2613797"/>
              </p:ext>
            </p:extLst>
          </p:nvPr>
        </p:nvGraphicFramePr>
        <p:xfrm>
          <a:off x="2229039" y="1842714"/>
          <a:ext cx="7731126" cy="4617720"/>
        </p:xfrm>
        <a:graphic>
          <a:graphicData uri="http://schemas.openxmlformats.org/drawingml/2006/table">
            <a:tbl>
              <a:tblPr firstRow="1" bandRow="1">
                <a:tableStyleId>{21E4AEA4-8DFA-4A89-87EB-49C32662AFE0}</a:tableStyleId>
              </a:tblPr>
              <a:tblGrid>
                <a:gridCol w="2577042">
                  <a:extLst>
                    <a:ext uri="{9D8B030D-6E8A-4147-A177-3AD203B41FA5}">
                      <a16:colId xmlns:a16="http://schemas.microsoft.com/office/drawing/2014/main" val="1501912992"/>
                    </a:ext>
                  </a:extLst>
                </a:gridCol>
                <a:gridCol w="2577042">
                  <a:extLst>
                    <a:ext uri="{9D8B030D-6E8A-4147-A177-3AD203B41FA5}">
                      <a16:colId xmlns:a16="http://schemas.microsoft.com/office/drawing/2014/main" val="3491563211"/>
                    </a:ext>
                  </a:extLst>
                </a:gridCol>
                <a:gridCol w="2577042">
                  <a:extLst>
                    <a:ext uri="{9D8B030D-6E8A-4147-A177-3AD203B41FA5}">
                      <a16:colId xmlns:a16="http://schemas.microsoft.com/office/drawing/2014/main" val="1774443863"/>
                    </a:ext>
                  </a:extLst>
                </a:gridCol>
              </a:tblGrid>
              <a:tr h="370840">
                <a:tc>
                  <a:txBody>
                    <a:bodyPr/>
                    <a:lstStyle/>
                    <a:p>
                      <a:r>
                        <a:rPr lang="en-CA" dirty="0"/>
                        <a:t>Lab Test</a:t>
                      </a:r>
                    </a:p>
                  </a:txBody>
                  <a:tcPr/>
                </a:tc>
                <a:tc>
                  <a:txBody>
                    <a:bodyPr/>
                    <a:lstStyle/>
                    <a:p>
                      <a:r>
                        <a:rPr lang="en-CA" dirty="0"/>
                        <a:t>If </a:t>
                      </a:r>
                      <a:r>
                        <a:rPr lang="en-CA" i="1" dirty="0"/>
                        <a:t>Neisseria gonorrhoeae only</a:t>
                      </a:r>
                      <a:endParaRPr lang="en-CA" dirty="0"/>
                    </a:p>
                  </a:txBody>
                  <a:tcPr/>
                </a:tc>
                <a:tc>
                  <a:txBody>
                    <a:bodyPr/>
                    <a:lstStyle/>
                    <a:p>
                      <a:r>
                        <a:rPr lang="en-CA" dirty="0"/>
                        <a:t>If </a:t>
                      </a:r>
                      <a:r>
                        <a:rPr lang="en-CA" i="1" dirty="0"/>
                        <a:t>Chlamydia trachomatis only</a:t>
                      </a:r>
                      <a:endParaRPr lang="en-CA" dirty="0"/>
                    </a:p>
                  </a:txBody>
                  <a:tcPr/>
                </a:tc>
                <a:extLst>
                  <a:ext uri="{0D108BD9-81ED-4DB2-BD59-A6C34878D82A}">
                    <a16:rowId xmlns:a16="http://schemas.microsoft.com/office/drawing/2014/main" val="2222412176"/>
                  </a:ext>
                </a:extLst>
              </a:tr>
              <a:tr h="370840">
                <a:tc>
                  <a:txBody>
                    <a:bodyPr/>
                    <a:lstStyle/>
                    <a:p>
                      <a:r>
                        <a:rPr lang="en-CA" dirty="0"/>
                        <a:t>Gram stain</a:t>
                      </a:r>
                    </a:p>
                  </a:txBody>
                  <a:tcPr/>
                </a:tc>
                <a:tc>
                  <a:txBody>
                    <a:bodyPr/>
                    <a:lstStyle/>
                    <a:p>
                      <a:r>
                        <a:rPr lang="en-CA" dirty="0"/>
                        <a:t>Pink</a:t>
                      </a:r>
                    </a:p>
                  </a:txBody>
                  <a:tcPr/>
                </a:tc>
                <a:tc>
                  <a:txBody>
                    <a:bodyPr/>
                    <a:lstStyle/>
                    <a:p>
                      <a:r>
                        <a:rPr lang="en-CA" dirty="0"/>
                        <a:t>N/A</a:t>
                      </a:r>
                    </a:p>
                  </a:txBody>
                  <a:tcPr/>
                </a:tc>
                <a:extLst>
                  <a:ext uri="{0D108BD9-81ED-4DB2-BD59-A6C34878D82A}">
                    <a16:rowId xmlns:a16="http://schemas.microsoft.com/office/drawing/2014/main" val="2713457808"/>
                  </a:ext>
                </a:extLst>
              </a:tr>
              <a:tr h="370840">
                <a:tc>
                  <a:txBody>
                    <a:bodyPr/>
                    <a:lstStyle/>
                    <a:p>
                      <a:r>
                        <a:rPr lang="en-CA" dirty="0"/>
                        <a:t>Thayer-Martin medium</a:t>
                      </a:r>
                    </a:p>
                  </a:txBody>
                  <a:tcPr/>
                </a:tc>
                <a:tc>
                  <a:txBody>
                    <a:bodyPr/>
                    <a:lstStyle/>
                    <a:p>
                      <a:r>
                        <a:rPr lang="en-CA" dirty="0"/>
                        <a:t>Growth</a:t>
                      </a:r>
                    </a:p>
                  </a:txBody>
                  <a:tcPr/>
                </a:tc>
                <a:tc>
                  <a:txBody>
                    <a:bodyPr/>
                    <a:lstStyle/>
                    <a:p>
                      <a:r>
                        <a:rPr lang="en-CA" dirty="0"/>
                        <a:t>No growth</a:t>
                      </a:r>
                    </a:p>
                  </a:txBody>
                  <a:tcPr/>
                </a:tc>
                <a:extLst>
                  <a:ext uri="{0D108BD9-81ED-4DB2-BD59-A6C34878D82A}">
                    <a16:rowId xmlns:a16="http://schemas.microsoft.com/office/drawing/2014/main" val="48177397"/>
                  </a:ext>
                </a:extLst>
              </a:tr>
              <a:tr h="370840">
                <a:tc>
                  <a:txBody>
                    <a:bodyPr/>
                    <a:lstStyle/>
                    <a:p>
                      <a:r>
                        <a:rPr lang="en-CA" dirty="0"/>
                        <a:t>McCoy cell monolayer</a:t>
                      </a:r>
                    </a:p>
                  </a:txBody>
                  <a:tcPr/>
                </a:tc>
                <a:tc>
                  <a:txBody>
                    <a:bodyPr/>
                    <a:lstStyle/>
                    <a:p>
                      <a:r>
                        <a:rPr lang="en-CA" dirty="0"/>
                        <a:t>No growth</a:t>
                      </a:r>
                    </a:p>
                  </a:txBody>
                  <a:tcPr/>
                </a:tc>
                <a:tc>
                  <a:txBody>
                    <a:bodyPr/>
                    <a:lstStyle/>
                    <a:p>
                      <a:r>
                        <a:rPr lang="en-CA" dirty="0"/>
                        <a:t>Growth</a:t>
                      </a:r>
                    </a:p>
                  </a:txBody>
                  <a:tcPr/>
                </a:tc>
                <a:extLst>
                  <a:ext uri="{0D108BD9-81ED-4DB2-BD59-A6C34878D82A}">
                    <a16:rowId xmlns:a16="http://schemas.microsoft.com/office/drawing/2014/main" val="166828235"/>
                  </a:ext>
                </a:extLst>
              </a:tr>
              <a:tr h="370840">
                <a:tc>
                  <a:txBody>
                    <a:bodyPr/>
                    <a:lstStyle/>
                    <a:p>
                      <a:r>
                        <a:rPr lang="en-CA" dirty="0"/>
                        <a:t>Oxidase test</a:t>
                      </a:r>
                    </a:p>
                  </a:txBody>
                  <a:tcPr/>
                </a:tc>
                <a:tc>
                  <a:txBody>
                    <a:bodyPr/>
                    <a:lstStyle/>
                    <a:p>
                      <a:r>
                        <a:rPr lang="en-CA" dirty="0"/>
                        <a:t>Positive (purple)</a:t>
                      </a:r>
                    </a:p>
                  </a:txBody>
                  <a:tcPr/>
                </a:tc>
                <a:tc>
                  <a:txBody>
                    <a:bodyPr/>
                    <a:lstStyle/>
                    <a:p>
                      <a:r>
                        <a:rPr lang="en-CA" dirty="0"/>
                        <a:t>Negative (No change)</a:t>
                      </a:r>
                    </a:p>
                  </a:txBody>
                  <a:tcPr/>
                </a:tc>
                <a:extLst>
                  <a:ext uri="{0D108BD9-81ED-4DB2-BD59-A6C34878D82A}">
                    <a16:rowId xmlns:a16="http://schemas.microsoft.com/office/drawing/2014/main" val="2979871272"/>
                  </a:ext>
                </a:extLst>
              </a:tr>
              <a:tr h="370840">
                <a:tc>
                  <a:txBody>
                    <a:bodyPr/>
                    <a:lstStyle/>
                    <a:p>
                      <a:r>
                        <a:rPr lang="en-CA" dirty="0" err="1"/>
                        <a:t>Gonochek</a:t>
                      </a:r>
                      <a:r>
                        <a:rPr lang="en-CA" dirty="0"/>
                        <a:t> II test</a:t>
                      </a:r>
                    </a:p>
                  </a:txBody>
                  <a:tcPr/>
                </a:tc>
                <a:tc>
                  <a:txBody>
                    <a:bodyPr/>
                    <a:lstStyle/>
                    <a:p>
                      <a:r>
                        <a:rPr lang="en-CA" dirty="0"/>
                        <a:t>N/A</a:t>
                      </a:r>
                    </a:p>
                  </a:txBody>
                  <a:tcPr/>
                </a:tc>
                <a:tc>
                  <a:txBody>
                    <a:bodyPr/>
                    <a:lstStyle/>
                    <a:p>
                      <a:r>
                        <a:rPr lang="en-CA" dirty="0"/>
                        <a:t>Pink</a:t>
                      </a:r>
                    </a:p>
                  </a:txBody>
                  <a:tcPr/>
                </a:tc>
                <a:extLst>
                  <a:ext uri="{0D108BD9-81ED-4DB2-BD59-A6C34878D82A}">
                    <a16:rowId xmlns:a16="http://schemas.microsoft.com/office/drawing/2014/main" val="705287763"/>
                  </a:ext>
                </a:extLst>
              </a:tr>
              <a:tr h="370840">
                <a:tc>
                  <a:txBody>
                    <a:bodyPr/>
                    <a:lstStyle/>
                    <a:p>
                      <a:r>
                        <a:rPr lang="en-CA" dirty="0"/>
                        <a:t>Acid production test</a:t>
                      </a:r>
                    </a:p>
                  </a:txBody>
                  <a:tcPr/>
                </a:tc>
                <a:tc>
                  <a:txBody>
                    <a:bodyPr/>
                    <a:lstStyle/>
                    <a:p>
                      <a:r>
                        <a:rPr lang="en-CA" dirty="0"/>
                        <a:t>Red</a:t>
                      </a:r>
                    </a:p>
                  </a:txBody>
                  <a:tcPr/>
                </a:tc>
                <a:tc>
                  <a:txBody>
                    <a:bodyPr/>
                    <a:lstStyle/>
                    <a:p>
                      <a:r>
                        <a:rPr lang="en-CA" dirty="0"/>
                        <a:t>Yellow</a:t>
                      </a:r>
                    </a:p>
                  </a:txBody>
                  <a:tcPr/>
                </a:tc>
                <a:extLst>
                  <a:ext uri="{0D108BD9-81ED-4DB2-BD59-A6C34878D82A}">
                    <a16:rowId xmlns:a16="http://schemas.microsoft.com/office/drawing/2014/main" val="300347068"/>
                  </a:ext>
                </a:extLst>
              </a:tr>
              <a:tr h="370840">
                <a:tc>
                  <a:txBody>
                    <a:bodyPr/>
                    <a:lstStyle/>
                    <a:p>
                      <a:r>
                        <a:rPr lang="en-CA" dirty="0"/>
                        <a:t>Giemsa stain</a:t>
                      </a:r>
                    </a:p>
                  </a:txBody>
                  <a:tcPr/>
                </a:tc>
                <a:tc>
                  <a:txBody>
                    <a:bodyPr/>
                    <a:lstStyle/>
                    <a:p>
                      <a:r>
                        <a:rPr lang="en-CA" dirty="0"/>
                        <a:t>N/A</a:t>
                      </a:r>
                    </a:p>
                  </a:txBody>
                  <a:tcPr/>
                </a:tc>
                <a:tc>
                  <a:txBody>
                    <a:bodyPr/>
                    <a:lstStyle/>
                    <a:p>
                      <a:r>
                        <a:rPr lang="en-CA" dirty="0"/>
                        <a:t>Purple</a:t>
                      </a:r>
                    </a:p>
                  </a:txBody>
                  <a:tcPr/>
                </a:tc>
                <a:extLst>
                  <a:ext uri="{0D108BD9-81ED-4DB2-BD59-A6C34878D82A}">
                    <a16:rowId xmlns:a16="http://schemas.microsoft.com/office/drawing/2014/main" val="3954395501"/>
                  </a:ext>
                </a:extLst>
              </a:tr>
              <a:tr h="370840">
                <a:tc>
                  <a:txBody>
                    <a:bodyPr/>
                    <a:lstStyle/>
                    <a:p>
                      <a:r>
                        <a:rPr lang="en-CA" dirty="0"/>
                        <a:t>Ag detection by immunoassay</a:t>
                      </a:r>
                    </a:p>
                  </a:txBody>
                  <a:tcPr/>
                </a:tc>
                <a:tc>
                  <a:txBody>
                    <a:bodyPr/>
                    <a:lstStyle/>
                    <a:p>
                      <a:r>
                        <a:rPr lang="en-CA" dirty="0"/>
                        <a:t>++</a:t>
                      </a:r>
                    </a:p>
                  </a:txBody>
                  <a:tcPr/>
                </a:tc>
                <a:tc>
                  <a:txBody>
                    <a:bodyPr/>
                    <a:lstStyle/>
                    <a:p>
                      <a:r>
                        <a:rPr lang="en-CA" dirty="0"/>
                        <a:t>++</a:t>
                      </a:r>
                    </a:p>
                  </a:txBody>
                  <a:tcPr/>
                </a:tc>
                <a:extLst>
                  <a:ext uri="{0D108BD9-81ED-4DB2-BD59-A6C34878D82A}">
                    <a16:rowId xmlns:a16="http://schemas.microsoft.com/office/drawing/2014/main" val="78047089"/>
                  </a:ext>
                </a:extLst>
              </a:tr>
              <a:tr h="370840">
                <a:tc>
                  <a:txBody>
                    <a:bodyPr/>
                    <a:lstStyle/>
                    <a:p>
                      <a:r>
                        <a:rPr lang="en-CA" dirty="0"/>
                        <a:t>DFA</a:t>
                      </a:r>
                    </a:p>
                  </a:txBody>
                  <a:tcPr/>
                </a:tc>
                <a:tc>
                  <a:txBody>
                    <a:bodyPr/>
                    <a:lstStyle/>
                    <a:p>
                      <a:r>
                        <a:rPr lang="en-CA" dirty="0"/>
                        <a:t>++</a:t>
                      </a:r>
                    </a:p>
                  </a:txBody>
                  <a:tcPr/>
                </a:tc>
                <a:tc>
                  <a:txBody>
                    <a:bodyPr/>
                    <a:lstStyle/>
                    <a:p>
                      <a:r>
                        <a:rPr lang="en-CA" dirty="0"/>
                        <a:t>++</a:t>
                      </a:r>
                    </a:p>
                  </a:txBody>
                  <a:tcPr/>
                </a:tc>
                <a:extLst>
                  <a:ext uri="{0D108BD9-81ED-4DB2-BD59-A6C34878D82A}">
                    <a16:rowId xmlns:a16="http://schemas.microsoft.com/office/drawing/2014/main" val="1137274530"/>
                  </a:ext>
                </a:extLst>
              </a:tr>
              <a:tr h="370840">
                <a:tc>
                  <a:txBody>
                    <a:bodyPr/>
                    <a:lstStyle/>
                    <a:p>
                      <a:r>
                        <a:rPr lang="en-CA" dirty="0"/>
                        <a:t>NAAT</a:t>
                      </a:r>
                    </a:p>
                  </a:txBody>
                  <a:tcPr/>
                </a:tc>
                <a:tc>
                  <a:txBody>
                    <a:bodyPr/>
                    <a:lstStyle/>
                    <a:p>
                      <a:r>
                        <a:rPr lang="en-CA" dirty="0"/>
                        <a:t>+++</a:t>
                      </a:r>
                    </a:p>
                  </a:txBody>
                  <a:tcPr/>
                </a:tc>
                <a:tc>
                  <a:txBody>
                    <a:bodyPr/>
                    <a:lstStyle/>
                    <a:p>
                      <a:r>
                        <a:rPr lang="en-CA" dirty="0"/>
                        <a:t>+++</a:t>
                      </a:r>
                    </a:p>
                  </a:txBody>
                  <a:tcPr/>
                </a:tc>
                <a:extLst>
                  <a:ext uri="{0D108BD9-81ED-4DB2-BD59-A6C34878D82A}">
                    <a16:rowId xmlns:a16="http://schemas.microsoft.com/office/drawing/2014/main" val="3062738100"/>
                  </a:ext>
                </a:extLst>
              </a:tr>
            </a:tbl>
          </a:graphicData>
        </a:graphic>
      </p:graphicFrame>
    </p:spTree>
    <p:extLst>
      <p:ext uri="{BB962C8B-B14F-4D97-AF65-F5344CB8AC3E}">
        <p14:creationId xmlns:p14="http://schemas.microsoft.com/office/powerpoint/2010/main" val="96408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1. Causative pathogens</a:t>
            </a:r>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009507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CA"/>
              <a:t>Neisseria gonorrhea</a:t>
            </a:r>
            <a:endParaRPr lang="en-CA" dirty="0"/>
          </a:p>
        </p:txBody>
      </p:sp>
      <p:sp>
        <p:nvSpPr>
          <p:cNvPr id="3" name="Content Placeholder 2"/>
          <p:cNvSpPr>
            <a:spLocks noGrp="1"/>
          </p:cNvSpPr>
          <p:nvPr>
            <p:ph sz="half" idx="2"/>
          </p:nvPr>
        </p:nvSpPr>
        <p:spPr>
          <a:xfrm>
            <a:off x="1583436" y="3143249"/>
            <a:ext cx="4270248" cy="3178037"/>
          </a:xfrm>
        </p:spPr>
        <p:txBody>
          <a:bodyPr>
            <a:normAutofit/>
          </a:bodyPr>
          <a:lstStyle/>
          <a:p>
            <a:r>
              <a:rPr lang="en-CA" dirty="0"/>
              <a:t>Intracellular</a:t>
            </a:r>
          </a:p>
          <a:p>
            <a:r>
              <a:rPr lang="en-CA" dirty="0"/>
              <a:t>Gram-negative</a:t>
            </a:r>
          </a:p>
          <a:p>
            <a:r>
              <a:rPr lang="en-CA" dirty="0"/>
              <a:t>Cocci</a:t>
            </a:r>
          </a:p>
          <a:p>
            <a:r>
              <a:rPr lang="en-CA" dirty="0"/>
              <a:t>Pili for adherence</a:t>
            </a:r>
          </a:p>
          <a:p>
            <a:r>
              <a:rPr lang="en-CA" dirty="0"/>
              <a:t>Incubation period in males: 2-6 d</a:t>
            </a:r>
          </a:p>
          <a:p>
            <a:r>
              <a:rPr lang="en-CA" dirty="0"/>
              <a:t>Common S/</a:t>
            </a:r>
            <a:r>
              <a:rPr lang="en-CA" dirty="0" err="1"/>
              <a:t>Sx</a:t>
            </a:r>
            <a:r>
              <a:rPr lang="en-CA" dirty="0"/>
              <a:t>: urethral discharge, proctitis, dysuria, testicular pain</a:t>
            </a:r>
          </a:p>
        </p:txBody>
      </p:sp>
      <p:pic>
        <p:nvPicPr>
          <p:cNvPr id="7" name="Content Placeholder 6"/>
          <p:cNvPicPr>
            <a:picLocks noGrp="1" noChangeAspect="1"/>
          </p:cNvPicPr>
          <p:nvPr>
            <p:ph sz="quarter" idx="4"/>
          </p:nvPr>
        </p:nvPicPr>
        <p:blipFill>
          <a:blip r:embed="rId2"/>
          <a:stretch>
            <a:fillRect/>
          </a:stretch>
        </p:blipFill>
        <p:spPr>
          <a:xfrm>
            <a:off x="3896139" y="3143250"/>
            <a:ext cx="1957545" cy="1468159"/>
          </a:xfrm>
        </p:spPr>
      </p:pic>
      <p:sp>
        <p:nvSpPr>
          <p:cNvPr id="6" name="Text Placeholder 5"/>
          <p:cNvSpPr>
            <a:spLocks noGrp="1"/>
          </p:cNvSpPr>
          <p:nvPr>
            <p:ph type="body" sz="quarter" idx="13"/>
          </p:nvPr>
        </p:nvSpPr>
        <p:spPr/>
        <p:txBody>
          <a:bodyPr/>
          <a:lstStyle/>
          <a:p>
            <a:r>
              <a:rPr lang="en-CA"/>
              <a:t>Chlamydia trachomatis</a:t>
            </a:r>
            <a:endParaRPr lang="en-CA" dirty="0"/>
          </a:p>
        </p:txBody>
      </p:sp>
      <p:sp>
        <p:nvSpPr>
          <p:cNvPr id="2" name="Title 1"/>
          <p:cNvSpPr>
            <a:spLocks noGrp="1"/>
          </p:cNvSpPr>
          <p:nvPr>
            <p:ph type="title"/>
          </p:nvPr>
        </p:nvSpPr>
        <p:spPr/>
        <p:txBody>
          <a:bodyPr/>
          <a:lstStyle/>
          <a:p>
            <a:r>
              <a:rPr lang="en-CA"/>
              <a:t>Common Pathogens </a:t>
            </a:r>
            <a:endParaRPr lang="en-CA" dirty="0"/>
          </a:p>
        </p:txBody>
      </p:sp>
      <p:sp>
        <p:nvSpPr>
          <p:cNvPr id="18" name="Content Placeholder 2"/>
          <p:cNvSpPr txBox="1">
            <a:spLocks/>
          </p:cNvSpPr>
          <p:nvPr/>
        </p:nvSpPr>
        <p:spPr>
          <a:xfrm>
            <a:off x="6338316" y="3177541"/>
            <a:ext cx="4270248" cy="25967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CA" dirty="0"/>
          </a:p>
        </p:txBody>
      </p:sp>
      <p:sp>
        <p:nvSpPr>
          <p:cNvPr id="19" name="Content Placeholder 2"/>
          <p:cNvSpPr txBox="1">
            <a:spLocks/>
          </p:cNvSpPr>
          <p:nvPr/>
        </p:nvSpPr>
        <p:spPr>
          <a:xfrm>
            <a:off x="6338316" y="3177541"/>
            <a:ext cx="4270248" cy="31437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Obligate intracellular</a:t>
            </a:r>
          </a:p>
          <a:p>
            <a:r>
              <a:rPr lang="en-CA" dirty="0"/>
              <a:t>18 </a:t>
            </a:r>
            <a:r>
              <a:rPr lang="en-CA" dirty="0" err="1"/>
              <a:t>serovars</a:t>
            </a:r>
            <a:r>
              <a:rPr lang="en-CA" dirty="0"/>
              <a:t> (different outer membrane proteins), D-K implicated in urinary tract infection</a:t>
            </a:r>
          </a:p>
          <a:p>
            <a:r>
              <a:rPr lang="en-CA" dirty="0"/>
              <a:t>Exist in two stages:</a:t>
            </a:r>
          </a:p>
          <a:p>
            <a:pPr lvl="1"/>
            <a:r>
              <a:rPr lang="en-CA" dirty="0"/>
              <a:t>Elementary Bodies (EB) are non-replicating, infectious particles with a rigid cell wall that contain bacterial genome and plasmid</a:t>
            </a:r>
          </a:p>
          <a:p>
            <a:pPr lvl="1"/>
            <a:r>
              <a:rPr lang="en-CA" dirty="0"/>
              <a:t>Reticulate Bodies (RB) are the non-infectious particles, that are formed as a result of binary fission within the endocytosed EB cytoplasmic vacuole</a:t>
            </a:r>
          </a:p>
          <a:p>
            <a:pPr lvl="1"/>
            <a:endParaRPr lang="en-CA" dirty="0"/>
          </a:p>
        </p:txBody>
      </p:sp>
    </p:spTree>
    <p:extLst>
      <p:ext uri="{BB962C8B-B14F-4D97-AF65-F5344CB8AC3E}">
        <p14:creationId xmlns:p14="http://schemas.microsoft.com/office/powerpoint/2010/main" val="2093945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Chlamydia developmental cycle</a:t>
            </a:r>
          </a:p>
        </p:txBody>
      </p:sp>
      <p:sp>
        <p:nvSpPr>
          <p:cNvPr id="3" name="Content Placeholder 2"/>
          <p:cNvSpPr>
            <a:spLocks noGrp="1"/>
          </p:cNvSpPr>
          <p:nvPr>
            <p:ph idx="1"/>
          </p:nvPr>
        </p:nvSpPr>
        <p:spPr>
          <a:xfrm>
            <a:off x="6858000" y="4907259"/>
            <a:ext cx="3752885" cy="1475765"/>
          </a:xfrm>
        </p:spPr>
        <p:txBody>
          <a:bodyPr>
            <a:normAutofit fontScale="55000" lnSpcReduction="20000"/>
          </a:bodyPr>
          <a:lstStyle/>
          <a:p>
            <a:pPr marL="0" indent="0">
              <a:buNone/>
            </a:pPr>
            <a:r>
              <a:rPr lang="en-CA" dirty="0"/>
              <a:t>Retrieved from:</a:t>
            </a:r>
          </a:p>
          <a:p>
            <a:pPr marL="0" indent="0">
              <a:buNone/>
            </a:pPr>
            <a:r>
              <a:rPr lang="en-CA" dirty="0"/>
              <a:t>http://www.nature.com/nri/journal/v5/n2/fig_tab/nri1551_F2.html </a:t>
            </a:r>
          </a:p>
          <a:p>
            <a:pPr marL="0" indent="0">
              <a:buNone/>
            </a:pPr>
            <a:r>
              <a:rPr lang="en-CA" dirty="0"/>
              <a:t>https://www.google.ca/url?sa=i&amp;rct=j&amp;q=&amp;esrc=s&amp;source=images&amp;cd=&amp;cad=rja&amp;uact=8&amp;ved=0ahUKEwiO2OH135bSAhUK2GMKHehCDMYQjRwIBw&amp;url=http%3A%2F%2Fmynotes4usmle.tumblr.com%2Fpost%2F47670799230%2Fusmlepathslides-elementary-body-of-chlamydia&amp;psig=AFQjCNEeoAGUNoHFAVxpU9jjfSv3aAEYkA&amp;ust=1487407767260374</a:t>
            </a:r>
          </a:p>
        </p:txBody>
      </p:sp>
      <p:pic>
        <p:nvPicPr>
          <p:cNvPr id="4" name="Picture 3"/>
          <p:cNvPicPr>
            <a:picLocks noChangeAspect="1"/>
          </p:cNvPicPr>
          <p:nvPr/>
        </p:nvPicPr>
        <p:blipFill>
          <a:blip r:embed="rId2"/>
          <a:stretch>
            <a:fillRect/>
          </a:stretch>
        </p:blipFill>
        <p:spPr>
          <a:xfrm>
            <a:off x="6858000" y="2279374"/>
            <a:ext cx="3752885" cy="2501923"/>
          </a:xfrm>
          <a:prstGeom prst="rect">
            <a:avLst/>
          </a:prstGeom>
        </p:spPr>
      </p:pic>
      <p:pic>
        <p:nvPicPr>
          <p:cNvPr id="6" name="Picture 5"/>
          <p:cNvPicPr>
            <a:picLocks noChangeAspect="1"/>
          </p:cNvPicPr>
          <p:nvPr/>
        </p:nvPicPr>
        <p:blipFill>
          <a:blip r:embed="rId3"/>
          <a:stretch>
            <a:fillRect/>
          </a:stretch>
        </p:blipFill>
        <p:spPr>
          <a:xfrm>
            <a:off x="1406740" y="2279374"/>
            <a:ext cx="5272355" cy="4103650"/>
          </a:xfrm>
          <a:prstGeom prst="rect">
            <a:avLst/>
          </a:prstGeom>
        </p:spPr>
      </p:pic>
    </p:spTree>
    <p:extLst>
      <p:ext uri="{BB962C8B-B14F-4D97-AF65-F5344CB8AC3E}">
        <p14:creationId xmlns:p14="http://schemas.microsoft.com/office/powerpoint/2010/main" val="108178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83436" y="2279142"/>
            <a:ext cx="4270248" cy="451351"/>
          </a:xfrm>
        </p:spPr>
        <p:txBody>
          <a:bodyPr/>
          <a:lstStyle/>
          <a:p>
            <a:r>
              <a:rPr lang="en-CA" i="1" dirty="0"/>
              <a:t>Mycoplasma </a:t>
            </a:r>
            <a:r>
              <a:rPr lang="en-CA" i="1" dirty="0" err="1"/>
              <a:t>genitalium</a:t>
            </a:r>
            <a:endParaRPr lang="en-CA" dirty="0"/>
          </a:p>
        </p:txBody>
      </p:sp>
      <p:sp>
        <p:nvSpPr>
          <p:cNvPr id="3" name="Content Placeholder 2"/>
          <p:cNvSpPr>
            <a:spLocks noGrp="1"/>
          </p:cNvSpPr>
          <p:nvPr>
            <p:ph sz="half" idx="2"/>
          </p:nvPr>
        </p:nvSpPr>
        <p:spPr>
          <a:xfrm>
            <a:off x="1583436" y="2838448"/>
            <a:ext cx="4270248" cy="3050386"/>
          </a:xfrm>
        </p:spPr>
        <p:txBody>
          <a:bodyPr>
            <a:normAutofit/>
          </a:bodyPr>
          <a:lstStyle/>
          <a:p>
            <a:r>
              <a:rPr lang="en-CA" dirty="0"/>
              <a:t>Gram-negative</a:t>
            </a:r>
          </a:p>
          <a:p>
            <a:r>
              <a:rPr lang="en-CA" dirty="0"/>
              <a:t>Flask-shaped</a:t>
            </a:r>
          </a:p>
          <a:p>
            <a:r>
              <a:rPr lang="en-CA" dirty="0"/>
              <a:t>15-25% of symptomatic non-gonococcal urethritis in males</a:t>
            </a:r>
          </a:p>
        </p:txBody>
      </p:sp>
      <p:pic>
        <p:nvPicPr>
          <p:cNvPr id="11" name="Content Placeholder 10"/>
          <p:cNvPicPr>
            <a:picLocks noGrp="1" noChangeAspect="1"/>
          </p:cNvPicPr>
          <p:nvPr>
            <p:ph sz="quarter" idx="4"/>
          </p:nvPr>
        </p:nvPicPr>
        <p:blipFill>
          <a:blip r:embed="rId2"/>
          <a:stretch>
            <a:fillRect/>
          </a:stretch>
        </p:blipFill>
        <p:spPr>
          <a:xfrm>
            <a:off x="2671498" y="4288636"/>
            <a:ext cx="2094123" cy="1717181"/>
          </a:xfrm>
        </p:spPr>
      </p:pic>
      <p:sp>
        <p:nvSpPr>
          <p:cNvPr id="6" name="Text Placeholder 5"/>
          <p:cNvSpPr>
            <a:spLocks noGrp="1"/>
          </p:cNvSpPr>
          <p:nvPr>
            <p:ph type="body" sz="quarter" idx="13"/>
          </p:nvPr>
        </p:nvSpPr>
        <p:spPr>
          <a:xfrm>
            <a:off x="6338316" y="2294770"/>
            <a:ext cx="4270248" cy="420094"/>
          </a:xfrm>
        </p:spPr>
        <p:txBody>
          <a:bodyPr/>
          <a:lstStyle/>
          <a:p>
            <a:r>
              <a:rPr lang="en-CA" i="1" dirty="0" err="1"/>
              <a:t>Ureaplasma</a:t>
            </a:r>
            <a:r>
              <a:rPr lang="en-CA" i="1" dirty="0"/>
              <a:t> </a:t>
            </a:r>
            <a:r>
              <a:rPr lang="en-CA" i="1" dirty="0" err="1"/>
              <a:t>urealyticum</a:t>
            </a:r>
            <a:endParaRPr lang="en-CA" i="1" dirty="0"/>
          </a:p>
        </p:txBody>
      </p:sp>
      <p:sp>
        <p:nvSpPr>
          <p:cNvPr id="2" name="Title 1"/>
          <p:cNvSpPr>
            <a:spLocks noGrp="1"/>
          </p:cNvSpPr>
          <p:nvPr>
            <p:ph type="title"/>
          </p:nvPr>
        </p:nvSpPr>
        <p:spPr/>
        <p:txBody>
          <a:bodyPr/>
          <a:lstStyle/>
          <a:p>
            <a:r>
              <a:rPr lang="en-CA" dirty="0"/>
              <a:t>Less common pathogens</a:t>
            </a:r>
          </a:p>
        </p:txBody>
      </p:sp>
      <p:sp>
        <p:nvSpPr>
          <p:cNvPr id="12" name="Content Placeholder 2"/>
          <p:cNvSpPr txBox="1">
            <a:spLocks/>
          </p:cNvSpPr>
          <p:nvPr/>
        </p:nvSpPr>
        <p:spPr>
          <a:xfrm>
            <a:off x="6338316" y="2838448"/>
            <a:ext cx="4270248" cy="3050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Gram-negative</a:t>
            </a:r>
          </a:p>
          <a:p>
            <a:r>
              <a:rPr lang="en-CA" dirty="0"/>
              <a:t>Spherical / ovoid</a:t>
            </a:r>
          </a:p>
          <a:p>
            <a:r>
              <a:rPr lang="en-CA" dirty="0"/>
              <a:t>Cocci</a:t>
            </a:r>
          </a:p>
        </p:txBody>
      </p:sp>
      <p:pic>
        <p:nvPicPr>
          <p:cNvPr id="13" name="Picture 12"/>
          <p:cNvPicPr>
            <a:picLocks noChangeAspect="1"/>
          </p:cNvPicPr>
          <p:nvPr/>
        </p:nvPicPr>
        <p:blipFill>
          <a:blip r:embed="rId3"/>
          <a:stretch>
            <a:fillRect/>
          </a:stretch>
        </p:blipFill>
        <p:spPr>
          <a:xfrm>
            <a:off x="7044690" y="4107418"/>
            <a:ext cx="2857500" cy="1905000"/>
          </a:xfrm>
          <a:prstGeom prst="rect">
            <a:avLst/>
          </a:prstGeom>
        </p:spPr>
      </p:pic>
      <p:sp>
        <p:nvSpPr>
          <p:cNvPr id="14" name="Rectangle 13"/>
          <p:cNvSpPr/>
          <p:nvPr/>
        </p:nvSpPr>
        <p:spPr>
          <a:xfrm>
            <a:off x="7044690" y="6005817"/>
            <a:ext cx="3004466" cy="415498"/>
          </a:xfrm>
          <a:prstGeom prst="rect">
            <a:avLst/>
          </a:prstGeom>
        </p:spPr>
        <p:txBody>
          <a:bodyPr wrap="square">
            <a:spAutoFit/>
          </a:bodyPr>
          <a:lstStyle/>
          <a:p>
            <a:r>
              <a:rPr lang="en-CA" sz="1050" dirty="0"/>
              <a:t>Retrieved from: http://www.contraboli.ro/stuff/p/Ureaplasma.jpg</a:t>
            </a:r>
          </a:p>
        </p:txBody>
      </p:sp>
      <p:sp>
        <p:nvSpPr>
          <p:cNvPr id="15" name="Rectangle 14"/>
          <p:cNvSpPr/>
          <p:nvPr/>
        </p:nvSpPr>
        <p:spPr>
          <a:xfrm>
            <a:off x="1866621" y="6005817"/>
            <a:ext cx="3987063" cy="738664"/>
          </a:xfrm>
          <a:prstGeom prst="rect">
            <a:avLst/>
          </a:prstGeom>
        </p:spPr>
        <p:txBody>
          <a:bodyPr wrap="square">
            <a:spAutoFit/>
          </a:bodyPr>
          <a:lstStyle/>
          <a:p>
            <a:r>
              <a:rPr lang="en-CA" sz="1050" dirty="0"/>
              <a:t>Retrieved from:</a:t>
            </a:r>
          </a:p>
          <a:p>
            <a:r>
              <a:rPr lang="en-CA" sz="1050" dirty="0"/>
              <a:t>http://diseasespictures.com/wp-content/uploads/2015/11/Mycoplasma-Genitalium-Infection.jpg</a:t>
            </a:r>
          </a:p>
        </p:txBody>
      </p:sp>
    </p:spTree>
    <p:extLst>
      <p:ext uri="{BB962C8B-B14F-4D97-AF65-F5344CB8AC3E}">
        <p14:creationId xmlns:p14="http://schemas.microsoft.com/office/powerpoint/2010/main" val="1240950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2. Specimen required</a:t>
            </a:r>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645214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83436" y="2279142"/>
            <a:ext cx="4270248" cy="451351"/>
          </a:xfrm>
        </p:spPr>
        <p:txBody>
          <a:bodyPr/>
          <a:lstStyle/>
          <a:p>
            <a:r>
              <a:rPr lang="en-CA" dirty="0"/>
              <a:t>Urethral swab</a:t>
            </a:r>
          </a:p>
        </p:txBody>
      </p:sp>
      <p:sp>
        <p:nvSpPr>
          <p:cNvPr id="3" name="Content Placeholder 2"/>
          <p:cNvSpPr>
            <a:spLocks noGrp="1"/>
          </p:cNvSpPr>
          <p:nvPr>
            <p:ph sz="half" idx="2"/>
          </p:nvPr>
        </p:nvSpPr>
        <p:spPr>
          <a:xfrm>
            <a:off x="1583436" y="2838448"/>
            <a:ext cx="4270248" cy="3050386"/>
          </a:xfrm>
        </p:spPr>
        <p:txBody>
          <a:bodyPr>
            <a:normAutofit/>
          </a:bodyPr>
          <a:lstStyle/>
          <a:p>
            <a:r>
              <a:rPr lang="en-CA" dirty="0"/>
              <a:t>Pts should not pass urine for at least 2 hours prior to collection</a:t>
            </a:r>
          </a:p>
          <a:p>
            <a:r>
              <a:rPr lang="en-CA" dirty="0"/>
              <a:t>2-4cm inside the urethra</a:t>
            </a:r>
          </a:p>
          <a:p>
            <a:r>
              <a:rPr lang="en-CA" dirty="0"/>
              <a:t>Store frozen at -70’C, up to 60 days</a:t>
            </a:r>
          </a:p>
        </p:txBody>
      </p:sp>
      <p:sp>
        <p:nvSpPr>
          <p:cNvPr id="6" name="Text Placeholder 5"/>
          <p:cNvSpPr>
            <a:spLocks noGrp="1"/>
          </p:cNvSpPr>
          <p:nvPr>
            <p:ph type="body" sz="quarter" idx="13"/>
          </p:nvPr>
        </p:nvSpPr>
        <p:spPr>
          <a:xfrm>
            <a:off x="6338316" y="2294770"/>
            <a:ext cx="4270248" cy="420094"/>
          </a:xfrm>
        </p:spPr>
        <p:txBody>
          <a:bodyPr/>
          <a:lstStyle/>
          <a:p>
            <a:r>
              <a:rPr lang="en-CA" dirty="0"/>
              <a:t>urine specimen</a:t>
            </a:r>
          </a:p>
        </p:txBody>
      </p:sp>
      <p:sp>
        <p:nvSpPr>
          <p:cNvPr id="2" name="Title 1"/>
          <p:cNvSpPr>
            <a:spLocks noGrp="1"/>
          </p:cNvSpPr>
          <p:nvPr>
            <p:ph type="title"/>
          </p:nvPr>
        </p:nvSpPr>
        <p:spPr>
          <a:xfrm>
            <a:off x="2231136" y="964692"/>
            <a:ext cx="7729728" cy="1188720"/>
          </a:xfrm>
        </p:spPr>
        <p:txBody>
          <a:bodyPr/>
          <a:lstStyle/>
          <a:p>
            <a:r>
              <a:rPr lang="en-CA" dirty="0"/>
              <a:t>Types of specimen</a:t>
            </a:r>
          </a:p>
        </p:txBody>
      </p:sp>
      <p:sp>
        <p:nvSpPr>
          <p:cNvPr id="12" name="Content Placeholder 2"/>
          <p:cNvSpPr txBox="1">
            <a:spLocks/>
          </p:cNvSpPr>
          <p:nvPr/>
        </p:nvSpPr>
        <p:spPr>
          <a:xfrm>
            <a:off x="6338316" y="2838448"/>
            <a:ext cx="4270248" cy="30503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CA" dirty="0"/>
              <a:t>Pts should not pass urine for at least 1-2 hours prior to collection</a:t>
            </a:r>
          </a:p>
          <a:p>
            <a:r>
              <a:rPr lang="en-CA" dirty="0"/>
              <a:t>10 mL of first catch urine</a:t>
            </a:r>
          </a:p>
          <a:p>
            <a:r>
              <a:rPr lang="en-CA" dirty="0"/>
              <a:t>Store refrigerated at 2-8’C, up to 30 days</a:t>
            </a:r>
          </a:p>
          <a:p>
            <a:endParaRPr lang="en-CA" dirty="0"/>
          </a:p>
          <a:p>
            <a:endParaRPr lang="en-CA" dirty="0"/>
          </a:p>
          <a:p>
            <a:endParaRPr lang="en-CA" dirty="0"/>
          </a:p>
        </p:txBody>
      </p:sp>
      <p:sp>
        <p:nvSpPr>
          <p:cNvPr id="14" name="Rectangle 13"/>
          <p:cNvSpPr/>
          <p:nvPr/>
        </p:nvSpPr>
        <p:spPr>
          <a:xfrm>
            <a:off x="7044690" y="6005817"/>
            <a:ext cx="3004466" cy="415498"/>
          </a:xfrm>
          <a:prstGeom prst="rect">
            <a:avLst/>
          </a:prstGeom>
        </p:spPr>
        <p:txBody>
          <a:bodyPr wrap="square">
            <a:spAutoFit/>
          </a:bodyPr>
          <a:lstStyle/>
          <a:p>
            <a:r>
              <a:rPr lang="en-CA" sz="1050" dirty="0"/>
              <a:t>Retrieved from:</a:t>
            </a:r>
          </a:p>
          <a:p>
            <a:r>
              <a:rPr lang="en-CA" sz="1050" dirty="0"/>
              <a:t>http://www.jadco.gov.jm/images/ace-img/Sample.jpg</a:t>
            </a:r>
          </a:p>
        </p:txBody>
      </p:sp>
      <p:sp>
        <p:nvSpPr>
          <p:cNvPr id="15" name="Rectangle 14"/>
          <p:cNvSpPr/>
          <p:nvPr/>
        </p:nvSpPr>
        <p:spPr>
          <a:xfrm>
            <a:off x="1763864" y="5996789"/>
            <a:ext cx="3987063" cy="415498"/>
          </a:xfrm>
          <a:prstGeom prst="rect">
            <a:avLst/>
          </a:prstGeom>
        </p:spPr>
        <p:txBody>
          <a:bodyPr wrap="square">
            <a:spAutoFit/>
          </a:bodyPr>
          <a:lstStyle/>
          <a:p>
            <a:r>
              <a:rPr lang="en-CA" sz="1050" dirty="0"/>
              <a:t>Retrieved from:</a:t>
            </a:r>
          </a:p>
          <a:p>
            <a:r>
              <a:rPr lang="en-CA" sz="1050" dirty="0"/>
              <a:t>http://images.slideplayer.com/25/8043625/slides/slide_16.jpg</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61720" b="84783" l="13176" r="54545">
                        <a14:foregroundMark x1="39471" y1="74008" x2="39471" y2="74008"/>
                        <a14:foregroundMark x1="46951" y1="75236" x2="46951" y2="75236"/>
                        <a14:foregroundMark x1="48619" y1="76843" x2="48619" y2="76843"/>
                        <a14:foregroundMark x1="47699" y1="79112" x2="47699" y2="79112"/>
                        <a14:foregroundMark x1="46145" y1="77883" x2="46145" y2="77883"/>
                        <a14:foregroundMark x1="42865" y1="73251" x2="42865" y2="73251"/>
                        <a14:foregroundMark x1="43671" y1="78072" x2="43671" y2="78072"/>
                        <a14:foregroundMark x1="43038" y1="76087" x2="43038" y2="76087"/>
                        <a14:foregroundMark x1="40679" y1="75236" x2="40852" y2="75236"/>
                        <a14:foregroundMark x1="39931" y1="77316" x2="39931" y2="77316"/>
                        <a14:foregroundMark x1="35731" y1="74480" x2="35731" y2="74480"/>
                      </a14:backgroundRemoval>
                    </a14:imgEffect>
                  </a14:imgLayer>
                </a14:imgProps>
              </a:ext>
            </a:extLst>
          </a:blip>
          <a:srcRect l="8593" t="58937" r="45412" b="12330"/>
          <a:stretch/>
        </p:blipFill>
        <p:spPr>
          <a:xfrm>
            <a:off x="1763864" y="4402135"/>
            <a:ext cx="3909391" cy="1486699"/>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5829" b="99459" l="9994" r="89986"/>
                    </a14:imgEffect>
                  </a14:imgLayer>
                </a14:imgProps>
              </a:ext>
            </a:extLst>
          </a:blip>
          <a:stretch>
            <a:fillRect/>
          </a:stretch>
        </p:blipFill>
        <p:spPr>
          <a:xfrm>
            <a:off x="7147447" y="4211592"/>
            <a:ext cx="2802235" cy="1867783"/>
          </a:xfrm>
          <a:prstGeom prst="rect">
            <a:avLst/>
          </a:prstGeom>
        </p:spPr>
      </p:pic>
    </p:spTree>
    <p:extLst>
      <p:ext uri="{BB962C8B-B14F-4D97-AF65-F5344CB8AC3E}">
        <p14:creationId xmlns:p14="http://schemas.microsoft.com/office/powerpoint/2010/main" val="329819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283026062"/>
              </p:ext>
            </p:extLst>
          </p:nvPr>
        </p:nvGraphicFramePr>
        <p:xfrm>
          <a:off x="1550505" y="662610"/>
          <a:ext cx="9139582" cy="5025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789044" y="5364594"/>
            <a:ext cx="9139582" cy="1200329"/>
          </a:xfrm>
          <a:prstGeom prst="rect">
            <a:avLst/>
          </a:prstGeom>
        </p:spPr>
        <p:txBody>
          <a:bodyPr wrap="square">
            <a:spAutoFit/>
          </a:bodyPr>
          <a:lstStyle/>
          <a:p>
            <a:r>
              <a:rPr lang="en-CA" dirty="0">
                <a:sym typeface="Wingdings" panose="05000000000000000000" pitchFamily="2" charset="2"/>
              </a:rPr>
              <a:t> </a:t>
            </a:r>
            <a:r>
              <a:rPr lang="en-CA" dirty="0"/>
              <a:t>Timely detection, diagnosis and treatment are essential to clearing urethritis and preventing severe complications (e.g. epididymitis associated infertility, Reiter syndrome)! (However, laboratory assessment of GU vs. NGU is not considered clinically essential, as results do not alter therapy.)</a:t>
            </a:r>
          </a:p>
        </p:txBody>
      </p:sp>
    </p:spTree>
    <p:extLst>
      <p:ext uri="{BB962C8B-B14F-4D97-AF65-F5344CB8AC3E}">
        <p14:creationId xmlns:p14="http://schemas.microsoft.com/office/powerpoint/2010/main" val="131816827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Parcel</Template>
  <TotalTime>333</TotalTime>
  <Words>1408</Words>
  <Application>Microsoft Office PowerPoint</Application>
  <PresentationFormat>Widescreen</PresentationFormat>
  <Paragraphs>239</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Gill Sans MT</vt:lpstr>
      <vt:lpstr>Wingdings</vt:lpstr>
      <vt:lpstr>Parcel</vt:lpstr>
      <vt:lpstr>Microbiology Laboratory testing OF Male urethritis</vt:lpstr>
      <vt:lpstr>Content overview</vt:lpstr>
      <vt:lpstr>1. Causative pathogens</vt:lpstr>
      <vt:lpstr>Common Pathogens </vt:lpstr>
      <vt:lpstr>Chlamydia developmental cycle</vt:lpstr>
      <vt:lpstr>Less common pathogens</vt:lpstr>
      <vt:lpstr>2. Specimen required</vt:lpstr>
      <vt:lpstr>Types of specimen</vt:lpstr>
      <vt:lpstr>PowerPoint Presentation</vt:lpstr>
      <vt:lpstr>3. Laboratory tests &amp; results</vt:lpstr>
      <vt:lpstr>Types of Lab tests</vt:lpstr>
      <vt:lpstr>Gram stain</vt:lpstr>
      <vt:lpstr>Gram stain results</vt:lpstr>
      <vt:lpstr>Differential media</vt:lpstr>
      <vt:lpstr>Thayer-Martin agar</vt:lpstr>
      <vt:lpstr>Mycoplasma agar</vt:lpstr>
      <vt:lpstr>McCoy Cell monolayer</vt:lpstr>
      <vt:lpstr>Biochemical tests</vt:lpstr>
      <vt:lpstr>Types of Lab tests</vt:lpstr>
      <vt:lpstr>Giemsa stain</vt:lpstr>
      <vt:lpstr>Giemsa stain results</vt:lpstr>
      <vt:lpstr>Antigen detection by immunoassay (IA)</vt:lpstr>
      <vt:lpstr>Direct fluorescent Antibody (DFA)</vt:lpstr>
      <vt:lpstr>Nucleic Acid Amplification test (NAAT)</vt:lpstr>
      <vt:lpstr>PowerPoint Presentation</vt:lpstr>
      <vt:lpstr>Summary of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Microbiology Laboratory testing OF Male urethritis</dc:title>
  <dc:creator>Jen Yong</dc:creator>
  <cp:lastModifiedBy>Jen Yong</cp:lastModifiedBy>
  <cp:revision>39</cp:revision>
  <dcterms:created xsi:type="dcterms:W3CDTF">2017-02-17T08:12:16Z</dcterms:created>
  <dcterms:modified xsi:type="dcterms:W3CDTF">2017-02-18T18:56:19Z</dcterms:modified>
</cp:coreProperties>
</file>