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  <p:sldMasterId id="2147483783" r:id="rId2"/>
  </p:sldMasterIdLst>
  <p:notesMasterIdLst>
    <p:notesMasterId r:id="rId19"/>
  </p:notesMasterIdLst>
  <p:handoutMasterIdLst>
    <p:handoutMasterId r:id="rId20"/>
  </p:handoutMasterIdLst>
  <p:sldIdLst>
    <p:sldId id="291" r:id="rId3"/>
    <p:sldId id="320" r:id="rId4"/>
    <p:sldId id="338" r:id="rId5"/>
    <p:sldId id="322" r:id="rId6"/>
    <p:sldId id="321" r:id="rId7"/>
    <p:sldId id="340" r:id="rId8"/>
    <p:sldId id="323" r:id="rId9"/>
    <p:sldId id="325" r:id="rId10"/>
    <p:sldId id="335" r:id="rId11"/>
    <p:sldId id="326" r:id="rId12"/>
    <p:sldId id="332" r:id="rId13"/>
    <p:sldId id="337" r:id="rId14"/>
    <p:sldId id="333" r:id="rId15"/>
    <p:sldId id="327" r:id="rId16"/>
    <p:sldId id="330" r:id="rId17"/>
    <p:sldId id="328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au Iqbal" initials=" " lastIdx="1" clrIdx="0"/>
  <p:cmAuthor id="1" name="Isabeau Iqbal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0" autoAdjust="0"/>
    <p:restoredTop sz="94660"/>
  </p:normalViewPr>
  <p:slideViewPr>
    <p:cSldViewPr>
      <p:cViewPr varScale="1">
        <p:scale>
          <a:sx n="104" d="100"/>
          <a:sy n="104" d="100"/>
        </p:scale>
        <p:origin x="-2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B4432-C2B3-409A-8A13-9D5E7D9A119F}" type="datetimeFigureOut">
              <a:rPr lang="en-US"/>
              <a:pPr>
                <a:defRPr/>
              </a:pPr>
              <a:t>6/8/15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2B6556-27DA-4C86-A2E0-4B335A94A5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770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373199-624F-4E8C-84C9-CA5618613F67}" type="datetimeFigureOut">
              <a:rPr lang="en-US"/>
              <a:pPr>
                <a:defRPr/>
              </a:pPr>
              <a:t>6/8/15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F976CF-C1C4-477E-B63D-64D1B078AF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5895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733DD-CEA8-4BFA-A68B-A00F6F2C814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5274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01D22-298A-419E-B984-F93D66BB7EE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02D6D-8854-4169-93A0-11032027049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83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23F48-F6CC-487F-8F84-AACB5DDF2FC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74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2E1BF-F3CB-40B5-BA88-39FAB238EA0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38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476CA-1F7F-45EE-ABE0-E289F2AABDE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64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255E0-CE20-48F2-9E33-37C4BD34E87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30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BE894-3DFE-4C72-B779-1418E77EF7A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32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7D1B2-66AF-4B6B-9315-66669D2E476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507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01D22-298A-419E-B984-F93D66BB7EE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30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02D6D-8854-4169-93A0-11032027049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47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23F48-F6CC-487F-8F84-AACB5DDF2FC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2E1BF-F3CB-40B5-BA88-39FAB238EA0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476CA-1F7F-45EE-ABE0-E289F2AABDE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255E0-CE20-48F2-9E33-37C4BD34E87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BE894-3DFE-4C72-B779-1418E77EF7A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7D1B2-66AF-4B6B-9315-66669D2E476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D7E561-7F26-420D-BF30-1D4F464F4B9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D7E561-7F26-420D-BF30-1D4F464F4B9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65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848600" cy="1265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4800" b="1" dirty="0" smtClean="0">
                <a:latin typeface="Arial"/>
                <a:cs typeface="Arial"/>
              </a:rPr>
              <a:t>Creating a syllabus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854950" cy="2520280"/>
          </a:xfrm>
        </p:spPr>
        <p:txBody>
          <a:bodyPr>
            <a:normAutofit/>
          </a:bodyPr>
          <a:lstStyle/>
          <a:p>
            <a:pPr marR="0" algn="ctr" eaLnBrk="1" hangingPunct="1">
              <a:buFont typeface="Arial" charset="0"/>
              <a:buNone/>
            </a:pPr>
            <a:r>
              <a:rPr lang="en-CA" dirty="0" smtClean="0">
                <a:latin typeface="Arial"/>
                <a:cs typeface="Arial"/>
              </a:rPr>
              <a:t>Course Design Intensive</a:t>
            </a:r>
          </a:p>
          <a:p>
            <a:pPr marR="0" algn="ctr" eaLnBrk="1" hangingPunct="1">
              <a:buFont typeface="Arial" charset="0"/>
              <a:buNone/>
            </a:pPr>
            <a:r>
              <a:rPr lang="en-CA" dirty="0" smtClean="0">
                <a:latin typeface="Arial"/>
                <a:cs typeface="Arial"/>
              </a:rPr>
              <a:t>June 2015</a:t>
            </a:r>
          </a:p>
          <a:p>
            <a:pPr marR="0" algn="ctr" eaLnBrk="1" hangingPunct="1">
              <a:buFont typeface="Arial" charset="0"/>
              <a:buNone/>
            </a:pPr>
            <a:r>
              <a:rPr lang="en-CA" sz="1200" dirty="0" smtClean="0">
                <a:latin typeface="Arial"/>
                <a:cs typeface="Arial"/>
              </a:rPr>
              <a:t>University of British Columbia, Centre for Teaching, Learning and Technology</a:t>
            </a:r>
          </a:p>
          <a:p>
            <a:pPr marR="0" algn="ctr" eaLnBrk="1" hangingPunct="1">
              <a:buFont typeface="Arial" charset="0"/>
              <a:buNone/>
            </a:pPr>
            <a:endParaRPr lang="en-CA" dirty="0">
              <a:latin typeface="Arial"/>
              <a:cs typeface="Arial"/>
            </a:endParaRPr>
          </a:p>
          <a:p>
            <a:pPr algn="ctr"/>
            <a:r>
              <a:rPr lang="en-CA" dirty="0" err="1" smtClean="0">
                <a:cs typeface="Arial"/>
              </a:rPr>
              <a:t>Roselynn</a:t>
            </a:r>
            <a:r>
              <a:rPr lang="en-CA" dirty="0" smtClean="0">
                <a:cs typeface="Arial"/>
              </a:rPr>
              <a:t> </a:t>
            </a:r>
            <a:r>
              <a:rPr lang="en-CA" dirty="0" err="1" smtClean="0">
                <a:cs typeface="Arial"/>
              </a:rPr>
              <a:t>Verwoord</a:t>
            </a:r>
            <a:r>
              <a:rPr lang="en-CA" dirty="0" smtClean="0">
                <a:cs typeface="Arial"/>
              </a:rPr>
              <a:t>, MA</a:t>
            </a:r>
            <a:endParaRPr lang="en-CA" sz="1800" dirty="0">
              <a:cs typeface="Arial"/>
            </a:endParaRPr>
          </a:p>
          <a:p>
            <a:pPr algn="ctr"/>
            <a:r>
              <a:rPr lang="en-CA" dirty="0" smtClean="0">
                <a:latin typeface="Arial"/>
                <a:cs typeface="Arial"/>
              </a:rPr>
              <a:t>Isabeau Iqbal, PhD</a:t>
            </a:r>
            <a:endParaRPr lang="en-CA" sz="18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6237312"/>
            <a:ext cx="8564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solidFill>
                  <a:schemeClr val="tx2"/>
                </a:solidFill>
              </a:rPr>
              <a:t>This work is licensed under the Creative Commons Attribution-</a:t>
            </a:r>
            <a:r>
              <a:rPr lang="en-CA" sz="1200" dirty="0" err="1" smtClean="0">
                <a:solidFill>
                  <a:schemeClr val="tx2"/>
                </a:solidFill>
              </a:rPr>
              <a:t>NonCommercial</a:t>
            </a:r>
            <a:r>
              <a:rPr lang="en-CA" sz="1200" dirty="0" smtClean="0">
                <a:solidFill>
                  <a:schemeClr val="tx2"/>
                </a:solidFill>
              </a:rPr>
              <a:t> 4.0 International License. To view a copy of this license, visit http://creativecommons.org/licenses/by-nc/4.0/.</a:t>
            </a:r>
            <a:endParaRPr lang="en-CA" sz="12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2737" y="3101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Assessment </a:t>
            </a:r>
            <a:r>
              <a:rPr lang="en-US" dirty="0"/>
              <a:t>tasks </a:t>
            </a:r>
            <a:r>
              <a:rPr lang="en-US" dirty="0" smtClean="0"/>
              <a:t>aligned </a:t>
            </a:r>
            <a:r>
              <a:rPr lang="en-US" dirty="0"/>
              <a:t>to what </a:t>
            </a:r>
            <a:r>
              <a:rPr lang="en-US" dirty="0" smtClean="0"/>
              <a:t>we intend students to learn</a:t>
            </a:r>
          </a:p>
          <a:p>
            <a:pPr lvl="1"/>
            <a:r>
              <a:rPr lang="en-US" dirty="0" smtClean="0"/>
              <a:t>E.g. Criterion-referenced assessment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ntended </a:t>
            </a:r>
            <a:r>
              <a:rPr lang="en-US" dirty="0"/>
              <a:t>outcomes </a:t>
            </a:r>
            <a:r>
              <a:rPr lang="en-US" dirty="0" smtClean="0"/>
              <a:t>specify </a:t>
            </a:r>
            <a:r>
              <a:rPr lang="en-US" dirty="0"/>
              <a:t>the ACTIVITY that students should engage in if they are to achieve the outcome, as well as </a:t>
            </a:r>
            <a:r>
              <a:rPr lang="en-US" dirty="0" smtClean="0"/>
              <a:t>the </a:t>
            </a:r>
            <a:r>
              <a:rPr lang="en-US" dirty="0"/>
              <a:t>content the activity refers to. </a:t>
            </a:r>
            <a:endParaRPr lang="en-US" dirty="0" smtClean="0"/>
          </a:p>
          <a:p>
            <a:pPr lvl="1"/>
            <a:r>
              <a:rPr lang="en-US" dirty="0" smtClean="0"/>
              <a:t>Teacher creates </a:t>
            </a:r>
            <a:r>
              <a:rPr lang="en-US" dirty="0"/>
              <a:t>learning </a:t>
            </a:r>
            <a:r>
              <a:rPr lang="en-US" dirty="0" smtClean="0"/>
              <a:t>environment; student performs </a:t>
            </a:r>
            <a:r>
              <a:rPr lang="en-US" dirty="0"/>
              <a:t>learning </a:t>
            </a:r>
            <a:r>
              <a:rPr lang="en-US" dirty="0" smtClean="0"/>
              <a:t>activities; teacher assesses </a:t>
            </a:r>
            <a:r>
              <a:rPr lang="en-US" dirty="0"/>
              <a:t>student performance in relation to the learning outcomes. </a:t>
            </a:r>
            <a:endParaRPr lang="en-US" dirty="0" smtClean="0"/>
          </a:p>
          <a:p>
            <a:pPr lvl="1"/>
            <a:r>
              <a:rPr lang="en-US" dirty="0" smtClean="0"/>
              <a:t>E.g. </a:t>
            </a:r>
            <a:r>
              <a:rPr lang="en-US" dirty="0"/>
              <a:t>If the LO </a:t>
            </a:r>
            <a:r>
              <a:rPr lang="en-US" dirty="0" smtClean="0"/>
              <a:t>is - Students </a:t>
            </a:r>
            <a:r>
              <a:rPr lang="en-US" dirty="0"/>
              <a:t>will be able to drive a car, the teaching focuses on helping students to drive a car, not </a:t>
            </a:r>
            <a:r>
              <a:rPr lang="en-US" dirty="0" smtClean="0"/>
              <a:t>just giving </a:t>
            </a:r>
            <a:r>
              <a:rPr lang="en-US" dirty="0"/>
              <a:t>lectures on car driving, while the assessment focuses on how well the car is driven. 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00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Alignment/Integration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curriculum </a:t>
            </a:r>
            <a:r>
              <a:rPr lang="en-US" sz="4000" dirty="0"/>
              <a:t>is designed so that the learning activities and assessment tasks are aligned with the learning </a:t>
            </a:r>
            <a:r>
              <a:rPr lang="en-US" sz="4000" dirty="0" smtClean="0"/>
              <a:t>objectives that </a:t>
            </a:r>
            <a:r>
              <a:rPr lang="en-US" sz="4000" dirty="0"/>
              <a:t>are intended in the course.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20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79512" y="1700808"/>
            <a:ext cx="2520280" cy="2304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Teaching and learning activities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Designed to meet learning objectives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19872" y="1196752"/>
            <a:ext cx="2386608" cy="30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Intended learning objectives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1700808"/>
            <a:ext cx="2520280" cy="2304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Assessment methods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Designed to assess learning objectives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71800" y="2204864"/>
            <a:ext cx="576064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71800" y="3212976"/>
            <a:ext cx="576064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940152" y="2276872"/>
            <a:ext cx="445614" cy="26069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940152" y="3140968"/>
            <a:ext cx="445614" cy="2880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1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Integration &amp;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(video/activity)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77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Draft</a:t>
            </a:r>
            <a:r>
              <a:rPr lang="en-US" dirty="0"/>
              <a:t>/revise an </a:t>
            </a:r>
            <a:r>
              <a:rPr lang="en-US" dirty="0" smtClean="0"/>
              <a:t>effective learning-centered syllabus for your course.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06896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60932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smtClean="0"/>
              <a:t>Scott Maxwell. https</a:t>
            </a:r>
            <a:r>
              <a:rPr lang="en-US" sz="1200" dirty="0"/>
              <a:t>://</a:t>
            </a:r>
            <a:r>
              <a:rPr lang="en-US" sz="1200" dirty="0" err="1"/>
              <a:t>www.flickr.com</a:t>
            </a:r>
            <a:r>
              <a:rPr lang="en-US" sz="1200" dirty="0"/>
              <a:t>/photos/</a:t>
            </a:r>
            <a:r>
              <a:rPr lang="en-US" sz="1200" dirty="0" err="1"/>
              <a:t>lumaxart</a:t>
            </a:r>
            <a:r>
              <a:rPr lang="en-US" sz="1200" dirty="0"/>
              <a:t>/2137735924</a:t>
            </a:r>
          </a:p>
        </p:txBody>
      </p:sp>
    </p:spTree>
    <p:extLst>
      <p:ext uri="{BB962C8B-B14F-4D97-AF65-F5344CB8AC3E}">
        <p14:creationId xmlns:p14="http://schemas.microsoft.com/office/powerpoint/2010/main" val="331982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Working on your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" dirty="0"/>
          </a:p>
          <a:p>
            <a:pPr>
              <a:buClrTx/>
            </a:pPr>
            <a:r>
              <a:rPr lang="en-US" sz="2000" dirty="0" smtClean="0"/>
              <a:t>Consult the </a:t>
            </a:r>
            <a:r>
              <a:rPr lang="en-US" sz="2000" i="1" dirty="0" smtClean="0"/>
              <a:t>UBC Syllabus Template and Exampl</a:t>
            </a:r>
            <a:r>
              <a:rPr lang="en-US" sz="2000" dirty="0" smtClean="0"/>
              <a:t>e for ideas on what else you need </a:t>
            </a:r>
            <a:r>
              <a:rPr lang="en-US" sz="2000" dirty="0"/>
              <a:t>to </a:t>
            </a:r>
            <a:r>
              <a:rPr lang="en-US" sz="2000" dirty="0" smtClean="0"/>
              <a:t>include:</a:t>
            </a:r>
          </a:p>
          <a:p>
            <a:pPr lvl="1">
              <a:buClrTx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senate.ubc.ca</a:t>
            </a:r>
            <a:r>
              <a:rPr lang="en-US" dirty="0"/>
              <a:t>/sites/</a:t>
            </a:r>
            <a:r>
              <a:rPr lang="en-US" dirty="0" err="1"/>
              <a:t>senate.ubc.ca</a:t>
            </a:r>
            <a:r>
              <a:rPr lang="en-US" dirty="0"/>
              <a:t>/files/downloads/</a:t>
            </a:r>
            <a:r>
              <a:rPr lang="en-US" dirty="0" err="1"/>
              <a:t>va_H_Syllabus_Template_Example.pdf</a:t>
            </a:r>
            <a:endParaRPr lang="en-US" dirty="0" smtClean="0"/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sz="2000" dirty="0" smtClean="0"/>
              <a:t>Consult the </a:t>
            </a:r>
            <a:r>
              <a:rPr lang="en-US" sz="2000" i="1" dirty="0" smtClean="0"/>
              <a:t>Course Syllabus Checklist</a:t>
            </a:r>
            <a:r>
              <a:rPr lang="en-US" sz="2000" dirty="0"/>
              <a:t> </a:t>
            </a:r>
            <a:r>
              <a:rPr lang="en-US" sz="2000" dirty="0" smtClean="0"/>
              <a:t>to see what information you may still need. (See </a:t>
            </a:r>
            <a:r>
              <a:rPr lang="en-US" sz="2000" dirty="0"/>
              <a:t>pages 1-3: </a:t>
            </a:r>
            <a:r>
              <a:rPr lang="en-US" sz="2000" dirty="0">
                <a:solidFill>
                  <a:srgbClr val="000000"/>
                </a:solidFill>
              </a:rPr>
              <a:t>https://www.uoguelph.ca/tss/resources/idres/CourseOutlinechecklist1.</a:t>
            </a:r>
            <a:r>
              <a:rPr lang="en-US" sz="2000" dirty="0" smtClean="0">
                <a:solidFill>
                  <a:srgbClr val="000000"/>
                </a:solidFill>
              </a:rPr>
              <a:t>pdf)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sz="2000" dirty="0" smtClean="0"/>
              <a:t>What are your next steps for syllabus creation?  What can you make progress on now? Start</a:t>
            </a:r>
            <a:r>
              <a:rPr lang="en-US" sz="2000" dirty="0" smtClean="0">
                <a:solidFill>
                  <a:srgbClr val="FF0000"/>
                </a:solidFill>
              </a:rPr>
              <a:t>! 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54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session -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questions emerged for you related to designing a course syllabus, while you were working on your course?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What </a:t>
            </a:r>
            <a:r>
              <a:rPr lang="en-US" sz="2800" dirty="0"/>
              <a:t>needs clarification?  </a:t>
            </a:r>
            <a:endParaRPr lang="en-US" sz="2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39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576064"/>
          </a:xfrm>
        </p:spPr>
        <p:txBody>
          <a:bodyPr>
            <a:noAutofit/>
          </a:bodyPr>
          <a:lstStyle/>
          <a:p>
            <a:r>
              <a:rPr lang="en-US" b="1" dirty="0" smtClean="0"/>
              <a:t>Learning objectives: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064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session, you should be able to: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Critically </a:t>
            </a:r>
            <a:r>
              <a:rPr lang="en-US" dirty="0"/>
              <a:t>appraise whether a syllabus is learning-centered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Explain the principles of integration and alignment as these relate to syllabus creation.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Draft and/or revise an effective learning-</a:t>
            </a:r>
            <a:r>
              <a:rPr lang="en-US" dirty="0" err="1"/>
              <a:t>centred</a:t>
            </a:r>
            <a:r>
              <a:rPr lang="en-US" dirty="0"/>
              <a:t> syllabus for your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3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381642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/>
              <a:t>Focuses on the needs of the students </a:t>
            </a:r>
            <a:r>
              <a:rPr lang="en-US" sz="2800" dirty="0" smtClean="0"/>
              <a:t>as these relate to their learning </a:t>
            </a:r>
            <a:r>
              <a:rPr lang="en-US" sz="2800" dirty="0"/>
              <a:t>process</a:t>
            </a:r>
            <a:r>
              <a:rPr lang="en-US" sz="2800" dirty="0" smtClean="0"/>
              <a:t>.</a:t>
            </a:r>
          </a:p>
          <a:p>
            <a:pPr>
              <a:buClrTx/>
            </a:pPr>
            <a:endParaRPr lang="en-US" sz="1000" dirty="0"/>
          </a:p>
          <a:p>
            <a:pPr>
              <a:buClrTx/>
            </a:pPr>
            <a:r>
              <a:rPr lang="en-US" sz="2800" dirty="0"/>
              <a:t>Instructors </a:t>
            </a:r>
            <a:r>
              <a:rPr lang="en-US" sz="2800" dirty="0" smtClean="0"/>
              <a:t>include </a:t>
            </a:r>
            <a:r>
              <a:rPr lang="en-US" sz="2800" dirty="0"/>
              <a:t>information that will facilitate the academic success of </a:t>
            </a:r>
            <a:r>
              <a:rPr lang="en-US" sz="2800" dirty="0" smtClean="0"/>
              <a:t>students</a:t>
            </a:r>
          </a:p>
          <a:p>
            <a:pPr>
              <a:buClrTx/>
            </a:pPr>
            <a:endParaRPr lang="en-US" sz="1000" dirty="0" smtClean="0"/>
          </a:p>
          <a:p>
            <a:pPr>
              <a:buClrTx/>
            </a:pPr>
            <a:r>
              <a:rPr lang="en-US" sz="2800" dirty="0" smtClean="0"/>
              <a:t>Views learning as a partnership between instructor(s) and students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4896" cy="576064"/>
          </a:xfrm>
        </p:spPr>
        <p:txBody>
          <a:bodyPr>
            <a:noAutofit/>
          </a:bodyPr>
          <a:lstStyle/>
          <a:p>
            <a:r>
              <a:rPr lang="en-US" b="1" dirty="0" smtClean="0"/>
              <a:t>The learning-centered syllabus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697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nk_model_gre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2070"/>
          <a:stretch>
            <a:fillRect/>
          </a:stretch>
        </p:blipFill>
        <p:spPr>
          <a:xfrm>
            <a:off x="971600" y="1844824"/>
            <a:ext cx="6552728" cy="38830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95536" y="6237312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Fink, D. (2013)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576064"/>
          </a:xfrm>
        </p:spPr>
        <p:txBody>
          <a:bodyPr>
            <a:noAutofit/>
          </a:bodyPr>
          <a:lstStyle/>
          <a:p>
            <a:r>
              <a:rPr lang="en-US" b="1" dirty="0"/>
              <a:t>The learning-centered 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133056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Establishes connection with students</a:t>
            </a:r>
          </a:p>
          <a:p>
            <a:pPr>
              <a:buClrTx/>
            </a:pPr>
            <a:r>
              <a:rPr lang="en-US" sz="3200" dirty="0" smtClean="0"/>
              <a:t>Acquaints students with structure of course</a:t>
            </a:r>
          </a:p>
          <a:p>
            <a:pPr>
              <a:buClrTx/>
            </a:pPr>
            <a:r>
              <a:rPr lang="en-US" sz="3200" dirty="0" smtClean="0"/>
              <a:t>Sets the tone</a:t>
            </a:r>
          </a:p>
          <a:p>
            <a:pPr>
              <a:buClrTx/>
            </a:pPr>
            <a:r>
              <a:rPr lang="en-US" sz="3200" dirty="0" smtClean="0"/>
              <a:t>Includes assignment descriptions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4896" cy="57606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Benefits of the learning-centered syllabus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60212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Designing a course syllabus: a learning-centered approach. Retrieved from: http</a:t>
            </a:r>
            <a:r>
              <a:rPr lang="en-US" sz="1400" dirty="0"/>
              <a:t>://</a:t>
            </a:r>
            <a:r>
              <a:rPr lang="en-US" sz="1400" dirty="0" err="1"/>
              <a:t>ctl.byu.edu</a:t>
            </a:r>
            <a:r>
              <a:rPr lang="en-US" sz="1400" dirty="0"/>
              <a:t>/sites/default/files/designing-a-course-syllabus_0.pdf</a:t>
            </a:r>
          </a:p>
        </p:txBody>
      </p:sp>
    </p:spTree>
    <p:extLst>
      <p:ext uri="{BB962C8B-B14F-4D97-AF65-F5344CB8AC3E}">
        <p14:creationId xmlns:p14="http://schemas.microsoft.com/office/powerpoint/2010/main" val="99176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133056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Defines students’ responsibilities for success</a:t>
            </a:r>
          </a:p>
          <a:p>
            <a:pPr>
              <a:buClrTx/>
            </a:pPr>
            <a:r>
              <a:rPr lang="en-US" sz="3200" dirty="0" smtClean="0"/>
              <a:t>Helps students determine their readiness for the course</a:t>
            </a:r>
          </a:p>
          <a:p>
            <a:pPr>
              <a:buClrTx/>
            </a:pPr>
            <a:r>
              <a:rPr lang="en-US" sz="3200" dirty="0" smtClean="0"/>
              <a:t>States how course fits into the overall program</a:t>
            </a:r>
          </a:p>
          <a:p>
            <a:pPr>
              <a:buClrTx/>
            </a:pPr>
            <a:r>
              <a:rPr lang="en-US" sz="3200" dirty="0" smtClean="0"/>
              <a:t>Communicates technology requirements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4896" cy="57606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Benefits of the learning-centered syllabus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60212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Designing a course syllabus: a learning-centered approach. Retrieved from: http</a:t>
            </a:r>
            <a:r>
              <a:rPr lang="en-US" sz="1400" dirty="0"/>
              <a:t>://</a:t>
            </a:r>
            <a:r>
              <a:rPr lang="en-US" sz="1400" dirty="0" err="1"/>
              <a:t>ctl.byu.edu</a:t>
            </a:r>
            <a:r>
              <a:rPr lang="en-US" sz="1400" dirty="0"/>
              <a:t>/sites/default/files/designing-a-course-syllabus_0.pdf</a:t>
            </a:r>
          </a:p>
        </p:txBody>
      </p:sp>
    </p:spTree>
    <p:extLst>
      <p:ext uri="{BB962C8B-B14F-4D97-AF65-F5344CB8AC3E}">
        <p14:creationId xmlns:p14="http://schemas.microsoft.com/office/powerpoint/2010/main" val="5065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Appraise a syllabus (on your 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200" b="1" dirty="0" smtClean="0"/>
              <a:t>Using your own syllabus or one of the syllabi CDI site, critically appraise the extent to which the document is learning centered. (10 minutes)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 smtClean="0"/>
              <a:t>You may wish to use the list </a:t>
            </a:r>
            <a:r>
              <a:rPr lang="en-US" sz="3200" dirty="0"/>
              <a:t>of elements at </a:t>
            </a:r>
            <a:r>
              <a:rPr lang="en-US" sz="3200" dirty="0" smtClean="0"/>
              <a:t>in the “Syllabus Best Practices (Iowa State University)” (on website, see Resources, Friday afternoon, “Syllabus Resources”)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08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Appraise a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things to consider….</a:t>
            </a:r>
          </a:p>
          <a:p>
            <a:pPr>
              <a:buClrTx/>
            </a:pPr>
            <a:r>
              <a:rPr lang="en-US" dirty="0" smtClean="0"/>
              <a:t>What </a:t>
            </a:r>
            <a:r>
              <a:rPr lang="en-US" dirty="0"/>
              <a:t>is the tone of this syllabus? (What first impressions would this syllabus give to students?</a:t>
            </a:r>
            <a:r>
              <a:rPr lang="en-US" dirty="0" smtClean="0"/>
              <a:t>)</a:t>
            </a:r>
            <a:endParaRPr lang="en-US" sz="1100" dirty="0"/>
          </a:p>
          <a:p>
            <a:pPr>
              <a:buClrTx/>
            </a:pPr>
            <a:r>
              <a:rPr lang="en-US" dirty="0"/>
              <a:t>In your opinion, does the syllabus view learning as a partnership between students and their instructor? Why or why not</a:t>
            </a:r>
            <a:r>
              <a:rPr lang="en-US" dirty="0" smtClean="0"/>
              <a:t>?</a:t>
            </a:r>
            <a:endParaRPr lang="en-US" dirty="0"/>
          </a:p>
          <a:p>
            <a:pPr>
              <a:buClrTx/>
            </a:pPr>
            <a:r>
              <a:rPr lang="en-US" dirty="0"/>
              <a:t>What does the syllabus communicate about the instructor’s role? about the students’ responsibilities</a:t>
            </a:r>
            <a:r>
              <a:rPr lang="en-US" dirty="0" smtClean="0"/>
              <a:t>?</a:t>
            </a:r>
            <a:endParaRPr lang="en-US" dirty="0"/>
          </a:p>
          <a:p>
            <a:pPr>
              <a:buClrTx/>
            </a:pPr>
            <a:r>
              <a:rPr lang="en-US" dirty="0"/>
              <a:t>To what extent does the syllabus anticipate students’ questions</a:t>
            </a:r>
            <a:r>
              <a:rPr lang="en-US" dirty="0" smtClean="0"/>
              <a:t>?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June 5, 2015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7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lignment Check Phot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13" r="-13313"/>
          <a:stretch>
            <a:fillRect/>
          </a:stretch>
        </p:blipFill>
        <p:spPr>
          <a:xfrm rot="5400000">
            <a:off x="468313" y="981075"/>
            <a:ext cx="82296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June 6, 2015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843C-CFEA-465C-B060-9336A325AA7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45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288680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2429</TotalTime>
  <Words>877</Words>
  <Application>Microsoft Macintosh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Clarity</vt:lpstr>
      <vt:lpstr>Office Theme</vt:lpstr>
      <vt:lpstr>Creating a syllabus</vt:lpstr>
      <vt:lpstr>Learning objectives:</vt:lpstr>
      <vt:lpstr>The learning-centered syllabus</vt:lpstr>
      <vt:lpstr>The learning-centered syllabus</vt:lpstr>
      <vt:lpstr>Benefits of the learning-centered syllabus:</vt:lpstr>
      <vt:lpstr>Benefits of the learning-centered syllabus:</vt:lpstr>
      <vt:lpstr>Activity: Appraise a syllabus (on your own)</vt:lpstr>
      <vt:lpstr>Activity: Appraise a syllabus</vt:lpstr>
      <vt:lpstr>PowerPoint Presentation</vt:lpstr>
      <vt:lpstr>Alignment</vt:lpstr>
      <vt:lpstr>Alignment/Integration</vt:lpstr>
      <vt:lpstr>PowerPoint Presentation</vt:lpstr>
      <vt:lpstr>Application of Integration &amp; Alignment</vt:lpstr>
      <vt:lpstr>Activity: Your turn!</vt:lpstr>
      <vt:lpstr>Your turn: Working on your syllabus</vt:lpstr>
      <vt:lpstr>Syllabus session - Closing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Johnson</dc:creator>
  <cp:lastModifiedBy>Isabeau Iqbal</cp:lastModifiedBy>
  <cp:revision>150</cp:revision>
  <dcterms:created xsi:type="dcterms:W3CDTF">2008-11-26T00:27:16Z</dcterms:created>
  <dcterms:modified xsi:type="dcterms:W3CDTF">2015-06-08T18:52:14Z</dcterms:modified>
</cp:coreProperties>
</file>