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9" r:id="rId6"/>
    <p:sldId id="280" r:id="rId7"/>
    <p:sldId id="281" r:id="rId8"/>
    <p:sldId id="284" r:id="rId9"/>
    <p:sldId id="263" r:id="rId10"/>
    <p:sldId id="286" r:id="rId11"/>
    <p:sldId id="283" r:id="rId12"/>
    <p:sldId id="262" r:id="rId13"/>
    <p:sldId id="282" r:id="rId14"/>
    <p:sldId id="285" r:id="rId15"/>
    <p:sldId id="266" r:id="rId16"/>
    <p:sldId id="275" r:id="rId17"/>
    <p:sldId id="276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8007"/>
    <a:srgbClr val="B6731A"/>
    <a:srgbClr val="D22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29" autoAdjust="0"/>
  </p:normalViewPr>
  <p:slideViewPr>
    <p:cSldViewPr>
      <p:cViewPr varScale="1">
        <p:scale>
          <a:sx n="53" d="100"/>
          <a:sy n="53" d="100"/>
        </p:scale>
        <p:origin x="-96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2D1508-91CA-488D-B27F-0517D0595844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CA"/>
        </a:p>
      </dgm:t>
    </dgm:pt>
    <dgm:pt modelId="{00355428-CB3C-4990-87FA-7A87589FD5A1}">
      <dgm:prSet phldrT="[Text]" custT="1"/>
      <dgm:spPr/>
      <dgm:t>
        <a:bodyPr/>
        <a:lstStyle/>
        <a:p>
          <a:r>
            <a:rPr lang="en-CA" sz="2600" dirty="0" smtClean="0"/>
            <a:t>The </a:t>
          </a:r>
          <a:r>
            <a:rPr lang="en-CA" sz="2600" dirty="0" smtClean="0"/>
            <a:t>Case</a:t>
          </a:r>
          <a:endParaRPr lang="en-CA" sz="2600" dirty="0"/>
        </a:p>
      </dgm:t>
    </dgm:pt>
    <dgm:pt modelId="{976953DA-55AB-4F64-984E-D9BA956364DC}" type="parTrans" cxnId="{991EAA44-3E18-49C3-8F8E-390CF6DCC68F}">
      <dgm:prSet/>
      <dgm:spPr/>
      <dgm:t>
        <a:bodyPr/>
        <a:lstStyle/>
        <a:p>
          <a:endParaRPr lang="en-CA"/>
        </a:p>
      </dgm:t>
    </dgm:pt>
    <dgm:pt modelId="{EDA39771-79FC-47F5-A647-69B3B23BF88F}" type="sibTrans" cxnId="{991EAA44-3E18-49C3-8F8E-390CF6DCC68F}">
      <dgm:prSet/>
      <dgm:spPr/>
      <dgm:t>
        <a:bodyPr/>
        <a:lstStyle/>
        <a:p>
          <a:endParaRPr lang="en-CA"/>
        </a:p>
      </dgm:t>
    </dgm:pt>
    <dgm:pt modelId="{623A8EFB-D685-4E65-821A-BDB23B12856F}">
      <dgm:prSet phldrT="[Text]" custT="1"/>
      <dgm:spPr/>
      <dgm:t>
        <a:bodyPr/>
        <a:lstStyle/>
        <a:p>
          <a:r>
            <a:rPr lang="en-CA" sz="2600" dirty="0" smtClean="0"/>
            <a:t>Bacterial Epidemiology - Reservoirs</a:t>
          </a:r>
          <a:endParaRPr lang="en-CA" sz="2600" dirty="0"/>
        </a:p>
      </dgm:t>
    </dgm:pt>
    <dgm:pt modelId="{2E8CF2F4-1FEA-4F3F-ACB7-844AB754E480}" type="parTrans" cxnId="{5488970C-C6CA-4361-9A8C-71ED2DE8A902}">
      <dgm:prSet/>
      <dgm:spPr/>
      <dgm:t>
        <a:bodyPr/>
        <a:lstStyle/>
        <a:p>
          <a:endParaRPr lang="en-CA"/>
        </a:p>
      </dgm:t>
    </dgm:pt>
    <dgm:pt modelId="{EC673EA6-61EF-4243-B1A1-CF4CB6C068DB}" type="sibTrans" cxnId="{5488970C-C6CA-4361-9A8C-71ED2DE8A902}">
      <dgm:prSet/>
      <dgm:spPr/>
      <dgm:t>
        <a:bodyPr/>
        <a:lstStyle/>
        <a:p>
          <a:endParaRPr lang="en-CA"/>
        </a:p>
      </dgm:t>
    </dgm:pt>
    <dgm:pt modelId="{74D19DAB-3E6A-4AAA-B1EF-9CDCFE3825B6}">
      <dgm:prSet phldrT="[Text]" custT="1"/>
      <dgm:spPr/>
      <dgm:t>
        <a:bodyPr/>
        <a:lstStyle/>
        <a:p>
          <a:r>
            <a:rPr lang="en-CA" sz="2600" dirty="0" smtClean="0"/>
            <a:t>Steps for Entry and Infection</a:t>
          </a:r>
          <a:endParaRPr lang="en-CA" sz="2600" dirty="0"/>
        </a:p>
      </dgm:t>
    </dgm:pt>
    <dgm:pt modelId="{F89F7F6D-29AB-4C6E-AE08-BC2BEA3A643F}" type="parTrans" cxnId="{775F27CC-0DCC-4111-9F28-BB8AE3DCC97C}">
      <dgm:prSet/>
      <dgm:spPr/>
      <dgm:t>
        <a:bodyPr/>
        <a:lstStyle/>
        <a:p>
          <a:endParaRPr lang="en-CA"/>
        </a:p>
      </dgm:t>
    </dgm:pt>
    <dgm:pt modelId="{D48880D2-9464-44F6-988C-E268A7F77B4B}" type="sibTrans" cxnId="{775F27CC-0DCC-4111-9F28-BB8AE3DCC97C}">
      <dgm:prSet/>
      <dgm:spPr/>
      <dgm:t>
        <a:bodyPr/>
        <a:lstStyle/>
        <a:p>
          <a:endParaRPr lang="en-CA"/>
        </a:p>
      </dgm:t>
    </dgm:pt>
    <dgm:pt modelId="{65DEA064-A07B-47E7-9694-960C0DAC09C1}">
      <dgm:prSet phldrT="[Text]" custT="1"/>
      <dgm:spPr/>
      <dgm:t>
        <a:bodyPr/>
        <a:lstStyle/>
        <a:p>
          <a:r>
            <a:rPr lang="en-CA" sz="2600" dirty="0" smtClean="0"/>
            <a:t>Multiplication and Spreading</a:t>
          </a:r>
          <a:endParaRPr lang="en-CA" sz="2600" dirty="0"/>
        </a:p>
      </dgm:t>
    </dgm:pt>
    <dgm:pt modelId="{C3F222A8-BE49-43AA-BD41-C8C79326F7D6}" type="parTrans" cxnId="{C7CC21BB-B1EF-41F1-A75D-CD9C2FA50C78}">
      <dgm:prSet/>
      <dgm:spPr/>
      <dgm:t>
        <a:bodyPr/>
        <a:lstStyle/>
        <a:p>
          <a:endParaRPr lang="en-CA"/>
        </a:p>
      </dgm:t>
    </dgm:pt>
    <dgm:pt modelId="{6D4D9B4C-A7C6-424A-892E-CD2A013C34A3}" type="sibTrans" cxnId="{C7CC21BB-B1EF-41F1-A75D-CD9C2FA50C78}">
      <dgm:prSet/>
      <dgm:spPr/>
      <dgm:t>
        <a:bodyPr/>
        <a:lstStyle/>
        <a:p>
          <a:endParaRPr lang="en-CA"/>
        </a:p>
      </dgm:t>
    </dgm:pt>
    <dgm:pt modelId="{4A6BB23E-B0A1-4735-86ED-9ED4775EE2BE}">
      <dgm:prSet phldrT="[Text]" custT="1"/>
      <dgm:spPr/>
      <dgm:t>
        <a:bodyPr/>
        <a:lstStyle/>
        <a:p>
          <a:r>
            <a:rPr lang="en-CA" sz="2600" dirty="0" smtClean="0"/>
            <a:t>Pathogen Damage to Host</a:t>
          </a:r>
          <a:endParaRPr lang="en-CA" sz="2600" dirty="0"/>
        </a:p>
      </dgm:t>
    </dgm:pt>
    <dgm:pt modelId="{093334D4-906B-4B37-A8F1-1A19C57F9EA4}" type="parTrans" cxnId="{4B6B3454-B04B-44AA-BC0F-E8E5FF1BAFE1}">
      <dgm:prSet/>
      <dgm:spPr/>
      <dgm:t>
        <a:bodyPr/>
        <a:lstStyle/>
        <a:p>
          <a:endParaRPr lang="en-CA"/>
        </a:p>
      </dgm:t>
    </dgm:pt>
    <dgm:pt modelId="{0B73E100-0711-4811-A209-AFC2CF0098CA}" type="sibTrans" cxnId="{4B6B3454-B04B-44AA-BC0F-E8E5FF1BAFE1}">
      <dgm:prSet/>
      <dgm:spPr/>
      <dgm:t>
        <a:bodyPr/>
        <a:lstStyle/>
        <a:p>
          <a:endParaRPr lang="en-CA"/>
        </a:p>
      </dgm:t>
    </dgm:pt>
    <dgm:pt modelId="{24007BCB-50E8-4CED-8FE4-8AD052FEE43F}" type="pres">
      <dgm:prSet presAssocID="{A52D1508-91CA-488D-B27F-0517D059584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CA"/>
        </a:p>
      </dgm:t>
    </dgm:pt>
    <dgm:pt modelId="{AAE94B48-030A-489B-A3C6-A501B33D9579}" type="pres">
      <dgm:prSet presAssocID="{A52D1508-91CA-488D-B27F-0517D0595844}" presName="Name1" presStyleCnt="0"/>
      <dgm:spPr/>
      <dgm:t>
        <a:bodyPr/>
        <a:lstStyle/>
        <a:p>
          <a:endParaRPr lang="en-CA"/>
        </a:p>
      </dgm:t>
    </dgm:pt>
    <dgm:pt modelId="{B2907D5B-3448-4653-AF62-423B6A0F2B61}" type="pres">
      <dgm:prSet presAssocID="{A52D1508-91CA-488D-B27F-0517D0595844}" presName="cycle" presStyleCnt="0"/>
      <dgm:spPr/>
      <dgm:t>
        <a:bodyPr/>
        <a:lstStyle/>
        <a:p>
          <a:endParaRPr lang="en-CA"/>
        </a:p>
      </dgm:t>
    </dgm:pt>
    <dgm:pt modelId="{041AEE97-1E2A-4EC0-9B43-37DF7166A632}" type="pres">
      <dgm:prSet presAssocID="{A52D1508-91CA-488D-B27F-0517D0595844}" presName="srcNode" presStyleLbl="node1" presStyleIdx="0" presStyleCnt="5"/>
      <dgm:spPr/>
      <dgm:t>
        <a:bodyPr/>
        <a:lstStyle/>
        <a:p>
          <a:endParaRPr lang="en-CA"/>
        </a:p>
      </dgm:t>
    </dgm:pt>
    <dgm:pt modelId="{FC75A7BA-65A0-467F-9F9C-FFBCE52A1F5B}" type="pres">
      <dgm:prSet presAssocID="{A52D1508-91CA-488D-B27F-0517D0595844}" presName="conn" presStyleLbl="parChTrans1D2" presStyleIdx="0" presStyleCnt="1"/>
      <dgm:spPr/>
      <dgm:t>
        <a:bodyPr/>
        <a:lstStyle/>
        <a:p>
          <a:endParaRPr lang="en-CA"/>
        </a:p>
      </dgm:t>
    </dgm:pt>
    <dgm:pt modelId="{5B1F1D47-5351-4BA4-944A-728D562F1229}" type="pres">
      <dgm:prSet presAssocID="{A52D1508-91CA-488D-B27F-0517D0595844}" presName="extraNode" presStyleLbl="node1" presStyleIdx="0" presStyleCnt="5"/>
      <dgm:spPr/>
      <dgm:t>
        <a:bodyPr/>
        <a:lstStyle/>
        <a:p>
          <a:endParaRPr lang="en-CA"/>
        </a:p>
      </dgm:t>
    </dgm:pt>
    <dgm:pt modelId="{5D0C5A71-E535-4487-BDF2-F10715CBEA4E}" type="pres">
      <dgm:prSet presAssocID="{A52D1508-91CA-488D-B27F-0517D0595844}" presName="dstNode" presStyleLbl="node1" presStyleIdx="0" presStyleCnt="5"/>
      <dgm:spPr/>
      <dgm:t>
        <a:bodyPr/>
        <a:lstStyle/>
        <a:p>
          <a:endParaRPr lang="en-CA"/>
        </a:p>
      </dgm:t>
    </dgm:pt>
    <dgm:pt modelId="{CC79115F-606E-41ED-A960-66A2252E5901}" type="pres">
      <dgm:prSet presAssocID="{00355428-CB3C-4990-87FA-7A87589FD5A1}" presName="text_1" presStyleLbl="node1" presStyleIdx="0" presStyleCnt="5" custScaleY="114912" custLinFactNeighborX="-875" custLinFactNeighborY="220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3ED849E-7C81-4072-B123-0034FF4DAA75}" type="pres">
      <dgm:prSet presAssocID="{00355428-CB3C-4990-87FA-7A87589FD5A1}" presName="accent_1" presStyleCnt="0"/>
      <dgm:spPr/>
      <dgm:t>
        <a:bodyPr/>
        <a:lstStyle/>
        <a:p>
          <a:endParaRPr lang="en-CA"/>
        </a:p>
      </dgm:t>
    </dgm:pt>
    <dgm:pt modelId="{D890C6CC-A135-4132-AE60-660069D44FB0}" type="pres">
      <dgm:prSet presAssocID="{00355428-CB3C-4990-87FA-7A87589FD5A1}" presName="accentRepeatNode" presStyleLbl="solidFgAcc1" presStyleIdx="0" presStyleCnt="5"/>
      <dgm:spPr/>
      <dgm:t>
        <a:bodyPr/>
        <a:lstStyle/>
        <a:p>
          <a:endParaRPr lang="en-CA"/>
        </a:p>
      </dgm:t>
    </dgm:pt>
    <dgm:pt modelId="{95959A66-D340-4DA1-ABF2-A531D43BC921}" type="pres">
      <dgm:prSet presAssocID="{623A8EFB-D685-4E65-821A-BDB23B12856F}" presName="text_2" presStyleLbl="node1" presStyleIdx="1" presStyleCnt="5" custScaleY="13293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1E1D2DD-5691-460B-BE55-17ED9B118176}" type="pres">
      <dgm:prSet presAssocID="{623A8EFB-D685-4E65-821A-BDB23B12856F}" presName="accent_2" presStyleCnt="0"/>
      <dgm:spPr/>
      <dgm:t>
        <a:bodyPr/>
        <a:lstStyle/>
        <a:p>
          <a:endParaRPr lang="en-CA"/>
        </a:p>
      </dgm:t>
    </dgm:pt>
    <dgm:pt modelId="{35254B40-F601-4D60-8C68-364646F6676A}" type="pres">
      <dgm:prSet presAssocID="{623A8EFB-D685-4E65-821A-BDB23B12856F}" presName="accentRepeatNode" presStyleLbl="solidFgAcc1" presStyleIdx="1" presStyleCnt="5"/>
      <dgm:spPr/>
      <dgm:t>
        <a:bodyPr/>
        <a:lstStyle/>
        <a:p>
          <a:endParaRPr lang="en-CA"/>
        </a:p>
      </dgm:t>
    </dgm:pt>
    <dgm:pt modelId="{BDF7E72F-B5F6-4DD4-9F87-D381774F31F7}" type="pres">
      <dgm:prSet presAssocID="{74D19DAB-3E6A-4AAA-B1EF-9CDCFE3825B6}" presName="text_3" presStyleLbl="node1" presStyleIdx="2" presStyleCnt="5" custScaleY="12043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9608F2E-D4C2-48CE-9FE8-3B4B1C5A2B40}" type="pres">
      <dgm:prSet presAssocID="{74D19DAB-3E6A-4AAA-B1EF-9CDCFE3825B6}" presName="accent_3" presStyleCnt="0"/>
      <dgm:spPr/>
      <dgm:t>
        <a:bodyPr/>
        <a:lstStyle/>
        <a:p>
          <a:endParaRPr lang="en-CA"/>
        </a:p>
      </dgm:t>
    </dgm:pt>
    <dgm:pt modelId="{76F0DE4F-4A22-46B1-9D0C-0AEBD1814795}" type="pres">
      <dgm:prSet presAssocID="{74D19DAB-3E6A-4AAA-B1EF-9CDCFE3825B6}" presName="accentRepeatNode" presStyleLbl="solidFgAcc1" presStyleIdx="2" presStyleCnt="5"/>
      <dgm:spPr/>
      <dgm:t>
        <a:bodyPr/>
        <a:lstStyle/>
        <a:p>
          <a:endParaRPr lang="en-CA"/>
        </a:p>
      </dgm:t>
    </dgm:pt>
    <dgm:pt modelId="{43F73AAA-B4A5-4A91-A568-B2AEBCF3C1EB}" type="pres">
      <dgm:prSet presAssocID="{65DEA064-A07B-47E7-9694-960C0DAC09C1}" presName="text_4" presStyleLbl="node1" presStyleIdx="3" presStyleCnt="5" custScaleY="12721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4642B9C-F5A2-4818-879C-A75398DA44AB}" type="pres">
      <dgm:prSet presAssocID="{65DEA064-A07B-47E7-9694-960C0DAC09C1}" presName="accent_4" presStyleCnt="0"/>
      <dgm:spPr/>
      <dgm:t>
        <a:bodyPr/>
        <a:lstStyle/>
        <a:p>
          <a:endParaRPr lang="en-CA"/>
        </a:p>
      </dgm:t>
    </dgm:pt>
    <dgm:pt modelId="{A73B12C8-5474-4774-9F8F-D235F6E5299D}" type="pres">
      <dgm:prSet presAssocID="{65DEA064-A07B-47E7-9694-960C0DAC09C1}" presName="accentRepeatNode" presStyleLbl="solidFgAcc1" presStyleIdx="3" presStyleCnt="5"/>
      <dgm:spPr/>
      <dgm:t>
        <a:bodyPr/>
        <a:lstStyle/>
        <a:p>
          <a:endParaRPr lang="en-CA"/>
        </a:p>
      </dgm:t>
    </dgm:pt>
    <dgm:pt modelId="{B6B1AF66-446D-43B1-869E-AB3F48565B28}" type="pres">
      <dgm:prSet presAssocID="{4A6BB23E-B0A1-4735-86ED-9ED4775EE2BE}" presName="text_5" presStyleLbl="node1" presStyleIdx="4" presStyleCnt="5" custScaleY="11359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7F73A2F-F083-4568-83FA-0C50389E481E}" type="pres">
      <dgm:prSet presAssocID="{4A6BB23E-B0A1-4735-86ED-9ED4775EE2BE}" presName="accent_5" presStyleCnt="0"/>
      <dgm:spPr/>
      <dgm:t>
        <a:bodyPr/>
        <a:lstStyle/>
        <a:p>
          <a:endParaRPr lang="en-CA"/>
        </a:p>
      </dgm:t>
    </dgm:pt>
    <dgm:pt modelId="{0755AF32-FFDE-453A-AF5D-D00785B8F708}" type="pres">
      <dgm:prSet presAssocID="{4A6BB23E-B0A1-4735-86ED-9ED4775EE2BE}" presName="accentRepeatNode" presStyleLbl="solidFgAcc1" presStyleIdx="4" presStyleCnt="5"/>
      <dgm:spPr/>
      <dgm:t>
        <a:bodyPr/>
        <a:lstStyle/>
        <a:p>
          <a:endParaRPr lang="en-CA"/>
        </a:p>
      </dgm:t>
    </dgm:pt>
  </dgm:ptLst>
  <dgm:cxnLst>
    <dgm:cxn modelId="{5488970C-C6CA-4361-9A8C-71ED2DE8A902}" srcId="{A52D1508-91CA-488D-B27F-0517D0595844}" destId="{623A8EFB-D685-4E65-821A-BDB23B12856F}" srcOrd="1" destOrd="0" parTransId="{2E8CF2F4-1FEA-4F3F-ACB7-844AB754E480}" sibTransId="{EC673EA6-61EF-4243-B1A1-CF4CB6C068DB}"/>
    <dgm:cxn modelId="{7C47E180-D2B5-4E30-9ECA-B63612B8D282}" type="presOf" srcId="{65DEA064-A07B-47E7-9694-960C0DAC09C1}" destId="{43F73AAA-B4A5-4A91-A568-B2AEBCF3C1EB}" srcOrd="0" destOrd="0" presId="urn:microsoft.com/office/officeart/2008/layout/VerticalCurvedList"/>
    <dgm:cxn modelId="{5FE92075-279F-4406-AB3E-C8C3E3CB0C8D}" type="presOf" srcId="{4A6BB23E-B0A1-4735-86ED-9ED4775EE2BE}" destId="{B6B1AF66-446D-43B1-869E-AB3F48565B28}" srcOrd="0" destOrd="0" presId="urn:microsoft.com/office/officeart/2008/layout/VerticalCurvedList"/>
    <dgm:cxn modelId="{C107FDDB-140B-40FB-84AD-2C69C9C97772}" type="presOf" srcId="{00355428-CB3C-4990-87FA-7A87589FD5A1}" destId="{CC79115F-606E-41ED-A960-66A2252E5901}" srcOrd="0" destOrd="0" presId="urn:microsoft.com/office/officeart/2008/layout/VerticalCurvedList"/>
    <dgm:cxn modelId="{4F5E37F2-248A-4981-9EE8-BEC7E3A375B9}" type="presOf" srcId="{74D19DAB-3E6A-4AAA-B1EF-9CDCFE3825B6}" destId="{BDF7E72F-B5F6-4DD4-9F87-D381774F31F7}" srcOrd="0" destOrd="0" presId="urn:microsoft.com/office/officeart/2008/layout/VerticalCurvedList"/>
    <dgm:cxn modelId="{5562D9F1-6476-4A34-9846-968018CD06B2}" type="presOf" srcId="{623A8EFB-D685-4E65-821A-BDB23B12856F}" destId="{95959A66-D340-4DA1-ABF2-A531D43BC921}" srcOrd="0" destOrd="0" presId="urn:microsoft.com/office/officeart/2008/layout/VerticalCurvedList"/>
    <dgm:cxn modelId="{C7CC21BB-B1EF-41F1-A75D-CD9C2FA50C78}" srcId="{A52D1508-91CA-488D-B27F-0517D0595844}" destId="{65DEA064-A07B-47E7-9694-960C0DAC09C1}" srcOrd="3" destOrd="0" parTransId="{C3F222A8-BE49-43AA-BD41-C8C79326F7D6}" sibTransId="{6D4D9B4C-A7C6-424A-892E-CD2A013C34A3}"/>
    <dgm:cxn modelId="{775F27CC-0DCC-4111-9F28-BB8AE3DCC97C}" srcId="{A52D1508-91CA-488D-B27F-0517D0595844}" destId="{74D19DAB-3E6A-4AAA-B1EF-9CDCFE3825B6}" srcOrd="2" destOrd="0" parTransId="{F89F7F6D-29AB-4C6E-AE08-BC2BEA3A643F}" sibTransId="{D48880D2-9464-44F6-988C-E268A7F77B4B}"/>
    <dgm:cxn modelId="{7F62E6C9-B4E6-4B1F-843B-ED1B23F43138}" type="presOf" srcId="{A52D1508-91CA-488D-B27F-0517D0595844}" destId="{24007BCB-50E8-4CED-8FE4-8AD052FEE43F}" srcOrd="0" destOrd="0" presId="urn:microsoft.com/office/officeart/2008/layout/VerticalCurvedList"/>
    <dgm:cxn modelId="{4B6B3454-B04B-44AA-BC0F-E8E5FF1BAFE1}" srcId="{A52D1508-91CA-488D-B27F-0517D0595844}" destId="{4A6BB23E-B0A1-4735-86ED-9ED4775EE2BE}" srcOrd="4" destOrd="0" parTransId="{093334D4-906B-4B37-A8F1-1A19C57F9EA4}" sibTransId="{0B73E100-0711-4811-A209-AFC2CF0098CA}"/>
    <dgm:cxn modelId="{312D7BCB-6E15-4462-8925-3832FE7AFFB7}" type="presOf" srcId="{EDA39771-79FC-47F5-A647-69B3B23BF88F}" destId="{FC75A7BA-65A0-467F-9F9C-FFBCE52A1F5B}" srcOrd="0" destOrd="0" presId="urn:microsoft.com/office/officeart/2008/layout/VerticalCurvedList"/>
    <dgm:cxn modelId="{991EAA44-3E18-49C3-8F8E-390CF6DCC68F}" srcId="{A52D1508-91CA-488D-B27F-0517D0595844}" destId="{00355428-CB3C-4990-87FA-7A87589FD5A1}" srcOrd="0" destOrd="0" parTransId="{976953DA-55AB-4F64-984E-D9BA956364DC}" sibTransId="{EDA39771-79FC-47F5-A647-69B3B23BF88F}"/>
    <dgm:cxn modelId="{246DA2B3-D083-4629-AE9C-53641EBA0B85}" type="presParOf" srcId="{24007BCB-50E8-4CED-8FE4-8AD052FEE43F}" destId="{AAE94B48-030A-489B-A3C6-A501B33D9579}" srcOrd="0" destOrd="0" presId="urn:microsoft.com/office/officeart/2008/layout/VerticalCurvedList"/>
    <dgm:cxn modelId="{3E31CB35-DA23-4D97-8198-75BBE7659709}" type="presParOf" srcId="{AAE94B48-030A-489B-A3C6-A501B33D9579}" destId="{B2907D5B-3448-4653-AF62-423B6A0F2B61}" srcOrd="0" destOrd="0" presId="urn:microsoft.com/office/officeart/2008/layout/VerticalCurvedList"/>
    <dgm:cxn modelId="{B884A8B0-D83D-4691-9F57-F66D6C12BC0D}" type="presParOf" srcId="{B2907D5B-3448-4653-AF62-423B6A0F2B61}" destId="{041AEE97-1E2A-4EC0-9B43-37DF7166A632}" srcOrd="0" destOrd="0" presId="urn:microsoft.com/office/officeart/2008/layout/VerticalCurvedList"/>
    <dgm:cxn modelId="{2B9CD528-48FA-43AF-9EB0-4870CC4B0096}" type="presParOf" srcId="{B2907D5B-3448-4653-AF62-423B6A0F2B61}" destId="{FC75A7BA-65A0-467F-9F9C-FFBCE52A1F5B}" srcOrd="1" destOrd="0" presId="urn:microsoft.com/office/officeart/2008/layout/VerticalCurvedList"/>
    <dgm:cxn modelId="{83D73971-8E48-4647-8941-EE934B1FBC60}" type="presParOf" srcId="{B2907D5B-3448-4653-AF62-423B6A0F2B61}" destId="{5B1F1D47-5351-4BA4-944A-728D562F1229}" srcOrd="2" destOrd="0" presId="urn:microsoft.com/office/officeart/2008/layout/VerticalCurvedList"/>
    <dgm:cxn modelId="{918A8286-8406-4039-8568-F2A847DA7123}" type="presParOf" srcId="{B2907D5B-3448-4653-AF62-423B6A0F2B61}" destId="{5D0C5A71-E535-4487-BDF2-F10715CBEA4E}" srcOrd="3" destOrd="0" presId="urn:microsoft.com/office/officeart/2008/layout/VerticalCurvedList"/>
    <dgm:cxn modelId="{F2D51EF7-0854-4ACD-8DBE-16A1ECDBF625}" type="presParOf" srcId="{AAE94B48-030A-489B-A3C6-A501B33D9579}" destId="{CC79115F-606E-41ED-A960-66A2252E5901}" srcOrd="1" destOrd="0" presId="urn:microsoft.com/office/officeart/2008/layout/VerticalCurvedList"/>
    <dgm:cxn modelId="{C1CBCE7B-A525-4C63-82F6-570A1D5099DE}" type="presParOf" srcId="{AAE94B48-030A-489B-A3C6-A501B33D9579}" destId="{E3ED849E-7C81-4072-B123-0034FF4DAA75}" srcOrd="2" destOrd="0" presId="urn:microsoft.com/office/officeart/2008/layout/VerticalCurvedList"/>
    <dgm:cxn modelId="{2F8FC665-BA07-4D58-B5D5-3F21C60F12EE}" type="presParOf" srcId="{E3ED849E-7C81-4072-B123-0034FF4DAA75}" destId="{D890C6CC-A135-4132-AE60-660069D44FB0}" srcOrd="0" destOrd="0" presId="urn:microsoft.com/office/officeart/2008/layout/VerticalCurvedList"/>
    <dgm:cxn modelId="{76CD8A59-30DA-406E-BC3B-AD7A94026172}" type="presParOf" srcId="{AAE94B48-030A-489B-A3C6-A501B33D9579}" destId="{95959A66-D340-4DA1-ABF2-A531D43BC921}" srcOrd="3" destOrd="0" presId="urn:microsoft.com/office/officeart/2008/layout/VerticalCurvedList"/>
    <dgm:cxn modelId="{5F2ED391-8F5A-426A-A152-866DF41418E9}" type="presParOf" srcId="{AAE94B48-030A-489B-A3C6-A501B33D9579}" destId="{A1E1D2DD-5691-460B-BE55-17ED9B118176}" srcOrd="4" destOrd="0" presId="urn:microsoft.com/office/officeart/2008/layout/VerticalCurvedList"/>
    <dgm:cxn modelId="{851B26C0-96BA-48CC-BDA1-9A9C4826C504}" type="presParOf" srcId="{A1E1D2DD-5691-460B-BE55-17ED9B118176}" destId="{35254B40-F601-4D60-8C68-364646F6676A}" srcOrd="0" destOrd="0" presId="urn:microsoft.com/office/officeart/2008/layout/VerticalCurvedList"/>
    <dgm:cxn modelId="{718FF80D-4EEF-4DDF-BFE0-70CB19DE017C}" type="presParOf" srcId="{AAE94B48-030A-489B-A3C6-A501B33D9579}" destId="{BDF7E72F-B5F6-4DD4-9F87-D381774F31F7}" srcOrd="5" destOrd="0" presId="urn:microsoft.com/office/officeart/2008/layout/VerticalCurvedList"/>
    <dgm:cxn modelId="{DD457193-170B-49BB-8185-14AB57E76C21}" type="presParOf" srcId="{AAE94B48-030A-489B-A3C6-A501B33D9579}" destId="{49608F2E-D4C2-48CE-9FE8-3B4B1C5A2B40}" srcOrd="6" destOrd="0" presId="urn:microsoft.com/office/officeart/2008/layout/VerticalCurvedList"/>
    <dgm:cxn modelId="{C6157582-FA81-4A3F-81F7-CDAD9EEECC88}" type="presParOf" srcId="{49608F2E-D4C2-48CE-9FE8-3B4B1C5A2B40}" destId="{76F0DE4F-4A22-46B1-9D0C-0AEBD1814795}" srcOrd="0" destOrd="0" presId="urn:microsoft.com/office/officeart/2008/layout/VerticalCurvedList"/>
    <dgm:cxn modelId="{31E519B2-C10A-4810-9444-184D46F2DFDA}" type="presParOf" srcId="{AAE94B48-030A-489B-A3C6-A501B33D9579}" destId="{43F73AAA-B4A5-4A91-A568-B2AEBCF3C1EB}" srcOrd="7" destOrd="0" presId="urn:microsoft.com/office/officeart/2008/layout/VerticalCurvedList"/>
    <dgm:cxn modelId="{7F61B095-8873-4E7E-9A41-68A16F25DCA8}" type="presParOf" srcId="{AAE94B48-030A-489B-A3C6-A501B33D9579}" destId="{D4642B9C-F5A2-4818-879C-A75398DA44AB}" srcOrd="8" destOrd="0" presId="urn:microsoft.com/office/officeart/2008/layout/VerticalCurvedList"/>
    <dgm:cxn modelId="{CD17552E-BFE8-4B78-9994-32D842F7E3F4}" type="presParOf" srcId="{D4642B9C-F5A2-4818-879C-A75398DA44AB}" destId="{A73B12C8-5474-4774-9F8F-D235F6E5299D}" srcOrd="0" destOrd="0" presId="urn:microsoft.com/office/officeart/2008/layout/VerticalCurvedList"/>
    <dgm:cxn modelId="{5B3F4CFB-8C7D-42A9-8BCC-EB43D3E11AA1}" type="presParOf" srcId="{AAE94B48-030A-489B-A3C6-A501B33D9579}" destId="{B6B1AF66-446D-43B1-869E-AB3F48565B28}" srcOrd="9" destOrd="0" presId="urn:microsoft.com/office/officeart/2008/layout/VerticalCurvedList"/>
    <dgm:cxn modelId="{E45FB91B-92A7-41D5-B994-54233A588466}" type="presParOf" srcId="{AAE94B48-030A-489B-A3C6-A501B33D9579}" destId="{37F73A2F-F083-4568-83FA-0C50389E481E}" srcOrd="10" destOrd="0" presId="urn:microsoft.com/office/officeart/2008/layout/VerticalCurvedList"/>
    <dgm:cxn modelId="{774C60C5-AB0E-4156-86B9-ECD5E45DE7B5}" type="presParOf" srcId="{37F73A2F-F083-4568-83FA-0C50389E481E}" destId="{0755AF32-FFDE-453A-AF5D-D00785B8F7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A7BA-65A0-467F-9F9C-FFBCE52A1F5B}">
      <dsp:nvSpPr>
        <dsp:cNvPr id="0" name=""/>
        <dsp:cNvSpPr/>
      </dsp:nvSpPr>
      <dsp:spPr>
        <a:xfrm>
          <a:off x="-4983829" y="-763621"/>
          <a:ext cx="5935506" cy="5935506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952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79115F-606E-41ED-A960-66A2252E5901}">
      <dsp:nvSpPr>
        <dsp:cNvPr id="0" name=""/>
        <dsp:cNvSpPr/>
      </dsp:nvSpPr>
      <dsp:spPr>
        <a:xfrm>
          <a:off x="360037" y="246467"/>
          <a:ext cx="6435793" cy="633405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752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 dirty="0" smtClean="0"/>
            <a:t>The </a:t>
          </a:r>
          <a:r>
            <a:rPr lang="en-CA" sz="2600" kern="1200" dirty="0" smtClean="0"/>
            <a:t>Case</a:t>
          </a:r>
          <a:endParaRPr lang="en-CA" sz="2600" kern="1200" dirty="0"/>
        </a:p>
      </dsp:txBody>
      <dsp:txXfrm>
        <a:off x="360037" y="246467"/>
        <a:ext cx="6435793" cy="633405"/>
      </dsp:txXfrm>
    </dsp:sp>
    <dsp:sp modelId="{D890C6CC-A135-4132-AE60-660069D44FB0}">
      <dsp:nvSpPr>
        <dsp:cNvPr id="0" name=""/>
        <dsp:cNvSpPr/>
      </dsp:nvSpPr>
      <dsp:spPr>
        <a:xfrm>
          <a:off x="71844" y="206527"/>
          <a:ext cx="689011" cy="6890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59A66-D340-4DA1-ABF2-A531D43BC921}">
      <dsp:nvSpPr>
        <dsp:cNvPr id="0" name=""/>
        <dsp:cNvSpPr/>
      </dsp:nvSpPr>
      <dsp:spPr>
        <a:xfrm>
          <a:off x="811330" y="1011196"/>
          <a:ext cx="6040813" cy="73277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132837"/>
                <a:satOff val="-6334"/>
                <a:lumOff val="8083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132837"/>
                <a:satOff val="-6334"/>
                <a:lumOff val="8083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132837"/>
                <a:satOff val="-6334"/>
                <a:lumOff val="80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752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 dirty="0" smtClean="0"/>
            <a:t>Bacterial Epidemiology - Reservoirs</a:t>
          </a:r>
          <a:endParaRPr lang="en-CA" sz="2600" kern="1200" dirty="0"/>
        </a:p>
      </dsp:txBody>
      <dsp:txXfrm>
        <a:off x="811330" y="1011196"/>
        <a:ext cx="6040813" cy="732772"/>
      </dsp:txXfrm>
    </dsp:sp>
    <dsp:sp modelId="{35254B40-F601-4D60-8C68-364646F6676A}">
      <dsp:nvSpPr>
        <dsp:cNvPr id="0" name=""/>
        <dsp:cNvSpPr/>
      </dsp:nvSpPr>
      <dsp:spPr>
        <a:xfrm>
          <a:off x="466824" y="1033076"/>
          <a:ext cx="689011" cy="6890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-132837"/>
              <a:satOff val="-6334"/>
              <a:lumOff val="80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7E72F-B5F6-4DD4-9F87-D381774F31F7}">
      <dsp:nvSpPr>
        <dsp:cNvPr id="0" name=""/>
        <dsp:cNvSpPr/>
      </dsp:nvSpPr>
      <dsp:spPr>
        <a:xfrm>
          <a:off x="932558" y="1872207"/>
          <a:ext cx="5919586" cy="66384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265675"/>
                <a:satOff val="-12668"/>
                <a:lumOff val="1616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265675"/>
                <a:satOff val="-12668"/>
                <a:lumOff val="1616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265675"/>
                <a:satOff val="-12668"/>
                <a:lumOff val="161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752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 dirty="0" smtClean="0"/>
            <a:t>Steps for Entry and Infection</a:t>
          </a:r>
          <a:endParaRPr lang="en-CA" sz="2600" kern="1200" dirty="0"/>
        </a:p>
      </dsp:txBody>
      <dsp:txXfrm>
        <a:off x="932558" y="1872207"/>
        <a:ext cx="5919586" cy="663848"/>
      </dsp:txXfrm>
    </dsp:sp>
    <dsp:sp modelId="{76F0DE4F-4A22-46B1-9D0C-0AEBD1814795}">
      <dsp:nvSpPr>
        <dsp:cNvPr id="0" name=""/>
        <dsp:cNvSpPr/>
      </dsp:nvSpPr>
      <dsp:spPr>
        <a:xfrm>
          <a:off x="588052" y="1859626"/>
          <a:ext cx="689011" cy="6890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-265675"/>
              <a:satOff val="-12668"/>
              <a:lumOff val="161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73AAA-B4A5-4A91-A568-B2AEBCF3C1EB}">
      <dsp:nvSpPr>
        <dsp:cNvPr id="0" name=""/>
        <dsp:cNvSpPr/>
      </dsp:nvSpPr>
      <dsp:spPr>
        <a:xfrm>
          <a:off x="811330" y="2680073"/>
          <a:ext cx="6040813" cy="701215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398512"/>
                <a:satOff val="-19001"/>
                <a:lumOff val="24248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398512"/>
                <a:satOff val="-19001"/>
                <a:lumOff val="24248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398512"/>
                <a:satOff val="-19001"/>
                <a:lumOff val="242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752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 dirty="0" smtClean="0"/>
            <a:t>Multiplication and Spreading</a:t>
          </a:r>
          <a:endParaRPr lang="en-CA" sz="2600" kern="1200" dirty="0"/>
        </a:p>
      </dsp:txBody>
      <dsp:txXfrm>
        <a:off x="811330" y="2680073"/>
        <a:ext cx="6040813" cy="701215"/>
      </dsp:txXfrm>
    </dsp:sp>
    <dsp:sp modelId="{A73B12C8-5474-4774-9F8F-D235F6E5299D}">
      <dsp:nvSpPr>
        <dsp:cNvPr id="0" name=""/>
        <dsp:cNvSpPr/>
      </dsp:nvSpPr>
      <dsp:spPr>
        <a:xfrm>
          <a:off x="466824" y="2686175"/>
          <a:ext cx="689011" cy="6890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-398512"/>
              <a:satOff val="-19001"/>
              <a:lumOff val="242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B1AF66-446D-43B1-869E-AB3F48565B28}">
      <dsp:nvSpPr>
        <dsp:cNvPr id="0" name=""/>
        <dsp:cNvSpPr/>
      </dsp:nvSpPr>
      <dsp:spPr>
        <a:xfrm>
          <a:off x="416350" y="3544168"/>
          <a:ext cx="6435793" cy="62612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531349"/>
                <a:satOff val="-25335"/>
                <a:lumOff val="3233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531349"/>
                <a:satOff val="-25335"/>
                <a:lumOff val="3233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531349"/>
                <a:satOff val="-25335"/>
                <a:lumOff val="323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752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 dirty="0" smtClean="0"/>
            <a:t>Pathogen Damage to Host</a:t>
          </a:r>
          <a:endParaRPr lang="en-CA" sz="2600" kern="1200" dirty="0"/>
        </a:p>
      </dsp:txBody>
      <dsp:txXfrm>
        <a:off x="416350" y="3544168"/>
        <a:ext cx="6435793" cy="626124"/>
      </dsp:txXfrm>
    </dsp:sp>
    <dsp:sp modelId="{0755AF32-FFDE-453A-AF5D-D00785B8F708}">
      <dsp:nvSpPr>
        <dsp:cNvPr id="0" name=""/>
        <dsp:cNvSpPr/>
      </dsp:nvSpPr>
      <dsp:spPr>
        <a:xfrm>
          <a:off x="71844" y="3512725"/>
          <a:ext cx="689011" cy="6890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-531349"/>
              <a:satOff val="-25335"/>
              <a:lumOff val="323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91C2-CC8E-43BD-A666-057A4F27EBD9}" type="datetimeFigureOut">
              <a:rPr lang="en-CA" smtClean="0"/>
              <a:t>18/03/2017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19A-3DF2-4AA9-B407-9763633EE3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782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91C2-CC8E-43BD-A666-057A4F27EBD9}" type="datetimeFigureOut">
              <a:rPr lang="en-CA" smtClean="0"/>
              <a:t>18/03/2017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19A-3DF2-4AA9-B407-9763633EE3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049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91C2-CC8E-43BD-A666-057A4F27EBD9}" type="datetimeFigureOut">
              <a:rPr lang="en-CA" smtClean="0"/>
              <a:t>18/03/2017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19A-3DF2-4AA9-B407-9763633EE3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577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91C2-CC8E-43BD-A666-057A4F27EBD9}" type="datetimeFigureOut">
              <a:rPr lang="en-CA" smtClean="0"/>
              <a:t>18/03/2017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19A-3DF2-4AA9-B407-9763633EE3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178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91C2-CC8E-43BD-A666-057A4F27EBD9}" type="datetimeFigureOut">
              <a:rPr lang="en-CA" smtClean="0"/>
              <a:t>18/03/2017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19A-3DF2-4AA9-B407-9763633EE3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059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91C2-CC8E-43BD-A666-057A4F27EBD9}" type="datetimeFigureOut">
              <a:rPr lang="en-CA" smtClean="0"/>
              <a:t>18/03/2017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19A-3DF2-4AA9-B407-9763633EE3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735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91C2-CC8E-43BD-A666-057A4F27EBD9}" type="datetimeFigureOut">
              <a:rPr lang="en-CA" smtClean="0"/>
              <a:t>18/03/2017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19A-3DF2-4AA9-B407-9763633EE3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832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91C2-CC8E-43BD-A666-057A4F27EBD9}" type="datetimeFigureOut">
              <a:rPr lang="en-CA" smtClean="0"/>
              <a:t>18/03/2017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19A-3DF2-4AA9-B407-9763633EE3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32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91C2-CC8E-43BD-A666-057A4F27EBD9}" type="datetimeFigureOut">
              <a:rPr lang="en-CA" smtClean="0"/>
              <a:t>18/03/2017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19A-3DF2-4AA9-B407-9763633EE3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007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91C2-CC8E-43BD-A666-057A4F27EBD9}" type="datetimeFigureOut">
              <a:rPr lang="en-CA" smtClean="0"/>
              <a:t>18/03/2017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19A-3DF2-4AA9-B407-9763633EE3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1611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91C2-CC8E-43BD-A666-057A4F27EBD9}" type="datetimeFigureOut">
              <a:rPr lang="en-CA" smtClean="0"/>
              <a:t>18/03/2017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19A-3DF2-4AA9-B407-9763633EE3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890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A91C2-CC8E-43BD-A666-057A4F27EBD9}" type="datetimeFigureOut">
              <a:rPr lang="en-CA" smtClean="0"/>
              <a:t>18/03/2017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8C19A-3DF2-4AA9-B407-9763633EE3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075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CA" sz="6000" dirty="0" smtClean="0">
                <a:latin typeface="Cambria" panose="02040503050406030204" pitchFamily="18" charset="0"/>
              </a:rPr>
              <a:t>Case Study </a:t>
            </a:r>
            <a:r>
              <a:rPr lang="en-CA" sz="6000" dirty="0">
                <a:latin typeface="Cambria" panose="02040503050406030204" pitchFamily="18" charset="0"/>
              </a:rPr>
              <a:t>3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 panose="02040603050505030304" pitchFamily="18" charset="0"/>
              </a:rPr>
              <a:t>Bacterial Pathogenicity of Tuberculosis and Pneumonia</a:t>
            </a:r>
            <a:endParaRPr lang="en-CA" dirty="0">
              <a:solidFill>
                <a:schemeClr val="tx1">
                  <a:lumMod val="75000"/>
                  <a:lumOff val="25000"/>
                </a:schemeClr>
              </a:solidFill>
              <a:latin typeface="Calisto MT" panose="020406030505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36640"/>
            <a:ext cx="6400800" cy="1752600"/>
          </a:xfrm>
        </p:spPr>
        <p:txBody>
          <a:bodyPr>
            <a:normAutofit/>
          </a:bodyPr>
          <a:lstStyle/>
          <a:p>
            <a:r>
              <a:rPr lang="en-CA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Maria Bleier </a:t>
            </a:r>
          </a:p>
          <a:p>
            <a:r>
              <a:rPr lang="en-CA" sz="2400" dirty="0" smtClean="0">
                <a:latin typeface="Cambria" panose="02040503050406030204" pitchFamily="18" charset="0"/>
              </a:rPr>
              <a:t>PATH 417</a:t>
            </a:r>
            <a:endParaRPr lang="en-CA" sz="2400" dirty="0"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" name="Straight Connector 4"/>
          <p:cNvCxnSpPr/>
          <p:nvPr/>
        </p:nvCxnSpPr>
        <p:spPr>
          <a:xfrm>
            <a:off x="1259632" y="3320988"/>
            <a:ext cx="6624736" cy="0"/>
          </a:xfrm>
          <a:prstGeom prst="line">
            <a:avLst/>
          </a:prstGeom>
          <a:ln w="38100" cmpd="thickThin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265926" y="3068960"/>
            <a:ext cx="61206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Diamond 5"/>
          <p:cNvSpPr/>
          <p:nvPr/>
        </p:nvSpPr>
        <p:spPr>
          <a:xfrm>
            <a:off x="4211960" y="2960988"/>
            <a:ext cx="720000" cy="720000"/>
          </a:xfrm>
          <a:prstGeom prst="diamon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7797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738378" y="1340768"/>
            <a:ext cx="6785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/>
              <a:t>Attachment and adherence of S pneumoniae: </a:t>
            </a:r>
            <a:r>
              <a:rPr lang="en-CA" sz="2400" b="1" u="sng" dirty="0" smtClean="0"/>
              <a:t> </a:t>
            </a:r>
            <a:endParaRPr lang="en-CA" sz="24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47667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Entry and Infection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2566645"/>
            <a:ext cx="3500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rgbClr val="D22800"/>
                </a:solidFill>
                <a:latin typeface="Cambria" panose="02040503050406030204" pitchFamily="18" charset="0"/>
              </a:rPr>
              <a:t>N-acetyl-</a:t>
            </a:r>
            <a:r>
              <a:rPr lang="en-CA" b="1" dirty="0" err="1" smtClean="0">
                <a:solidFill>
                  <a:srgbClr val="D22800"/>
                </a:solidFill>
                <a:latin typeface="Cambria" panose="02040503050406030204" pitchFamily="18" charset="0"/>
              </a:rPr>
              <a:t>glycosamine</a:t>
            </a:r>
            <a:r>
              <a:rPr lang="en-CA" b="1" dirty="0" smtClean="0">
                <a:solidFill>
                  <a:srgbClr val="D22800"/>
                </a:solidFill>
                <a:latin typeface="Cambria" panose="02040503050406030204" pitchFamily="18" charset="0"/>
              </a:rPr>
              <a:t> (</a:t>
            </a:r>
            <a:r>
              <a:rPr lang="en-CA" b="1" dirty="0" err="1" smtClean="0">
                <a:solidFill>
                  <a:srgbClr val="D22800"/>
                </a:solidFill>
                <a:latin typeface="Cambria" panose="02040503050406030204" pitchFamily="18" charset="0"/>
              </a:rPr>
              <a:t>GIcNAc</a:t>
            </a:r>
            <a:r>
              <a:rPr lang="en-CA" b="1" dirty="0" smtClean="0">
                <a:solidFill>
                  <a:srgbClr val="D22800"/>
                </a:solidFill>
                <a:latin typeface="Cambria" panose="02040503050406030204" pitchFamily="18" charset="0"/>
              </a:rPr>
              <a:t>) receptors</a:t>
            </a:r>
            <a:endParaRPr lang="en-CA" dirty="0">
              <a:solidFill>
                <a:srgbClr val="D228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3275856" y="2638653"/>
            <a:ext cx="504056" cy="646331"/>
          </a:xfrm>
          <a:prstGeom prst="rightBrace">
            <a:avLst/>
          </a:prstGeom>
          <a:ln>
            <a:solidFill>
              <a:srgbClr val="D228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395536" y="3573016"/>
            <a:ext cx="35009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 err="1" smtClean="0">
                <a:solidFill>
                  <a:srgbClr val="B6731A"/>
                </a:solidFill>
                <a:latin typeface="Cambria" panose="02040503050406030204" pitchFamily="18" charset="0"/>
              </a:rPr>
              <a:t>Polysaccharid</a:t>
            </a:r>
            <a:r>
              <a:rPr lang="en-CA" b="1" dirty="0" smtClean="0">
                <a:solidFill>
                  <a:srgbClr val="B6731A"/>
                </a:solidFill>
                <a:latin typeface="Cambria" panose="02040503050406030204" pitchFamily="18" charset="0"/>
              </a:rPr>
              <a:t> capsule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 err="1" smtClean="0">
                <a:solidFill>
                  <a:srgbClr val="B6731A"/>
                </a:solidFill>
                <a:latin typeface="Cambria" panose="02040503050406030204" pitchFamily="18" charset="0"/>
              </a:rPr>
              <a:t>Pneumnococcal</a:t>
            </a:r>
            <a:r>
              <a:rPr lang="en-CA" b="1" dirty="0" smtClean="0">
                <a:solidFill>
                  <a:srgbClr val="B6731A"/>
                </a:solidFill>
                <a:latin typeface="Cambria" panose="02040503050406030204" pitchFamily="18" charset="0"/>
              </a:rPr>
              <a:t> surface </a:t>
            </a:r>
            <a:r>
              <a:rPr lang="en-CA" b="1" dirty="0" err="1" smtClean="0">
                <a:solidFill>
                  <a:srgbClr val="B6731A"/>
                </a:solidFill>
                <a:latin typeface="Cambria" panose="02040503050406030204" pitchFamily="18" charset="0"/>
              </a:rPr>
              <a:t>adhesin</a:t>
            </a:r>
            <a:r>
              <a:rPr lang="en-CA" b="1" dirty="0" smtClean="0">
                <a:solidFill>
                  <a:srgbClr val="B6731A"/>
                </a:solidFill>
                <a:latin typeface="Cambria" panose="02040503050406030204" pitchFamily="18" charset="0"/>
              </a:rPr>
              <a:t> A (</a:t>
            </a:r>
            <a:r>
              <a:rPr lang="en-CA" b="1" dirty="0" err="1" smtClean="0">
                <a:solidFill>
                  <a:srgbClr val="B6731A"/>
                </a:solidFill>
                <a:latin typeface="Cambria" panose="02040503050406030204" pitchFamily="18" charset="0"/>
              </a:rPr>
              <a:t>PsaA</a:t>
            </a:r>
            <a:r>
              <a:rPr lang="en-CA" b="1" dirty="0" smtClean="0">
                <a:solidFill>
                  <a:srgbClr val="B6731A"/>
                </a:solidFill>
                <a:latin typeface="Cambria" panose="020405030504060302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rgbClr val="B6731A"/>
                </a:solidFill>
                <a:latin typeface="Cambria" panose="02040503050406030204" pitchFamily="18" charset="0"/>
              </a:rPr>
              <a:t>Choline biding protein (</a:t>
            </a:r>
            <a:r>
              <a:rPr lang="en-CA" b="1" dirty="0" err="1" smtClean="0">
                <a:solidFill>
                  <a:srgbClr val="B6731A"/>
                </a:solidFill>
                <a:latin typeface="Cambria" panose="02040503050406030204" pitchFamily="18" charset="0"/>
              </a:rPr>
              <a:t>CbpA</a:t>
            </a:r>
            <a:r>
              <a:rPr lang="en-CA" b="1" dirty="0" smtClean="0">
                <a:solidFill>
                  <a:srgbClr val="B6731A"/>
                </a:solidFill>
                <a:latin typeface="Cambria" panose="020405030504060302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rgbClr val="B6731A"/>
                </a:solidFill>
                <a:latin typeface="Cambria" panose="02040503050406030204" pitchFamily="18" charset="0"/>
              </a:rPr>
              <a:t>Pili</a:t>
            </a:r>
            <a:endParaRPr lang="en-CA" dirty="0">
              <a:solidFill>
                <a:srgbClr val="B6731A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5373216"/>
            <a:ext cx="3500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 err="1" smtClean="0">
                <a:solidFill>
                  <a:srgbClr val="F98007"/>
                </a:solidFill>
                <a:latin typeface="Cambria" panose="02040503050406030204" pitchFamily="18" charset="0"/>
              </a:rPr>
              <a:t>Phosphocholine</a:t>
            </a:r>
            <a:r>
              <a:rPr lang="en-CA" b="1" dirty="0" smtClean="0">
                <a:solidFill>
                  <a:srgbClr val="F98007"/>
                </a:solidFill>
                <a:latin typeface="Cambria" panose="02040503050406030204" pitchFamily="18" charset="0"/>
              </a:rPr>
              <a:t> (</a:t>
            </a:r>
            <a:r>
              <a:rPr lang="en-CA" b="1" dirty="0" err="1" smtClean="0">
                <a:solidFill>
                  <a:srgbClr val="F98007"/>
                </a:solidFill>
                <a:latin typeface="Cambria" panose="02040503050406030204" pitchFamily="18" charset="0"/>
              </a:rPr>
              <a:t>ChoP</a:t>
            </a:r>
            <a:r>
              <a:rPr lang="en-CA" b="1" dirty="0" smtClean="0">
                <a:solidFill>
                  <a:srgbClr val="F98007"/>
                </a:solidFill>
                <a:latin typeface="Cambria" panose="02040503050406030204" pitchFamily="18" charset="0"/>
              </a:rPr>
              <a:t>) and Choline-binding proteins</a:t>
            </a:r>
            <a:endParaRPr lang="en-CA" dirty="0">
              <a:solidFill>
                <a:srgbClr val="F98007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3347864" y="3645024"/>
            <a:ext cx="504056" cy="1512168"/>
          </a:xfrm>
          <a:prstGeom prst="rightBrace">
            <a:avLst/>
          </a:prstGeom>
          <a:ln>
            <a:solidFill>
              <a:srgbClr val="B6731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799" y="2092831"/>
            <a:ext cx="4703000" cy="421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ight Brace 15"/>
          <p:cNvSpPr/>
          <p:nvPr/>
        </p:nvSpPr>
        <p:spPr>
          <a:xfrm>
            <a:off x="3707904" y="5373216"/>
            <a:ext cx="504056" cy="646331"/>
          </a:xfrm>
          <a:prstGeom prst="rightBrace">
            <a:avLst/>
          </a:prstGeom>
          <a:ln>
            <a:solidFill>
              <a:srgbClr val="F9800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5004048" y="3212976"/>
            <a:ext cx="3720751" cy="12372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1" name="Straight Arrow Connector 10"/>
          <p:cNvCxnSpPr>
            <a:stCxn id="5" idx="1"/>
            <a:endCxn id="7" idx="1"/>
          </p:cNvCxnSpPr>
          <p:nvPr/>
        </p:nvCxnSpPr>
        <p:spPr>
          <a:xfrm>
            <a:off x="3779912" y="2961819"/>
            <a:ext cx="1224136" cy="8697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1"/>
            <a:endCxn id="7" idx="1"/>
          </p:cNvCxnSpPr>
          <p:nvPr/>
        </p:nvCxnSpPr>
        <p:spPr>
          <a:xfrm flipV="1">
            <a:off x="3851920" y="3831578"/>
            <a:ext cx="1152128" cy="5695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1"/>
            <a:endCxn id="7" idx="1"/>
          </p:cNvCxnSpPr>
          <p:nvPr/>
        </p:nvCxnSpPr>
        <p:spPr>
          <a:xfrm flipV="1">
            <a:off x="4211960" y="3831578"/>
            <a:ext cx="792088" cy="18648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927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Entry and Infection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268760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 smtClean="0"/>
              <a:t>Mycobacterium tuberculosis </a:t>
            </a:r>
            <a:endParaRPr lang="en-CA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772816"/>
            <a:ext cx="712879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u="sng" dirty="0" smtClean="0">
                <a:latin typeface="Cambria" panose="02040503050406030204" pitchFamily="18" charset="0"/>
              </a:rPr>
              <a:t>Infection process: </a:t>
            </a:r>
          </a:p>
          <a:p>
            <a:pPr marL="457200" indent="-457200">
              <a:buAutoNum type="arabicParenBoth"/>
            </a:pPr>
            <a:r>
              <a:rPr lang="en-CA" sz="2000" i="1" dirty="0" smtClean="0">
                <a:latin typeface="Cambria" panose="02040503050406030204" pitchFamily="18" charset="0"/>
              </a:rPr>
              <a:t>Transmission</a:t>
            </a:r>
            <a:r>
              <a:rPr lang="en-CA" sz="2000" dirty="0" smtClean="0">
                <a:latin typeface="Cambria" panose="02040503050406030204" pitchFamily="18" charset="0"/>
              </a:rPr>
              <a:t> via inhalation of respiratory aerosol droplets</a:t>
            </a:r>
          </a:p>
          <a:p>
            <a:pPr marL="457200" indent="-457200">
              <a:buAutoNum type="arabicParenBoth"/>
            </a:pPr>
            <a:r>
              <a:rPr lang="en-CA" sz="2000" dirty="0" smtClean="0">
                <a:latin typeface="Cambria" panose="02040503050406030204" pitchFamily="18" charset="0"/>
              </a:rPr>
              <a:t>Smaller droplet nuclei travel from upper respiratory to lower respiratory tract in </a:t>
            </a:r>
            <a:r>
              <a:rPr lang="en-CA" sz="2000" i="1" dirty="0" smtClean="0">
                <a:latin typeface="Cambria" panose="02040503050406030204" pitchFamily="18" charset="0"/>
              </a:rPr>
              <a:t>alveolar region</a:t>
            </a:r>
          </a:p>
          <a:p>
            <a:pPr marL="457200" indent="-457200">
              <a:buAutoNum type="arabicParenBoth"/>
            </a:pPr>
            <a:r>
              <a:rPr lang="en-CA" sz="2000" dirty="0" smtClean="0">
                <a:latin typeface="Cambria" panose="02040503050406030204" pitchFamily="18" charset="0"/>
              </a:rPr>
              <a:t>Alveolar macrophages engulf pathogen via </a:t>
            </a:r>
            <a:r>
              <a:rPr lang="en-CA" sz="2000" i="1" dirty="0" smtClean="0">
                <a:latin typeface="Cambria" panose="02040503050406030204" pitchFamily="18" charset="0"/>
              </a:rPr>
              <a:t>phagocytosis</a:t>
            </a:r>
          </a:p>
          <a:p>
            <a:pPr marL="457200" indent="-457200">
              <a:buAutoNum type="arabicParenBoth"/>
            </a:pPr>
            <a:r>
              <a:rPr lang="en-CA" sz="2000" dirty="0" smtClean="0">
                <a:latin typeface="Cambria" panose="02040503050406030204" pitchFamily="18" charset="0"/>
              </a:rPr>
              <a:t>Resides in membrane bound vacuole or </a:t>
            </a:r>
            <a:r>
              <a:rPr lang="en-CA" sz="2000" b="1" dirty="0" smtClean="0">
                <a:latin typeface="Cambria" panose="02040503050406030204" pitchFamily="18" charset="0"/>
              </a:rPr>
              <a:t>phagosome</a:t>
            </a:r>
            <a:r>
              <a:rPr lang="en-CA" sz="2000" dirty="0" smtClean="0">
                <a:latin typeface="Cambria" panose="02040503050406030204" pitchFamily="18" charset="0"/>
              </a:rPr>
              <a:t>; M tuberculosis can resist intracellular destruction and multiply /enhance their survival</a:t>
            </a:r>
          </a:p>
          <a:p>
            <a:pPr marL="457200" indent="-457200">
              <a:buAutoNum type="arabicParenBoth"/>
            </a:pPr>
            <a:r>
              <a:rPr lang="en-CA" sz="2000" dirty="0" smtClean="0">
                <a:latin typeface="Cambria" panose="02040503050406030204" pitchFamily="18" charset="0"/>
              </a:rPr>
              <a:t>Evading immune recognition due to slow generation time and remaining within macrophages</a:t>
            </a:r>
            <a:endParaRPr lang="en-CA" sz="2000" dirty="0"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5085184"/>
            <a:ext cx="7776864" cy="132343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atin typeface="Cambria" panose="02040503050406030204" pitchFamily="18" charset="0"/>
              </a:rPr>
              <a:t>SUMMARY: </a:t>
            </a:r>
          </a:p>
          <a:p>
            <a:r>
              <a:rPr lang="en-CA" sz="2000" dirty="0" smtClean="0">
                <a:latin typeface="Cambria" panose="02040503050406030204" pitchFamily="18" charset="0"/>
              </a:rPr>
              <a:t>Transmission -&gt; travel to alveolar region -&gt; phagocytized by macrophages -&gt; Formation of phagosome -&gt; slow multiplication and immune evasion</a:t>
            </a:r>
            <a:r>
              <a:rPr lang="en-CA" sz="2000" b="1" dirty="0" smtClean="0">
                <a:latin typeface="Cambria" panose="02040503050406030204" pitchFamily="18" charset="0"/>
              </a:rPr>
              <a:t> </a:t>
            </a:r>
            <a:endParaRPr lang="en-CA" sz="2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127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Entry and Infection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26876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 smtClean="0"/>
              <a:t>Importan</a:t>
            </a:r>
            <a:r>
              <a:rPr lang="en-CA" sz="2400" b="1" i="1" dirty="0" smtClean="0"/>
              <a:t>t entry and adherence factors for M tuberculosis</a:t>
            </a:r>
            <a:endParaRPr lang="en-CA" sz="2400" b="1" i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522" y="1890861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9742" y="4691315"/>
            <a:ext cx="2764105" cy="176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50" b="1" u="sng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Adherence: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Surfactant protein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Pili </a:t>
            </a:r>
            <a:r>
              <a:rPr lang="en-CA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(CR 1, 3, and 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Fibronectin-binding protein (</a:t>
            </a:r>
            <a:r>
              <a:rPr lang="en-CA" b="1" dirty="0" err="1" smtClean="0">
                <a:solidFill>
                  <a:schemeClr val="accent1"/>
                </a:solidFill>
                <a:latin typeface="Cambria" panose="02040503050406030204" pitchFamily="18" charset="0"/>
              </a:rPr>
              <a:t>FbpA</a:t>
            </a:r>
            <a:r>
              <a:rPr lang="en-CA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Mycolic acids</a:t>
            </a:r>
          </a:p>
        </p:txBody>
      </p:sp>
      <p:sp>
        <p:nvSpPr>
          <p:cNvPr id="9" name="Rectangle 8"/>
          <p:cNvSpPr/>
          <p:nvPr/>
        </p:nvSpPr>
        <p:spPr>
          <a:xfrm>
            <a:off x="2771800" y="2852936"/>
            <a:ext cx="2448272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547936" y="1997224"/>
            <a:ext cx="2376264" cy="287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50" b="1" u="sng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Entry via receptors: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Mannose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Complement </a:t>
            </a:r>
            <a:r>
              <a:rPr lang="en-CA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(CR 1, 3, and 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Fc-gamma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Scavenger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accent1"/>
                </a:solidFill>
                <a:latin typeface="Cambria" panose="02040503050406030204" pitchFamily="18" charset="0"/>
              </a:rPr>
              <a:t>Mammalian cell entry (MCE) proteins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cxnSp>
        <p:nvCxnSpPr>
          <p:cNvPr id="13" name="Straight Arrow Connector 12"/>
          <p:cNvCxnSpPr>
            <a:endCxn id="3" idx="1"/>
          </p:cNvCxnSpPr>
          <p:nvPr/>
        </p:nvCxnSpPr>
        <p:spPr>
          <a:xfrm flipV="1">
            <a:off x="2051720" y="4172099"/>
            <a:ext cx="691802" cy="2650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927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Entry and Infection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26876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 smtClean="0"/>
              <a:t>Infectious pathway of </a:t>
            </a:r>
            <a:r>
              <a:rPr lang="en-CA" sz="2400" b="1" i="1" dirty="0" smtClean="0"/>
              <a:t>Mycobacterium tuberculosis </a:t>
            </a:r>
            <a:endParaRPr lang="en-CA" sz="2400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6665966" cy="405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013501"/>
            <a:ext cx="2552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D22800"/>
                </a:solidFill>
                <a:latin typeface="Cambria" panose="02040503050406030204" pitchFamily="18" charset="0"/>
              </a:rPr>
              <a:t>Latent TB infection</a:t>
            </a:r>
            <a:endParaRPr lang="en-CA" sz="2400" b="1" dirty="0">
              <a:solidFill>
                <a:srgbClr val="D2280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5011007"/>
            <a:ext cx="2552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D22800"/>
                </a:solidFill>
                <a:latin typeface="Cambria" panose="02040503050406030204" pitchFamily="18" charset="0"/>
              </a:rPr>
              <a:t>Active TB infection</a:t>
            </a:r>
            <a:endParaRPr lang="en-CA" sz="2400" b="1" dirty="0">
              <a:solidFill>
                <a:srgbClr val="D228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56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Multiplication and Spreading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1948770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u="sng" dirty="0" smtClean="0">
                <a:latin typeface="Cambria" panose="02040503050406030204" pitchFamily="18" charset="0"/>
              </a:rPr>
              <a:t>Multiplication process and site: </a:t>
            </a:r>
            <a:endParaRPr lang="en-CA" sz="2000" b="1" u="sng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388930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u="sng" dirty="0" smtClean="0">
                <a:latin typeface="Cambria" panose="02040503050406030204" pitchFamily="18" charset="0"/>
              </a:rPr>
              <a:t>Secondary Infection: </a:t>
            </a:r>
            <a:endParaRPr lang="en-CA" sz="2000" b="1" u="sng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383159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chemeClr val="accent1">
                    <a:lumMod val="75000"/>
                  </a:schemeClr>
                </a:solidFill>
              </a:rPr>
              <a:t>Streptococcus pneumoniae</a:t>
            </a:r>
            <a:endParaRPr lang="en-C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3845947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Can cause secondary infections in bloodstream, CNS, and middle 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These infection can include paranasal sinusitis, otitis media, meningitis, osteomyelitis, septic arthritis, endocarditis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err="1" smtClean="0">
                <a:latin typeface="Cambria" panose="02040503050406030204" pitchFamily="18" charset="0"/>
              </a:rPr>
              <a:t>Phosphocholine</a:t>
            </a:r>
            <a:r>
              <a:rPr lang="en-CA" dirty="0" smtClean="0">
                <a:latin typeface="Cambria" panose="02040503050406030204" pitchFamily="18" charset="0"/>
              </a:rPr>
              <a:t> (component of cell wall) crucial factor for invasion and adherence to choline binding proteins plus mimicking platelet activating factor enables adherence and endocytosis to other epithelial/endothelial cells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576" y="243366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Multiplication occurs in endothelial cells of lower respiratory 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Polysaccharide capsule enables immune evasion as it is anti-phagocytic and hinders complement protein access to antigen </a:t>
            </a:r>
          </a:p>
        </p:txBody>
      </p:sp>
    </p:spTree>
    <p:extLst>
      <p:ext uri="{BB962C8B-B14F-4D97-AF65-F5344CB8AC3E}">
        <p14:creationId xmlns:p14="http://schemas.microsoft.com/office/powerpoint/2010/main" val="2685801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Multiplication and Spreading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1948770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u="sng" dirty="0" smtClean="0">
                <a:latin typeface="Cambria" panose="02040503050406030204" pitchFamily="18" charset="0"/>
              </a:rPr>
              <a:t>Multiplication process and site: </a:t>
            </a:r>
            <a:endParaRPr lang="en-CA" sz="2000" b="1" u="sng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933056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u="sng" dirty="0" smtClean="0">
                <a:latin typeface="Cambria" panose="02040503050406030204" pitchFamily="18" charset="0"/>
              </a:rPr>
              <a:t>Secondary Infection: </a:t>
            </a:r>
            <a:endParaRPr lang="en-CA" sz="2000" b="1" u="sng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383159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chemeClr val="accent1">
                    <a:lumMod val="75000"/>
                  </a:schemeClr>
                </a:solidFill>
              </a:rPr>
              <a:t>Mycobacterium tuberculosis </a:t>
            </a:r>
            <a:endParaRPr lang="en-C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2420888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Multiplication occurs in alveoli; have a slow generation time which contributes to their immune evasion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2-8 week period where macrophages phagocytosing nearby bacteria form a barrier or granuloma to contain the pathogens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>
                <a:latin typeface="Cambria" panose="02040503050406030204" pitchFamily="18" charset="0"/>
              </a:rPr>
              <a:t>Granuloma </a:t>
            </a:r>
            <a:r>
              <a:rPr lang="en-CA" dirty="0" smtClean="0">
                <a:latin typeface="Cambria" panose="02040503050406030204" pitchFamily="18" charset="0"/>
              </a:rPr>
              <a:t>– mass of immunes cells (macrophages, T cells, dendritic cells</a:t>
            </a:r>
            <a:endParaRPr lang="en-CA" dirty="0"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4437112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Breakdown of the granuloma due to increased multiplication and bacterial activity results in release of bacteria into network of pulmonary capillaries surrounding alveoli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Systemic or pulmonary access  and multiplication after release from granuloma (excluding the bone, brain, larynx, lymph nodes, spine, and kidneys) – cause of active TB infection symptoms (i.e. chills and fever)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2</a:t>
            </a:r>
            <a:r>
              <a:rPr lang="en-CA" baseline="30000" dirty="0" smtClean="0">
                <a:latin typeface="Cambria" panose="02040503050406030204" pitchFamily="18" charset="0"/>
              </a:rPr>
              <a:t>nd</a:t>
            </a:r>
            <a:r>
              <a:rPr lang="en-CA" dirty="0" smtClean="0">
                <a:latin typeface="Cambria" panose="02040503050406030204" pitchFamily="18" charset="0"/>
              </a:rPr>
              <a:t> infection – TB meningitis, genitourinary, peritonitis, gastrointestinal etc.</a:t>
            </a:r>
          </a:p>
        </p:txBody>
      </p:sp>
    </p:spTree>
    <p:extLst>
      <p:ext uri="{BB962C8B-B14F-4D97-AF65-F5344CB8AC3E}">
        <p14:creationId xmlns:p14="http://schemas.microsoft.com/office/powerpoint/2010/main" val="2887233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738378" y="1844824"/>
            <a:ext cx="772205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b="1" dirty="0" smtClean="0">
                <a:latin typeface="Calisto MT" panose="02040603050505030304" pitchFamily="18" charset="0"/>
              </a:rPr>
              <a:t>Damaging Host </a:t>
            </a:r>
            <a:r>
              <a:rPr lang="en-CA" b="1" dirty="0" smtClean="0">
                <a:latin typeface="Calisto MT" panose="02040603050505030304" pitchFamily="18" charset="0"/>
              </a:rPr>
              <a:t>Cell </a:t>
            </a:r>
            <a:r>
              <a:rPr lang="en-CA" b="1" dirty="0" smtClean="0">
                <a:latin typeface="Calisto MT" panose="02040603050505030304" pitchFamily="18" charset="0"/>
              </a:rPr>
              <a:t>Factors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smtClean="0">
                <a:latin typeface="Calisto MT" panose="02040603050505030304" pitchFamily="18" charset="0"/>
              </a:rPr>
              <a:t>Induction of inflammatory cascades such as </a:t>
            </a:r>
            <a:r>
              <a:rPr lang="en-CA" b="1" i="1" dirty="0" smtClean="0">
                <a:latin typeface="Cambria" panose="02040503050406030204" pitchFamily="18" charset="0"/>
              </a:rPr>
              <a:t>complement activation, coagulation cascade, and the cytokine cascade</a:t>
            </a:r>
            <a:r>
              <a:rPr lang="en-CA" dirty="0" smtClean="0">
                <a:latin typeface="Cambria" panose="02040503050406030204" pitchFamily="18" charset="0"/>
              </a:rPr>
              <a:t> </a:t>
            </a:r>
            <a:r>
              <a:rPr lang="en-CA" dirty="0" smtClean="0">
                <a:latin typeface="Calisto MT" panose="02040603050505030304" pitchFamily="18" charset="0"/>
              </a:rPr>
              <a:t>via innate immune response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b="1" i="1" dirty="0" smtClean="0">
                <a:latin typeface="Cambria" panose="02040503050406030204" pitchFamily="18" charset="0"/>
              </a:rPr>
              <a:t>Cytokine cascade</a:t>
            </a:r>
            <a:r>
              <a:rPr lang="en-CA" dirty="0" smtClean="0">
                <a:latin typeface="Cambria" panose="02040503050406030204" pitchFamily="18" charset="0"/>
              </a:rPr>
              <a:t>: </a:t>
            </a:r>
            <a:r>
              <a:rPr lang="en-CA" dirty="0" smtClean="0">
                <a:latin typeface="Calisto MT" panose="02040603050505030304" pitchFamily="18" charset="0"/>
              </a:rPr>
              <a:t>Interluekin-1, interleukin-6, and tumor necrosis factor (TNF)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smtClean="0">
                <a:latin typeface="Calisto MT" panose="02040603050505030304" pitchFamily="18" charset="0"/>
              </a:rPr>
              <a:t>Cytotoxic effects caused by reaction to lysed bacteria particles </a:t>
            </a:r>
            <a:endParaRPr lang="en-CA" dirty="0" smtClean="0">
              <a:latin typeface="Calisto MT" panose="0204060305050503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b="1" dirty="0" smtClean="0">
                <a:latin typeface="Calisto MT" panose="02040603050505030304" pitchFamily="18" charset="0"/>
              </a:rPr>
              <a:t>Damaging Pathogen factors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b="1" i="1" dirty="0" err="1" smtClean="0">
                <a:latin typeface="Cambria" panose="02040503050406030204" pitchFamily="18" charset="0"/>
              </a:rPr>
              <a:t>Pneumolysin</a:t>
            </a:r>
            <a:r>
              <a:rPr lang="en-CA" dirty="0" smtClean="0">
                <a:latin typeface="Cambria" panose="02040503050406030204" pitchFamily="18" charset="0"/>
              </a:rPr>
              <a:t> </a:t>
            </a:r>
            <a:r>
              <a:rPr lang="en-CA" dirty="0" smtClean="0">
                <a:latin typeface="Calisto MT" panose="02040603050505030304" pitchFamily="18" charset="0"/>
              </a:rPr>
              <a:t>and </a:t>
            </a:r>
            <a:r>
              <a:rPr lang="en-CA" b="1" i="1" dirty="0" smtClean="0">
                <a:latin typeface="Cambria" panose="02040503050406030204" pitchFamily="18" charset="0"/>
              </a:rPr>
              <a:t>hydrogen peroxide </a:t>
            </a:r>
            <a:r>
              <a:rPr lang="en-CA" dirty="0" smtClean="0">
                <a:latin typeface="Calisto MT" panose="02040603050505030304" pitchFamily="18" charset="0"/>
              </a:rPr>
              <a:t>produced by bacteria kills host cells and induces production of nitric oxide -&gt; septic shock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smtClean="0">
                <a:latin typeface="Calisto MT" panose="02040603050505030304" pitchFamily="18" charset="0"/>
              </a:rPr>
              <a:t>Disruption of alveolar epithelium and causes accumulation of edema fluid in this space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err="1" smtClean="0">
                <a:latin typeface="Calisto MT" panose="02040603050505030304" pitchFamily="18" charset="0"/>
              </a:rPr>
              <a:t>Pillated</a:t>
            </a:r>
            <a:r>
              <a:rPr lang="en-CA" dirty="0" smtClean="0">
                <a:latin typeface="Calisto MT" panose="02040603050505030304" pitchFamily="18" charset="0"/>
              </a:rPr>
              <a:t> bacteria evoke a higher TNF response in systemic infection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smtClean="0">
                <a:latin typeface="Calisto MT" panose="02040603050505030304" pitchFamily="18" charset="0"/>
              </a:rPr>
              <a:t>Capsule induces strong Abs-mediated immune response and increases recruitment of macrophages and NK cells -&gt; increase inflammatory response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smtClean="0">
                <a:latin typeface="Calisto MT" panose="02040603050505030304" pitchFamily="18" charset="0"/>
              </a:rPr>
              <a:t>Secretion of exotoxins (haemolysins) that causes host cell damage</a:t>
            </a:r>
            <a:endParaRPr lang="en-CA" dirty="0" smtClean="0">
              <a:latin typeface="Calisto MT" panose="02040603050505030304" pitchFamily="18" charset="0"/>
            </a:endParaRPr>
          </a:p>
          <a:p>
            <a:pPr lvl="1"/>
            <a:endParaRPr lang="en-CA" sz="1600" dirty="0">
              <a:latin typeface="Calisto MT" panose="020406030505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1383159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chemeClr val="accent1">
                    <a:lumMod val="75000"/>
                  </a:schemeClr>
                </a:solidFill>
              </a:rPr>
              <a:t>Streptococcus pneumoniae</a:t>
            </a:r>
            <a:endParaRPr lang="en-C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47667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Pathogen Damage to Host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257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Pathogen Damage to Host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1124744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chemeClr val="accent1">
                    <a:lumMod val="75000"/>
                  </a:schemeClr>
                </a:solidFill>
              </a:rPr>
              <a:t>Mycobacterium tuberculosis </a:t>
            </a:r>
            <a:endParaRPr lang="en-C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378" y="1628800"/>
            <a:ext cx="772205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b="1" dirty="0" smtClean="0">
                <a:latin typeface="Calisto MT" panose="02040603050505030304" pitchFamily="18" charset="0"/>
              </a:rPr>
              <a:t>Damaging Host </a:t>
            </a:r>
            <a:r>
              <a:rPr lang="en-CA" b="1" dirty="0" smtClean="0">
                <a:latin typeface="Calisto MT" panose="02040603050505030304" pitchFamily="18" charset="0"/>
              </a:rPr>
              <a:t>Cell </a:t>
            </a:r>
            <a:r>
              <a:rPr lang="en-CA" b="1" dirty="0" smtClean="0">
                <a:latin typeface="Calisto MT" panose="02040603050505030304" pitchFamily="18" charset="0"/>
              </a:rPr>
              <a:t>Factors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b="1" i="1" dirty="0" smtClean="0">
                <a:latin typeface="Cambria" panose="02040503050406030204" pitchFamily="18" charset="0"/>
              </a:rPr>
              <a:t>Lymphocyte recognition </a:t>
            </a:r>
            <a:r>
              <a:rPr lang="en-CA" dirty="0" smtClean="0">
                <a:latin typeface="Cambria" panose="02040503050406030204" pitchFamily="18" charset="0"/>
              </a:rPr>
              <a:t>of bacterial antigen and activation of T cell response -&gt; cytokine secretion of </a:t>
            </a:r>
            <a:r>
              <a:rPr lang="en-CA" b="1" i="1" dirty="0" smtClean="0">
                <a:latin typeface="Cambria" panose="02040503050406030204" pitchFamily="18" charset="0"/>
              </a:rPr>
              <a:t>IFN </a:t>
            </a:r>
            <a:r>
              <a:rPr lang="en-CA" dirty="0" smtClean="0">
                <a:latin typeface="Cambria" panose="02040503050406030204" pitchFamily="18" charset="0"/>
              </a:rPr>
              <a:t>-&gt; activation of macrophages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Lytic enyzmes and reactive intermediates secreted by macrophages causes most of host cell damage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b="1" i="1" dirty="0" smtClean="0">
                <a:latin typeface="Cambria" panose="02040503050406030204" pitchFamily="18" charset="0"/>
              </a:rPr>
              <a:t>Cytokine secretion</a:t>
            </a:r>
            <a:r>
              <a:rPr lang="en-CA" dirty="0" smtClean="0">
                <a:latin typeface="Cambria" panose="02040503050406030204" pitchFamily="18" charset="0"/>
              </a:rPr>
              <a:t>: Interlukin-1, tumor necrosis factor and gamma IFN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Tubercle formation (from granulomas) induces low pH and anoxic environment and causes tissue destruction; region become semi-solid but eventually liquefies and becomes necrotic </a:t>
            </a:r>
            <a:endParaRPr lang="en-CA" dirty="0" smtClean="0">
              <a:latin typeface="Cambria" panose="0204050305040603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b="1" dirty="0" smtClean="0">
                <a:latin typeface="Calisto MT" panose="02040603050505030304" pitchFamily="18" charset="0"/>
              </a:rPr>
              <a:t>Damaging Pathogen factors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>
                <a:latin typeface="Cambria" panose="02040503050406030204" pitchFamily="18" charset="0"/>
              </a:rPr>
              <a:t>Cell mediated hypersensitivity to pathogen </a:t>
            </a:r>
            <a:r>
              <a:rPr lang="en-CA" dirty="0" smtClean="0">
                <a:latin typeface="Cambria" panose="02040503050406030204" pitchFamily="18" charset="0"/>
              </a:rPr>
              <a:t> primarily responsible for large </a:t>
            </a:r>
            <a:r>
              <a:rPr lang="en-CA" dirty="0">
                <a:latin typeface="Cambria" panose="02040503050406030204" pitchFamily="18" charset="0"/>
              </a:rPr>
              <a:t>response to </a:t>
            </a:r>
            <a:r>
              <a:rPr lang="en-CA" dirty="0" smtClean="0">
                <a:latin typeface="Cambria" panose="02040503050406030204" pitchFamily="18" charset="0"/>
              </a:rPr>
              <a:t>infection; limited destruction by bacterial factors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b="1" i="1" dirty="0" smtClean="0">
                <a:latin typeface="Cambria" panose="02040503050406030204" pitchFamily="18" charset="0"/>
              </a:rPr>
              <a:t>Bacterial protease </a:t>
            </a:r>
            <a:r>
              <a:rPr lang="en-CA" dirty="0" smtClean="0">
                <a:latin typeface="Cambria" panose="02040503050406030204" pitchFamily="18" charset="0"/>
              </a:rPr>
              <a:t>activation, which causes granuloma break down, also can destroy surrounding lung tissue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b="1" i="1" dirty="0" smtClean="0">
                <a:latin typeface="Cambria" panose="02040503050406030204" pitchFamily="18" charset="0"/>
              </a:rPr>
              <a:t>Tuberculosis Necrotizing factor </a:t>
            </a:r>
            <a:r>
              <a:rPr lang="en-CA" dirty="0" smtClean="0">
                <a:latin typeface="Cambria" panose="02040503050406030204" pitchFamily="18" charset="0"/>
              </a:rPr>
              <a:t>released in macrophages can induce </a:t>
            </a:r>
            <a:r>
              <a:rPr lang="en-CA" dirty="0" smtClean="0">
                <a:latin typeface="Cambria" panose="02040503050406030204" pitchFamily="18" charset="0"/>
              </a:rPr>
              <a:t>necrotic death of these cells; causes release of pathogen</a:t>
            </a:r>
            <a:endParaRPr lang="en-CA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426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539552" y="294875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END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59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Overview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531943868"/>
              </p:ext>
            </p:extLst>
          </p:nvPr>
        </p:nvGraphicFramePr>
        <p:xfrm>
          <a:off x="1259632" y="1397000"/>
          <a:ext cx="6912768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6917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The Case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208941"/>
            <a:ext cx="43204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53  </a:t>
            </a:r>
            <a:r>
              <a:rPr lang="en-CA" dirty="0" smtClean="0">
                <a:latin typeface="Cambria" panose="02040503050406030204" pitchFamily="18" charset="0"/>
              </a:rPr>
              <a:t>yr. old male patient </a:t>
            </a:r>
            <a:r>
              <a:rPr lang="en-CA" dirty="0" smtClean="0">
                <a:latin typeface="Cambria" panose="02040503050406030204" pitchFamily="18" charset="0"/>
              </a:rPr>
              <a:t>Robert K.</a:t>
            </a:r>
            <a:endParaRPr lang="en-CA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Immigrated from India 1 yr ago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Past month has been experiencing fevers, chills, chronic productive cough and night sweats</a:t>
            </a:r>
            <a:endParaRPr lang="en-CA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Physician’s examination: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Confirmed fever (38.5</a:t>
            </a:r>
            <a:r>
              <a:rPr lang="en-CA" baseline="30000" dirty="0" smtClean="0">
                <a:latin typeface="Cambria" panose="02040503050406030204" pitchFamily="18" charset="0"/>
              </a:rPr>
              <a:t>o</a:t>
            </a:r>
            <a:r>
              <a:rPr lang="en-CA" dirty="0" smtClean="0">
                <a:latin typeface="Cambria" panose="02040503050406030204" pitchFamily="18" charset="0"/>
              </a:rPr>
              <a:t>C)</a:t>
            </a:r>
            <a:endParaRPr lang="en-CA" dirty="0"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Auscultation found crackling in R. </a:t>
            </a:r>
            <a:r>
              <a:rPr lang="en-CA" dirty="0" smtClean="0">
                <a:latin typeface="Cambria" panose="02040503050406030204" pitchFamily="18" charset="0"/>
              </a:rPr>
              <a:t>lung and decreased breathing in R. lower lung field</a:t>
            </a:r>
            <a:endParaRPr lang="en-CA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Recommendation: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Chest X-ray </a:t>
            </a:r>
            <a:endParaRPr lang="en-CA" dirty="0" smtClean="0"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Collection of deep lung sputum samples over 3 mornings</a:t>
            </a:r>
          </a:p>
          <a:p>
            <a:pPr lvl="1"/>
            <a:endParaRPr lang="en-CA" dirty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6512" y="5432157"/>
            <a:ext cx="864096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50" dirty="0" smtClean="0">
                <a:latin typeface="Cambria" panose="02040503050406030204" pitchFamily="18" charset="0"/>
              </a:rPr>
              <a:t>After having </a:t>
            </a:r>
            <a:r>
              <a:rPr lang="en-CA" sz="1650" dirty="0" smtClean="0">
                <a:latin typeface="Cambria" panose="02040503050406030204" pitchFamily="18" charset="0"/>
              </a:rPr>
              <a:t>received and analyzed the three sputum samples, Robert was instructed to report to the local hospital for further assessment. Based on the symptoms, it is likely that Robert has either </a:t>
            </a:r>
            <a:r>
              <a:rPr lang="en-CA" b="1" dirty="0" smtClean="0">
                <a:latin typeface="Cambria" panose="02040503050406030204" pitchFamily="18" charset="0"/>
              </a:rPr>
              <a:t>tuberculosis or bacterial pneumonia.</a:t>
            </a:r>
            <a:endParaRPr lang="en-CA" dirty="0"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16835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4581128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i="1" dirty="0" smtClean="0">
                <a:latin typeface="Cambria" panose="02040503050406030204" pitchFamily="18" charset="0"/>
              </a:rPr>
              <a:t>Fig 1. Chest X-ray of a patient with advanced tuberculosis </a:t>
            </a:r>
            <a:endParaRPr lang="en-CA" sz="16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661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Epidemiology 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1952" y="342900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accent1">
                    <a:lumMod val="75000"/>
                  </a:schemeClr>
                </a:solidFill>
              </a:rPr>
              <a:t>(2) Mycobacterium tuberculosis</a:t>
            </a:r>
            <a:endParaRPr lang="en-C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433082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Cambria" panose="02040503050406030204" pitchFamily="18" charset="0"/>
              </a:rPr>
              <a:t>Part of the natural flora and colonizes the nasopharynx </a:t>
            </a:r>
            <a:endParaRPr lang="en-CA" sz="2000" dirty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1187460"/>
            <a:ext cx="7983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 panose="02040603050505030304" pitchFamily="18" charset="0"/>
              </a:rPr>
              <a:t>The bacterial agents being examined in this study….</a:t>
            </a:r>
            <a:endParaRPr lang="en-CA" sz="2000" i="1" dirty="0">
              <a:solidFill>
                <a:schemeClr val="tx1">
                  <a:lumMod val="75000"/>
                  <a:lumOff val="25000"/>
                </a:schemeClr>
              </a:solidFill>
              <a:latin typeface="Calisto MT" panose="020406030505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952" y="185320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accent1">
                    <a:lumMod val="75000"/>
                  </a:schemeClr>
                </a:solidFill>
              </a:rPr>
              <a:t>(1) Streptococcus pneumoniae</a:t>
            </a:r>
            <a:endParaRPr lang="en-C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952" y="4973106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accent1">
                    <a:lumMod val="75000"/>
                  </a:schemeClr>
                </a:solidFill>
              </a:rPr>
              <a:t>(3) Staphylococcus aureus</a:t>
            </a:r>
            <a:endParaRPr lang="en-C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3861048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Cambria" panose="02040503050406030204" pitchFamily="18" charset="0"/>
              </a:rPr>
              <a:t>Can be found throughout the human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Cambria" panose="02040503050406030204" pitchFamily="18" charset="0"/>
              </a:rPr>
              <a:t>Geographically common in hot/wet environments like </a:t>
            </a:r>
            <a:r>
              <a:rPr lang="en-CA" sz="2000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S. or E. Asia</a:t>
            </a:r>
            <a:endParaRPr lang="en-CA" sz="2000" u="sng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0512" y="5457418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Cambria" panose="02040503050406030204" pitchFamily="18" charset="0"/>
              </a:rPr>
              <a:t>Also part of natural flora of mucosal </a:t>
            </a:r>
          </a:p>
          <a:p>
            <a:r>
              <a:rPr lang="en-CA" sz="2000" dirty="0">
                <a:latin typeface="Cambria" panose="02040503050406030204" pitchFamily="18" charset="0"/>
              </a:rPr>
              <a:t> </a:t>
            </a:r>
            <a:r>
              <a:rPr lang="en-CA" sz="2000" dirty="0" smtClean="0">
                <a:latin typeface="Cambria" panose="02040503050406030204" pitchFamily="18" charset="0"/>
              </a:rPr>
              <a:t>    </a:t>
            </a:r>
            <a:r>
              <a:rPr lang="en-CA" sz="2000" dirty="0" smtClean="0">
                <a:latin typeface="Cambria" panose="02040503050406030204" pitchFamily="18" charset="0"/>
              </a:rPr>
              <a:t>surfaces such as the nose, throat and vaginal   </a:t>
            </a:r>
          </a:p>
          <a:p>
            <a:r>
              <a:rPr lang="en-CA" sz="2000" dirty="0">
                <a:latin typeface="Cambria" panose="02040503050406030204" pitchFamily="18" charset="0"/>
              </a:rPr>
              <a:t> </a:t>
            </a:r>
            <a:r>
              <a:rPr lang="en-CA" sz="2000" dirty="0" smtClean="0">
                <a:latin typeface="Cambria" panose="02040503050406030204" pitchFamily="18" charset="0"/>
              </a:rPr>
              <a:t>    </a:t>
            </a:r>
            <a:r>
              <a:rPr lang="en-CA" sz="2000" dirty="0" smtClean="0">
                <a:latin typeface="Cambria" panose="02040503050406030204" pitchFamily="18" charset="0"/>
              </a:rPr>
              <a:t>tract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911" y="1484784"/>
            <a:ext cx="2764545" cy="227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13" y="3933056"/>
            <a:ext cx="2845015" cy="180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4572000" y="4680484"/>
            <a:ext cx="151710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275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Epidemiology 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060848"/>
            <a:ext cx="6768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mbria" panose="02040503050406030204" pitchFamily="18" charset="0"/>
              </a:rPr>
              <a:t>Creates biofilm to adhere onto surfaces in nasopharynx via creation of an extracellular matrix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ambria" panose="02040503050406030204" pitchFamily="18" charset="0"/>
              </a:rPr>
              <a:t>The </a:t>
            </a:r>
            <a:r>
              <a:rPr lang="en-CA" sz="1600" b="1" dirty="0" err="1" smtClean="0">
                <a:latin typeface="Cambria" panose="02040503050406030204" pitchFamily="18" charset="0"/>
              </a:rPr>
              <a:t>CiaR</a:t>
            </a:r>
            <a:r>
              <a:rPr lang="en-CA" sz="1600" b="1" dirty="0" smtClean="0">
                <a:latin typeface="Cambria" panose="02040503050406030204" pitchFamily="18" charset="0"/>
              </a:rPr>
              <a:t>/H</a:t>
            </a:r>
            <a:r>
              <a:rPr lang="en-CA" sz="1600" dirty="0" smtClean="0">
                <a:latin typeface="Cambria" panose="02040503050406030204" pitchFamily="18" charset="0"/>
              </a:rPr>
              <a:t> two component system are regulatory factors essential for </a:t>
            </a:r>
            <a:r>
              <a:rPr lang="en-CA" sz="1600" i="1" dirty="0" smtClean="0">
                <a:latin typeface="Cambria" panose="02040503050406030204" pitchFamily="18" charset="0"/>
              </a:rPr>
              <a:t>biofilm formation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600" i="1" dirty="0" smtClean="0">
                <a:latin typeface="Cambria" panose="02040503050406030204" pitchFamily="18" charset="0"/>
              </a:rPr>
              <a:t>Bacterial aggregation </a:t>
            </a:r>
            <a:r>
              <a:rPr lang="en-CA" sz="1600" dirty="0" smtClean="0">
                <a:latin typeface="Cambria" panose="02040503050406030204" pitchFamily="18" charset="0"/>
              </a:rPr>
              <a:t>influenced by factors such as the serine-rich repeat proteins (</a:t>
            </a:r>
            <a:r>
              <a:rPr lang="en-CA" sz="1600" b="1" dirty="0" err="1" smtClean="0">
                <a:latin typeface="Cambria" panose="02040503050406030204" pitchFamily="18" charset="0"/>
              </a:rPr>
              <a:t>PsrP</a:t>
            </a:r>
            <a:r>
              <a:rPr lang="en-CA" sz="1600" dirty="0" smtClean="0">
                <a:latin typeface="Cambria" panose="02040503050406030204" pitchFamily="18" charset="0"/>
              </a:rPr>
              <a:t>) and pyruvate oxidase (</a:t>
            </a:r>
            <a:r>
              <a:rPr lang="en-CA" sz="1600" b="1" dirty="0" err="1" smtClean="0">
                <a:latin typeface="Cambria" panose="02040503050406030204" pitchFamily="18" charset="0"/>
              </a:rPr>
              <a:t>SpxB</a:t>
            </a:r>
            <a:r>
              <a:rPr lang="en-CA" sz="1600" dirty="0" smtClean="0">
                <a:latin typeface="Cambria" panose="020405030504060302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1600" dirty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1187460"/>
            <a:ext cx="7983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 panose="02040603050505030304" pitchFamily="18" charset="0"/>
              </a:rPr>
              <a:t>The factors and characteristics for colonization and survival….</a:t>
            </a:r>
            <a:endParaRPr lang="en-CA" sz="2000" i="1" dirty="0">
              <a:solidFill>
                <a:schemeClr val="tx1">
                  <a:lumMod val="75000"/>
                  <a:lumOff val="25000"/>
                </a:schemeClr>
              </a:solidFill>
              <a:latin typeface="Calisto MT" panose="020406030505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952" y="170080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accent1">
                    <a:lumMod val="75000"/>
                  </a:schemeClr>
                </a:solidFill>
              </a:rPr>
              <a:t>(1) Streptococcus pneumoniae</a:t>
            </a:r>
            <a:endParaRPr lang="en-C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35676"/>
            <a:ext cx="7562076" cy="248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5576" y="4035676"/>
            <a:ext cx="1772580" cy="20576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784248" y="3645625"/>
            <a:ext cx="712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i="1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</a:rPr>
              <a:t>Fig 2. Bacterial Factors involved in pneumococcal disease</a:t>
            </a:r>
            <a:endParaRPr lang="en-CA" i="1" dirty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099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Epidemiology 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060848"/>
            <a:ext cx="75620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Often found on the hands or skin of people and very infectious due to aerosol or droplet transmission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Two forms of infection: (1) Latent TB or (2) Active TB</a:t>
            </a:r>
            <a:endParaRPr lang="en-CA" i="1" dirty="0" smtClean="0">
              <a:latin typeface="Cambria" panose="020405030504060302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i="1" dirty="0" smtClean="0">
                <a:latin typeface="Cambria" panose="02040503050406030204" pitchFamily="18" charset="0"/>
              </a:rPr>
              <a:t>Latent TB</a:t>
            </a:r>
            <a:r>
              <a:rPr lang="en-CA" dirty="0" smtClean="0">
                <a:latin typeface="Cambria" panose="02040503050406030204" pitchFamily="18" charset="0"/>
              </a:rPr>
              <a:t> – immune system suppresses infection by maintaining dormant bacterium inside macrophages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i="1" dirty="0" smtClean="0">
                <a:latin typeface="Cambria" panose="02040503050406030204" pitchFamily="18" charset="0"/>
              </a:rPr>
              <a:t>Active TB </a:t>
            </a:r>
            <a:r>
              <a:rPr lang="en-CA" dirty="0" smtClean="0">
                <a:latin typeface="Cambria" panose="02040503050406030204" pitchFamily="18" charset="0"/>
              </a:rPr>
              <a:t>– high bacterial counts in pulmonary circuit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Ability to metabolize fatty acids and lipids -&gt; forms mycolic acid-peptidoglycan complex which forms a </a:t>
            </a:r>
            <a:r>
              <a:rPr lang="en-CA" i="1" dirty="0" smtClean="0">
                <a:latin typeface="Cambria" panose="02040503050406030204" pitchFamily="18" charset="0"/>
              </a:rPr>
              <a:t>hydrophobic sheath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Sheath enables antibacterial resistance and protects from degradation after phagocytosis by macrophages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latin typeface="Cambria" panose="02040503050406030204" pitchFamily="18" charset="0"/>
              </a:rPr>
              <a:t>Adheres and is phagocytized by macrophages via pili (binds to </a:t>
            </a:r>
            <a:r>
              <a:rPr lang="en-CA" b="1" dirty="0">
                <a:latin typeface="Cambria" panose="02040503050406030204" pitchFamily="18" charset="0"/>
              </a:rPr>
              <a:t>ICAM</a:t>
            </a:r>
            <a:r>
              <a:rPr lang="en-CA" dirty="0">
                <a:latin typeface="Cambria" panose="02040503050406030204" pitchFamily="18" charset="0"/>
              </a:rPr>
              <a:t> and </a:t>
            </a:r>
            <a:r>
              <a:rPr lang="en-CA" b="1" dirty="0">
                <a:latin typeface="Cambria" panose="02040503050406030204" pitchFamily="18" charset="0"/>
              </a:rPr>
              <a:t>LFA-1</a:t>
            </a:r>
            <a:r>
              <a:rPr lang="en-CA" dirty="0">
                <a:latin typeface="Cambria" panose="020405030504060302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1187460"/>
            <a:ext cx="7983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 panose="02040603050505030304" pitchFamily="18" charset="0"/>
              </a:rPr>
              <a:t>The factors and characteristics for colonization and survival….</a:t>
            </a:r>
            <a:endParaRPr lang="en-CA" sz="2000" i="1" dirty="0">
              <a:solidFill>
                <a:schemeClr val="tx1">
                  <a:lumMod val="75000"/>
                  <a:lumOff val="25000"/>
                </a:schemeClr>
              </a:solidFill>
              <a:latin typeface="Calisto MT" panose="020406030505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952" y="170080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accent1">
                    <a:lumMod val="75000"/>
                  </a:schemeClr>
                </a:solidFill>
              </a:rPr>
              <a:t>(2) Mycobacterium tuberculosis </a:t>
            </a:r>
            <a:endParaRPr lang="en-C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21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Epidemiology 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060848"/>
            <a:ext cx="75620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Cambria" panose="02040503050406030204" pitchFamily="18" charset="0"/>
              </a:rPr>
              <a:t>Can colonize mucosal surfaces through…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Cambria" panose="02040503050406030204" pitchFamily="18" charset="0"/>
              </a:rPr>
              <a:t>process of inhibiting opsonization via complement and antibodies released by immune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Cambria" panose="02040503050406030204" pitchFamily="18" charset="0"/>
              </a:rPr>
              <a:t>Inhibit uptake by phagocytosis through inactivating Fc or complement receptors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Cambria" panose="02040503050406030204" pitchFamily="18" charset="0"/>
              </a:rPr>
              <a:t>Secretion of </a:t>
            </a:r>
            <a:r>
              <a:rPr lang="en-CA" sz="2000" b="1" dirty="0" smtClean="0">
                <a:latin typeface="Cambria" panose="02040503050406030204" pitchFamily="18" charset="0"/>
              </a:rPr>
              <a:t>coagulation factor A,</a:t>
            </a:r>
            <a:r>
              <a:rPr lang="en-CA" sz="2000" dirty="0" smtClean="0">
                <a:latin typeface="Cambria" panose="02040503050406030204" pitchFamily="18" charset="0"/>
              </a:rPr>
              <a:t> </a:t>
            </a:r>
            <a:r>
              <a:rPr lang="en-CA" sz="2000" b="1" dirty="0" smtClean="0">
                <a:latin typeface="Cambria" panose="02040503050406030204" pitchFamily="18" charset="0"/>
              </a:rPr>
              <a:t>protein A</a:t>
            </a:r>
            <a:r>
              <a:rPr lang="en-CA" sz="2000" dirty="0" smtClean="0">
                <a:latin typeface="Cambria" panose="02040503050406030204" pitchFamily="18" charset="0"/>
              </a:rPr>
              <a:t>, expression of surface capsule, and secretion of </a:t>
            </a:r>
            <a:r>
              <a:rPr lang="en-CA" sz="2000" b="1" dirty="0" smtClean="0">
                <a:latin typeface="Cambria" panose="02040503050406030204" pitchFamily="18" charset="0"/>
              </a:rPr>
              <a:t>complement inhibitors </a:t>
            </a:r>
            <a:r>
              <a:rPr lang="en-CA" sz="2000" dirty="0" smtClean="0">
                <a:latin typeface="Cambria" panose="02040503050406030204" pitchFamily="18" charset="0"/>
              </a:rPr>
              <a:t>prevents host opsins from targeting </a:t>
            </a:r>
            <a:r>
              <a:rPr lang="en-CA" sz="2000" i="1" dirty="0" smtClean="0">
                <a:latin typeface="Cambria" panose="02040503050406030204" pitchFamily="18" charset="0"/>
              </a:rPr>
              <a:t>S aureus </a:t>
            </a:r>
            <a:r>
              <a:rPr lang="en-CA" sz="2000" dirty="0" smtClean="0">
                <a:latin typeface="Cambria" panose="02040503050406030204" pitchFamily="18" charset="0"/>
              </a:rPr>
              <a:t>antigens</a:t>
            </a:r>
            <a:endParaRPr lang="en-CA" sz="2000" b="1" dirty="0" smtClean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1187460"/>
            <a:ext cx="7983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 panose="02040603050505030304" pitchFamily="18" charset="0"/>
              </a:rPr>
              <a:t>The factors and characteristics for colonization and survival….</a:t>
            </a:r>
            <a:endParaRPr lang="en-CA" sz="2000" i="1" dirty="0">
              <a:solidFill>
                <a:schemeClr val="tx1">
                  <a:lumMod val="75000"/>
                  <a:lumOff val="25000"/>
                </a:schemeClr>
              </a:solidFill>
              <a:latin typeface="Calisto MT" panose="020406030505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952" y="170080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accent1">
                    <a:lumMod val="75000"/>
                  </a:schemeClr>
                </a:solidFill>
              </a:rPr>
              <a:t>(3) Staphylococcus Aureus</a:t>
            </a:r>
            <a:endParaRPr lang="en-C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Entry and Infection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268760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 smtClean="0"/>
              <a:t>Streptococcus pneumoniae</a:t>
            </a:r>
            <a:endParaRPr lang="en-CA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772816"/>
            <a:ext cx="712879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u="sng" dirty="0" smtClean="0">
                <a:latin typeface="Cambria" panose="02040503050406030204" pitchFamily="18" charset="0"/>
              </a:rPr>
              <a:t>Infection process: </a:t>
            </a:r>
          </a:p>
          <a:p>
            <a:pPr marL="457200" indent="-457200">
              <a:buAutoNum type="arabicParenBoth"/>
            </a:pPr>
            <a:r>
              <a:rPr lang="en-CA" sz="2000" i="1" dirty="0" smtClean="0">
                <a:latin typeface="Cambria" panose="02040503050406030204" pitchFamily="18" charset="0"/>
              </a:rPr>
              <a:t>Transmission</a:t>
            </a:r>
            <a:r>
              <a:rPr lang="en-CA" sz="2000" dirty="0" smtClean="0">
                <a:latin typeface="Cambria" panose="02040503050406030204" pitchFamily="18" charset="0"/>
              </a:rPr>
              <a:t> via inhalation of respiratory aerosol droplets</a:t>
            </a:r>
          </a:p>
          <a:p>
            <a:pPr marL="457200" indent="-457200">
              <a:buAutoNum type="arabicParenBoth"/>
            </a:pPr>
            <a:r>
              <a:rPr lang="en-CA" sz="2000" dirty="0" smtClean="0">
                <a:latin typeface="Cambria" panose="02040503050406030204" pitchFamily="18" charset="0"/>
              </a:rPr>
              <a:t>Bypass ciliated upper respiratory epithelial cells to lower respiratory tract in </a:t>
            </a:r>
            <a:r>
              <a:rPr lang="en-CA" sz="2000" i="1" dirty="0" smtClean="0">
                <a:latin typeface="Cambria" panose="02040503050406030204" pitchFamily="18" charset="0"/>
              </a:rPr>
              <a:t>alveolar region</a:t>
            </a:r>
          </a:p>
          <a:p>
            <a:pPr marL="457200" indent="-457200">
              <a:buAutoNum type="arabicParenBoth"/>
            </a:pPr>
            <a:r>
              <a:rPr lang="en-CA" sz="2000" dirty="0" smtClean="0">
                <a:latin typeface="Cambria" panose="02040503050406030204" pitchFamily="18" charset="0"/>
              </a:rPr>
              <a:t>Attachment to respiratory epithelial cells via enzymes produced by pathogen to expose surfaces for adherence</a:t>
            </a:r>
            <a:endParaRPr lang="en-CA" sz="2000" i="1" dirty="0" smtClean="0">
              <a:latin typeface="Cambria" panose="02040503050406030204" pitchFamily="18" charset="0"/>
            </a:endParaRPr>
          </a:p>
          <a:p>
            <a:pPr marL="457200" indent="-457200">
              <a:buAutoNum type="arabicParenBoth"/>
            </a:pPr>
            <a:r>
              <a:rPr lang="en-CA" sz="2000" dirty="0" smtClean="0">
                <a:latin typeface="Cambria" panose="02040503050406030204" pitchFamily="18" charset="0"/>
              </a:rPr>
              <a:t>Production of factors to avoid immune response as well as promoting adherence to epithelial wall</a:t>
            </a:r>
          </a:p>
          <a:p>
            <a:pPr marL="457200" indent="-457200">
              <a:buAutoNum type="arabicParenBoth"/>
            </a:pPr>
            <a:r>
              <a:rPr lang="en-CA" sz="2000" dirty="0" smtClean="0">
                <a:latin typeface="Cambria" panose="02040503050406030204" pitchFamily="18" charset="0"/>
              </a:rPr>
              <a:t>Receptor-mediated entry into epithelial cells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5013176"/>
            <a:ext cx="7776864" cy="132343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atin typeface="Cambria" panose="02040503050406030204" pitchFamily="18" charset="0"/>
              </a:rPr>
              <a:t>SUMMARY: </a:t>
            </a:r>
          </a:p>
          <a:p>
            <a:r>
              <a:rPr lang="en-CA" sz="2000" dirty="0" smtClean="0">
                <a:latin typeface="Cambria" panose="02040503050406030204" pitchFamily="18" charset="0"/>
              </a:rPr>
              <a:t>Transmission -&gt; travel to alveolar region -&gt; attachment to epithelial layer-&gt; adherence and immune evasion factors secreted-&gt; entry into epithelial layer or endocytosis </a:t>
            </a:r>
            <a:endParaRPr lang="en-CA" sz="2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706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738378" y="1340768"/>
            <a:ext cx="6785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/>
              <a:t>Attachment and adherence of S pneumoniae: </a:t>
            </a:r>
            <a:r>
              <a:rPr lang="en-CA" sz="2400" b="1" u="sng" dirty="0" smtClean="0"/>
              <a:t> </a:t>
            </a:r>
            <a:endParaRPr lang="en-CA" sz="2400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710973" y="1916831"/>
            <a:ext cx="3500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Neuraminidase (</a:t>
            </a:r>
            <a:r>
              <a:rPr lang="en-CA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NanA</a:t>
            </a: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B-glucosidase (</a:t>
            </a:r>
            <a:r>
              <a:rPr lang="en-CA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BgaA</a:t>
            </a: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B-N-</a:t>
            </a:r>
            <a:r>
              <a:rPr lang="en-CA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glucosaminidase</a:t>
            </a: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CA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endParaRPr lang="en-CA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47667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Entry and Infection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3081734"/>
            <a:ext cx="3500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rgbClr val="D22800"/>
                </a:solidFill>
                <a:latin typeface="Cambria" panose="02040503050406030204" pitchFamily="18" charset="0"/>
              </a:rPr>
              <a:t>N-acetyl-</a:t>
            </a:r>
            <a:r>
              <a:rPr lang="en-CA" b="1" dirty="0" err="1" smtClean="0">
                <a:solidFill>
                  <a:srgbClr val="D22800"/>
                </a:solidFill>
                <a:latin typeface="Cambria" panose="02040503050406030204" pitchFamily="18" charset="0"/>
              </a:rPr>
              <a:t>glycosamine</a:t>
            </a:r>
            <a:r>
              <a:rPr lang="en-CA" b="1" dirty="0" smtClean="0">
                <a:solidFill>
                  <a:srgbClr val="D22800"/>
                </a:solidFill>
                <a:latin typeface="Cambria" panose="02040503050406030204" pitchFamily="18" charset="0"/>
              </a:rPr>
              <a:t> (</a:t>
            </a:r>
            <a:r>
              <a:rPr lang="en-CA" b="1" dirty="0" err="1" smtClean="0">
                <a:solidFill>
                  <a:srgbClr val="D22800"/>
                </a:solidFill>
                <a:latin typeface="Cambria" panose="02040503050406030204" pitchFamily="18" charset="0"/>
              </a:rPr>
              <a:t>GIcNAc</a:t>
            </a:r>
            <a:r>
              <a:rPr lang="en-CA" b="1" dirty="0" smtClean="0">
                <a:solidFill>
                  <a:srgbClr val="D22800"/>
                </a:solidFill>
                <a:latin typeface="Cambria" panose="02040503050406030204" pitchFamily="18" charset="0"/>
              </a:rPr>
              <a:t>) receptors</a:t>
            </a:r>
            <a:endParaRPr lang="en-CA" dirty="0">
              <a:solidFill>
                <a:srgbClr val="D228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3851920" y="1916831"/>
            <a:ext cx="504056" cy="923330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ight Brace 4"/>
          <p:cNvSpPr/>
          <p:nvPr/>
        </p:nvSpPr>
        <p:spPr>
          <a:xfrm>
            <a:off x="3851920" y="3081734"/>
            <a:ext cx="504056" cy="646331"/>
          </a:xfrm>
          <a:prstGeom prst="rightBrace">
            <a:avLst/>
          </a:prstGeom>
          <a:ln>
            <a:solidFill>
              <a:srgbClr val="D228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683568" y="3933056"/>
            <a:ext cx="35009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 err="1" smtClean="0">
                <a:solidFill>
                  <a:srgbClr val="B6731A"/>
                </a:solidFill>
                <a:latin typeface="Cambria" panose="02040503050406030204" pitchFamily="18" charset="0"/>
              </a:rPr>
              <a:t>Polysaccharid</a:t>
            </a:r>
            <a:r>
              <a:rPr lang="en-CA" b="1" dirty="0" smtClean="0">
                <a:solidFill>
                  <a:srgbClr val="B6731A"/>
                </a:solidFill>
                <a:latin typeface="Cambria" panose="02040503050406030204" pitchFamily="18" charset="0"/>
              </a:rPr>
              <a:t> capsule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 err="1" smtClean="0">
                <a:solidFill>
                  <a:srgbClr val="B6731A"/>
                </a:solidFill>
                <a:latin typeface="Cambria" panose="02040503050406030204" pitchFamily="18" charset="0"/>
              </a:rPr>
              <a:t>Pneumnococcal</a:t>
            </a:r>
            <a:r>
              <a:rPr lang="en-CA" b="1" dirty="0" smtClean="0">
                <a:solidFill>
                  <a:srgbClr val="B6731A"/>
                </a:solidFill>
                <a:latin typeface="Cambria" panose="02040503050406030204" pitchFamily="18" charset="0"/>
              </a:rPr>
              <a:t> surface </a:t>
            </a:r>
            <a:r>
              <a:rPr lang="en-CA" b="1" dirty="0" err="1" smtClean="0">
                <a:solidFill>
                  <a:srgbClr val="B6731A"/>
                </a:solidFill>
                <a:latin typeface="Cambria" panose="02040503050406030204" pitchFamily="18" charset="0"/>
              </a:rPr>
              <a:t>adhesin</a:t>
            </a:r>
            <a:r>
              <a:rPr lang="en-CA" b="1" dirty="0" smtClean="0">
                <a:solidFill>
                  <a:srgbClr val="B6731A"/>
                </a:solidFill>
                <a:latin typeface="Cambria" panose="02040503050406030204" pitchFamily="18" charset="0"/>
              </a:rPr>
              <a:t> A (</a:t>
            </a:r>
            <a:r>
              <a:rPr lang="en-CA" b="1" dirty="0" err="1" smtClean="0">
                <a:solidFill>
                  <a:srgbClr val="B6731A"/>
                </a:solidFill>
                <a:latin typeface="Cambria" panose="02040503050406030204" pitchFamily="18" charset="0"/>
              </a:rPr>
              <a:t>PsaA</a:t>
            </a:r>
            <a:r>
              <a:rPr lang="en-CA" b="1" dirty="0" smtClean="0">
                <a:solidFill>
                  <a:srgbClr val="B6731A"/>
                </a:solidFill>
                <a:latin typeface="Cambria" panose="020405030504060302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rgbClr val="B6731A"/>
                </a:solidFill>
                <a:latin typeface="Cambria" panose="02040503050406030204" pitchFamily="18" charset="0"/>
              </a:rPr>
              <a:t>Choline biding protein (</a:t>
            </a:r>
            <a:r>
              <a:rPr lang="en-CA" b="1" dirty="0" err="1" smtClean="0">
                <a:solidFill>
                  <a:srgbClr val="B6731A"/>
                </a:solidFill>
                <a:latin typeface="Cambria" panose="02040503050406030204" pitchFamily="18" charset="0"/>
              </a:rPr>
              <a:t>CbpA</a:t>
            </a:r>
            <a:r>
              <a:rPr lang="en-CA" b="1" dirty="0" smtClean="0">
                <a:solidFill>
                  <a:srgbClr val="B6731A"/>
                </a:solidFill>
                <a:latin typeface="Cambria" panose="020405030504060302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rgbClr val="B6731A"/>
                </a:solidFill>
                <a:latin typeface="Cambria" panose="02040503050406030204" pitchFamily="18" charset="0"/>
              </a:rPr>
              <a:t>Pili</a:t>
            </a:r>
            <a:endParaRPr lang="en-CA" dirty="0">
              <a:solidFill>
                <a:srgbClr val="B6731A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775" y="5802089"/>
            <a:ext cx="3500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 err="1" smtClean="0">
                <a:solidFill>
                  <a:srgbClr val="F98007"/>
                </a:solidFill>
                <a:latin typeface="Cambria" panose="02040503050406030204" pitchFamily="18" charset="0"/>
              </a:rPr>
              <a:t>Phosphocholine</a:t>
            </a:r>
            <a:r>
              <a:rPr lang="en-CA" b="1" dirty="0" smtClean="0">
                <a:solidFill>
                  <a:srgbClr val="F98007"/>
                </a:solidFill>
                <a:latin typeface="Cambria" panose="02040503050406030204" pitchFamily="18" charset="0"/>
              </a:rPr>
              <a:t> (</a:t>
            </a:r>
            <a:r>
              <a:rPr lang="en-CA" b="1" dirty="0" err="1" smtClean="0">
                <a:solidFill>
                  <a:srgbClr val="F98007"/>
                </a:solidFill>
                <a:latin typeface="Cambria" panose="02040503050406030204" pitchFamily="18" charset="0"/>
              </a:rPr>
              <a:t>ChoP</a:t>
            </a:r>
            <a:r>
              <a:rPr lang="en-CA" b="1" dirty="0" smtClean="0">
                <a:solidFill>
                  <a:srgbClr val="F98007"/>
                </a:solidFill>
                <a:latin typeface="Cambria" panose="02040503050406030204" pitchFamily="18" charset="0"/>
              </a:rPr>
              <a:t>) and Choline-binding proteins</a:t>
            </a:r>
            <a:endParaRPr lang="en-CA" dirty="0">
              <a:solidFill>
                <a:srgbClr val="F98007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5661248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Cambria" panose="02040503050406030204" pitchFamily="18" charset="0"/>
              </a:rPr>
              <a:t>Endocytosis: Mimics </a:t>
            </a:r>
            <a:r>
              <a:rPr lang="en-CA" b="1" i="1" dirty="0" smtClean="0">
                <a:latin typeface="Cambria" panose="02040503050406030204" pitchFamily="18" charset="0"/>
              </a:rPr>
              <a:t>platelet activating factor </a:t>
            </a:r>
            <a:r>
              <a:rPr lang="en-CA" dirty="0" smtClean="0">
                <a:latin typeface="Cambria" panose="02040503050406030204" pitchFamily="18" charset="0"/>
              </a:rPr>
              <a:t>which allows entry into epithelium cells </a:t>
            </a:r>
            <a:endParaRPr lang="en-CA" dirty="0">
              <a:latin typeface="Cambria" panose="02040503050406030204" pitchFamily="18" charset="0"/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4319972" y="5808929"/>
            <a:ext cx="504056" cy="646331"/>
          </a:xfrm>
          <a:prstGeom prst="rightBrace">
            <a:avLst/>
          </a:prstGeom>
          <a:ln>
            <a:solidFill>
              <a:srgbClr val="F9800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ight Brace 16"/>
          <p:cNvSpPr/>
          <p:nvPr/>
        </p:nvSpPr>
        <p:spPr>
          <a:xfrm>
            <a:off x="3851920" y="4054135"/>
            <a:ext cx="504056" cy="1512168"/>
          </a:xfrm>
          <a:prstGeom prst="rightBrace">
            <a:avLst/>
          </a:prstGeom>
          <a:ln>
            <a:solidFill>
              <a:srgbClr val="B6731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/>
          <p:cNvSpPr txBox="1"/>
          <p:nvPr/>
        </p:nvSpPr>
        <p:spPr>
          <a:xfrm>
            <a:off x="4716016" y="1796623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Cambria" panose="02040503050406030204" pitchFamily="18" charset="0"/>
              </a:rPr>
              <a:t>Enzymes that decrease mucus viscosity and facilitates attachment to epithelial cells via cleavage of sialic acid</a:t>
            </a:r>
            <a:endParaRPr lang="en-CA" dirty="0">
              <a:latin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6016" y="310583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Cambria" panose="02040503050406030204" pitchFamily="18" charset="0"/>
              </a:rPr>
              <a:t>Attachment: What is exposed on epithelial cells after enzyme activity</a:t>
            </a:r>
            <a:endParaRPr lang="en-CA" dirty="0"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6016" y="4170837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Cambria" panose="02040503050406030204" pitchFamily="18" charset="0"/>
              </a:rPr>
              <a:t>Adherence: Factors that promote surface adherence on epithelial cells and upregulation of endothelial cell </a:t>
            </a:r>
            <a:r>
              <a:rPr lang="en-CA" b="1" i="1" dirty="0" smtClean="0">
                <a:latin typeface="Cambria" panose="02040503050406030204" pitchFamily="18" charset="0"/>
              </a:rPr>
              <a:t>platelet activating factor receptors </a:t>
            </a:r>
            <a:endParaRPr lang="en-CA" b="1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09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1182</TotalTime>
  <Words>1367</Words>
  <Application>Microsoft Office PowerPoint</Application>
  <PresentationFormat>On-screen Show (4:3)</PresentationFormat>
  <Paragraphs>159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Case Study 3 Bacterial Pathogenicity of Tuberculosis and Pneumonia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</dc:creator>
  <cp:lastModifiedBy>Maria</cp:lastModifiedBy>
  <cp:revision>212</cp:revision>
  <dcterms:created xsi:type="dcterms:W3CDTF">2017-01-29T03:32:56Z</dcterms:created>
  <dcterms:modified xsi:type="dcterms:W3CDTF">2017-03-19T07:35:59Z</dcterms:modified>
</cp:coreProperties>
</file>