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2" autoAdjust="0"/>
    <p:restoredTop sz="94660"/>
  </p:normalViewPr>
  <p:slideViewPr>
    <p:cSldViewPr snapToGrid="0">
      <p:cViewPr varScale="1">
        <p:scale>
          <a:sx n="62" d="100"/>
          <a:sy n="62" d="100"/>
        </p:scale>
        <p:origin x="48" y="1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E83377-AA6E-4836-9CDA-775026463984}" type="doc">
      <dgm:prSet loTypeId="urn:microsoft.com/office/officeart/2005/8/layout/vList2" loCatId="Inbox" qsTypeId="urn:microsoft.com/office/officeart/2005/8/quickstyle/simple4" qsCatId="simple" csTypeId="urn:microsoft.com/office/officeart/2005/8/colors/accent6_1" csCatId="accent6"/>
      <dgm:spPr/>
      <dgm:t>
        <a:bodyPr/>
        <a:lstStyle/>
        <a:p>
          <a:endParaRPr lang="en-US"/>
        </a:p>
      </dgm:t>
    </dgm:pt>
    <dgm:pt modelId="{84BDA86E-1003-4A17-BA28-BBBD2E7AC96B}">
      <dgm:prSet/>
      <dgm:spPr/>
      <dgm:t>
        <a:bodyPr/>
        <a:lstStyle/>
        <a:p>
          <a:r>
            <a:rPr lang="en-CA"/>
            <a:t>Via T helper 2 cells secreting IL-4,IL-5,IL-6 which further enhance the antibody activity against antigens </a:t>
          </a:r>
          <a:endParaRPr lang="en-US"/>
        </a:p>
      </dgm:t>
    </dgm:pt>
    <dgm:pt modelId="{88DC2814-AE2A-4C3A-9D30-C18632B5CD41}" type="parTrans" cxnId="{06B20930-A5B3-48D1-9DA0-B20B95696617}">
      <dgm:prSet/>
      <dgm:spPr/>
      <dgm:t>
        <a:bodyPr/>
        <a:lstStyle/>
        <a:p>
          <a:endParaRPr lang="en-US"/>
        </a:p>
      </dgm:t>
    </dgm:pt>
    <dgm:pt modelId="{5CAC34DD-5690-4AD8-94BF-68811BCDCF49}" type="sibTrans" cxnId="{06B20930-A5B3-48D1-9DA0-B20B95696617}">
      <dgm:prSet/>
      <dgm:spPr/>
      <dgm:t>
        <a:bodyPr/>
        <a:lstStyle/>
        <a:p>
          <a:endParaRPr lang="en-US"/>
        </a:p>
      </dgm:t>
    </dgm:pt>
    <dgm:pt modelId="{407843BE-5454-4DE5-92B0-7DF69E2B9E65}">
      <dgm:prSet/>
      <dgm:spPr/>
      <dgm:t>
        <a:bodyPr/>
        <a:lstStyle/>
        <a:p>
          <a:r>
            <a:rPr lang="en-CA"/>
            <a:t>Pertussis toxin can also enhance antibody activity against pathogens by stimulating IL-1 production by macrophages</a:t>
          </a:r>
          <a:endParaRPr lang="en-US"/>
        </a:p>
      </dgm:t>
    </dgm:pt>
    <dgm:pt modelId="{90782540-6750-4E79-9DC4-CA9191D79151}" type="parTrans" cxnId="{DF250DCB-2064-40AA-91B6-B795A59EED5D}">
      <dgm:prSet/>
      <dgm:spPr/>
      <dgm:t>
        <a:bodyPr/>
        <a:lstStyle/>
        <a:p>
          <a:endParaRPr lang="en-US"/>
        </a:p>
      </dgm:t>
    </dgm:pt>
    <dgm:pt modelId="{F8372D3B-2360-4AA5-98BC-3F6E9F77DA45}" type="sibTrans" cxnId="{DF250DCB-2064-40AA-91B6-B795A59EED5D}">
      <dgm:prSet/>
      <dgm:spPr/>
      <dgm:t>
        <a:bodyPr/>
        <a:lstStyle/>
        <a:p>
          <a:endParaRPr lang="en-US"/>
        </a:p>
      </dgm:t>
    </dgm:pt>
    <dgm:pt modelId="{5A276B1A-F7F4-4BA9-89FE-9CBE0C26051F}" type="pres">
      <dgm:prSet presAssocID="{E4E83377-AA6E-4836-9CDA-775026463984}" presName="linear" presStyleCnt="0">
        <dgm:presLayoutVars>
          <dgm:animLvl val="lvl"/>
          <dgm:resizeHandles val="exact"/>
        </dgm:presLayoutVars>
      </dgm:prSet>
      <dgm:spPr/>
    </dgm:pt>
    <dgm:pt modelId="{45D17430-4D92-4DB7-8399-9CB531F6B9A5}" type="pres">
      <dgm:prSet presAssocID="{84BDA86E-1003-4A17-BA28-BBBD2E7AC96B}" presName="parentText" presStyleLbl="node1" presStyleIdx="0" presStyleCnt="2">
        <dgm:presLayoutVars>
          <dgm:chMax val="0"/>
          <dgm:bulletEnabled val="1"/>
        </dgm:presLayoutVars>
      </dgm:prSet>
      <dgm:spPr/>
    </dgm:pt>
    <dgm:pt modelId="{FE8DE320-47CC-4CCF-B649-D4E4C57910C6}" type="pres">
      <dgm:prSet presAssocID="{5CAC34DD-5690-4AD8-94BF-68811BCDCF49}" presName="spacer" presStyleCnt="0"/>
      <dgm:spPr/>
    </dgm:pt>
    <dgm:pt modelId="{BC8BDD26-789D-4CCF-B20F-BAED86861E57}" type="pres">
      <dgm:prSet presAssocID="{407843BE-5454-4DE5-92B0-7DF69E2B9E65}" presName="parentText" presStyleLbl="node1" presStyleIdx="1" presStyleCnt="2">
        <dgm:presLayoutVars>
          <dgm:chMax val="0"/>
          <dgm:bulletEnabled val="1"/>
        </dgm:presLayoutVars>
      </dgm:prSet>
      <dgm:spPr/>
    </dgm:pt>
  </dgm:ptLst>
  <dgm:cxnLst>
    <dgm:cxn modelId="{06B20930-A5B3-48D1-9DA0-B20B95696617}" srcId="{E4E83377-AA6E-4836-9CDA-775026463984}" destId="{84BDA86E-1003-4A17-BA28-BBBD2E7AC96B}" srcOrd="0" destOrd="0" parTransId="{88DC2814-AE2A-4C3A-9D30-C18632B5CD41}" sibTransId="{5CAC34DD-5690-4AD8-94BF-68811BCDCF49}"/>
    <dgm:cxn modelId="{54B77C5D-5822-4240-B85B-E4580EB95571}" type="presOf" srcId="{84BDA86E-1003-4A17-BA28-BBBD2E7AC96B}" destId="{45D17430-4D92-4DB7-8399-9CB531F6B9A5}" srcOrd="0" destOrd="0" presId="urn:microsoft.com/office/officeart/2005/8/layout/vList2"/>
    <dgm:cxn modelId="{4F2AFD73-1E13-4603-9D8D-4DA223AEA28A}" type="presOf" srcId="{407843BE-5454-4DE5-92B0-7DF69E2B9E65}" destId="{BC8BDD26-789D-4CCF-B20F-BAED86861E57}" srcOrd="0" destOrd="0" presId="urn:microsoft.com/office/officeart/2005/8/layout/vList2"/>
    <dgm:cxn modelId="{DF250DCB-2064-40AA-91B6-B795A59EED5D}" srcId="{E4E83377-AA6E-4836-9CDA-775026463984}" destId="{407843BE-5454-4DE5-92B0-7DF69E2B9E65}" srcOrd="1" destOrd="0" parTransId="{90782540-6750-4E79-9DC4-CA9191D79151}" sibTransId="{F8372D3B-2360-4AA5-98BC-3F6E9F77DA45}"/>
    <dgm:cxn modelId="{9EEBD8FB-BD2B-4AA1-A484-305AB334C27D}" type="presOf" srcId="{E4E83377-AA6E-4836-9CDA-775026463984}" destId="{5A276B1A-F7F4-4BA9-89FE-9CBE0C26051F}" srcOrd="0" destOrd="0" presId="urn:microsoft.com/office/officeart/2005/8/layout/vList2"/>
    <dgm:cxn modelId="{4EDB2D4C-CF1A-4F0D-829A-36110CDE0A2C}" type="presParOf" srcId="{5A276B1A-F7F4-4BA9-89FE-9CBE0C26051F}" destId="{45D17430-4D92-4DB7-8399-9CB531F6B9A5}" srcOrd="0" destOrd="0" presId="urn:microsoft.com/office/officeart/2005/8/layout/vList2"/>
    <dgm:cxn modelId="{69594C12-FB85-4BA2-A9D8-B83856DC89B6}" type="presParOf" srcId="{5A276B1A-F7F4-4BA9-89FE-9CBE0C26051F}" destId="{FE8DE320-47CC-4CCF-B649-D4E4C57910C6}" srcOrd="1" destOrd="0" presId="urn:microsoft.com/office/officeart/2005/8/layout/vList2"/>
    <dgm:cxn modelId="{42B33EE5-51A8-4739-B660-048BAF3DDF8C}" type="presParOf" srcId="{5A276B1A-F7F4-4BA9-89FE-9CBE0C26051F}" destId="{BC8BDD26-789D-4CCF-B20F-BAED86861E5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FB218C-FA2B-4707-BBA5-7542C74C6CBD}"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05A277B2-5813-4EF1-896B-0B81AC685F78}">
      <dgm:prSet/>
      <dgm:spPr/>
      <dgm:t>
        <a:bodyPr/>
        <a:lstStyle/>
        <a:p>
          <a:r>
            <a:rPr lang="en-CA"/>
            <a:t>Is the bacteria completely removed?</a:t>
          </a:r>
          <a:endParaRPr lang="en-US"/>
        </a:p>
      </dgm:t>
    </dgm:pt>
    <dgm:pt modelId="{EC6908F3-46AD-424C-A990-028FD205580D}" type="parTrans" cxnId="{B49B9D28-704E-498C-B980-F94711BF76F3}">
      <dgm:prSet/>
      <dgm:spPr/>
      <dgm:t>
        <a:bodyPr/>
        <a:lstStyle/>
        <a:p>
          <a:endParaRPr lang="en-US"/>
        </a:p>
      </dgm:t>
    </dgm:pt>
    <dgm:pt modelId="{6F37AC6E-8C3A-462B-85AF-D4B8CA567367}" type="sibTrans" cxnId="{B49B9D28-704E-498C-B980-F94711BF76F3}">
      <dgm:prSet/>
      <dgm:spPr/>
      <dgm:t>
        <a:bodyPr/>
        <a:lstStyle/>
        <a:p>
          <a:endParaRPr lang="en-US"/>
        </a:p>
      </dgm:t>
    </dgm:pt>
    <dgm:pt modelId="{9E0CB39C-E774-45C8-A556-F064459368C9}">
      <dgm:prSet/>
      <dgm:spPr/>
      <dgm:t>
        <a:bodyPr/>
        <a:lstStyle/>
        <a:p>
          <a:r>
            <a:rPr lang="en-CA"/>
            <a:t>Does the patient fully recover?</a:t>
          </a:r>
          <a:endParaRPr lang="en-US"/>
        </a:p>
      </dgm:t>
    </dgm:pt>
    <dgm:pt modelId="{08E68501-F2C6-43AA-BD4A-6DC50125E7DE}" type="parTrans" cxnId="{74652CDD-85B8-4F48-B964-7E45CF1A3734}">
      <dgm:prSet/>
      <dgm:spPr/>
      <dgm:t>
        <a:bodyPr/>
        <a:lstStyle/>
        <a:p>
          <a:endParaRPr lang="en-US"/>
        </a:p>
      </dgm:t>
    </dgm:pt>
    <dgm:pt modelId="{86E10456-7931-4E8D-8606-F197F20E4541}" type="sibTrans" cxnId="{74652CDD-85B8-4F48-B964-7E45CF1A3734}">
      <dgm:prSet/>
      <dgm:spPr/>
      <dgm:t>
        <a:bodyPr/>
        <a:lstStyle/>
        <a:p>
          <a:endParaRPr lang="en-US"/>
        </a:p>
      </dgm:t>
    </dgm:pt>
    <dgm:pt modelId="{C56412C5-AC5E-4876-9AB6-64C710AAEC71}">
      <dgm:prSet/>
      <dgm:spPr/>
      <dgm:t>
        <a:bodyPr/>
        <a:lstStyle/>
        <a:p>
          <a:r>
            <a:rPr lang="en-CA"/>
            <a:t>Is there immunity to future infections from this particular bacteria?</a:t>
          </a:r>
          <a:endParaRPr lang="en-US"/>
        </a:p>
      </dgm:t>
    </dgm:pt>
    <dgm:pt modelId="{C6DACF80-8F97-4EB1-BCD0-A1F032835DF7}" type="parTrans" cxnId="{C0A42EA3-68C2-4AD4-A3D1-E334354430BB}">
      <dgm:prSet/>
      <dgm:spPr/>
      <dgm:t>
        <a:bodyPr/>
        <a:lstStyle/>
        <a:p>
          <a:endParaRPr lang="en-US"/>
        </a:p>
      </dgm:t>
    </dgm:pt>
    <dgm:pt modelId="{D31873AB-4EF4-41BF-8274-D7F514CE0FB3}" type="sibTrans" cxnId="{C0A42EA3-68C2-4AD4-A3D1-E334354430BB}">
      <dgm:prSet/>
      <dgm:spPr/>
      <dgm:t>
        <a:bodyPr/>
        <a:lstStyle/>
        <a:p>
          <a:endParaRPr lang="en-US"/>
        </a:p>
      </dgm:t>
    </dgm:pt>
    <dgm:pt modelId="{4EBEB9EF-8DBC-48AF-8045-51CD2A8221A0}" type="pres">
      <dgm:prSet presAssocID="{DBFB218C-FA2B-4707-BBA5-7542C74C6CBD}" presName="linear" presStyleCnt="0">
        <dgm:presLayoutVars>
          <dgm:animLvl val="lvl"/>
          <dgm:resizeHandles val="exact"/>
        </dgm:presLayoutVars>
      </dgm:prSet>
      <dgm:spPr/>
    </dgm:pt>
    <dgm:pt modelId="{AB229FEE-3208-465A-8F35-F83B0967AC32}" type="pres">
      <dgm:prSet presAssocID="{05A277B2-5813-4EF1-896B-0B81AC685F78}" presName="parentText" presStyleLbl="node1" presStyleIdx="0" presStyleCnt="3">
        <dgm:presLayoutVars>
          <dgm:chMax val="0"/>
          <dgm:bulletEnabled val="1"/>
        </dgm:presLayoutVars>
      </dgm:prSet>
      <dgm:spPr/>
    </dgm:pt>
    <dgm:pt modelId="{998B4AC3-064C-468F-8190-E32E0F47FF40}" type="pres">
      <dgm:prSet presAssocID="{6F37AC6E-8C3A-462B-85AF-D4B8CA567367}" presName="spacer" presStyleCnt="0"/>
      <dgm:spPr/>
    </dgm:pt>
    <dgm:pt modelId="{EB0114F7-225D-4A27-8376-70B60E2CC44D}" type="pres">
      <dgm:prSet presAssocID="{9E0CB39C-E774-45C8-A556-F064459368C9}" presName="parentText" presStyleLbl="node1" presStyleIdx="1" presStyleCnt="3">
        <dgm:presLayoutVars>
          <dgm:chMax val="0"/>
          <dgm:bulletEnabled val="1"/>
        </dgm:presLayoutVars>
      </dgm:prSet>
      <dgm:spPr/>
    </dgm:pt>
    <dgm:pt modelId="{8B7FFA4B-59E2-4755-B33D-00FD0EFF78B2}" type="pres">
      <dgm:prSet presAssocID="{86E10456-7931-4E8D-8606-F197F20E4541}" presName="spacer" presStyleCnt="0"/>
      <dgm:spPr/>
    </dgm:pt>
    <dgm:pt modelId="{83638866-74FE-4D9A-9392-223DABC90C05}" type="pres">
      <dgm:prSet presAssocID="{C56412C5-AC5E-4876-9AB6-64C710AAEC71}" presName="parentText" presStyleLbl="node1" presStyleIdx="2" presStyleCnt="3">
        <dgm:presLayoutVars>
          <dgm:chMax val="0"/>
          <dgm:bulletEnabled val="1"/>
        </dgm:presLayoutVars>
      </dgm:prSet>
      <dgm:spPr/>
    </dgm:pt>
  </dgm:ptLst>
  <dgm:cxnLst>
    <dgm:cxn modelId="{0919BF1A-3A9C-4EFF-A668-C2D64BA7959B}" type="presOf" srcId="{DBFB218C-FA2B-4707-BBA5-7542C74C6CBD}" destId="{4EBEB9EF-8DBC-48AF-8045-51CD2A8221A0}" srcOrd="0" destOrd="0" presId="urn:microsoft.com/office/officeart/2005/8/layout/vList2"/>
    <dgm:cxn modelId="{B49B9D28-704E-498C-B980-F94711BF76F3}" srcId="{DBFB218C-FA2B-4707-BBA5-7542C74C6CBD}" destId="{05A277B2-5813-4EF1-896B-0B81AC685F78}" srcOrd="0" destOrd="0" parTransId="{EC6908F3-46AD-424C-A990-028FD205580D}" sibTransId="{6F37AC6E-8C3A-462B-85AF-D4B8CA567367}"/>
    <dgm:cxn modelId="{73B5803E-DB22-4D9F-996A-320C915DF557}" type="presOf" srcId="{9E0CB39C-E774-45C8-A556-F064459368C9}" destId="{EB0114F7-225D-4A27-8376-70B60E2CC44D}" srcOrd="0" destOrd="0" presId="urn:microsoft.com/office/officeart/2005/8/layout/vList2"/>
    <dgm:cxn modelId="{F110047C-415E-4972-967E-0CAF2AE44639}" type="presOf" srcId="{05A277B2-5813-4EF1-896B-0B81AC685F78}" destId="{AB229FEE-3208-465A-8F35-F83B0967AC32}" srcOrd="0" destOrd="0" presId="urn:microsoft.com/office/officeart/2005/8/layout/vList2"/>
    <dgm:cxn modelId="{C0A42EA3-68C2-4AD4-A3D1-E334354430BB}" srcId="{DBFB218C-FA2B-4707-BBA5-7542C74C6CBD}" destId="{C56412C5-AC5E-4876-9AB6-64C710AAEC71}" srcOrd="2" destOrd="0" parTransId="{C6DACF80-8F97-4EB1-BCD0-A1F032835DF7}" sibTransId="{D31873AB-4EF4-41BF-8274-D7F514CE0FB3}"/>
    <dgm:cxn modelId="{74652CDD-85B8-4F48-B964-7E45CF1A3734}" srcId="{DBFB218C-FA2B-4707-BBA5-7542C74C6CBD}" destId="{9E0CB39C-E774-45C8-A556-F064459368C9}" srcOrd="1" destOrd="0" parTransId="{08E68501-F2C6-43AA-BD4A-6DC50125E7DE}" sibTransId="{86E10456-7931-4E8D-8606-F197F20E4541}"/>
    <dgm:cxn modelId="{BA1768E0-D88E-4EF3-85FD-0C2CA8D966AA}" type="presOf" srcId="{C56412C5-AC5E-4876-9AB6-64C710AAEC71}" destId="{83638866-74FE-4D9A-9392-223DABC90C05}" srcOrd="0" destOrd="0" presId="urn:microsoft.com/office/officeart/2005/8/layout/vList2"/>
    <dgm:cxn modelId="{B5F2FD73-7575-4BA4-A5CA-F8039C88D5F9}" type="presParOf" srcId="{4EBEB9EF-8DBC-48AF-8045-51CD2A8221A0}" destId="{AB229FEE-3208-465A-8F35-F83B0967AC32}" srcOrd="0" destOrd="0" presId="urn:microsoft.com/office/officeart/2005/8/layout/vList2"/>
    <dgm:cxn modelId="{FDE19D21-1A62-4F48-BA7B-C6116C3CBDC7}" type="presParOf" srcId="{4EBEB9EF-8DBC-48AF-8045-51CD2A8221A0}" destId="{998B4AC3-064C-468F-8190-E32E0F47FF40}" srcOrd="1" destOrd="0" presId="urn:microsoft.com/office/officeart/2005/8/layout/vList2"/>
    <dgm:cxn modelId="{ED3BB824-D8C0-4A3C-875D-35616432244D}" type="presParOf" srcId="{4EBEB9EF-8DBC-48AF-8045-51CD2A8221A0}" destId="{EB0114F7-225D-4A27-8376-70B60E2CC44D}" srcOrd="2" destOrd="0" presId="urn:microsoft.com/office/officeart/2005/8/layout/vList2"/>
    <dgm:cxn modelId="{F926490E-102B-4389-AC08-817CFB122BE5}" type="presParOf" srcId="{4EBEB9EF-8DBC-48AF-8045-51CD2A8221A0}" destId="{8B7FFA4B-59E2-4755-B33D-00FD0EFF78B2}" srcOrd="3" destOrd="0" presId="urn:microsoft.com/office/officeart/2005/8/layout/vList2"/>
    <dgm:cxn modelId="{63CEB553-4E7B-4B16-94FA-9134C18BDC92}" type="presParOf" srcId="{4EBEB9EF-8DBC-48AF-8045-51CD2A8221A0}" destId="{83638866-74FE-4D9A-9392-223DABC90C0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DA2F6A-9BC5-4988-9F78-C6553C07372B}" type="doc">
      <dgm:prSet loTypeId="urn:microsoft.com/office/officeart/2016/7/layout/BasicLinearProcessNumbered" loCatId="process" qsTypeId="urn:microsoft.com/office/officeart/2005/8/quickstyle/simple5" qsCatId="simple" csTypeId="urn:microsoft.com/office/officeart/2005/8/colors/accent3_4" csCatId="accent3"/>
      <dgm:spPr/>
      <dgm:t>
        <a:bodyPr/>
        <a:lstStyle/>
        <a:p>
          <a:endParaRPr lang="en-US"/>
        </a:p>
      </dgm:t>
    </dgm:pt>
    <dgm:pt modelId="{BCF484A3-E255-441B-A0D0-0F48E7237FE1}">
      <dgm:prSet/>
      <dgm:spPr/>
      <dgm:t>
        <a:bodyPr/>
        <a:lstStyle/>
        <a:p>
          <a:r>
            <a:rPr lang="en-CA" i="1"/>
            <a:t>B. pertussis</a:t>
          </a:r>
          <a:r>
            <a:rPr lang="en-CA"/>
            <a:t> is completely removed from the body through the immune responses and is not detectable in the body by approximately 3 weeks after infection</a:t>
          </a:r>
          <a:endParaRPr lang="en-US"/>
        </a:p>
      </dgm:t>
    </dgm:pt>
    <dgm:pt modelId="{E304D607-A738-49B9-87A6-37CE8C80F50D}" type="parTrans" cxnId="{0B2728C6-4A87-4940-B880-74035CC6078F}">
      <dgm:prSet/>
      <dgm:spPr/>
      <dgm:t>
        <a:bodyPr/>
        <a:lstStyle/>
        <a:p>
          <a:endParaRPr lang="en-US"/>
        </a:p>
      </dgm:t>
    </dgm:pt>
    <dgm:pt modelId="{B3186878-72D5-4A85-A6A8-CF7A64FF2124}" type="sibTrans" cxnId="{0B2728C6-4A87-4940-B880-74035CC6078F}">
      <dgm:prSet phldrT="1" phldr="0"/>
      <dgm:spPr/>
      <dgm:t>
        <a:bodyPr/>
        <a:lstStyle/>
        <a:p>
          <a:r>
            <a:rPr lang="en-US"/>
            <a:t>1</a:t>
          </a:r>
        </a:p>
      </dgm:t>
    </dgm:pt>
    <dgm:pt modelId="{795B1BCA-2E8D-47DD-9673-7B52A2F4D2CF}">
      <dgm:prSet/>
      <dgm:spPr/>
      <dgm:t>
        <a:bodyPr/>
        <a:lstStyle/>
        <a:p>
          <a:r>
            <a:rPr lang="en-CA"/>
            <a:t>However, the catarrhal and paroxysmal phases of the infection can last up to 6-10 weeks</a:t>
          </a:r>
          <a:endParaRPr lang="en-US"/>
        </a:p>
      </dgm:t>
    </dgm:pt>
    <dgm:pt modelId="{54421581-BB90-4F18-A608-AAAEDA7800B6}" type="parTrans" cxnId="{9130CF9E-1F9F-4DA1-A621-734CC9D1DFC8}">
      <dgm:prSet/>
      <dgm:spPr/>
      <dgm:t>
        <a:bodyPr/>
        <a:lstStyle/>
        <a:p>
          <a:endParaRPr lang="en-US"/>
        </a:p>
      </dgm:t>
    </dgm:pt>
    <dgm:pt modelId="{6A0DEFC1-22AF-4909-AC11-17B923107ED5}" type="sibTrans" cxnId="{9130CF9E-1F9F-4DA1-A621-734CC9D1DFC8}">
      <dgm:prSet phldrT="2" phldr="0"/>
      <dgm:spPr/>
      <dgm:t>
        <a:bodyPr/>
        <a:lstStyle/>
        <a:p>
          <a:r>
            <a:rPr lang="en-US"/>
            <a:t>2</a:t>
          </a:r>
        </a:p>
      </dgm:t>
    </dgm:pt>
    <dgm:pt modelId="{1C7ED44D-8273-435F-9259-14C7D8605768}">
      <dgm:prSet/>
      <dgm:spPr/>
      <dgm:t>
        <a:bodyPr/>
        <a:lstStyle/>
        <a:p>
          <a:r>
            <a:rPr lang="en-CA"/>
            <a:t>The infected patient slowly recovers during the convalescent phase with the paroxysmal coughs becoming less frequent</a:t>
          </a:r>
          <a:endParaRPr lang="en-US"/>
        </a:p>
      </dgm:t>
    </dgm:pt>
    <dgm:pt modelId="{26F0D731-CE75-4A5D-9A5F-D64F3B695849}" type="parTrans" cxnId="{40EA88C6-D4E8-4801-97BA-CE43555688E8}">
      <dgm:prSet/>
      <dgm:spPr/>
      <dgm:t>
        <a:bodyPr/>
        <a:lstStyle/>
        <a:p>
          <a:endParaRPr lang="en-US"/>
        </a:p>
      </dgm:t>
    </dgm:pt>
    <dgm:pt modelId="{93286FAE-FD6D-43D2-A2AD-DD3999F553B5}" type="sibTrans" cxnId="{40EA88C6-D4E8-4801-97BA-CE43555688E8}">
      <dgm:prSet phldrT="3" phldr="0"/>
      <dgm:spPr/>
      <dgm:t>
        <a:bodyPr/>
        <a:lstStyle/>
        <a:p>
          <a:r>
            <a:rPr lang="en-US"/>
            <a:t>3</a:t>
          </a:r>
        </a:p>
      </dgm:t>
    </dgm:pt>
    <dgm:pt modelId="{378B88E4-E989-4EF7-94F6-397DB41E2D95}" type="pres">
      <dgm:prSet presAssocID="{FEDA2F6A-9BC5-4988-9F78-C6553C07372B}" presName="Name0" presStyleCnt="0">
        <dgm:presLayoutVars>
          <dgm:animLvl val="lvl"/>
          <dgm:resizeHandles val="exact"/>
        </dgm:presLayoutVars>
      </dgm:prSet>
      <dgm:spPr/>
    </dgm:pt>
    <dgm:pt modelId="{F587DB92-D4CB-4092-B55C-C94506784EFF}" type="pres">
      <dgm:prSet presAssocID="{BCF484A3-E255-441B-A0D0-0F48E7237FE1}" presName="compositeNode" presStyleCnt="0">
        <dgm:presLayoutVars>
          <dgm:bulletEnabled val="1"/>
        </dgm:presLayoutVars>
      </dgm:prSet>
      <dgm:spPr/>
    </dgm:pt>
    <dgm:pt modelId="{16D26811-C5E4-4A65-AB63-03D057524AE4}" type="pres">
      <dgm:prSet presAssocID="{BCF484A3-E255-441B-A0D0-0F48E7237FE1}" presName="bgRect" presStyleLbl="bgAccFollowNode1" presStyleIdx="0" presStyleCnt="3"/>
      <dgm:spPr/>
    </dgm:pt>
    <dgm:pt modelId="{E25F5C0D-C720-4F88-A9CF-E0A67B8C2B9B}" type="pres">
      <dgm:prSet presAssocID="{B3186878-72D5-4A85-A6A8-CF7A64FF2124}" presName="sibTransNodeCircle" presStyleLbl="alignNode1" presStyleIdx="0" presStyleCnt="6">
        <dgm:presLayoutVars>
          <dgm:chMax val="0"/>
          <dgm:bulletEnabled/>
        </dgm:presLayoutVars>
      </dgm:prSet>
      <dgm:spPr/>
    </dgm:pt>
    <dgm:pt modelId="{DA08F566-752A-4EE7-8AD7-5AC375A04C6A}" type="pres">
      <dgm:prSet presAssocID="{BCF484A3-E255-441B-A0D0-0F48E7237FE1}" presName="bottomLine" presStyleLbl="alignNode1" presStyleIdx="1" presStyleCnt="6">
        <dgm:presLayoutVars/>
      </dgm:prSet>
      <dgm:spPr/>
    </dgm:pt>
    <dgm:pt modelId="{FA56A405-6062-4B89-BF8E-2FCF456BD32C}" type="pres">
      <dgm:prSet presAssocID="{BCF484A3-E255-441B-A0D0-0F48E7237FE1}" presName="nodeText" presStyleLbl="bgAccFollowNode1" presStyleIdx="0" presStyleCnt="3">
        <dgm:presLayoutVars>
          <dgm:bulletEnabled val="1"/>
        </dgm:presLayoutVars>
      </dgm:prSet>
      <dgm:spPr/>
    </dgm:pt>
    <dgm:pt modelId="{5E32C51A-2AF8-42B8-9900-88A5418F90E5}" type="pres">
      <dgm:prSet presAssocID="{B3186878-72D5-4A85-A6A8-CF7A64FF2124}" presName="sibTrans" presStyleCnt="0"/>
      <dgm:spPr/>
    </dgm:pt>
    <dgm:pt modelId="{CADF0975-BE02-4F5B-8FC3-6D9FEA904DB7}" type="pres">
      <dgm:prSet presAssocID="{795B1BCA-2E8D-47DD-9673-7B52A2F4D2CF}" presName="compositeNode" presStyleCnt="0">
        <dgm:presLayoutVars>
          <dgm:bulletEnabled val="1"/>
        </dgm:presLayoutVars>
      </dgm:prSet>
      <dgm:spPr/>
    </dgm:pt>
    <dgm:pt modelId="{AFE15A72-DA60-4BE2-B101-D3F4928E9E1D}" type="pres">
      <dgm:prSet presAssocID="{795B1BCA-2E8D-47DD-9673-7B52A2F4D2CF}" presName="bgRect" presStyleLbl="bgAccFollowNode1" presStyleIdx="1" presStyleCnt="3"/>
      <dgm:spPr/>
    </dgm:pt>
    <dgm:pt modelId="{E302D376-98B8-4504-82E2-D54933BD6DEE}" type="pres">
      <dgm:prSet presAssocID="{6A0DEFC1-22AF-4909-AC11-17B923107ED5}" presName="sibTransNodeCircle" presStyleLbl="alignNode1" presStyleIdx="2" presStyleCnt="6">
        <dgm:presLayoutVars>
          <dgm:chMax val="0"/>
          <dgm:bulletEnabled/>
        </dgm:presLayoutVars>
      </dgm:prSet>
      <dgm:spPr/>
    </dgm:pt>
    <dgm:pt modelId="{47C3FE47-FE24-4F23-A011-B04E8B40C79F}" type="pres">
      <dgm:prSet presAssocID="{795B1BCA-2E8D-47DD-9673-7B52A2F4D2CF}" presName="bottomLine" presStyleLbl="alignNode1" presStyleIdx="3" presStyleCnt="6">
        <dgm:presLayoutVars/>
      </dgm:prSet>
      <dgm:spPr/>
    </dgm:pt>
    <dgm:pt modelId="{DE53BD74-27E4-42D0-AF4A-077BD10843A9}" type="pres">
      <dgm:prSet presAssocID="{795B1BCA-2E8D-47DD-9673-7B52A2F4D2CF}" presName="nodeText" presStyleLbl="bgAccFollowNode1" presStyleIdx="1" presStyleCnt="3">
        <dgm:presLayoutVars>
          <dgm:bulletEnabled val="1"/>
        </dgm:presLayoutVars>
      </dgm:prSet>
      <dgm:spPr/>
    </dgm:pt>
    <dgm:pt modelId="{B25A227E-27FF-442C-95B6-C9FB0ED15204}" type="pres">
      <dgm:prSet presAssocID="{6A0DEFC1-22AF-4909-AC11-17B923107ED5}" presName="sibTrans" presStyleCnt="0"/>
      <dgm:spPr/>
    </dgm:pt>
    <dgm:pt modelId="{C041D555-20BD-478E-A629-EEC58979646F}" type="pres">
      <dgm:prSet presAssocID="{1C7ED44D-8273-435F-9259-14C7D8605768}" presName="compositeNode" presStyleCnt="0">
        <dgm:presLayoutVars>
          <dgm:bulletEnabled val="1"/>
        </dgm:presLayoutVars>
      </dgm:prSet>
      <dgm:spPr/>
    </dgm:pt>
    <dgm:pt modelId="{AE31DF05-0DE9-49F1-B8B4-16F3EBDAA8CE}" type="pres">
      <dgm:prSet presAssocID="{1C7ED44D-8273-435F-9259-14C7D8605768}" presName="bgRect" presStyleLbl="bgAccFollowNode1" presStyleIdx="2" presStyleCnt="3"/>
      <dgm:spPr/>
    </dgm:pt>
    <dgm:pt modelId="{CDE1584D-757B-4DCF-9D87-A43DA664D2C6}" type="pres">
      <dgm:prSet presAssocID="{93286FAE-FD6D-43D2-A2AD-DD3999F553B5}" presName="sibTransNodeCircle" presStyleLbl="alignNode1" presStyleIdx="4" presStyleCnt="6">
        <dgm:presLayoutVars>
          <dgm:chMax val="0"/>
          <dgm:bulletEnabled/>
        </dgm:presLayoutVars>
      </dgm:prSet>
      <dgm:spPr/>
    </dgm:pt>
    <dgm:pt modelId="{ED35CE10-7C60-44D6-9B0C-97E790010158}" type="pres">
      <dgm:prSet presAssocID="{1C7ED44D-8273-435F-9259-14C7D8605768}" presName="bottomLine" presStyleLbl="alignNode1" presStyleIdx="5" presStyleCnt="6">
        <dgm:presLayoutVars/>
      </dgm:prSet>
      <dgm:spPr/>
    </dgm:pt>
    <dgm:pt modelId="{1FC86222-46AC-4234-A3CE-A351F96FB4ED}" type="pres">
      <dgm:prSet presAssocID="{1C7ED44D-8273-435F-9259-14C7D8605768}" presName="nodeText" presStyleLbl="bgAccFollowNode1" presStyleIdx="2" presStyleCnt="3">
        <dgm:presLayoutVars>
          <dgm:bulletEnabled val="1"/>
        </dgm:presLayoutVars>
      </dgm:prSet>
      <dgm:spPr/>
    </dgm:pt>
  </dgm:ptLst>
  <dgm:cxnLst>
    <dgm:cxn modelId="{5CF59B11-D301-401F-939D-26B2A795AD18}" type="presOf" srcId="{1C7ED44D-8273-435F-9259-14C7D8605768}" destId="{AE31DF05-0DE9-49F1-B8B4-16F3EBDAA8CE}" srcOrd="0" destOrd="0" presId="urn:microsoft.com/office/officeart/2016/7/layout/BasicLinearProcessNumbered"/>
    <dgm:cxn modelId="{B66B0A6D-562B-48DE-A69F-F5D742B2B006}" type="presOf" srcId="{1C7ED44D-8273-435F-9259-14C7D8605768}" destId="{1FC86222-46AC-4234-A3CE-A351F96FB4ED}" srcOrd="1" destOrd="0" presId="urn:microsoft.com/office/officeart/2016/7/layout/BasicLinearProcessNumbered"/>
    <dgm:cxn modelId="{49228256-1AE2-4CAD-A584-6674CC203E17}" type="presOf" srcId="{6A0DEFC1-22AF-4909-AC11-17B923107ED5}" destId="{E302D376-98B8-4504-82E2-D54933BD6DEE}" srcOrd="0" destOrd="0" presId="urn:microsoft.com/office/officeart/2016/7/layout/BasicLinearProcessNumbered"/>
    <dgm:cxn modelId="{C2E99C76-2CEF-4F03-BF51-DD3829B1F8DF}" type="presOf" srcId="{795B1BCA-2E8D-47DD-9673-7B52A2F4D2CF}" destId="{AFE15A72-DA60-4BE2-B101-D3F4928E9E1D}" srcOrd="0" destOrd="0" presId="urn:microsoft.com/office/officeart/2016/7/layout/BasicLinearProcessNumbered"/>
    <dgm:cxn modelId="{2940A186-6168-41F1-BF43-D50F4C4884EC}" type="presOf" srcId="{BCF484A3-E255-441B-A0D0-0F48E7237FE1}" destId="{FA56A405-6062-4B89-BF8E-2FCF456BD32C}" srcOrd="1" destOrd="0" presId="urn:microsoft.com/office/officeart/2016/7/layout/BasicLinearProcessNumbered"/>
    <dgm:cxn modelId="{9130CF9E-1F9F-4DA1-A621-734CC9D1DFC8}" srcId="{FEDA2F6A-9BC5-4988-9F78-C6553C07372B}" destId="{795B1BCA-2E8D-47DD-9673-7B52A2F4D2CF}" srcOrd="1" destOrd="0" parTransId="{54421581-BB90-4F18-A608-AAAEDA7800B6}" sibTransId="{6A0DEFC1-22AF-4909-AC11-17B923107ED5}"/>
    <dgm:cxn modelId="{39B1C3AD-1AEC-4B25-8267-4D791B7AE89C}" type="presOf" srcId="{BCF484A3-E255-441B-A0D0-0F48E7237FE1}" destId="{16D26811-C5E4-4A65-AB63-03D057524AE4}" srcOrd="0" destOrd="0" presId="urn:microsoft.com/office/officeart/2016/7/layout/BasicLinearProcessNumbered"/>
    <dgm:cxn modelId="{0B2728C6-4A87-4940-B880-74035CC6078F}" srcId="{FEDA2F6A-9BC5-4988-9F78-C6553C07372B}" destId="{BCF484A3-E255-441B-A0D0-0F48E7237FE1}" srcOrd="0" destOrd="0" parTransId="{E304D607-A738-49B9-87A6-37CE8C80F50D}" sibTransId="{B3186878-72D5-4A85-A6A8-CF7A64FF2124}"/>
    <dgm:cxn modelId="{40EA88C6-D4E8-4801-97BA-CE43555688E8}" srcId="{FEDA2F6A-9BC5-4988-9F78-C6553C07372B}" destId="{1C7ED44D-8273-435F-9259-14C7D8605768}" srcOrd="2" destOrd="0" parTransId="{26F0D731-CE75-4A5D-9A5F-D64F3B695849}" sibTransId="{93286FAE-FD6D-43D2-A2AD-DD3999F553B5}"/>
    <dgm:cxn modelId="{F175FAE5-C20C-47F7-ACFB-BB93436454D1}" type="presOf" srcId="{795B1BCA-2E8D-47DD-9673-7B52A2F4D2CF}" destId="{DE53BD74-27E4-42D0-AF4A-077BD10843A9}" srcOrd="1" destOrd="0" presId="urn:microsoft.com/office/officeart/2016/7/layout/BasicLinearProcessNumbered"/>
    <dgm:cxn modelId="{BBC9B9E8-1673-4C47-8989-22F59FCD639A}" type="presOf" srcId="{FEDA2F6A-9BC5-4988-9F78-C6553C07372B}" destId="{378B88E4-E989-4EF7-94F6-397DB41E2D95}" srcOrd="0" destOrd="0" presId="urn:microsoft.com/office/officeart/2016/7/layout/BasicLinearProcessNumbered"/>
    <dgm:cxn modelId="{51636FEE-9515-4059-84D3-5ABA84B383F1}" type="presOf" srcId="{93286FAE-FD6D-43D2-A2AD-DD3999F553B5}" destId="{CDE1584D-757B-4DCF-9D87-A43DA664D2C6}" srcOrd="0" destOrd="0" presId="urn:microsoft.com/office/officeart/2016/7/layout/BasicLinearProcessNumbered"/>
    <dgm:cxn modelId="{F991F2EE-2846-4718-A720-231186F160F7}" type="presOf" srcId="{B3186878-72D5-4A85-A6A8-CF7A64FF2124}" destId="{E25F5C0D-C720-4F88-A9CF-E0A67B8C2B9B}" srcOrd="0" destOrd="0" presId="urn:microsoft.com/office/officeart/2016/7/layout/BasicLinearProcessNumbered"/>
    <dgm:cxn modelId="{961EE495-81CA-4969-B257-3FD5D34A776C}" type="presParOf" srcId="{378B88E4-E989-4EF7-94F6-397DB41E2D95}" destId="{F587DB92-D4CB-4092-B55C-C94506784EFF}" srcOrd="0" destOrd="0" presId="urn:microsoft.com/office/officeart/2016/7/layout/BasicLinearProcessNumbered"/>
    <dgm:cxn modelId="{8CFB5C2E-6355-4742-86F8-15B6C995C82A}" type="presParOf" srcId="{F587DB92-D4CB-4092-B55C-C94506784EFF}" destId="{16D26811-C5E4-4A65-AB63-03D057524AE4}" srcOrd="0" destOrd="0" presId="urn:microsoft.com/office/officeart/2016/7/layout/BasicLinearProcessNumbered"/>
    <dgm:cxn modelId="{D4BDE924-9F8B-4535-AEB0-FD18D755109C}" type="presParOf" srcId="{F587DB92-D4CB-4092-B55C-C94506784EFF}" destId="{E25F5C0D-C720-4F88-A9CF-E0A67B8C2B9B}" srcOrd="1" destOrd="0" presId="urn:microsoft.com/office/officeart/2016/7/layout/BasicLinearProcessNumbered"/>
    <dgm:cxn modelId="{90969A39-8A2F-484C-AD32-A9165C074D74}" type="presParOf" srcId="{F587DB92-D4CB-4092-B55C-C94506784EFF}" destId="{DA08F566-752A-4EE7-8AD7-5AC375A04C6A}" srcOrd="2" destOrd="0" presId="urn:microsoft.com/office/officeart/2016/7/layout/BasicLinearProcessNumbered"/>
    <dgm:cxn modelId="{F362E6DF-95B0-4407-9154-2A5FCE99B825}" type="presParOf" srcId="{F587DB92-D4CB-4092-B55C-C94506784EFF}" destId="{FA56A405-6062-4B89-BF8E-2FCF456BD32C}" srcOrd="3" destOrd="0" presId="urn:microsoft.com/office/officeart/2016/7/layout/BasicLinearProcessNumbered"/>
    <dgm:cxn modelId="{C8DD41FB-AD68-4E51-8FB6-9291E7B01425}" type="presParOf" srcId="{378B88E4-E989-4EF7-94F6-397DB41E2D95}" destId="{5E32C51A-2AF8-42B8-9900-88A5418F90E5}" srcOrd="1" destOrd="0" presId="urn:microsoft.com/office/officeart/2016/7/layout/BasicLinearProcessNumbered"/>
    <dgm:cxn modelId="{8D870B72-6F2F-4040-B74C-5F8579A468AE}" type="presParOf" srcId="{378B88E4-E989-4EF7-94F6-397DB41E2D95}" destId="{CADF0975-BE02-4F5B-8FC3-6D9FEA904DB7}" srcOrd="2" destOrd="0" presId="urn:microsoft.com/office/officeart/2016/7/layout/BasicLinearProcessNumbered"/>
    <dgm:cxn modelId="{B700F00D-3DF6-42AD-BA7C-2E87A0B81B9D}" type="presParOf" srcId="{CADF0975-BE02-4F5B-8FC3-6D9FEA904DB7}" destId="{AFE15A72-DA60-4BE2-B101-D3F4928E9E1D}" srcOrd="0" destOrd="0" presId="urn:microsoft.com/office/officeart/2016/7/layout/BasicLinearProcessNumbered"/>
    <dgm:cxn modelId="{5BC98940-7143-42D5-B3AE-8F6A6045BCBB}" type="presParOf" srcId="{CADF0975-BE02-4F5B-8FC3-6D9FEA904DB7}" destId="{E302D376-98B8-4504-82E2-D54933BD6DEE}" srcOrd="1" destOrd="0" presId="urn:microsoft.com/office/officeart/2016/7/layout/BasicLinearProcessNumbered"/>
    <dgm:cxn modelId="{15929B50-DD3B-4293-919D-F96C80F129D1}" type="presParOf" srcId="{CADF0975-BE02-4F5B-8FC3-6D9FEA904DB7}" destId="{47C3FE47-FE24-4F23-A011-B04E8B40C79F}" srcOrd="2" destOrd="0" presId="urn:microsoft.com/office/officeart/2016/7/layout/BasicLinearProcessNumbered"/>
    <dgm:cxn modelId="{631F9D95-9605-491B-877A-E6FC4002A421}" type="presParOf" srcId="{CADF0975-BE02-4F5B-8FC3-6D9FEA904DB7}" destId="{DE53BD74-27E4-42D0-AF4A-077BD10843A9}" srcOrd="3" destOrd="0" presId="urn:microsoft.com/office/officeart/2016/7/layout/BasicLinearProcessNumbered"/>
    <dgm:cxn modelId="{1BB2DE61-6EB6-4219-B902-4D094E84AEC3}" type="presParOf" srcId="{378B88E4-E989-4EF7-94F6-397DB41E2D95}" destId="{B25A227E-27FF-442C-95B6-C9FB0ED15204}" srcOrd="3" destOrd="0" presId="urn:microsoft.com/office/officeart/2016/7/layout/BasicLinearProcessNumbered"/>
    <dgm:cxn modelId="{FBCA8FFA-B2F3-4B36-86F3-5D23F0F4090A}" type="presParOf" srcId="{378B88E4-E989-4EF7-94F6-397DB41E2D95}" destId="{C041D555-20BD-478E-A629-EEC58979646F}" srcOrd="4" destOrd="0" presId="urn:microsoft.com/office/officeart/2016/7/layout/BasicLinearProcessNumbered"/>
    <dgm:cxn modelId="{AE154FF4-A0B0-44F1-896F-5CE736145FCA}" type="presParOf" srcId="{C041D555-20BD-478E-A629-EEC58979646F}" destId="{AE31DF05-0DE9-49F1-B8B4-16F3EBDAA8CE}" srcOrd="0" destOrd="0" presId="urn:microsoft.com/office/officeart/2016/7/layout/BasicLinearProcessNumbered"/>
    <dgm:cxn modelId="{107C72AD-6831-4402-A493-990287522A9D}" type="presParOf" srcId="{C041D555-20BD-478E-A629-EEC58979646F}" destId="{CDE1584D-757B-4DCF-9D87-A43DA664D2C6}" srcOrd="1" destOrd="0" presId="urn:microsoft.com/office/officeart/2016/7/layout/BasicLinearProcessNumbered"/>
    <dgm:cxn modelId="{AA1B05E5-B7E3-41E0-BA75-C5DB302DFE07}" type="presParOf" srcId="{C041D555-20BD-478E-A629-EEC58979646F}" destId="{ED35CE10-7C60-44D6-9B0C-97E790010158}" srcOrd="2" destOrd="0" presId="urn:microsoft.com/office/officeart/2016/7/layout/BasicLinearProcessNumbered"/>
    <dgm:cxn modelId="{454B3C2D-6F88-4884-93B0-317BFC633AA6}" type="presParOf" srcId="{C041D555-20BD-478E-A629-EEC58979646F}" destId="{1FC86222-46AC-4234-A3CE-A351F96FB4ED}"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17430-4D92-4DB7-8399-9CB531F6B9A5}">
      <dsp:nvSpPr>
        <dsp:cNvPr id="0" name=""/>
        <dsp:cNvSpPr/>
      </dsp:nvSpPr>
      <dsp:spPr>
        <a:xfrm>
          <a:off x="0" y="45410"/>
          <a:ext cx="9618133" cy="1948050"/>
        </a:xfrm>
        <a:prstGeom prst="round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CA" sz="3700" kern="1200"/>
            <a:t>Via T helper 2 cells secreting IL-4,IL-5,IL-6 which further enhance the antibody activity against antigens </a:t>
          </a:r>
          <a:endParaRPr lang="en-US" sz="3700" kern="1200"/>
        </a:p>
      </dsp:txBody>
      <dsp:txXfrm>
        <a:off x="95096" y="140506"/>
        <a:ext cx="9427941" cy="1757858"/>
      </dsp:txXfrm>
    </dsp:sp>
    <dsp:sp modelId="{BC8BDD26-789D-4CCF-B20F-BAED86861E57}">
      <dsp:nvSpPr>
        <dsp:cNvPr id="0" name=""/>
        <dsp:cNvSpPr/>
      </dsp:nvSpPr>
      <dsp:spPr>
        <a:xfrm>
          <a:off x="0" y="2100021"/>
          <a:ext cx="9618133" cy="1948050"/>
        </a:xfrm>
        <a:prstGeom prst="round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CA" sz="3700" kern="1200"/>
            <a:t>Pertussis toxin can also enhance antibody activity against pathogens by stimulating IL-1 production by macrophages</a:t>
          </a:r>
          <a:endParaRPr lang="en-US" sz="3700" kern="1200"/>
        </a:p>
      </dsp:txBody>
      <dsp:txXfrm>
        <a:off x="95096" y="2195117"/>
        <a:ext cx="9427941" cy="17578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29FEE-3208-465A-8F35-F83B0967AC32}">
      <dsp:nvSpPr>
        <dsp:cNvPr id="0" name=""/>
        <dsp:cNvSpPr/>
      </dsp:nvSpPr>
      <dsp:spPr>
        <a:xfrm>
          <a:off x="0" y="34140"/>
          <a:ext cx="6628804" cy="1579500"/>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CA" sz="3000" kern="1200"/>
            <a:t>Is the bacteria completely removed?</a:t>
          </a:r>
          <a:endParaRPr lang="en-US" sz="3000" kern="1200"/>
        </a:p>
      </dsp:txBody>
      <dsp:txXfrm>
        <a:off x="77105" y="111245"/>
        <a:ext cx="6474594" cy="1425290"/>
      </dsp:txXfrm>
    </dsp:sp>
    <dsp:sp modelId="{EB0114F7-225D-4A27-8376-70B60E2CC44D}">
      <dsp:nvSpPr>
        <dsp:cNvPr id="0" name=""/>
        <dsp:cNvSpPr/>
      </dsp:nvSpPr>
      <dsp:spPr>
        <a:xfrm>
          <a:off x="0" y="1700040"/>
          <a:ext cx="6628804" cy="1579500"/>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CA" sz="3000" kern="1200"/>
            <a:t>Does the patient fully recover?</a:t>
          </a:r>
          <a:endParaRPr lang="en-US" sz="3000" kern="1200"/>
        </a:p>
      </dsp:txBody>
      <dsp:txXfrm>
        <a:off x="77105" y="1777145"/>
        <a:ext cx="6474594" cy="1425290"/>
      </dsp:txXfrm>
    </dsp:sp>
    <dsp:sp modelId="{83638866-74FE-4D9A-9392-223DABC90C05}">
      <dsp:nvSpPr>
        <dsp:cNvPr id="0" name=""/>
        <dsp:cNvSpPr/>
      </dsp:nvSpPr>
      <dsp:spPr>
        <a:xfrm>
          <a:off x="0" y="3365940"/>
          <a:ext cx="6628804" cy="1579500"/>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CA" sz="3000" kern="1200"/>
            <a:t>Is there immunity to future infections from this particular bacteria?</a:t>
          </a:r>
          <a:endParaRPr lang="en-US" sz="3000" kern="1200"/>
        </a:p>
      </dsp:txBody>
      <dsp:txXfrm>
        <a:off x="77105" y="3443045"/>
        <a:ext cx="6474594" cy="14252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26811-C5E4-4A65-AB63-03D057524AE4}">
      <dsp:nvSpPr>
        <dsp:cNvPr id="0" name=""/>
        <dsp:cNvSpPr/>
      </dsp:nvSpPr>
      <dsp:spPr>
        <a:xfrm>
          <a:off x="0" y="1039739"/>
          <a:ext cx="2071501" cy="2900101"/>
        </a:xfrm>
        <a:prstGeom prst="rect">
          <a:avLst/>
        </a:prstGeom>
        <a:solidFill>
          <a:schemeClr val="accent3">
            <a:alpha val="90000"/>
            <a:tint val="55000"/>
            <a:hueOff val="0"/>
            <a:satOff val="0"/>
            <a:lumOff val="0"/>
            <a:alphaOff val="0"/>
          </a:schemeClr>
        </a:solidFill>
        <a:ln w="12700" cap="rnd" cmpd="sng" algn="ctr">
          <a:solidFill>
            <a:schemeClr val="l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61502" tIns="330200" rIns="161502" bIns="330200" numCol="1" spcCol="1270" anchor="t" anchorCtr="0">
          <a:noAutofit/>
        </a:bodyPr>
        <a:lstStyle/>
        <a:p>
          <a:pPr marL="0" lvl="0" indent="0" algn="l" defTabSz="488950">
            <a:lnSpc>
              <a:spcPct val="90000"/>
            </a:lnSpc>
            <a:spcBef>
              <a:spcPct val="0"/>
            </a:spcBef>
            <a:spcAft>
              <a:spcPct val="35000"/>
            </a:spcAft>
            <a:buNone/>
          </a:pPr>
          <a:r>
            <a:rPr lang="en-CA" sz="1100" i="1" kern="1200"/>
            <a:t>B. pertussis</a:t>
          </a:r>
          <a:r>
            <a:rPr lang="en-CA" sz="1100" kern="1200"/>
            <a:t> is completely removed from the body through the immune responses and is not detectable in the body by approximately 3 weeks after infection</a:t>
          </a:r>
          <a:endParaRPr lang="en-US" sz="1100" kern="1200"/>
        </a:p>
      </dsp:txBody>
      <dsp:txXfrm>
        <a:off x="0" y="2141778"/>
        <a:ext cx="2071501" cy="1740061"/>
      </dsp:txXfrm>
    </dsp:sp>
    <dsp:sp modelId="{E25F5C0D-C720-4F88-A9CF-E0A67B8C2B9B}">
      <dsp:nvSpPr>
        <dsp:cNvPr id="0" name=""/>
        <dsp:cNvSpPr/>
      </dsp:nvSpPr>
      <dsp:spPr>
        <a:xfrm>
          <a:off x="600735" y="1329749"/>
          <a:ext cx="870030" cy="870030"/>
        </a:xfrm>
        <a:prstGeom prst="ellipse">
          <a:avLst/>
        </a:prstGeom>
        <a:gradFill rotWithShape="0">
          <a:gsLst>
            <a:gs pos="0">
              <a:schemeClr val="accent3">
                <a:shade val="50000"/>
                <a:hueOff val="0"/>
                <a:satOff val="0"/>
                <a:lumOff val="0"/>
                <a:alphaOff val="0"/>
                <a:tint val="96000"/>
                <a:lumMod val="100000"/>
              </a:schemeClr>
            </a:gs>
            <a:gs pos="78000">
              <a:schemeClr val="accent3">
                <a:shade val="50000"/>
                <a:hueOff val="0"/>
                <a:satOff val="0"/>
                <a:lumOff val="0"/>
                <a:alphaOff val="0"/>
                <a:shade val="94000"/>
                <a:lumMod val="94000"/>
              </a:schemeClr>
            </a:gs>
          </a:gsLst>
          <a:lin ang="5400000" scaled="0"/>
        </a:gradFill>
        <a:ln w="12700" cap="rnd" cmpd="sng" algn="ctr">
          <a:solidFill>
            <a:schemeClr val="accent3">
              <a:shade val="5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txBody>
        <a:bodyPr spcFirstLastPara="0" vert="horz" wrap="square" lIns="67831" tIns="12700" rIns="67831" bIns="12700" numCol="1" spcCol="1270" anchor="ctr" anchorCtr="0">
          <a:noAutofit/>
        </a:bodyPr>
        <a:lstStyle/>
        <a:p>
          <a:pPr marL="0" lvl="0" indent="0" algn="ctr" defTabSz="1955800">
            <a:lnSpc>
              <a:spcPct val="90000"/>
            </a:lnSpc>
            <a:spcBef>
              <a:spcPct val="0"/>
            </a:spcBef>
            <a:spcAft>
              <a:spcPct val="35000"/>
            </a:spcAft>
            <a:buNone/>
          </a:pPr>
          <a:r>
            <a:rPr lang="en-US" sz="4400" kern="1200"/>
            <a:t>1</a:t>
          </a:r>
        </a:p>
      </dsp:txBody>
      <dsp:txXfrm>
        <a:off x="728148" y="1457162"/>
        <a:ext cx="615204" cy="615204"/>
      </dsp:txXfrm>
    </dsp:sp>
    <dsp:sp modelId="{DA08F566-752A-4EE7-8AD7-5AC375A04C6A}">
      <dsp:nvSpPr>
        <dsp:cNvPr id="0" name=""/>
        <dsp:cNvSpPr/>
      </dsp:nvSpPr>
      <dsp:spPr>
        <a:xfrm>
          <a:off x="0" y="3939769"/>
          <a:ext cx="2071501" cy="72"/>
        </a:xfrm>
        <a:prstGeom prst="rect">
          <a:avLst/>
        </a:prstGeom>
        <a:gradFill rotWithShape="0">
          <a:gsLst>
            <a:gs pos="0">
              <a:schemeClr val="accent3">
                <a:shade val="50000"/>
                <a:hueOff val="-149592"/>
                <a:satOff val="-3343"/>
                <a:lumOff val="15298"/>
                <a:alphaOff val="0"/>
                <a:tint val="96000"/>
                <a:lumMod val="100000"/>
              </a:schemeClr>
            </a:gs>
            <a:gs pos="78000">
              <a:schemeClr val="accent3">
                <a:shade val="50000"/>
                <a:hueOff val="-149592"/>
                <a:satOff val="-3343"/>
                <a:lumOff val="15298"/>
                <a:alphaOff val="0"/>
                <a:shade val="94000"/>
                <a:lumMod val="94000"/>
              </a:schemeClr>
            </a:gs>
          </a:gsLst>
          <a:lin ang="5400000" scaled="0"/>
        </a:gradFill>
        <a:ln w="12700" cap="rnd" cmpd="sng" algn="ctr">
          <a:solidFill>
            <a:schemeClr val="accent3">
              <a:shade val="50000"/>
              <a:hueOff val="-149592"/>
              <a:satOff val="-3343"/>
              <a:lumOff val="15298"/>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AFE15A72-DA60-4BE2-B101-D3F4928E9E1D}">
      <dsp:nvSpPr>
        <dsp:cNvPr id="0" name=""/>
        <dsp:cNvSpPr/>
      </dsp:nvSpPr>
      <dsp:spPr>
        <a:xfrm>
          <a:off x="2278651" y="1039739"/>
          <a:ext cx="2071501" cy="2900101"/>
        </a:xfrm>
        <a:prstGeom prst="rect">
          <a:avLst/>
        </a:prstGeom>
        <a:solidFill>
          <a:schemeClr val="accent3">
            <a:alpha val="90000"/>
            <a:tint val="55000"/>
            <a:hueOff val="0"/>
            <a:satOff val="0"/>
            <a:lumOff val="0"/>
            <a:alphaOff val="0"/>
          </a:schemeClr>
        </a:solidFill>
        <a:ln w="12700" cap="rnd" cmpd="sng" algn="ctr">
          <a:solidFill>
            <a:schemeClr val="l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61502" tIns="330200" rIns="161502" bIns="330200" numCol="1" spcCol="1270" anchor="t" anchorCtr="0">
          <a:noAutofit/>
        </a:bodyPr>
        <a:lstStyle/>
        <a:p>
          <a:pPr marL="0" lvl="0" indent="0" algn="l" defTabSz="488950">
            <a:lnSpc>
              <a:spcPct val="90000"/>
            </a:lnSpc>
            <a:spcBef>
              <a:spcPct val="0"/>
            </a:spcBef>
            <a:spcAft>
              <a:spcPct val="35000"/>
            </a:spcAft>
            <a:buNone/>
          </a:pPr>
          <a:r>
            <a:rPr lang="en-CA" sz="1100" kern="1200"/>
            <a:t>However, the catarrhal and paroxysmal phases of the infection can last up to 6-10 weeks</a:t>
          </a:r>
          <a:endParaRPr lang="en-US" sz="1100" kern="1200"/>
        </a:p>
      </dsp:txBody>
      <dsp:txXfrm>
        <a:off x="2278651" y="2141778"/>
        <a:ext cx="2071501" cy="1740061"/>
      </dsp:txXfrm>
    </dsp:sp>
    <dsp:sp modelId="{E302D376-98B8-4504-82E2-D54933BD6DEE}">
      <dsp:nvSpPr>
        <dsp:cNvPr id="0" name=""/>
        <dsp:cNvSpPr/>
      </dsp:nvSpPr>
      <dsp:spPr>
        <a:xfrm>
          <a:off x="2879386" y="1329749"/>
          <a:ext cx="870030" cy="870030"/>
        </a:xfrm>
        <a:prstGeom prst="ellipse">
          <a:avLst/>
        </a:prstGeom>
        <a:gradFill rotWithShape="0">
          <a:gsLst>
            <a:gs pos="0">
              <a:schemeClr val="accent3">
                <a:shade val="50000"/>
                <a:hueOff val="-299185"/>
                <a:satOff val="-6685"/>
                <a:lumOff val="30596"/>
                <a:alphaOff val="0"/>
                <a:tint val="96000"/>
                <a:lumMod val="100000"/>
              </a:schemeClr>
            </a:gs>
            <a:gs pos="78000">
              <a:schemeClr val="accent3">
                <a:shade val="50000"/>
                <a:hueOff val="-299185"/>
                <a:satOff val="-6685"/>
                <a:lumOff val="30596"/>
                <a:alphaOff val="0"/>
                <a:shade val="94000"/>
                <a:lumMod val="94000"/>
              </a:schemeClr>
            </a:gs>
          </a:gsLst>
          <a:lin ang="5400000" scaled="0"/>
        </a:gradFill>
        <a:ln w="12700" cap="rnd" cmpd="sng" algn="ctr">
          <a:solidFill>
            <a:schemeClr val="accent3">
              <a:shade val="50000"/>
              <a:hueOff val="-299185"/>
              <a:satOff val="-6685"/>
              <a:lumOff val="30596"/>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txBody>
        <a:bodyPr spcFirstLastPara="0" vert="horz" wrap="square" lIns="67831" tIns="12700" rIns="67831" bIns="12700" numCol="1" spcCol="1270" anchor="ctr" anchorCtr="0">
          <a:noAutofit/>
        </a:bodyPr>
        <a:lstStyle/>
        <a:p>
          <a:pPr marL="0" lvl="0" indent="0" algn="ctr" defTabSz="1955800">
            <a:lnSpc>
              <a:spcPct val="90000"/>
            </a:lnSpc>
            <a:spcBef>
              <a:spcPct val="0"/>
            </a:spcBef>
            <a:spcAft>
              <a:spcPct val="35000"/>
            </a:spcAft>
            <a:buNone/>
          </a:pPr>
          <a:r>
            <a:rPr lang="en-US" sz="4400" kern="1200"/>
            <a:t>2</a:t>
          </a:r>
        </a:p>
      </dsp:txBody>
      <dsp:txXfrm>
        <a:off x="3006799" y="1457162"/>
        <a:ext cx="615204" cy="615204"/>
      </dsp:txXfrm>
    </dsp:sp>
    <dsp:sp modelId="{47C3FE47-FE24-4F23-A011-B04E8B40C79F}">
      <dsp:nvSpPr>
        <dsp:cNvPr id="0" name=""/>
        <dsp:cNvSpPr/>
      </dsp:nvSpPr>
      <dsp:spPr>
        <a:xfrm>
          <a:off x="2278651" y="3939769"/>
          <a:ext cx="2071501" cy="72"/>
        </a:xfrm>
        <a:prstGeom prst="rect">
          <a:avLst/>
        </a:prstGeom>
        <a:gradFill rotWithShape="0">
          <a:gsLst>
            <a:gs pos="0">
              <a:schemeClr val="accent3">
                <a:shade val="50000"/>
                <a:hueOff val="-448777"/>
                <a:satOff val="-10028"/>
                <a:lumOff val="45894"/>
                <a:alphaOff val="0"/>
                <a:tint val="96000"/>
                <a:lumMod val="100000"/>
              </a:schemeClr>
            </a:gs>
            <a:gs pos="78000">
              <a:schemeClr val="accent3">
                <a:shade val="50000"/>
                <a:hueOff val="-448777"/>
                <a:satOff val="-10028"/>
                <a:lumOff val="45894"/>
                <a:alphaOff val="0"/>
                <a:shade val="94000"/>
                <a:lumMod val="94000"/>
              </a:schemeClr>
            </a:gs>
          </a:gsLst>
          <a:lin ang="5400000" scaled="0"/>
        </a:gradFill>
        <a:ln w="12700" cap="rnd" cmpd="sng" algn="ctr">
          <a:solidFill>
            <a:schemeClr val="accent3">
              <a:shade val="50000"/>
              <a:hueOff val="-448777"/>
              <a:satOff val="-10028"/>
              <a:lumOff val="45894"/>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AE31DF05-0DE9-49F1-B8B4-16F3EBDAA8CE}">
      <dsp:nvSpPr>
        <dsp:cNvPr id="0" name=""/>
        <dsp:cNvSpPr/>
      </dsp:nvSpPr>
      <dsp:spPr>
        <a:xfrm>
          <a:off x="4557302" y="1039739"/>
          <a:ext cx="2071501" cy="2900101"/>
        </a:xfrm>
        <a:prstGeom prst="rect">
          <a:avLst/>
        </a:prstGeom>
        <a:solidFill>
          <a:schemeClr val="accent3">
            <a:alpha val="90000"/>
            <a:tint val="55000"/>
            <a:hueOff val="0"/>
            <a:satOff val="0"/>
            <a:lumOff val="0"/>
            <a:alphaOff val="0"/>
          </a:schemeClr>
        </a:solidFill>
        <a:ln w="12700" cap="rnd" cmpd="sng" algn="ctr">
          <a:solidFill>
            <a:schemeClr val="l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61502" tIns="330200" rIns="161502" bIns="330200" numCol="1" spcCol="1270" anchor="t" anchorCtr="0">
          <a:noAutofit/>
        </a:bodyPr>
        <a:lstStyle/>
        <a:p>
          <a:pPr marL="0" lvl="0" indent="0" algn="l" defTabSz="488950">
            <a:lnSpc>
              <a:spcPct val="90000"/>
            </a:lnSpc>
            <a:spcBef>
              <a:spcPct val="0"/>
            </a:spcBef>
            <a:spcAft>
              <a:spcPct val="35000"/>
            </a:spcAft>
            <a:buNone/>
          </a:pPr>
          <a:r>
            <a:rPr lang="en-CA" sz="1100" kern="1200"/>
            <a:t>The infected patient slowly recovers during the convalescent phase with the paroxysmal coughs becoming less frequent</a:t>
          </a:r>
          <a:endParaRPr lang="en-US" sz="1100" kern="1200"/>
        </a:p>
      </dsp:txBody>
      <dsp:txXfrm>
        <a:off x="4557302" y="2141778"/>
        <a:ext cx="2071501" cy="1740061"/>
      </dsp:txXfrm>
    </dsp:sp>
    <dsp:sp modelId="{CDE1584D-757B-4DCF-9D87-A43DA664D2C6}">
      <dsp:nvSpPr>
        <dsp:cNvPr id="0" name=""/>
        <dsp:cNvSpPr/>
      </dsp:nvSpPr>
      <dsp:spPr>
        <a:xfrm>
          <a:off x="5158038" y="1329749"/>
          <a:ext cx="870030" cy="870030"/>
        </a:xfrm>
        <a:prstGeom prst="ellipse">
          <a:avLst/>
        </a:prstGeom>
        <a:gradFill rotWithShape="0">
          <a:gsLst>
            <a:gs pos="0">
              <a:schemeClr val="accent3">
                <a:shade val="50000"/>
                <a:hueOff val="-299185"/>
                <a:satOff val="-6685"/>
                <a:lumOff val="30596"/>
                <a:alphaOff val="0"/>
                <a:tint val="96000"/>
                <a:lumMod val="100000"/>
              </a:schemeClr>
            </a:gs>
            <a:gs pos="78000">
              <a:schemeClr val="accent3">
                <a:shade val="50000"/>
                <a:hueOff val="-299185"/>
                <a:satOff val="-6685"/>
                <a:lumOff val="30596"/>
                <a:alphaOff val="0"/>
                <a:shade val="94000"/>
                <a:lumMod val="94000"/>
              </a:schemeClr>
            </a:gs>
          </a:gsLst>
          <a:lin ang="5400000" scaled="0"/>
        </a:gradFill>
        <a:ln w="12700" cap="rnd" cmpd="sng" algn="ctr">
          <a:solidFill>
            <a:schemeClr val="accent3">
              <a:shade val="50000"/>
              <a:hueOff val="-299185"/>
              <a:satOff val="-6685"/>
              <a:lumOff val="30596"/>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txBody>
        <a:bodyPr spcFirstLastPara="0" vert="horz" wrap="square" lIns="67831" tIns="12700" rIns="67831" bIns="12700" numCol="1" spcCol="1270" anchor="ctr" anchorCtr="0">
          <a:noAutofit/>
        </a:bodyPr>
        <a:lstStyle/>
        <a:p>
          <a:pPr marL="0" lvl="0" indent="0" algn="ctr" defTabSz="1955800">
            <a:lnSpc>
              <a:spcPct val="90000"/>
            </a:lnSpc>
            <a:spcBef>
              <a:spcPct val="0"/>
            </a:spcBef>
            <a:spcAft>
              <a:spcPct val="35000"/>
            </a:spcAft>
            <a:buNone/>
          </a:pPr>
          <a:r>
            <a:rPr lang="en-US" sz="4400" kern="1200"/>
            <a:t>3</a:t>
          </a:r>
        </a:p>
      </dsp:txBody>
      <dsp:txXfrm>
        <a:off x="5285451" y="1457162"/>
        <a:ext cx="615204" cy="615204"/>
      </dsp:txXfrm>
    </dsp:sp>
    <dsp:sp modelId="{ED35CE10-7C60-44D6-9B0C-97E790010158}">
      <dsp:nvSpPr>
        <dsp:cNvPr id="0" name=""/>
        <dsp:cNvSpPr/>
      </dsp:nvSpPr>
      <dsp:spPr>
        <a:xfrm>
          <a:off x="4557302" y="3939769"/>
          <a:ext cx="2071501" cy="72"/>
        </a:xfrm>
        <a:prstGeom prst="rect">
          <a:avLst/>
        </a:prstGeom>
        <a:gradFill rotWithShape="0">
          <a:gsLst>
            <a:gs pos="0">
              <a:schemeClr val="accent3">
                <a:shade val="50000"/>
                <a:hueOff val="-149592"/>
                <a:satOff val="-3343"/>
                <a:lumOff val="15298"/>
                <a:alphaOff val="0"/>
                <a:tint val="96000"/>
                <a:lumMod val="100000"/>
              </a:schemeClr>
            </a:gs>
            <a:gs pos="78000">
              <a:schemeClr val="accent3">
                <a:shade val="50000"/>
                <a:hueOff val="-149592"/>
                <a:satOff val="-3343"/>
                <a:lumOff val="15298"/>
                <a:alphaOff val="0"/>
                <a:shade val="94000"/>
                <a:lumMod val="94000"/>
              </a:schemeClr>
            </a:gs>
          </a:gsLst>
          <a:lin ang="5400000" scaled="0"/>
        </a:gradFill>
        <a:ln w="12700" cap="rnd" cmpd="sng" algn="ctr">
          <a:solidFill>
            <a:schemeClr val="accent3">
              <a:shade val="50000"/>
              <a:hueOff val="-149592"/>
              <a:satOff val="-3343"/>
              <a:lumOff val="15298"/>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603119-36FA-40A6-862A-2BD7759E4374}" type="datetimeFigureOut">
              <a:rPr lang="en-CA" smtClean="0"/>
              <a:t>2017-12-01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1A4B14-D6E0-49AB-9E25-8518C1F206BB}" type="slidenum">
              <a:rPr lang="en-CA" smtClean="0"/>
              <a:t>‹#›</a:t>
            </a:fld>
            <a:endParaRPr lang="en-CA"/>
          </a:p>
        </p:txBody>
      </p:sp>
    </p:spTree>
    <p:extLst>
      <p:ext uri="{BB962C8B-B14F-4D97-AF65-F5344CB8AC3E}">
        <p14:creationId xmlns:p14="http://schemas.microsoft.com/office/powerpoint/2010/main" val="2305474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516517-F4E7-45DB-96B4-8D40463F26F4}" type="datetimeFigureOut">
              <a:rPr lang="en-CA" smtClean="0"/>
              <a:t>2017-12-01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B06CCCD-7663-43F4-AB5B-E6FB541D7A8D}" type="slidenum">
              <a:rPr lang="en-CA" smtClean="0"/>
              <a:t>‹#›</a:t>
            </a:fld>
            <a:endParaRPr lang="en-CA"/>
          </a:p>
        </p:txBody>
      </p:sp>
    </p:spTree>
    <p:extLst>
      <p:ext uri="{BB962C8B-B14F-4D97-AF65-F5344CB8AC3E}">
        <p14:creationId xmlns:p14="http://schemas.microsoft.com/office/powerpoint/2010/main" val="497367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516517-F4E7-45DB-96B4-8D40463F26F4}" type="datetimeFigureOut">
              <a:rPr lang="en-CA" smtClean="0"/>
              <a:t>2017-12-01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B06CCCD-7663-43F4-AB5B-E6FB541D7A8D}" type="slidenum">
              <a:rPr lang="en-CA" smtClean="0"/>
              <a:t>‹#›</a:t>
            </a:fld>
            <a:endParaRPr lang="en-CA"/>
          </a:p>
        </p:txBody>
      </p:sp>
    </p:spTree>
    <p:extLst>
      <p:ext uri="{BB962C8B-B14F-4D97-AF65-F5344CB8AC3E}">
        <p14:creationId xmlns:p14="http://schemas.microsoft.com/office/powerpoint/2010/main" val="3665814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516517-F4E7-45DB-96B4-8D40463F26F4}" type="datetimeFigureOut">
              <a:rPr lang="en-CA" smtClean="0"/>
              <a:t>2017-12-01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B06CCCD-7663-43F4-AB5B-E6FB541D7A8D}" type="slidenum">
              <a:rPr lang="en-CA" smtClean="0"/>
              <a:t>‹#›</a:t>
            </a:fld>
            <a:endParaRPr lang="en-C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25155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516517-F4E7-45DB-96B4-8D40463F26F4}" type="datetimeFigureOut">
              <a:rPr lang="en-CA" smtClean="0"/>
              <a:t>2017-12-01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B06CCCD-7663-43F4-AB5B-E6FB541D7A8D}" type="slidenum">
              <a:rPr lang="en-CA" smtClean="0"/>
              <a:t>‹#›</a:t>
            </a:fld>
            <a:endParaRPr lang="en-CA"/>
          </a:p>
        </p:txBody>
      </p:sp>
    </p:spTree>
    <p:extLst>
      <p:ext uri="{BB962C8B-B14F-4D97-AF65-F5344CB8AC3E}">
        <p14:creationId xmlns:p14="http://schemas.microsoft.com/office/powerpoint/2010/main" val="2711264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516517-F4E7-45DB-96B4-8D40463F26F4}" type="datetimeFigureOut">
              <a:rPr lang="en-CA" smtClean="0"/>
              <a:t>2017-12-01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B06CCCD-7663-43F4-AB5B-E6FB541D7A8D}" type="slidenum">
              <a:rPr lang="en-CA" smtClean="0"/>
              <a:t>‹#›</a:t>
            </a:fld>
            <a:endParaRPr lang="en-C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612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516517-F4E7-45DB-96B4-8D40463F26F4}" type="datetimeFigureOut">
              <a:rPr lang="en-CA" smtClean="0"/>
              <a:t>2017-12-01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B06CCCD-7663-43F4-AB5B-E6FB541D7A8D}" type="slidenum">
              <a:rPr lang="en-CA" smtClean="0"/>
              <a:t>‹#›</a:t>
            </a:fld>
            <a:endParaRPr lang="en-CA"/>
          </a:p>
        </p:txBody>
      </p:sp>
    </p:spTree>
    <p:extLst>
      <p:ext uri="{BB962C8B-B14F-4D97-AF65-F5344CB8AC3E}">
        <p14:creationId xmlns:p14="http://schemas.microsoft.com/office/powerpoint/2010/main" val="1722462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516517-F4E7-45DB-96B4-8D40463F26F4}" type="datetimeFigureOut">
              <a:rPr lang="en-CA" smtClean="0"/>
              <a:t>2017-12-01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B06CCCD-7663-43F4-AB5B-E6FB541D7A8D}" type="slidenum">
              <a:rPr lang="en-CA" smtClean="0"/>
              <a:t>‹#›</a:t>
            </a:fld>
            <a:endParaRPr lang="en-CA"/>
          </a:p>
        </p:txBody>
      </p:sp>
    </p:spTree>
    <p:extLst>
      <p:ext uri="{BB962C8B-B14F-4D97-AF65-F5344CB8AC3E}">
        <p14:creationId xmlns:p14="http://schemas.microsoft.com/office/powerpoint/2010/main" val="1997965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516517-F4E7-45DB-96B4-8D40463F26F4}" type="datetimeFigureOut">
              <a:rPr lang="en-CA" smtClean="0"/>
              <a:t>2017-12-01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B06CCCD-7663-43F4-AB5B-E6FB541D7A8D}" type="slidenum">
              <a:rPr lang="en-CA" smtClean="0"/>
              <a:t>‹#›</a:t>
            </a:fld>
            <a:endParaRPr lang="en-CA"/>
          </a:p>
        </p:txBody>
      </p:sp>
    </p:spTree>
    <p:extLst>
      <p:ext uri="{BB962C8B-B14F-4D97-AF65-F5344CB8AC3E}">
        <p14:creationId xmlns:p14="http://schemas.microsoft.com/office/powerpoint/2010/main" val="393299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516517-F4E7-45DB-96B4-8D40463F26F4}" type="datetimeFigureOut">
              <a:rPr lang="en-CA" smtClean="0"/>
              <a:t>2017-12-01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B06CCCD-7663-43F4-AB5B-E6FB541D7A8D}" type="slidenum">
              <a:rPr lang="en-CA" smtClean="0"/>
              <a:t>‹#›</a:t>
            </a:fld>
            <a:endParaRPr lang="en-CA"/>
          </a:p>
        </p:txBody>
      </p:sp>
    </p:spTree>
    <p:extLst>
      <p:ext uri="{BB962C8B-B14F-4D97-AF65-F5344CB8AC3E}">
        <p14:creationId xmlns:p14="http://schemas.microsoft.com/office/powerpoint/2010/main" val="1870227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516517-F4E7-45DB-96B4-8D40463F26F4}" type="datetimeFigureOut">
              <a:rPr lang="en-CA" smtClean="0"/>
              <a:t>2017-12-01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B06CCCD-7663-43F4-AB5B-E6FB541D7A8D}" type="slidenum">
              <a:rPr lang="en-CA" smtClean="0"/>
              <a:t>‹#›</a:t>
            </a:fld>
            <a:endParaRPr lang="en-CA"/>
          </a:p>
        </p:txBody>
      </p:sp>
    </p:spTree>
    <p:extLst>
      <p:ext uri="{BB962C8B-B14F-4D97-AF65-F5344CB8AC3E}">
        <p14:creationId xmlns:p14="http://schemas.microsoft.com/office/powerpoint/2010/main" val="3708848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516517-F4E7-45DB-96B4-8D40463F26F4}" type="datetimeFigureOut">
              <a:rPr lang="en-CA" smtClean="0"/>
              <a:t>2017-12-01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B06CCCD-7663-43F4-AB5B-E6FB541D7A8D}" type="slidenum">
              <a:rPr lang="en-CA" smtClean="0"/>
              <a:t>‹#›</a:t>
            </a:fld>
            <a:endParaRPr lang="en-CA"/>
          </a:p>
        </p:txBody>
      </p:sp>
    </p:spTree>
    <p:extLst>
      <p:ext uri="{BB962C8B-B14F-4D97-AF65-F5344CB8AC3E}">
        <p14:creationId xmlns:p14="http://schemas.microsoft.com/office/powerpoint/2010/main" val="1616945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516517-F4E7-45DB-96B4-8D40463F26F4}" type="datetimeFigureOut">
              <a:rPr lang="en-CA" smtClean="0"/>
              <a:t>2017-12-01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B06CCCD-7663-43F4-AB5B-E6FB541D7A8D}" type="slidenum">
              <a:rPr lang="en-CA" smtClean="0"/>
              <a:t>‹#›</a:t>
            </a:fld>
            <a:endParaRPr lang="en-CA"/>
          </a:p>
        </p:txBody>
      </p:sp>
    </p:spTree>
    <p:extLst>
      <p:ext uri="{BB962C8B-B14F-4D97-AF65-F5344CB8AC3E}">
        <p14:creationId xmlns:p14="http://schemas.microsoft.com/office/powerpoint/2010/main" val="711956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516517-F4E7-45DB-96B4-8D40463F26F4}" type="datetimeFigureOut">
              <a:rPr lang="en-CA" smtClean="0"/>
              <a:t>2017-12-01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B06CCCD-7663-43F4-AB5B-E6FB541D7A8D}" type="slidenum">
              <a:rPr lang="en-CA" smtClean="0"/>
              <a:t>‹#›</a:t>
            </a:fld>
            <a:endParaRPr lang="en-CA"/>
          </a:p>
        </p:txBody>
      </p:sp>
    </p:spTree>
    <p:extLst>
      <p:ext uri="{BB962C8B-B14F-4D97-AF65-F5344CB8AC3E}">
        <p14:creationId xmlns:p14="http://schemas.microsoft.com/office/powerpoint/2010/main" val="2082136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516517-F4E7-45DB-96B4-8D40463F26F4}" type="datetimeFigureOut">
              <a:rPr lang="en-CA" smtClean="0"/>
              <a:t>2017-12-01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B06CCCD-7663-43F4-AB5B-E6FB541D7A8D}" type="slidenum">
              <a:rPr lang="en-CA" smtClean="0"/>
              <a:t>‹#›</a:t>
            </a:fld>
            <a:endParaRPr lang="en-CA"/>
          </a:p>
        </p:txBody>
      </p:sp>
    </p:spTree>
    <p:extLst>
      <p:ext uri="{BB962C8B-B14F-4D97-AF65-F5344CB8AC3E}">
        <p14:creationId xmlns:p14="http://schemas.microsoft.com/office/powerpoint/2010/main" val="1974722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516517-F4E7-45DB-96B4-8D40463F26F4}" type="datetimeFigureOut">
              <a:rPr lang="en-CA" smtClean="0"/>
              <a:t>2017-12-01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B06CCCD-7663-43F4-AB5B-E6FB541D7A8D}" type="slidenum">
              <a:rPr lang="en-CA" smtClean="0"/>
              <a:t>‹#›</a:t>
            </a:fld>
            <a:endParaRPr lang="en-CA"/>
          </a:p>
        </p:txBody>
      </p:sp>
    </p:spTree>
    <p:extLst>
      <p:ext uri="{BB962C8B-B14F-4D97-AF65-F5344CB8AC3E}">
        <p14:creationId xmlns:p14="http://schemas.microsoft.com/office/powerpoint/2010/main" val="2487447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5516517-F4E7-45DB-96B4-8D40463F26F4}" type="datetimeFigureOut">
              <a:rPr lang="en-CA" smtClean="0"/>
              <a:t>2017-12-01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B06CCCD-7663-43F4-AB5B-E6FB541D7A8D}" type="slidenum">
              <a:rPr lang="en-CA" smtClean="0"/>
              <a:t>‹#›</a:t>
            </a:fld>
            <a:endParaRPr lang="en-CA"/>
          </a:p>
        </p:txBody>
      </p:sp>
    </p:spTree>
    <p:extLst>
      <p:ext uri="{BB962C8B-B14F-4D97-AF65-F5344CB8AC3E}">
        <p14:creationId xmlns:p14="http://schemas.microsoft.com/office/powerpoint/2010/main" val="1943154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5516517-F4E7-45DB-96B4-8D40463F26F4}" type="datetimeFigureOut">
              <a:rPr lang="en-CA" smtClean="0"/>
              <a:t>2017-12-01</a:t>
            </a:fld>
            <a:endParaRPr lang="en-C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B06CCCD-7663-43F4-AB5B-E6FB541D7A8D}" type="slidenum">
              <a:rPr lang="en-CA" smtClean="0"/>
              <a:t>‹#›</a:t>
            </a:fld>
            <a:endParaRPr lang="en-CA"/>
          </a:p>
        </p:txBody>
      </p:sp>
    </p:spTree>
    <p:extLst>
      <p:ext uri="{BB962C8B-B14F-4D97-AF65-F5344CB8AC3E}">
        <p14:creationId xmlns:p14="http://schemas.microsoft.com/office/powerpoint/2010/main" val="329687766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cielo.br/scielo.php?script=sci_arttext&amp;pid=S0100-879X2015000800665"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pertussis">
            <a:extLst>
              <a:ext uri="{FF2B5EF4-FFF2-40B4-BE49-F238E27FC236}">
                <a16:creationId xmlns:a16="http://schemas.microsoft.com/office/drawing/2014/main" id="{60131DE7-8B59-4833-AFEE-F3B9E6B396A0}"/>
              </a:ext>
            </a:extLst>
          </p:cNvPr>
          <p:cNvPicPr>
            <a:picLocks noChangeAspect="1" noChangeArrowheads="1"/>
          </p:cNvPicPr>
          <p:nvPr/>
        </p:nvPicPr>
        <p:blipFill rotWithShape="1">
          <a:blip r:embed="rId2">
            <a:duotone>
              <a:prstClr val="black"/>
              <a:prstClr val="white"/>
            </a:duotone>
            <a:extLst>
              <a:ext uri="{28A0092B-C50C-407E-A947-70E740481C1C}">
                <a14:useLocalDpi xmlns:a14="http://schemas.microsoft.com/office/drawing/2010/main" val="0"/>
              </a:ext>
            </a:extLst>
          </a:blip>
          <a:srcRect l="195" t="17042" r="1" b="7152"/>
          <a:stretch/>
        </p:blipFill>
        <p:spPr bwMode="auto">
          <a:xfrm>
            <a:off x="5123543" y="-1"/>
            <a:ext cx="7065281" cy="6858001"/>
          </a:xfrm>
          <a:custGeom>
            <a:avLst/>
            <a:gdLst>
              <a:gd name="connsiteX0" fmla="*/ 379987 w 7065281"/>
              <a:gd name="connsiteY0" fmla="*/ 0 h 6858001"/>
              <a:gd name="connsiteX1" fmla="*/ 7065281 w 7065281"/>
              <a:gd name="connsiteY1" fmla="*/ 0 h 6858001"/>
              <a:gd name="connsiteX2" fmla="*/ 7065281 w 7065281"/>
              <a:gd name="connsiteY2" fmla="*/ 6858001 h 6858001"/>
              <a:gd name="connsiteX3" fmla="*/ 27809 w 7065281"/>
              <a:gd name="connsiteY3" fmla="*/ 6858001 h 6858001"/>
              <a:gd name="connsiteX4" fmla="*/ 1803228 w 7065281"/>
              <a:gd name="connsiteY4" fmla="*/ 4521201 h 6858001"/>
              <a:gd name="connsiteX5" fmla="*/ 0 w 7065281"/>
              <a:gd name="connsiteY5" fmla="*/ 0 h 6858001"/>
              <a:gd name="connsiteX6" fmla="*/ 379987 w 7065281"/>
              <a:gd name="connsiteY6" fmla="*/ 0 h 6858001"/>
              <a:gd name="connsiteX7" fmla="*/ 0 w 7065281"/>
              <a:gd name="connsiteY7"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cxnSp>
        <p:nvCxnSpPr>
          <p:cNvPr id="137" name="Straight Connector 136">
            <a:extLst>
              <a:ext uri="{FF2B5EF4-FFF2-40B4-BE49-F238E27FC236}">
                <a16:creationId xmlns:a16="http://schemas.microsoft.com/office/drawing/2014/main" id="{A57C1A16-B8AB-4D99-A195-A38F556A648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F8A9B20B-D1DD-4573-B5EC-55802951923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1" name="Rectangle 23">
            <a:extLst>
              <a:ext uri="{FF2B5EF4-FFF2-40B4-BE49-F238E27FC236}">
                <a16:creationId xmlns:a16="http://schemas.microsoft.com/office/drawing/2014/main" id="{66D61E08-70C3-48D8-BEA0-787111DC30D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 name="Rectangle 25">
            <a:extLst>
              <a:ext uri="{FF2B5EF4-FFF2-40B4-BE49-F238E27FC236}">
                <a16:creationId xmlns:a16="http://schemas.microsoft.com/office/drawing/2014/main" id="{FC55298F-0AE5-478E-AD2B-03C2614C583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Isosceles Triangle 24">
            <a:extLst>
              <a:ext uri="{FF2B5EF4-FFF2-40B4-BE49-F238E27FC236}">
                <a16:creationId xmlns:a16="http://schemas.microsoft.com/office/drawing/2014/main" id="{C180E4EA-0B63-4779-A895-7E90E71088F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7" name="Rectangle 27">
            <a:extLst>
              <a:ext uri="{FF2B5EF4-FFF2-40B4-BE49-F238E27FC236}">
                <a16:creationId xmlns:a16="http://schemas.microsoft.com/office/drawing/2014/main" id="{CEE01D9D-3DE8-4EED-B0D3-8F3C79CC767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9" name="Rectangle 28">
            <a:extLst>
              <a:ext uri="{FF2B5EF4-FFF2-40B4-BE49-F238E27FC236}">
                <a16:creationId xmlns:a16="http://schemas.microsoft.com/office/drawing/2014/main" id="{89AF5CE9-607F-43F4-8983-DCD6DA4051F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1" name="Rectangle 29">
            <a:extLst>
              <a:ext uri="{FF2B5EF4-FFF2-40B4-BE49-F238E27FC236}">
                <a16:creationId xmlns:a16="http://schemas.microsoft.com/office/drawing/2014/main" id="{6EEA2DBD-9E1E-4521-8C01-F32AD18A89E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3" name="Isosceles Triangle 29">
            <a:extLst>
              <a:ext uri="{FF2B5EF4-FFF2-40B4-BE49-F238E27FC236}">
                <a16:creationId xmlns:a16="http://schemas.microsoft.com/office/drawing/2014/main" id="{15BBD2C1-BA9B-46A9-A27A-33498B1692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B113DB4-295A-477D-B987-9E4AD298B070}"/>
              </a:ext>
            </a:extLst>
          </p:cNvPr>
          <p:cNvSpPr>
            <a:spLocks noGrp="1"/>
          </p:cNvSpPr>
          <p:nvPr>
            <p:ph type="ctrTitle"/>
          </p:nvPr>
        </p:nvSpPr>
        <p:spPr>
          <a:xfrm>
            <a:off x="668866" y="1678666"/>
            <a:ext cx="5123515" cy="2369093"/>
          </a:xfrm>
        </p:spPr>
        <p:txBody>
          <a:bodyPr>
            <a:normAutofit/>
          </a:bodyPr>
          <a:lstStyle/>
          <a:p>
            <a:r>
              <a:rPr lang="en-CA" sz="4800" dirty="0"/>
              <a:t>Case 4: </a:t>
            </a:r>
            <a:r>
              <a:rPr lang="en-CA" sz="4800" i="1" dirty="0" err="1"/>
              <a:t>Bortedella</a:t>
            </a:r>
            <a:r>
              <a:rPr lang="en-CA" sz="4800" i="1" dirty="0"/>
              <a:t> pertussis</a:t>
            </a:r>
            <a:endParaRPr lang="en-CA" sz="4800" dirty="0"/>
          </a:p>
        </p:txBody>
      </p:sp>
      <p:sp>
        <p:nvSpPr>
          <p:cNvPr id="3" name="Subtitle 2">
            <a:extLst>
              <a:ext uri="{FF2B5EF4-FFF2-40B4-BE49-F238E27FC236}">
                <a16:creationId xmlns:a16="http://schemas.microsoft.com/office/drawing/2014/main" id="{81185E04-CF71-46B0-962E-E1656D12EF85}"/>
              </a:ext>
            </a:extLst>
          </p:cNvPr>
          <p:cNvSpPr>
            <a:spLocks noGrp="1"/>
          </p:cNvSpPr>
          <p:nvPr>
            <p:ph type="subTitle" idx="1"/>
          </p:nvPr>
        </p:nvSpPr>
        <p:spPr>
          <a:xfrm>
            <a:off x="677335" y="4050831"/>
            <a:ext cx="5113217" cy="1096901"/>
          </a:xfrm>
        </p:spPr>
        <p:txBody>
          <a:bodyPr>
            <a:normAutofit/>
          </a:bodyPr>
          <a:lstStyle/>
          <a:p>
            <a:r>
              <a:rPr lang="en-CA" sz="1600" dirty="0"/>
              <a:t>Disease: Whooping cough</a:t>
            </a:r>
          </a:p>
        </p:txBody>
      </p:sp>
      <p:sp>
        <p:nvSpPr>
          <p:cNvPr id="4" name="TextBox 3">
            <a:extLst>
              <a:ext uri="{FF2B5EF4-FFF2-40B4-BE49-F238E27FC236}">
                <a16:creationId xmlns:a16="http://schemas.microsoft.com/office/drawing/2014/main" id="{620FF47C-1AFE-41E9-840A-94E3324E8FF1}"/>
              </a:ext>
            </a:extLst>
          </p:cNvPr>
          <p:cNvSpPr txBox="1"/>
          <p:nvPr/>
        </p:nvSpPr>
        <p:spPr>
          <a:xfrm>
            <a:off x="668866" y="4941870"/>
            <a:ext cx="3194217" cy="369332"/>
          </a:xfrm>
          <a:prstGeom prst="rect">
            <a:avLst/>
          </a:prstGeom>
          <a:noFill/>
        </p:spPr>
        <p:txBody>
          <a:bodyPr wrap="square" rtlCol="0">
            <a:spAutoFit/>
          </a:bodyPr>
          <a:lstStyle/>
          <a:p>
            <a:r>
              <a:rPr lang="en-CA" dirty="0"/>
              <a:t>Summary by Gurtaj Mahil</a:t>
            </a:r>
          </a:p>
        </p:txBody>
      </p:sp>
    </p:spTree>
    <p:extLst>
      <p:ext uri="{BB962C8B-B14F-4D97-AF65-F5344CB8AC3E}">
        <p14:creationId xmlns:p14="http://schemas.microsoft.com/office/powerpoint/2010/main" val="3757120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22" name="Picture 6" descr="File:DC activation by B pertussis.png">
            <a:extLst>
              <a:ext uri="{FF2B5EF4-FFF2-40B4-BE49-F238E27FC236}">
                <a16:creationId xmlns:a16="http://schemas.microsoft.com/office/drawing/2014/main" id="{547246BE-70A6-4A7E-A67D-EB670A9873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7942" y="2159331"/>
            <a:ext cx="4123378" cy="37505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9472E62-3659-46A1-9600-80F1E255AEA1}"/>
              </a:ext>
            </a:extLst>
          </p:cNvPr>
          <p:cNvSpPr>
            <a:spLocks noGrp="1"/>
          </p:cNvSpPr>
          <p:nvPr>
            <p:ph type="title"/>
          </p:nvPr>
        </p:nvSpPr>
        <p:spPr>
          <a:xfrm>
            <a:off x="677334" y="609600"/>
            <a:ext cx="8596668" cy="1320800"/>
          </a:xfrm>
        </p:spPr>
        <p:txBody>
          <a:bodyPr anchor="t">
            <a:normAutofit/>
          </a:bodyPr>
          <a:lstStyle/>
          <a:p>
            <a:r>
              <a:rPr lang="en-CA" dirty="0"/>
              <a:t>How are immature DCs activated?</a:t>
            </a:r>
          </a:p>
        </p:txBody>
      </p:sp>
      <p:sp>
        <p:nvSpPr>
          <p:cNvPr id="3" name="Content Placeholder 2">
            <a:extLst>
              <a:ext uri="{FF2B5EF4-FFF2-40B4-BE49-F238E27FC236}">
                <a16:creationId xmlns:a16="http://schemas.microsoft.com/office/drawing/2014/main" id="{231E5791-A026-4361-8F4B-A4B30CF1FE39}"/>
              </a:ext>
            </a:extLst>
          </p:cNvPr>
          <p:cNvSpPr>
            <a:spLocks noGrp="1"/>
          </p:cNvSpPr>
          <p:nvPr>
            <p:ph idx="1"/>
          </p:nvPr>
        </p:nvSpPr>
        <p:spPr>
          <a:xfrm>
            <a:off x="677334" y="2160589"/>
            <a:ext cx="3957349" cy="3749323"/>
          </a:xfrm>
        </p:spPr>
        <p:txBody>
          <a:bodyPr>
            <a:normAutofit/>
          </a:bodyPr>
          <a:lstStyle/>
          <a:p>
            <a:pPr>
              <a:lnSpc>
                <a:spcPct val="90000"/>
              </a:lnSpc>
            </a:pPr>
            <a:r>
              <a:rPr lang="en-CA" sz="1400" dirty="0" err="1"/>
              <a:t>Immaure</a:t>
            </a:r>
            <a:r>
              <a:rPr lang="en-CA" sz="1400" dirty="0"/>
              <a:t> DCs are activated via Toll-like-receptor-4 signalling cascades</a:t>
            </a:r>
          </a:p>
          <a:p>
            <a:pPr>
              <a:lnSpc>
                <a:spcPct val="90000"/>
              </a:lnSpc>
            </a:pPr>
            <a:r>
              <a:rPr lang="en-CA" sz="1400" dirty="0"/>
              <a:t>TLR-4 is a pathogen recognition receptor (PRR) that detects the presence of pathogen-associated molecular patterns (PAMPS) on pathogens to become activated</a:t>
            </a:r>
          </a:p>
          <a:p>
            <a:pPr>
              <a:lnSpc>
                <a:spcPct val="90000"/>
              </a:lnSpc>
            </a:pPr>
            <a:r>
              <a:rPr lang="en-CA" sz="1400" dirty="0"/>
              <a:t>TLR-4 typically recognizes lipopolysaccharide (LPS) on </a:t>
            </a:r>
            <a:r>
              <a:rPr lang="en-CA" sz="1400" i="1" dirty="0"/>
              <a:t>B. pertussis</a:t>
            </a:r>
            <a:r>
              <a:rPr lang="en-CA" sz="1400" dirty="0"/>
              <a:t> cell surface to then promote the maturation of DCs </a:t>
            </a:r>
          </a:p>
          <a:p>
            <a:pPr>
              <a:lnSpc>
                <a:spcPct val="90000"/>
              </a:lnSpc>
            </a:pPr>
            <a:r>
              <a:rPr lang="en-CA" sz="1400" dirty="0"/>
              <a:t>Maturation of DCs stimulates the DC to produce cytokines IL-12 and IFN-y</a:t>
            </a:r>
          </a:p>
          <a:p>
            <a:pPr>
              <a:lnSpc>
                <a:spcPct val="90000"/>
              </a:lnSpc>
            </a:pPr>
            <a:r>
              <a:rPr lang="en-CA" sz="1400" dirty="0"/>
              <a:t>IL-12 and IFN-y induces </a:t>
            </a:r>
            <a:r>
              <a:rPr lang="en-CA" sz="1400" dirty="0" err="1"/>
              <a:t>Thelper</a:t>
            </a:r>
            <a:r>
              <a:rPr lang="en-CA" sz="1400" dirty="0"/>
              <a:t> 1 cells to promote the clearance of </a:t>
            </a:r>
            <a:r>
              <a:rPr lang="en-CA" sz="1400" i="1" dirty="0"/>
              <a:t>B. pertussis</a:t>
            </a:r>
            <a:r>
              <a:rPr lang="en-CA" sz="1400" dirty="0"/>
              <a:t> from the host</a:t>
            </a:r>
          </a:p>
        </p:txBody>
      </p:sp>
    </p:spTree>
    <p:extLst>
      <p:ext uri="{BB962C8B-B14F-4D97-AF65-F5344CB8AC3E}">
        <p14:creationId xmlns:p14="http://schemas.microsoft.com/office/powerpoint/2010/main" val="1302187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42" name="Picture 2" descr="Image result for respiratory epithelium">
            <a:extLst>
              <a:ext uri="{FF2B5EF4-FFF2-40B4-BE49-F238E27FC236}">
                <a16:creationId xmlns:a16="http://schemas.microsoft.com/office/drawing/2014/main" id="{A95B4382-9596-48FF-81A9-EED6D1FFB5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1870" y="2159331"/>
            <a:ext cx="3375522" cy="37505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BE11849-13D9-456D-B56B-EB3CBB60079A}"/>
              </a:ext>
            </a:extLst>
          </p:cNvPr>
          <p:cNvSpPr>
            <a:spLocks noGrp="1"/>
          </p:cNvSpPr>
          <p:nvPr>
            <p:ph type="title"/>
          </p:nvPr>
        </p:nvSpPr>
        <p:spPr>
          <a:xfrm>
            <a:off x="677334" y="609600"/>
            <a:ext cx="8596668" cy="1320800"/>
          </a:xfrm>
        </p:spPr>
        <p:txBody>
          <a:bodyPr anchor="t">
            <a:normAutofit/>
          </a:bodyPr>
          <a:lstStyle/>
          <a:p>
            <a:r>
              <a:rPr lang="en-CA" dirty="0"/>
              <a:t>What are some anatomical barriers to infection by </a:t>
            </a:r>
            <a:r>
              <a:rPr lang="en-CA" i="1" dirty="0"/>
              <a:t>B. pertussis?</a:t>
            </a:r>
            <a:endParaRPr lang="en-CA" dirty="0"/>
          </a:p>
        </p:txBody>
      </p:sp>
      <p:sp>
        <p:nvSpPr>
          <p:cNvPr id="3" name="Content Placeholder 2">
            <a:extLst>
              <a:ext uri="{FF2B5EF4-FFF2-40B4-BE49-F238E27FC236}">
                <a16:creationId xmlns:a16="http://schemas.microsoft.com/office/drawing/2014/main" id="{5B824730-7839-4F16-9741-F3B9B39DD520}"/>
              </a:ext>
            </a:extLst>
          </p:cNvPr>
          <p:cNvSpPr>
            <a:spLocks noGrp="1"/>
          </p:cNvSpPr>
          <p:nvPr>
            <p:ph idx="1"/>
          </p:nvPr>
        </p:nvSpPr>
        <p:spPr>
          <a:xfrm>
            <a:off x="677334" y="2160589"/>
            <a:ext cx="3957349" cy="3749323"/>
          </a:xfrm>
        </p:spPr>
        <p:txBody>
          <a:bodyPr>
            <a:normAutofit/>
          </a:bodyPr>
          <a:lstStyle/>
          <a:p>
            <a:r>
              <a:rPr lang="en-CA" dirty="0"/>
              <a:t>Epithelial barrier of the respiratory tract via </a:t>
            </a:r>
            <a:r>
              <a:rPr lang="en-CA" dirty="0" err="1"/>
              <a:t>mucociliary</a:t>
            </a:r>
            <a:r>
              <a:rPr lang="en-CA" dirty="0"/>
              <a:t> clearance of the bacteria </a:t>
            </a:r>
          </a:p>
          <a:p>
            <a:r>
              <a:rPr lang="en-CA" dirty="0"/>
              <a:t>Secretion of antimicrobial peptides such as lysozyme, lactoferrin, defensins, secretory </a:t>
            </a:r>
            <a:r>
              <a:rPr lang="en-CA" dirty="0" err="1"/>
              <a:t>leuokoproteinase</a:t>
            </a:r>
            <a:r>
              <a:rPr lang="en-CA" dirty="0"/>
              <a:t> inhibitor by epithelial cells and innate immune cells</a:t>
            </a:r>
          </a:p>
          <a:p>
            <a:endParaRPr lang="en-CA" dirty="0"/>
          </a:p>
        </p:txBody>
      </p:sp>
    </p:spTree>
    <p:extLst>
      <p:ext uri="{BB962C8B-B14F-4D97-AF65-F5344CB8AC3E}">
        <p14:creationId xmlns:p14="http://schemas.microsoft.com/office/powerpoint/2010/main" val="3429366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487A1B-CFAF-41D7-9FA1-098DD881F289}"/>
              </a:ext>
            </a:extLst>
          </p:cNvPr>
          <p:cNvPicPr>
            <a:picLocks noChangeAspect="1"/>
          </p:cNvPicPr>
          <p:nvPr/>
        </p:nvPicPr>
        <p:blipFill>
          <a:blip r:embed="rId2"/>
          <a:stretch>
            <a:fillRect/>
          </a:stretch>
        </p:blipFill>
        <p:spPr>
          <a:xfrm>
            <a:off x="5666176" y="2623192"/>
            <a:ext cx="4355720" cy="1611616"/>
          </a:xfrm>
          <a:prstGeom prst="rect">
            <a:avLst/>
          </a:prstGeom>
        </p:spPr>
      </p:pic>
      <p:sp>
        <p:nvSpPr>
          <p:cNvPr id="2" name="Title 1">
            <a:extLst>
              <a:ext uri="{FF2B5EF4-FFF2-40B4-BE49-F238E27FC236}">
                <a16:creationId xmlns:a16="http://schemas.microsoft.com/office/drawing/2014/main" id="{496D0517-AFB7-4A32-805D-1AB7CF757F39}"/>
              </a:ext>
            </a:extLst>
          </p:cNvPr>
          <p:cNvSpPr>
            <a:spLocks noGrp="1"/>
          </p:cNvSpPr>
          <p:nvPr>
            <p:ph type="title"/>
          </p:nvPr>
        </p:nvSpPr>
        <p:spPr>
          <a:xfrm>
            <a:off x="677334" y="609600"/>
            <a:ext cx="8596668" cy="1320800"/>
          </a:xfrm>
        </p:spPr>
        <p:txBody>
          <a:bodyPr anchor="t">
            <a:normAutofit/>
          </a:bodyPr>
          <a:lstStyle/>
          <a:p>
            <a:r>
              <a:rPr lang="en-CA"/>
              <a:t>The adaptive immune response</a:t>
            </a:r>
            <a:endParaRPr lang="en-CA" dirty="0"/>
          </a:p>
        </p:txBody>
      </p:sp>
      <p:sp>
        <p:nvSpPr>
          <p:cNvPr id="3" name="Content Placeholder 2">
            <a:extLst>
              <a:ext uri="{FF2B5EF4-FFF2-40B4-BE49-F238E27FC236}">
                <a16:creationId xmlns:a16="http://schemas.microsoft.com/office/drawing/2014/main" id="{04AD7F1C-24F0-47E3-9C33-8ECF12CA5089}"/>
              </a:ext>
            </a:extLst>
          </p:cNvPr>
          <p:cNvSpPr>
            <a:spLocks noGrp="1"/>
          </p:cNvSpPr>
          <p:nvPr>
            <p:ph idx="1"/>
          </p:nvPr>
        </p:nvSpPr>
        <p:spPr>
          <a:xfrm>
            <a:off x="677334" y="2160590"/>
            <a:ext cx="5220430" cy="3701270"/>
          </a:xfrm>
        </p:spPr>
        <p:txBody>
          <a:bodyPr>
            <a:normAutofit/>
          </a:bodyPr>
          <a:lstStyle/>
          <a:p>
            <a:r>
              <a:rPr lang="en-CA" sz="1700"/>
              <a:t>Involves the cell-mediated and humoral responses that are more specific to </a:t>
            </a:r>
            <a:r>
              <a:rPr lang="en-CA" sz="1700" i="1"/>
              <a:t>B. pertussis</a:t>
            </a:r>
          </a:p>
          <a:p>
            <a:r>
              <a:rPr lang="en-CA" sz="1700"/>
              <a:t>Adaptive immunity can take as long as 3 weeks to begin and peaks at 8 to 10 weeks</a:t>
            </a:r>
          </a:p>
          <a:p>
            <a:r>
              <a:rPr lang="en-CA" sz="1700"/>
              <a:t>Since </a:t>
            </a:r>
            <a:r>
              <a:rPr lang="en-CA" sz="1700" i="1" err="1"/>
              <a:t>B.pertussis</a:t>
            </a:r>
            <a:r>
              <a:rPr lang="en-CA" sz="1700"/>
              <a:t> is both an intracellular and extracellular bacteria, important to note that cellular responses play a critical role in clearing intracellular </a:t>
            </a:r>
            <a:r>
              <a:rPr lang="en-CA" sz="1700" i="1"/>
              <a:t>B. pertussis </a:t>
            </a:r>
            <a:r>
              <a:rPr lang="en-CA" sz="1700"/>
              <a:t>whereas humoral responses clear extracellular bacteria</a:t>
            </a:r>
          </a:p>
          <a:p>
            <a:r>
              <a:rPr lang="en-CA" sz="1700"/>
              <a:t>Note: </a:t>
            </a:r>
            <a:r>
              <a:rPr lang="en-CA" sz="1700" i="1"/>
              <a:t>B. pertussis</a:t>
            </a:r>
            <a:r>
              <a:rPr lang="en-CA" sz="1700"/>
              <a:t> can become an intracellular bacteria after escaping the phagosome</a:t>
            </a:r>
          </a:p>
        </p:txBody>
      </p:sp>
    </p:spTree>
    <p:extLst>
      <p:ext uri="{BB962C8B-B14F-4D97-AF65-F5344CB8AC3E}">
        <p14:creationId xmlns:p14="http://schemas.microsoft.com/office/powerpoint/2010/main" val="1380296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284C2-0E67-44A8-B654-16840AE86E11}"/>
              </a:ext>
            </a:extLst>
          </p:cNvPr>
          <p:cNvSpPr>
            <a:spLocks noGrp="1"/>
          </p:cNvSpPr>
          <p:nvPr>
            <p:ph type="title"/>
          </p:nvPr>
        </p:nvSpPr>
        <p:spPr>
          <a:xfrm>
            <a:off x="677334" y="609600"/>
            <a:ext cx="8596668" cy="1320800"/>
          </a:xfrm>
        </p:spPr>
        <p:txBody>
          <a:bodyPr anchor="t">
            <a:normAutofit/>
          </a:bodyPr>
          <a:lstStyle/>
          <a:p>
            <a:r>
              <a:rPr lang="en-CA" dirty="0"/>
              <a:t>The cell-mediated adaptive response</a:t>
            </a:r>
          </a:p>
        </p:txBody>
      </p:sp>
      <p:sp>
        <p:nvSpPr>
          <p:cNvPr id="3" name="Content Placeholder 2">
            <a:extLst>
              <a:ext uri="{FF2B5EF4-FFF2-40B4-BE49-F238E27FC236}">
                <a16:creationId xmlns:a16="http://schemas.microsoft.com/office/drawing/2014/main" id="{AE776B9A-C374-4523-A968-08F1213D67F4}"/>
              </a:ext>
            </a:extLst>
          </p:cNvPr>
          <p:cNvSpPr>
            <a:spLocks noGrp="1"/>
          </p:cNvSpPr>
          <p:nvPr>
            <p:ph idx="1"/>
          </p:nvPr>
        </p:nvSpPr>
        <p:spPr>
          <a:xfrm>
            <a:off x="677334" y="2160589"/>
            <a:ext cx="3957349" cy="3749323"/>
          </a:xfrm>
        </p:spPr>
        <p:txBody>
          <a:bodyPr>
            <a:normAutofit lnSpcReduction="10000"/>
          </a:bodyPr>
          <a:lstStyle/>
          <a:p>
            <a:pPr>
              <a:lnSpc>
                <a:spcPct val="90000"/>
              </a:lnSpc>
            </a:pPr>
            <a:r>
              <a:rPr lang="en-CA" dirty="0"/>
              <a:t>This response is driven by CD4+ T helper cells and is critical in clearing intracellular </a:t>
            </a:r>
            <a:r>
              <a:rPr lang="en-CA" i="1" dirty="0"/>
              <a:t>B. pertussis</a:t>
            </a:r>
            <a:r>
              <a:rPr lang="en-CA" dirty="0"/>
              <a:t> </a:t>
            </a:r>
          </a:p>
          <a:p>
            <a:pPr>
              <a:lnSpc>
                <a:spcPct val="90000"/>
              </a:lnSpc>
            </a:pPr>
            <a:r>
              <a:rPr lang="en-CA" dirty="0"/>
              <a:t>Begins at around 3 weeks post-infection</a:t>
            </a:r>
          </a:p>
          <a:p>
            <a:pPr>
              <a:lnSpc>
                <a:spcPct val="90000"/>
              </a:lnSpc>
            </a:pPr>
            <a:r>
              <a:rPr lang="en-CA" dirty="0"/>
              <a:t>The antigens that promote this response are FHA ,</a:t>
            </a:r>
            <a:r>
              <a:rPr lang="en-CA" dirty="0" err="1"/>
              <a:t>CyaA</a:t>
            </a:r>
            <a:r>
              <a:rPr lang="en-CA" dirty="0"/>
              <a:t> and LPS</a:t>
            </a:r>
          </a:p>
          <a:p>
            <a:pPr>
              <a:lnSpc>
                <a:spcPct val="90000"/>
              </a:lnSpc>
            </a:pPr>
            <a:r>
              <a:rPr lang="en-CA" dirty="0" err="1"/>
              <a:t>CyaA</a:t>
            </a:r>
            <a:r>
              <a:rPr lang="en-CA" dirty="0"/>
              <a:t> and LPS can bind TLR-4 on DC in order to activate the DC and macrophages</a:t>
            </a:r>
          </a:p>
          <a:p>
            <a:pPr>
              <a:lnSpc>
                <a:spcPct val="90000"/>
              </a:lnSpc>
            </a:pPr>
            <a:r>
              <a:rPr lang="en-CA" dirty="0"/>
              <a:t>FHA antigen stimulate macrophages and DC to produce IL-10</a:t>
            </a:r>
          </a:p>
          <a:p>
            <a:pPr>
              <a:lnSpc>
                <a:spcPct val="90000"/>
              </a:lnSpc>
            </a:pPr>
            <a:endParaRPr lang="en-CA" dirty="0"/>
          </a:p>
          <a:p>
            <a:pPr>
              <a:lnSpc>
                <a:spcPct val="90000"/>
              </a:lnSpc>
            </a:pPr>
            <a:endParaRPr lang="en-CA" dirty="0"/>
          </a:p>
          <a:p>
            <a:pPr>
              <a:lnSpc>
                <a:spcPct val="90000"/>
              </a:lnSpc>
            </a:pPr>
            <a:endParaRPr lang="en-CA" dirty="0"/>
          </a:p>
        </p:txBody>
      </p:sp>
      <p:sp>
        <p:nvSpPr>
          <p:cNvPr id="4" name="TextBox 3">
            <a:extLst>
              <a:ext uri="{FF2B5EF4-FFF2-40B4-BE49-F238E27FC236}">
                <a16:creationId xmlns:a16="http://schemas.microsoft.com/office/drawing/2014/main" id="{6F6AC31D-D7DD-424A-8DB5-C457F3EB63FB}"/>
              </a:ext>
            </a:extLst>
          </p:cNvPr>
          <p:cNvSpPr txBox="1"/>
          <p:nvPr/>
        </p:nvSpPr>
        <p:spPr>
          <a:xfrm>
            <a:off x="5877660" y="3250420"/>
            <a:ext cx="3707212" cy="1569660"/>
          </a:xfrm>
          <a:prstGeom prst="rect">
            <a:avLst/>
          </a:prstGeom>
          <a:noFill/>
        </p:spPr>
        <p:txBody>
          <a:bodyPr wrap="square" rtlCol="0">
            <a:spAutoFit/>
          </a:bodyPr>
          <a:lstStyle/>
          <a:p>
            <a:r>
              <a:rPr lang="en-CA" sz="9600" dirty="0">
                <a:latin typeface="Arial Black" panose="020B0A04020102020204" pitchFamily="34" charset="0"/>
              </a:rPr>
              <a:t>IL-10</a:t>
            </a:r>
          </a:p>
        </p:txBody>
      </p:sp>
    </p:spTree>
    <p:extLst>
      <p:ext uri="{BB962C8B-B14F-4D97-AF65-F5344CB8AC3E}">
        <p14:creationId xmlns:p14="http://schemas.microsoft.com/office/powerpoint/2010/main" val="3445716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2" descr="Image result for differentiation of t helper cells">
            <a:extLst>
              <a:ext uri="{FF2B5EF4-FFF2-40B4-BE49-F238E27FC236}">
                <a16:creationId xmlns:a16="http://schemas.microsoft.com/office/drawing/2014/main" id="{13E9FCDF-07F9-4046-BCEF-1AF80D0B57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7137" y="1690215"/>
            <a:ext cx="4826334" cy="36438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4C92BB3-191F-4C4E-84A7-696391AB5234}"/>
              </a:ext>
            </a:extLst>
          </p:cNvPr>
          <p:cNvSpPr>
            <a:spLocks noGrp="1"/>
          </p:cNvSpPr>
          <p:nvPr>
            <p:ph type="title"/>
          </p:nvPr>
        </p:nvSpPr>
        <p:spPr>
          <a:xfrm>
            <a:off x="677334" y="609600"/>
            <a:ext cx="8596668" cy="1320800"/>
          </a:xfrm>
        </p:spPr>
        <p:txBody>
          <a:bodyPr anchor="t">
            <a:normAutofit/>
          </a:bodyPr>
          <a:lstStyle/>
          <a:p>
            <a:r>
              <a:rPr lang="en-CA" dirty="0"/>
              <a:t>T helper subtypes</a:t>
            </a:r>
          </a:p>
        </p:txBody>
      </p:sp>
      <p:sp>
        <p:nvSpPr>
          <p:cNvPr id="3" name="Content Placeholder 2">
            <a:extLst>
              <a:ext uri="{FF2B5EF4-FFF2-40B4-BE49-F238E27FC236}">
                <a16:creationId xmlns:a16="http://schemas.microsoft.com/office/drawing/2014/main" id="{E98A3CD2-E915-4A1B-90E9-FAD6FCBFB3BF}"/>
              </a:ext>
            </a:extLst>
          </p:cNvPr>
          <p:cNvSpPr>
            <a:spLocks noGrp="1"/>
          </p:cNvSpPr>
          <p:nvPr>
            <p:ph idx="1"/>
          </p:nvPr>
        </p:nvSpPr>
        <p:spPr>
          <a:xfrm>
            <a:off x="677334" y="2160589"/>
            <a:ext cx="3957349" cy="3749323"/>
          </a:xfrm>
        </p:spPr>
        <p:txBody>
          <a:bodyPr>
            <a:normAutofit/>
          </a:bodyPr>
          <a:lstStyle/>
          <a:p>
            <a:pPr>
              <a:lnSpc>
                <a:spcPct val="90000"/>
              </a:lnSpc>
            </a:pPr>
            <a:r>
              <a:rPr lang="en-CA" sz="1500" dirty="0"/>
              <a:t>Naïve t cells can detect IL-10 and then differentiate into CD4+ T helper 1 cells</a:t>
            </a:r>
          </a:p>
          <a:p>
            <a:pPr>
              <a:lnSpc>
                <a:spcPct val="90000"/>
              </a:lnSpc>
            </a:pPr>
            <a:r>
              <a:rPr lang="en-CA" sz="1500" dirty="0"/>
              <a:t>CD4+ T helper 1 cells play a critical role in clearing the bacteria by secreting IFN-y which helps to stimulate antibody production and further activate macrophages and neutrophils for phagocytic bacterial killing</a:t>
            </a:r>
          </a:p>
          <a:p>
            <a:pPr>
              <a:lnSpc>
                <a:spcPct val="90000"/>
              </a:lnSpc>
            </a:pPr>
            <a:r>
              <a:rPr lang="en-CA" sz="1500" dirty="0"/>
              <a:t>Some research has suggested that in the absence of antibody-mediated immune response, Th1 CD4+ mediated response </a:t>
            </a:r>
            <a:r>
              <a:rPr lang="en-CA" sz="1500" b="1" dirty="0"/>
              <a:t>alone</a:t>
            </a:r>
            <a:r>
              <a:rPr lang="en-CA" sz="1500" dirty="0"/>
              <a:t> can mediate bacterial clearance</a:t>
            </a:r>
          </a:p>
          <a:p>
            <a:pPr>
              <a:lnSpc>
                <a:spcPct val="90000"/>
              </a:lnSpc>
            </a:pPr>
            <a:r>
              <a:rPr lang="en-CA" sz="1500" dirty="0"/>
              <a:t>Th17 also plays a role by promoting neutrophil-mediated killing</a:t>
            </a:r>
          </a:p>
        </p:txBody>
      </p:sp>
    </p:spTree>
    <p:extLst>
      <p:ext uri="{BB962C8B-B14F-4D97-AF65-F5344CB8AC3E}">
        <p14:creationId xmlns:p14="http://schemas.microsoft.com/office/powerpoint/2010/main" val="3359455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3314" name="Picture 2" descr="Image result for igg">
            <a:extLst>
              <a:ext uri="{FF2B5EF4-FFF2-40B4-BE49-F238E27FC236}">
                <a16:creationId xmlns:a16="http://schemas.microsoft.com/office/drawing/2014/main" id="{18DBDF41-8730-4C50-8524-B099DE7A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4939"/>
          <a:stretch/>
        </p:blipFill>
        <p:spPr bwMode="auto">
          <a:xfrm>
            <a:off x="4857451" y="2159331"/>
            <a:ext cx="4415050" cy="38823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1106E41-7242-4BEF-8087-FF6C682417CE}"/>
              </a:ext>
            </a:extLst>
          </p:cNvPr>
          <p:cNvSpPr>
            <a:spLocks noGrp="1"/>
          </p:cNvSpPr>
          <p:nvPr>
            <p:ph type="title"/>
          </p:nvPr>
        </p:nvSpPr>
        <p:spPr>
          <a:xfrm>
            <a:off x="677334" y="609600"/>
            <a:ext cx="8596668" cy="1320800"/>
          </a:xfrm>
        </p:spPr>
        <p:txBody>
          <a:bodyPr anchor="t">
            <a:normAutofit/>
          </a:bodyPr>
          <a:lstStyle/>
          <a:p>
            <a:r>
              <a:rPr lang="en-CA" dirty="0"/>
              <a:t>The humoral immune response</a:t>
            </a:r>
          </a:p>
        </p:txBody>
      </p:sp>
      <p:sp>
        <p:nvSpPr>
          <p:cNvPr id="3" name="Content Placeholder 2">
            <a:extLst>
              <a:ext uri="{FF2B5EF4-FFF2-40B4-BE49-F238E27FC236}">
                <a16:creationId xmlns:a16="http://schemas.microsoft.com/office/drawing/2014/main" id="{3BF23E62-FE0C-4471-A7D3-59138973BFF8}"/>
              </a:ext>
            </a:extLst>
          </p:cNvPr>
          <p:cNvSpPr>
            <a:spLocks noGrp="1"/>
          </p:cNvSpPr>
          <p:nvPr>
            <p:ph idx="1"/>
          </p:nvPr>
        </p:nvSpPr>
        <p:spPr>
          <a:xfrm>
            <a:off x="677334" y="2160589"/>
            <a:ext cx="3957349" cy="3880773"/>
          </a:xfrm>
        </p:spPr>
        <p:txBody>
          <a:bodyPr>
            <a:normAutofit/>
          </a:bodyPr>
          <a:lstStyle/>
          <a:p>
            <a:r>
              <a:rPr lang="en-CA" dirty="0"/>
              <a:t>IgA and IgG antibodies play a central role in clearing extra-cellular (or non-phagocytosed) </a:t>
            </a:r>
            <a:r>
              <a:rPr lang="en-CA" i="1" dirty="0"/>
              <a:t>B. pertussis</a:t>
            </a:r>
            <a:r>
              <a:rPr lang="en-CA" dirty="0"/>
              <a:t> from the body</a:t>
            </a:r>
          </a:p>
          <a:p>
            <a:r>
              <a:rPr lang="en-CA" dirty="0"/>
              <a:t>Antibodies provide immunity by neutralizing bacterial toxins, inhibit extracellular bacteria from binding to epithelial cells, and enhance phagocytosis</a:t>
            </a:r>
          </a:p>
        </p:txBody>
      </p:sp>
    </p:spTree>
    <p:extLst>
      <p:ext uri="{BB962C8B-B14F-4D97-AF65-F5344CB8AC3E}">
        <p14:creationId xmlns:p14="http://schemas.microsoft.com/office/powerpoint/2010/main" val="2463715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73772B81-181F-48B7-8826-4D9686D15DF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B2205F6E-03C6-4E92-877C-E2482F6599A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45FBFE3-BB70-426B-BD0F-B5658C0AB919}"/>
              </a:ext>
            </a:extLst>
          </p:cNvPr>
          <p:cNvSpPr>
            <a:spLocks noGrp="1"/>
          </p:cNvSpPr>
          <p:nvPr>
            <p:ph type="title"/>
          </p:nvPr>
        </p:nvSpPr>
        <p:spPr>
          <a:xfrm>
            <a:off x="1286933" y="609600"/>
            <a:ext cx="10197494" cy="1099457"/>
          </a:xfrm>
        </p:spPr>
        <p:txBody>
          <a:bodyPr>
            <a:normAutofit/>
          </a:bodyPr>
          <a:lstStyle/>
          <a:p>
            <a:r>
              <a:rPr lang="en-CA" dirty="0"/>
              <a:t>How can the antibody response be enhanced?</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074276541"/>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9990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1030" name="Group 136">
            <a:extLst>
              <a:ext uri="{FF2B5EF4-FFF2-40B4-BE49-F238E27FC236}">
                <a16:creationId xmlns:a16="http://schemas.microsoft.com/office/drawing/2014/main" id="{28460BD8-AE3F-4AC9-9D0B-717052AA5D3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8" name="Straight Connector 137">
              <a:extLst>
                <a:ext uri="{FF2B5EF4-FFF2-40B4-BE49-F238E27FC236}">
                  <a16:creationId xmlns:a16="http://schemas.microsoft.com/office/drawing/2014/main" id="{54420CFE-F482-466E-9E1E-C78513C0B85D}"/>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5331032B-BD21-4BDA-920C-12E358052567}"/>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0" name="Rectangle 23">
              <a:extLst>
                <a:ext uri="{FF2B5EF4-FFF2-40B4-BE49-F238E27FC236}">
                  <a16:creationId xmlns:a16="http://schemas.microsoft.com/office/drawing/2014/main" id="{E7514DA3-59E7-409E-8A3B-AD097F6E5644}"/>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25">
              <a:extLst>
                <a:ext uri="{FF2B5EF4-FFF2-40B4-BE49-F238E27FC236}">
                  <a16:creationId xmlns:a16="http://schemas.microsoft.com/office/drawing/2014/main" id="{57B9A2A6-3BE4-4599-9364-F71C5BFD61F8}"/>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2" name="Isosceles Triangle 141">
              <a:extLst>
                <a:ext uri="{FF2B5EF4-FFF2-40B4-BE49-F238E27FC236}">
                  <a16:creationId xmlns:a16="http://schemas.microsoft.com/office/drawing/2014/main" id="{4FD744C6-4ED8-4BC9-BF68-6BDF701C5DB4}"/>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 name="Rectangle 27">
              <a:extLst>
                <a:ext uri="{FF2B5EF4-FFF2-40B4-BE49-F238E27FC236}">
                  <a16:creationId xmlns:a16="http://schemas.microsoft.com/office/drawing/2014/main" id="{092C5BAD-C911-4F8F-A1C5-470268BE668B}"/>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28">
              <a:extLst>
                <a:ext uri="{FF2B5EF4-FFF2-40B4-BE49-F238E27FC236}">
                  <a16:creationId xmlns:a16="http://schemas.microsoft.com/office/drawing/2014/main" id="{B133D0C8-4EC4-424F-8E70-0482D5B1B653}"/>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Rectangle 29">
              <a:extLst>
                <a:ext uri="{FF2B5EF4-FFF2-40B4-BE49-F238E27FC236}">
                  <a16:creationId xmlns:a16="http://schemas.microsoft.com/office/drawing/2014/main" id="{7B1532A0-F4B3-4DE8-B18F-740CAAD25AC4}"/>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6" name="Isosceles Triangle 145">
              <a:extLst>
                <a:ext uri="{FF2B5EF4-FFF2-40B4-BE49-F238E27FC236}">
                  <a16:creationId xmlns:a16="http://schemas.microsoft.com/office/drawing/2014/main" id="{8EFDD162-BBBA-4062-8BBF-53DBA1091374}"/>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7" name="Isosceles Triangle 146">
              <a:extLst>
                <a:ext uri="{FF2B5EF4-FFF2-40B4-BE49-F238E27FC236}">
                  <a16:creationId xmlns:a16="http://schemas.microsoft.com/office/drawing/2014/main" id="{DCFC9E65-3E19-4483-B952-25D29683CA56}"/>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031" name="Rectangle 148">
            <a:extLst>
              <a:ext uri="{FF2B5EF4-FFF2-40B4-BE49-F238E27FC236}">
                <a16:creationId xmlns:a16="http://schemas.microsoft.com/office/drawing/2014/main" id="{2783C067-F8BF-4755-B516-8A0CD74CF60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Isosceles Triangle 150">
            <a:extLst>
              <a:ext uri="{FF2B5EF4-FFF2-40B4-BE49-F238E27FC236}">
                <a16:creationId xmlns:a16="http://schemas.microsoft.com/office/drawing/2014/main" id="{549A2DAB-B431-487D-95AD-BB0FECB49E5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3">
              <a:alpha val="88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33" name="Straight Connector 152">
            <a:extLst>
              <a:ext uri="{FF2B5EF4-FFF2-40B4-BE49-F238E27FC236}">
                <a16:creationId xmlns:a16="http://schemas.microsoft.com/office/drawing/2014/main" id="{C5ECDEE1-7093-418F-9CF5-24EEB115C1C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034" name="Straight Connector 154">
            <a:extLst>
              <a:ext uri="{FF2B5EF4-FFF2-40B4-BE49-F238E27FC236}">
                <a16:creationId xmlns:a16="http://schemas.microsoft.com/office/drawing/2014/main" id="{045062AF-EB11-4651-BC4A-4DA21768DE8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1035" name="Rectangle 27">
            <a:extLst>
              <a:ext uri="{FF2B5EF4-FFF2-40B4-BE49-F238E27FC236}">
                <a16:creationId xmlns:a16="http://schemas.microsoft.com/office/drawing/2014/main" id="{0819F787-32B4-46A8-BC57-C6571BCEE24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36" name="Isosceles Triangle 158">
            <a:extLst>
              <a:ext uri="{FF2B5EF4-FFF2-40B4-BE49-F238E27FC236}">
                <a16:creationId xmlns:a16="http://schemas.microsoft.com/office/drawing/2014/main" id="{2ED796EC-E7FF-46DB-B912-FB08BF12AA6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74CA1B1-CE51-469D-B17E-2D663440505C}"/>
              </a:ext>
            </a:extLst>
          </p:cNvPr>
          <p:cNvSpPr>
            <a:spLocks noGrp="1"/>
          </p:cNvSpPr>
          <p:nvPr>
            <p:ph type="title"/>
          </p:nvPr>
        </p:nvSpPr>
        <p:spPr>
          <a:xfrm>
            <a:off x="1507067" y="1397000"/>
            <a:ext cx="7766936" cy="2653836"/>
          </a:xfrm>
        </p:spPr>
        <p:txBody>
          <a:bodyPr vert="horz" lIns="91440" tIns="45720" rIns="91440" bIns="45720" rtlCol="0" anchor="b">
            <a:normAutofit/>
          </a:bodyPr>
          <a:lstStyle/>
          <a:p>
            <a:pPr algn="r"/>
            <a:r>
              <a:rPr lang="en-US" sz="5400"/>
              <a:t>Host damage learning goals</a:t>
            </a:r>
          </a:p>
        </p:txBody>
      </p:sp>
      <p:sp>
        <p:nvSpPr>
          <p:cNvPr id="3" name="Content Placeholder 2">
            <a:extLst>
              <a:ext uri="{FF2B5EF4-FFF2-40B4-BE49-F238E27FC236}">
                <a16:creationId xmlns:a16="http://schemas.microsoft.com/office/drawing/2014/main" id="{7ACF02FF-25EE-468B-A6B3-A481397B8956}"/>
              </a:ext>
            </a:extLst>
          </p:cNvPr>
          <p:cNvSpPr>
            <a:spLocks noGrp="1"/>
          </p:cNvSpPr>
          <p:nvPr>
            <p:ph idx="1"/>
          </p:nvPr>
        </p:nvSpPr>
        <p:spPr>
          <a:xfrm>
            <a:off x="1507067" y="4050833"/>
            <a:ext cx="7766936" cy="1096899"/>
          </a:xfrm>
        </p:spPr>
        <p:txBody>
          <a:bodyPr vert="horz" lIns="91440" tIns="45720" rIns="91440" bIns="45720" rtlCol="0" anchor="t">
            <a:normAutofit/>
          </a:bodyPr>
          <a:lstStyle/>
          <a:p>
            <a:pPr marL="0" indent="0" algn="r">
              <a:buNone/>
            </a:pPr>
            <a:r>
              <a:rPr lang="en-US" b="1">
                <a:solidFill>
                  <a:schemeClr val="tx1">
                    <a:lumMod val="50000"/>
                    <a:lumOff val="50000"/>
                  </a:schemeClr>
                </a:solidFill>
              </a:rPr>
              <a:t>What damage ensues to the host from the immune response?</a:t>
            </a:r>
          </a:p>
        </p:txBody>
      </p:sp>
    </p:spTree>
    <p:extLst>
      <p:ext uri="{BB962C8B-B14F-4D97-AF65-F5344CB8AC3E}">
        <p14:creationId xmlns:p14="http://schemas.microsoft.com/office/powerpoint/2010/main" val="4009456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Image result for inflammation in respiratory">
            <a:extLst>
              <a:ext uri="{FF2B5EF4-FFF2-40B4-BE49-F238E27FC236}">
                <a16:creationId xmlns:a16="http://schemas.microsoft.com/office/drawing/2014/main" id="{2EB816B9-10F5-4043-B209-737305EC7B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7137" y="2159331"/>
            <a:ext cx="4204989" cy="31537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72ACC64-8C53-4157-963C-2E452781CE76}"/>
              </a:ext>
            </a:extLst>
          </p:cNvPr>
          <p:cNvSpPr>
            <a:spLocks noGrp="1"/>
          </p:cNvSpPr>
          <p:nvPr>
            <p:ph type="title"/>
          </p:nvPr>
        </p:nvSpPr>
        <p:spPr>
          <a:xfrm>
            <a:off x="677334" y="609600"/>
            <a:ext cx="8596668" cy="1320800"/>
          </a:xfrm>
        </p:spPr>
        <p:txBody>
          <a:bodyPr anchor="t">
            <a:normAutofit/>
          </a:bodyPr>
          <a:lstStyle/>
          <a:p>
            <a:r>
              <a:rPr lang="en-CA" dirty="0"/>
              <a:t>Is your immune system responsible?</a:t>
            </a:r>
          </a:p>
        </p:txBody>
      </p:sp>
      <p:sp>
        <p:nvSpPr>
          <p:cNvPr id="3" name="Content Placeholder 2">
            <a:extLst>
              <a:ext uri="{FF2B5EF4-FFF2-40B4-BE49-F238E27FC236}">
                <a16:creationId xmlns:a16="http://schemas.microsoft.com/office/drawing/2014/main" id="{235335CE-FA53-4395-B6FE-76D97FC331ED}"/>
              </a:ext>
            </a:extLst>
          </p:cNvPr>
          <p:cNvSpPr>
            <a:spLocks noGrp="1"/>
          </p:cNvSpPr>
          <p:nvPr>
            <p:ph idx="1"/>
          </p:nvPr>
        </p:nvSpPr>
        <p:spPr>
          <a:xfrm>
            <a:off x="677334" y="2160589"/>
            <a:ext cx="3957349" cy="3749323"/>
          </a:xfrm>
        </p:spPr>
        <p:txBody>
          <a:bodyPr>
            <a:normAutofit/>
          </a:bodyPr>
          <a:lstStyle/>
          <a:p>
            <a:pPr>
              <a:lnSpc>
                <a:spcPct val="90000"/>
              </a:lnSpc>
            </a:pPr>
            <a:r>
              <a:rPr lang="en-CA" sz="1400"/>
              <a:t>Inflammatory response driven by Th1 and Th17 can damage host tissues which prevents clearing of pulmonary secretions</a:t>
            </a:r>
          </a:p>
          <a:p>
            <a:pPr>
              <a:lnSpc>
                <a:spcPct val="90000"/>
              </a:lnSpc>
            </a:pPr>
            <a:endParaRPr lang="en-CA" sz="1400"/>
          </a:p>
          <a:p>
            <a:pPr>
              <a:lnSpc>
                <a:spcPct val="90000"/>
              </a:lnSpc>
            </a:pPr>
            <a:r>
              <a:rPr lang="en-CA" sz="1400"/>
              <a:t>Activation of </a:t>
            </a:r>
            <a:r>
              <a:rPr lang="en-CA" sz="1400" err="1"/>
              <a:t>NFkB</a:t>
            </a:r>
            <a:r>
              <a:rPr lang="en-CA" sz="1400"/>
              <a:t> transcription factor in certain immune cells can produce inflammatory cytokines like IL-1, 6,8, chemokines, type 1 interferons and </a:t>
            </a:r>
            <a:r>
              <a:rPr lang="en-CA" sz="1400" err="1"/>
              <a:t>TNFalpha</a:t>
            </a:r>
            <a:endParaRPr lang="en-CA" sz="1400"/>
          </a:p>
          <a:p>
            <a:pPr lvl="1">
              <a:lnSpc>
                <a:spcPct val="90000"/>
              </a:lnSpc>
            </a:pPr>
            <a:r>
              <a:rPr lang="en-CA" sz="1400"/>
              <a:t>These cytokines can cause the redness, heat, pain and swelling associated with inflammation</a:t>
            </a:r>
          </a:p>
          <a:p>
            <a:pPr lvl="1">
              <a:lnSpc>
                <a:spcPct val="90000"/>
              </a:lnSpc>
            </a:pPr>
            <a:r>
              <a:rPr lang="en-CA" sz="1400"/>
              <a:t>Thickened mucus decrease ability to clear pulmonary secretions which causes the coughing</a:t>
            </a:r>
          </a:p>
        </p:txBody>
      </p:sp>
    </p:spTree>
    <p:extLst>
      <p:ext uri="{BB962C8B-B14F-4D97-AF65-F5344CB8AC3E}">
        <p14:creationId xmlns:p14="http://schemas.microsoft.com/office/powerpoint/2010/main" val="2331869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074" name="Picture 2" descr="http://www.scielo.br/img/revistas/bjmbr/v48n8/1414-431X-bjmbr-1414-431X20154524-gf001.jpg">
            <a:extLst>
              <a:ext uri="{FF2B5EF4-FFF2-40B4-BE49-F238E27FC236}">
                <a16:creationId xmlns:a16="http://schemas.microsoft.com/office/drawing/2014/main" id="{D8940BD8-3441-44EB-BBE2-5448058F97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0755" y="1930400"/>
            <a:ext cx="3979396" cy="37505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21707D5-1C2E-44CC-83FF-54F5FBF79F49}"/>
              </a:ext>
            </a:extLst>
          </p:cNvPr>
          <p:cNvSpPr>
            <a:spLocks noGrp="1"/>
          </p:cNvSpPr>
          <p:nvPr>
            <p:ph type="title"/>
          </p:nvPr>
        </p:nvSpPr>
        <p:spPr>
          <a:xfrm>
            <a:off x="677334" y="609600"/>
            <a:ext cx="8596668" cy="1320800"/>
          </a:xfrm>
        </p:spPr>
        <p:txBody>
          <a:bodyPr anchor="t">
            <a:normAutofit/>
          </a:bodyPr>
          <a:lstStyle/>
          <a:p>
            <a:r>
              <a:rPr lang="en-CA" dirty="0"/>
              <a:t>Is your immune system responsible (continued)?</a:t>
            </a:r>
          </a:p>
        </p:txBody>
      </p:sp>
      <p:sp>
        <p:nvSpPr>
          <p:cNvPr id="3" name="Content Placeholder 2">
            <a:extLst>
              <a:ext uri="{FF2B5EF4-FFF2-40B4-BE49-F238E27FC236}">
                <a16:creationId xmlns:a16="http://schemas.microsoft.com/office/drawing/2014/main" id="{BC5060A1-EEFB-45CE-B3EF-F3B4499594C1}"/>
              </a:ext>
            </a:extLst>
          </p:cNvPr>
          <p:cNvSpPr>
            <a:spLocks noGrp="1"/>
          </p:cNvSpPr>
          <p:nvPr>
            <p:ph idx="1"/>
          </p:nvPr>
        </p:nvSpPr>
        <p:spPr>
          <a:xfrm>
            <a:off x="677334" y="2160589"/>
            <a:ext cx="3957349" cy="3749323"/>
          </a:xfrm>
        </p:spPr>
        <p:txBody>
          <a:bodyPr>
            <a:normAutofit/>
          </a:bodyPr>
          <a:lstStyle/>
          <a:p>
            <a:pPr>
              <a:lnSpc>
                <a:spcPct val="90000"/>
              </a:lnSpc>
            </a:pPr>
            <a:r>
              <a:rPr lang="en-CA" sz="1500" dirty="0"/>
              <a:t>Vasodilation and increased vascular permeability caused by TNF-alpha can result in edema</a:t>
            </a:r>
          </a:p>
          <a:p>
            <a:pPr>
              <a:lnSpc>
                <a:spcPct val="90000"/>
              </a:lnSpc>
            </a:pPr>
            <a:r>
              <a:rPr lang="en-CA" sz="1500" dirty="0"/>
              <a:t>The pro-inflammatory cytokines can cause paralysis of the cilia which causes coughing fits as well because the host cannot clear the airways</a:t>
            </a:r>
          </a:p>
          <a:p>
            <a:pPr>
              <a:lnSpc>
                <a:spcPct val="90000"/>
              </a:lnSpc>
            </a:pPr>
            <a:r>
              <a:rPr lang="en-CA" sz="1500" dirty="0"/>
              <a:t>Cytokines IFN-y, IL-1,6 and TFN causes the release of prostaglandin E2 which initiates fever in the hypothalamus</a:t>
            </a:r>
          </a:p>
          <a:p>
            <a:pPr>
              <a:lnSpc>
                <a:spcPct val="90000"/>
              </a:lnSpc>
            </a:pPr>
            <a:r>
              <a:rPr lang="en-CA" sz="1500" dirty="0"/>
              <a:t>Neutrophils, macrophages and DC may overproduce nitric oxide which combines with ROS to cause collateral damage to healthy tissue</a:t>
            </a:r>
          </a:p>
        </p:txBody>
      </p:sp>
      <p:sp>
        <p:nvSpPr>
          <p:cNvPr id="4" name="TextBox 3">
            <a:extLst>
              <a:ext uri="{FF2B5EF4-FFF2-40B4-BE49-F238E27FC236}">
                <a16:creationId xmlns:a16="http://schemas.microsoft.com/office/drawing/2014/main" id="{2C326324-F5A5-4EF5-99F9-5A4E72400BA4}"/>
              </a:ext>
            </a:extLst>
          </p:cNvPr>
          <p:cNvSpPr txBox="1"/>
          <p:nvPr/>
        </p:nvSpPr>
        <p:spPr>
          <a:xfrm>
            <a:off x="5424755" y="5815173"/>
            <a:ext cx="3554858" cy="338554"/>
          </a:xfrm>
          <a:prstGeom prst="rect">
            <a:avLst/>
          </a:prstGeom>
          <a:noFill/>
        </p:spPr>
        <p:txBody>
          <a:bodyPr wrap="square" rtlCol="0">
            <a:spAutoFit/>
          </a:bodyPr>
          <a:lstStyle/>
          <a:p>
            <a:r>
              <a:rPr lang="en-CA" sz="800" dirty="0"/>
              <a:t>Via </a:t>
            </a:r>
            <a:r>
              <a:rPr lang="en-CA" sz="800" dirty="0">
                <a:hlinkClick r:id="rId3"/>
              </a:rPr>
              <a:t>http://www.scielo.br/scielo.php?script=sci_arttext&amp;pid=S0100-879X2015000800665</a:t>
            </a:r>
            <a:r>
              <a:rPr lang="en-CA" sz="800" dirty="0"/>
              <a:t> by </a:t>
            </a:r>
            <a:r>
              <a:rPr lang="en-CA" sz="800" dirty="0" err="1"/>
              <a:t>Perobelli</a:t>
            </a:r>
            <a:r>
              <a:rPr lang="en-CA" sz="800" dirty="0"/>
              <a:t> et al.,2015</a:t>
            </a:r>
          </a:p>
        </p:txBody>
      </p:sp>
    </p:spTree>
    <p:extLst>
      <p:ext uri="{BB962C8B-B14F-4D97-AF65-F5344CB8AC3E}">
        <p14:creationId xmlns:p14="http://schemas.microsoft.com/office/powerpoint/2010/main" val="1187640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map&#10;&#10;Description generated with high confidence">
            <a:extLst>
              <a:ext uri="{FF2B5EF4-FFF2-40B4-BE49-F238E27FC236}">
                <a16:creationId xmlns:a16="http://schemas.microsoft.com/office/drawing/2014/main" id="{CFDF8900-37B6-48CA-96C2-AAEA0465556B}"/>
              </a:ext>
            </a:extLst>
          </p:cNvPr>
          <p:cNvPicPr>
            <a:picLocks noChangeAspect="1"/>
          </p:cNvPicPr>
          <p:nvPr/>
        </p:nvPicPr>
        <p:blipFill>
          <a:blip r:embed="rId2"/>
          <a:stretch>
            <a:fillRect/>
          </a:stretch>
        </p:blipFill>
        <p:spPr>
          <a:xfrm>
            <a:off x="799814" y="1258579"/>
            <a:ext cx="3251701" cy="4187796"/>
          </a:xfrm>
          <a:prstGeom prst="rect">
            <a:avLst/>
          </a:prstGeom>
        </p:spPr>
      </p:pic>
      <p:sp>
        <p:nvSpPr>
          <p:cNvPr id="2" name="Title 1">
            <a:extLst>
              <a:ext uri="{FF2B5EF4-FFF2-40B4-BE49-F238E27FC236}">
                <a16:creationId xmlns:a16="http://schemas.microsoft.com/office/drawing/2014/main" id="{ECA8242D-5AAD-4D5A-A115-3F9E6F1B34E4}"/>
              </a:ext>
            </a:extLst>
          </p:cNvPr>
          <p:cNvSpPr>
            <a:spLocks noGrp="1"/>
          </p:cNvSpPr>
          <p:nvPr>
            <p:ph type="title"/>
          </p:nvPr>
        </p:nvSpPr>
        <p:spPr>
          <a:xfrm>
            <a:off x="4349123" y="609600"/>
            <a:ext cx="4924878" cy="1320800"/>
          </a:xfrm>
        </p:spPr>
        <p:txBody>
          <a:bodyPr anchor="ctr">
            <a:normAutofit/>
          </a:bodyPr>
          <a:lstStyle/>
          <a:p>
            <a:r>
              <a:rPr lang="en-CA" dirty="0"/>
              <a:t>A chronic cough</a:t>
            </a:r>
          </a:p>
        </p:txBody>
      </p:sp>
      <p:sp>
        <p:nvSpPr>
          <p:cNvPr id="3" name="Content Placeholder 2">
            <a:extLst>
              <a:ext uri="{FF2B5EF4-FFF2-40B4-BE49-F238E27FC236}">
                <a16:creationId xmlns:a16="http://schemas.microsoft.com/office/drawing/2014/main" id="{002BC530-26A5-4284-8DB9-29C60EC3955F}"/>
              </a:ext>
            </a:extLst>
          </p:cNvPr>
          <p:cNvSpPr>
            <a:spLocks noGrp="1"/>
          </p:cNvSpPr>
          <p:nvPr>
            <p:ph idx="1"/>
          </p:nvPr>
        </p:nvSpPr>
        <p:spPr>
          <a:xfrm>
            <a:off x="4349123" y="2160590"/>
            <a:ext cx="4921876" cy="3739698"/>
          </a:xfrm>
        </p:spPr>
        <p:txBody>
          <a:bodyPr>
            <a:normAutofit/>
          </a:bodyPr>
          <a:lstStyle/>
          <a:p>
            <a:pPr>
              <a:lnSpc>
                <a:spcPct val="90000"/>
              </a:lnSpc>
            </a:pPr>
            <a:r>
              <a:rPr lang="en-CA" sz="1100"/>
              <a:t>36-year-old Joseph has been suffering from multiple spells of violent coughing for 6 weeks. Prior to developing the chronic cough he had, what he describes as, a mild upper respiratory tract irritation, mild fever, runny nose and a cough that lasted about 3 days. More recently, and at the insistence of his spouse, he finally visits a drop-in clinic where the doctor asks him about his childhood vaccinations. Joseph reports that, to the best of his knowledge he had all the required shots but he admits to not having any since becoming an adult. Upon examining Joseph the doctor finds some redness in his throat but his lungs are clear and there are no enlarged lymph nodes in his neck. The doctor collects a throat swab to send to the laboratory, prescribes some codeine syrup and informs Joseph that the cough may last a few more weeks.</a:t>
            </a:r>
          </a:p>
          <a:p>
            <a:pPr>
              <a:lnSpc>
                <a:spcPct val="90000"/>
              </a:lnSpc>
            </a:pPr>
            <a:r>
              <a:rPr lang="en-CA" sz="1100"/>
              <a:t>The laboratory is unable to detect </a:t>
            </a:r>
            <a:r>
              <a:rPr lang="en-CA" sz="1100" i="1"/>
              <a:t>Bordetella pertussis</a:t>
            </a:r>
            <a:r>
              <a:rPr lang="en-CA" sz="1100"/>
              <a:t> or any other pathogen from the swab. Despite this, Joseph is diagnosed with pertussis, commonly known as whooping cough, based on his clinical presentation and lack of adult immunization against pertussis. The coughing fits go away after another 4 weeks.</a:t>
            </a:r>
          </a:p>
          <a:p>
            <a:pPr>
              <a:lnSpc>
                <a:spcPct val="90000"/>
              </a:lnSpc>
            </a:pPr>
            <a:endParaRPr lang="en-CA" sz="1100"/>
          </a:p>
        </p:txBody>
      </p:sp>
    </p:spTree>
    <p:extLst>
      <p:ext uri="{BB962C8B-B14F-4D97-AF65-F5344CB8AC3E}">
        <p14:creationId xmlns:p14="http://schemas.microsoft.com/office/powerpoint/2010/main" val="586852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8460BD8-AE3F-4AC9-9D0B-717052AA5D3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54420CFE-F482-466E-9E1E-C78513C0B85D}"/>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331032B-BD21-4BDA-920C-12E358052567}"/>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E7514DA3-59E7-409E-8A3B-AD097F6E5644}"/>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57B9A2A6-3BE4-4599-9364-F71C5BFD61F8}"/>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4FD744C6-4ED8-4BC9-BF68-6BDF701C5DB4}"/>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092C5BAD-C911-4F8F-A1C5-470268BE668B}"/>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B133D0C8-4EC4-424F-8E70-0482D5B1B653}"/>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7B1532A0-F4B3-4DE8-B18F-740CAAD25AC4}"/>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8EFDD162-BBBA-4062-8BBF-53DBA1091374}"/>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DCFC9E65-3E19-4483-B952-25D29683CA56}"/>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2783C067-F8BF-4755-B516-8A0CD74CF60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549A2DAB-B431-487D-95AD-BB0FECB49E5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3">
              <a:alpha val="88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24" name="Straight Connector 23">
            <a:extLst>
              <a:ext uri="{FF2B5EF4-FFF2-40B4-BE49-F238E27FC236}">
                <a16:creationId xmlns:a16="http://schemas.microsoft.com/office/drawing/2014/main" id="{C5ECDEE1-7093-418F-9CF5-24EEB115C1C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45062AF-EB11-4651-BC4A-4DA21768DE8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8" name="Rectangle 27">
            <a:extLst>
              <a:ext uri="{FF2B5EF4-FFF2-40B4-BE49-F238E27FC236}">
                <a16:creationId xmlns:a16="http://schemas.microsoft.com/office/drawing/2014/main" id="{0819F787-32B4-46A8-BC57-C6571BCEE24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2ED796EC-E7FF-46DB-B912-FB08BF12AA6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30C63D9-B100-4DB9-92ED-810F9DC0D406}"/>
              </a:ext>
            </a:extLst>
          </p:cNvPr>
          <p:cNvSpPr>
            <a:spLocks noGrp="1"/>
          </p:cNvSpPr>
          <p:nvPr>
            <p:ph type="title"/>
          </p:nvPr>
        </p:nvSpPr>
        <p:spPr>
          <a:xfrm>
            <a:off x="1507067" y="1397000"/>
            <a:ext cx="7766936" cy="2653836"/>
          </a:xfrm>
        </p:spPr>
        <p:txBody>
          <a:bodyPr vert="horz" lIns="91440" tIns="45720" rIns="91440" bIns="45720" rtlCol="0" anchor="b">
            <a:normAutofit/>
          </a:bodyPr>
          <a:lstStyle/>
          <a:p>
            <a:pPr algn="r"/>
            <a:r>
              <a:rPr lang="en-US" sz="5400"/>
              <a:t>Bacterial Evasion Learning Goals</a:t>
            </a:r>
          </a:p>
        </p:txBody>
      </p:sp>
      <p:sp>
        <p:nvSpPr>
          <p:cNvPr id="3" name="Content Placeholder 2">
            <a:extLst>
              <a:ext uri="{FF2B5EF4-FFF2-40B4-BE49-F238E27FC236}">
                <a16:creationId xmlns:a16="http://schemas.microsoft.com/office/drawing/2014/main" id="{36D7C227-ED02-4E57-81C1-1BCDF9B63C3E}"/>
              </a:ext>
            </a:extLst>
          </p:cNvPr>
          <p:cNvSpPr>
            <a:spLocks noGrp="1"/>
          </p:cNvSpPr>
          <p:nvPr>
            <p:ph idx="1"/>
          </p:nvPr>
        </p:nvSpPr>
        <p:spPr>
          <a:xfrm>
            <a:off x="1507067" y="4050833"/>
            <a:ext cx="7766936" cy="1096899"/>
          </a:xfrm>
        </p:spPr>
        <p:txBody>
          <a:bodyPr vert="horz" lIns="91440" tIns="45720" rIns="91440" bIns="45720" rtlCol="0" anchor="t">
            <a:normAutofit/>
          </a:bodyPr>
          <a:lstStyle/>
          <a:p>
            <a:pPr marL="0" indent="0" algn="r">
              <a:buNone/>
            </a:pPr>
            <a:r>
              <a:rPr lang="en-US" dirty="0">
                <a:solidFill>
                  <a:schemeClr val="tx1">
                    <a:lumMod val="50000"/>
                    <a:lumOff val="50000"/>
                  </a:schemeClr>
                </a:solidFill>
              </a:rPr>
              <a:t>How does the bacteria attempt to evade these host response elements? </a:t>
            </a:r>
          </a:p>
        </p:txBody>
      </p:sp>
    </p:spTree>
    <p:extLst>
      <p:ext uri="{BB962C8B-B14F-4D97-AF65-F5344CB8AC3E}">
        <p14:creationId xmlns:p14="http://schemas.microsoft.com/office/powerpoint/2010/main" val="3412974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Image result for filamentous haemagglutinin">
            <a:extLst>
              <a:ext uri="{FF2B5EF4-FFF2-40B4-BE49-F238E27FC236}">
                <a16:creationId xmlns:a16="http://schemas.microsoft.com/office/drawing/2014/main" id="{AB02713A-6C2D-44E3-88D7-1C5118D4B0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4341" y="2159331"/>
            <a:ext cx="3750581" cy="37505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B2D8500-B842-41BE-8FC1-C65BAE885903}"/>
              </a:ext>
            </a:extLst>
          </p:cNvPr>
          <p:cNvSpPr>
            <a:spLocks noGrp="1"/>
          </p:cNvSpPr>
          <p:nvPr>
            <p:ph type="title"/>
          </p:nvPr>
        </p:nvSpPr>
        <p:spPr>
          <a:xfrm>
            <a:off x="677334" y="609600"/>
            <a:ext cx="8596668" cy="1320800"/>
          </a:xfrm>
        </p:spPr>
        <p:txBody>
          <a:bodyPr anchor="t">
            <a:normAutofit/>
          </a:bodyPr>
          <a:lstStyle/>
          <a:p>
            <a:r>
              <a:rPr lang="en-CA" dirty="0"/>
              <a:t>Filamentous haemagglutinin (</a:t>
            </a:r>
            <a:r>
              <a:rPr lang="en-CA" dirty="0" err="1"/>
              <a:t>Fha</a:t>
            </a:r>
            <a:r>
              <a:rPr lang="en-CA" dirty="0"/>
              <a:t>)</a:t>
            </a:r>
          </a:p>
        </p:txBody>
      </p:sp>
      <p:sp>
        <p:nvSpPr>
          <p:cNvPr id="3" name="Content Placeholder 2">
            <a:extLst>
              <a:ext uri="{FF2B5EF4-FFF2-40B4-BE49-F238E27FC236}">
                <a16:creationId xmlns:a16="http://schemas.microsoft.com/office/drawing/2014/main" id="{49C6F6C8-E772-499A-8E57-3F483EAF5D63}"/>
              </a:ext>
            </a:extLst>
          </p:cNvPr>
          <p:cNvSpPr>
            <a:spLocks noGrp="1"/>
          </p:cNvSpPr>
          <p:nvPr>
            <p:ph idx="1"/>
          </p:nvPr>
        </p:nvSpPr>
        <p:spPr>
          <a:xfrm>
            <a:off x="677334" y="2160589"/>
            <a:ext cx="3957349" cy="3749323"/>
          </a:xfrm>
        </p:spPr>
        <p:txBody>
          <a:bodyPr>
            <a:normAutofit/>
          </a:bodyPr>
          <a:lstStyle/>
          <a:p>
            <a:pPr>
              <a:lnSpc>
                <a:spcPct val="90000"/>
              </a:lnSpc>
            </a:pPr>
            <a:r>
              <a:rPr lang="en-CA" dirty="0"/>
              <a:t>Critical virulence factor involved in adhesion to host cells</a:t>
            </a:r>
          </a:p>
          <a:p>
            <a:pPr>
              <a:lnSpc>
                <a:spcPct val="90000"/>
              </a:lnSpc>
            </a:pPr>
            <a:r>
              <a:rPr lang="en-CA" i="1" dirty="0"/>
              <a:t>B. pertussis</a:t>
            </a:r>
            <a:r>
              <a:rPr lang="en-CA" dirty="0"/>
              <a:t> uses FHA to stimulate the macrophages and neutrophils to take them up via phagocytosis</a:t>
            </a:r>
          </a:p>
          <a:p>
            <a:pPr>
              <a:lnSpc>
                <a:spcPct val="90000"/>
              </a:lnSpc>
            </a:pPr>
            <a:r>
              <a:rPr lang="en-CA" dirty="0"/>
              <a:t>This allows for bacteria to evade the immune system by avoiding extracellular detection</a:t>
            </a:r>
          </a:p>
          <a:p>
            <a:pPr>
              <a:lnSpc>
                <a:spcPct val="90000"/>
              </a:lnSpc>
            </a:pPr>
            <a:r>
              <a:rPr lang="en-CA" dirty="0"/>
              <a:t>Once inside the phagosome, bacteria use adenylate cyclase toxin (ACT) to suppress intracellular killing</a:t>
            </a:r>
          </a:p>
        </p:txBody>
      </p:sp>
      <p:sp>
        <p:nvSpPr>
          <p:cNvPr id="4" name="TextBox 3">
            <a:extLst>
              <a:ext uri="{FF2B5EF4-FFF2-40B4-BE49-F238E27FC236}">
                <a16:creationId xmlns:a16="http://schemas.microsoft.com/office/drawing/2014/main" id="{E8451275-1118-4BEF-B5AB-37E9BFE2C552}"/>
              </a:ext>
            </a:extLst>
          </p:cNvPr>
          <p:cNvSpPr txBox="1"/>
          <p:nvPr/>
        </p:nvSpPr>
        <p:spPr>
          <a:xfrm>
            <a:off x="5029200" y="6368143"/>
            <a:ext cx="4833257" cy="230832"/>
          </a:xfrm>
          <a:prstGeom prst="rect">
            <a:avLst/>
          </a:prstGeom>
          <a:noFill/>
        </p:spPr>
        <p:txBody>
          <a:bodyPr wrap="square" rtlCol="0">
            <a:spAutoFit/>
          </a:bodyPr>
          <a:lstStyle/>
          <a:p>
            <a:r>
              <a:rPr lang="en-CA" sz="900" dirty="0"/>
              <a:t>Via http://faculty.ccbcmd.edu/courses/bio141/lecguide/unit3/bacpath/u1fig26a.html</a:t>
            </a:r>
          </a:p>
        </p:txBody>
      </p:sp>
    </p:spTree>
    <p:extLst>
      <p:ext uri="{BB962C8B-B14F-4D97-AF65-F5344CB8AC3E}">
        <p14:creationId xmlns:p14="http://schemas.microsoft.com/office/powerpoint/2010/main" val="1819595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124" name="Picture 4" descr="Image result for treg cell suppression">
            <a:extLst>
              <a:ext uri="{FF2B5EF4-FFF2-40B4-BE49-F238E27FC236}">
                <a16:creationId xmlns:a16="http://schemas.microsoft.com/office/drawing/2014/main" id="{3CAF330F-FCE0-4D3F-9A70-50B1521371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7137" y="2159331"/>
            <a:ext cx="4204989" cy="34586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DAF2E82-4E7A-44D7-AEDA-4394E2E5E399}"/>
              </a:ext>
            </a:extLst>
          </p:cNvPr>
          <p:cNvSpPr>
            <a:spLocks noGrp="1"/>
          </p:cNvSpPr>
          <p:nvPr>
            <p:ph type="title"/>
          </p:nvPr>
        </p:nvSpPr>
        <p:spPr>
          <a:xfrm>
            <a:off x="677334" y="609600"/>
            <a:ext cx="8596668" cy="1320800"/>
          </a:xfrm>
        </p:spPr>
        <p:txBody>
          <a:bodyPr anchor="t">
            <a:normAutofit/>
          </a:bodyPr>
          <a:lstStyle/>
          <a:p>
            <a:r>
              <a:rPr lang="en-CA" dirty="0"/>
              <a:t>But wait… there’s more: FHA</a:t>
            </a:r>
          </a:p>
        </p:txBody>
      </p:sp>
      <p:sp>
        <p:nvSpPr>
          <p:cNvPr id="3" name="Content Placeholder 2">
            <a:extLst>
              <a:ext uri="{FF2B5EF4-FFF2-40B4-BE49-F238E27FC236}">
                <a16:creationId xmlns:a16="http://schemas.microsoft.com/office/drawing/2014/main" id="{9F3B814C-00EC-4F4E-922A-2569C1E8AE41}"/>
              </a:ext>
            </a:extLst>
          </p:cNvPr>
          <p:cNvSpPr>
            <a:spLocks noGrp="1"/>
          </p:cNvSpPr>
          <p:nvPr>
            <p:ph idx="1"/>
          </p:nvPr>
        </p:nvSpPr>
        <p:spPr>
          <a:xfrm>
            <a:off x="677334" y="2160589"/>
            <a:ext cx="3957349" cy="3749323"/>
          </a:xfrm>
        </p:spPr>
        <p:txBody>
          <a:bodyPr>
            <a:normAutofit/>
          </a:bodyPr>
          <a:lstStyle/>
          <a:p>
            <a:r>
              <a:rPr lang="en-CA" sz="1700"/>
              <a:t>FHA can suppress the inflammatory response that is mediated by the innate immune cells</a:t>
            </a:r>
          </a:p>
          <a:p>
            <a:r>
              <a:rPr lang="en-CA" sz="1700"/>
              <a:t>FHA stimulates DC to secrete immunosuppressive IL-10 via TLR-2 signalling which suppresses the IL-12 production and also promotes the differentiation of  T cells into regulatory T cells</a:t>
            </a:r>
          </a:p>
          <a:p>
            <a:r>
              <a:rPr lang="en-CA" sz="1700"/>
              <a:t>Treg cells secrete more IL-10 to further suppress the IFN-y and Th1 response</a:t>
            </a:r>
          </a:p>
        </p:txBody>
      </p:sp>
    </p:spTree>
    <p:extLst>
      <p:ext uri="{BB962C8B-B14F-4D97-AF65-F5344CB8AC3E}">
        <p14:creationId xmlns:p14="http://schemas.microsoft.com/office/powerpoint/2010/main" val="3530080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File:Mechanism of action by Adenylate Cyclase Toxin (ACT).JPG">
            <a:extLst>
              <a:ext uri="{FF2B5EF4-FFF2-40B4-BE49-F238E27FC236}">
                <a16:creationId xmlns:a16="http://schemas.microsoft.com/office/drawing/2014/main" id="{F4283C30-D13E-401A-8703-6D87E88C3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7137" y="2159331"/>
            <a:ext cx="4204989" cy="22181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C70989E-EB5B-44AF-BAB7-4DE9E9C1A276}"/>
              </a:ext>
            </a:extLst>
          </p:cNvPr>
          <p:cNvSpPr>
            <a:spLocks noGrp="1"/>
          </p:cNvSpPr>
          <p:nvPr>
            <p:ph type="title"/>
          </p:nvPr>
        </p:nvSpPr>
        <p:spPr>
          <a:xfrm>
            <a:off x="677334" y="609600"/>
            <a:ext cx="8596668" cy="1320800"/>
          </a:xfrm>
        </p:spPr>
        <p:txBody>
          <a:bodyPr anchor="t">
            <a:normAutofit/>
          </a:bodyPr>
          <a:lstStyle/>
          <a:p>
            <a:r>
              <a:rPr lang="en-CA" dirty="0"/>
              <a:t>Role of Adenylate Cyclase Toxin</a:t>
            </a:r>
          </a:p>
        </p:txBody>
      </p:sp>
      <p:sp>
        <p:nvSpPr>
          <p:cNvPr id="3" name="Content Placeholder 2">
            <a:extLst>
              <a:ext uri="{FF2B5EF4-FFF2-40B4-BE49-F238E27FC236}">
                <a16:creationId xmlns:a16="http://schemas.microsoft.com/office/drawing/2014/main" id="{B3BAD59A-BEB5-43AF-9D3C-97CA83978630}"/>
              </a:ext>
            </a:extLst>
          </p:cNvPr>
          <p:cNvSpPr>
            <a:spLocks noGrp="1"/>
          </p:cNvSpPr>
          <p:nvPr>
            <p:ph idx="1"/>
          </p:nvPr>
        </p:nvSpPr>
        <p:spPr>
          <a:xfrm>
            <a:off x="677334" y="2160589"/>
            <a:ext cx="3957349" cy="3749323"/>
          </a:xfrm>
        </p:spPr>
        <p:txBody>
          <a:bodyPr>
            <a:normAutofit/>
          </a:bodyPr>
          <a:lstStyle/>
          <a:p>
            <a:pPr>
              <a:lnSpc>
                <a:spcPct val="90000"/>
              </a:lnSpc>
            </a:pPr>
            <a:r>
              <a:rPr lang="en-CA" sz="1500"/>
              <a:t>ACT enters cells by binding to CR3 which results in a massive cellular increase in cAMP levels via its adenylate cyclase domain</a:t>
            </a:r>
          </a:p>
          <a:p>
            <a:pPr>
              <a:lnSpc>
                <a:spcPct val="90000"/>
              </a:lnSpc>
            </a:pPr>
            <a:r>
              <a:rPr lang="en-CA" sz="1500"/>
              <a:t>Increased Camp levels results in the inhibition of anti-bacterial functions</a:t>
            </a:r>
          </a:p>
          <a:p>
            <a:pPr lvl="1">
              <a:lnSpc>
                <a:spcPct val="90000"/>
              </a:lnSpc>
            </a:pPr>
            <a:r>
              <a:rPr lang="en-CA" sz="1500"/>
              <a:t>Prevents neutrophils from making extracellular traps and inhibiting oxidative burst</a:t>
            </a:r>
          </a:p>
          <a:p>
            <a:pPr lvl="1">
              <a:lnSpc>
                <a:spcPct val="90000"/>
              </a:lnSpc>
            </a:pPr>
            <a:r>
              <a:rPr lang="en-CA" sz="1500"/>
              <a:t>ACT induces innate immune cells to undergo apoptosis</a:t>
            </a:r>
          </a:p>
          <a:p>
            <a:pPr lvl="1">
              <a:lnSpc>
                <a:spcPct val="90000"/>
              </a:lnSpc>
            </a:pPr>
            <a:r>
              <a:rPr lang="en-CA" sz="1500"/>
              <a:t>ACT also suppresses the secretion of proinflammatory cytokines IL-12 and TNF-alpha</a:t>
            </a:r>
          </a:p>
        </p:txBody>
      </p:sp>
    </p:spTree>
    <p:extLst>
      <p:ext uri="{BB962C8B-B14F-4D97-AF65-F5344CB8AC3E}">
        <p14:creationId xmlns:p14="http://schemas.microsoft.com/office/powerpoint/2010/main" val="462497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170" name="Picture 2" descr="File:The binding and mechanism of action of Pertussis Toxin.JPG">
            <a:extLst>
              <a:ext uri="{FF2B5EF4-FFF2-40B4-BE49-F238E27FC236}">
                <a16:creationId xmlns:a16="http://schemas.microsoft.com/office/drawing/2014/main" id="{0A0E0777-BB98-49DD-AFDC-DB3BC131D4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330" b="2"/>
          <a:stretch/>
        </p:blipFill>
        <p:spPr bwMode="auto">
          <a:xfrm>
            <a:off x="4857451" y="2159331"/>
            <a:ext cx="4415050" cy="38823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98BF189-4017-4E6D-8B97-73FD0AD368B2}"/>
              </a:ext>
            </a:extLst>
          </p:cNvPr>
          <p:cNvSpPr>
            <a:spLocks noGrp="1"/>
          </p:cNvSpPr>
          <p:nvPr>
            <p:ph type="title"/>
          </p:nvPr>
        </p:nvSpPr>
        <p:spPr>
          <a:xfrm>
            <a:off x="677334" y="609600"/>
            <a:ext cx="8596668" cy="1320800"/>
          </a:xfrm>
        </p:spPr>
        <p:txBody>
          <a:bodyPr anchor="t">
            <a:normAutofit/>
          </a:bodyPr>
          <a:lstStyle/>
          <a:p>
            <a:r>
              <a:rPr lang="en-CA" dirty="0"/>
              <a:t>The Immunomodulatory effects of PT</a:t>
            </a:r>
          </a:p>
        </p:txBody>
      </p:sp>
      <p:sp>
        <p:nvSpPr>
          <p:cNvPr id="3" name="Content Placeholder 2">
            <a:extLst>
              <a:ext uri="{FF2B5EF4-FFF2-40B4-BE49-F238E27FC236}">
                <a16:creationId xmlns:a16="http://schemas.microsoft.com/office/drawing/2014/main" id="{FBE8CF6A-DF37-4E72-9BFC-2DA8A1FA6CCD}"/>
              </a:ext>
            </a:extLst>
          </p:cNvPr>
          <p:cNvSpPr>
            <a:spLocks noGrp="1"/>
          </p:cNvSpPr>
          <p:nvPr>
            <p:ph idx="1"/>
          </p:nvPr>
        </p:nvSpPr>
        <p:spPr>
          <a:xfrm>
            <a:off x="677334" y="2160589"/>
            <a:ext cx="3957349" cy="3880773"/>
          </a:xfrm>
        </p:spPr>
        <p:txBody>
          <a:bodyPr>
            <a:normAutofit fontScale="85000" lnSpcReduction="10000"/>
          </a:bodyPr>
          <a:lstStyle/>
          <a:p>
            <a:r>
              <a:rPr lang="en-CA" sz="1700"/>
              <a:t>PT enhances FHA- mediated adhesion by upregulating CR3 to facilitate bacterial uptake</a:t>
            </a:r>
          </a:p>
          <a:p>
            <a:r>
              <a:rPr lang="en-CA" sz="1700"/>
              <a:t>PT also causes host cell to increase production of cAMP via the inhibition of </a:t>
            </a:r>
            <a:r>
              <a:rPr lang="en-CA" sz="1700" err="1"/>
              <a:t>Gi</a:t>
            </a:r>
            <a:r>
              <a:rPr lang="en-CA" sz="1700"/>
              <a:t> protein of the adenylate cyclase</a:t>
            </a:r>
          </a:p>
          <a:p>
            <a:pPr lvl="2"/>
            <a:r>
              <a:rPr lang="en-CA" sz="1700"/>
              <a:t>This results in the inhibition of chemokine signalling pathways as well such as impaired macrophage, neutrophil chemotaxis and infiltration to the sites of </a:t>
            </a:r>
            <a:r>
              <a:rPr lang="en-CA" sz="1700" err="1"/>
              <a:t>fincetion</a:t>
            </a:r>
            <a:endParaRPr lang="en-CA" sz="1700"/>
          </a:p>
          <a:p>
            <a:pPr lvl="2"/>
            <a:r>
              <a:rPr lang="en-CA" sz="1700"/>
              <a:t>Also results in decreased phagocytosis, oxidative burst and bactericidal properties</a:t>
            </a:r>
          </a:p>
          <a:p>
            <a:pPr lvl="2"/>
            <a:endParaRPr lang="en-CA" sz="1700"/>
          </a:p>
          <a:p>
            <a:pPr lvl="2"/>
            <a:endParaRPr lang="en-CA" sz="1700"/>
          </a:p>
          <a:p>
            <a:pPr lvl="2"/>
            <a:endParaRPr lang="en-CA" sz="1700"/>
          </a:p>
          <a:p>
            <a:pPr lvl="2"/>
            <a:endParaRPr lang="en-CA" sz="1700"/>
          </a:p>
        </p:txBody>
      </p:sp>
    </p:spTree>
    <p:extLst>
      <p:ext uri="{BB962C8B-B14F-4D97-AF65-F5344CB8AC3E}">
        <p14:creationId xmlns:p14="http://schemas.microsoft.com/office/powerpoint/2010/main" val="2881354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File:Complement evasion by B. pertussis.jpg">
            <a:extLst>
              <a:ext uri="{FF2B5EF4-FFF2-40B4-BE49-F238E27FC236}">
                <a16:creationId xmlns:a16="http://schemas.microsoft.com/office/drawing/2014/main" id="{00348624-A2D8-4E55-A9E9-B4A7643425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0" r="15306" b="1"/>
          <a:stretch/>
        </p:blipFill>
        <p:spPr bwMode="auto">
          <a:xfrm>
            <a:off x="677334" y="2159331"/>
            <a:ext cx="5423429" cy="38823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2453FDE-C34E-4108-ACDD-28C3496BBFA8}"/>
              </a:ext>
            </a:extLst>
          </p:cNvPr>
          <p:cNvSpPr>
            <a:spLocks noGrp="1"/>
          </p:cNvSpPr>
          <p:nvPr>
            <p:ph type="title"/>
          </p:nvPr>
        </p:nvSpPr>
        <p:spPr>
          <a:xfrm>
            <a:off x="677334" y="609600"/>
            <a:ext cx="8596668" cy="1320800"/>
          </a:xfrm>
        </p:spPr>
        <p:txBody>
          <a:bodyPr anchor="t">
            <a:normAutofit/>
          </a:bodyPr>
          <a:lstStyle/>
          <a:p>
            <a:r>
              <a:rPr lang="en-CA" dirty="0"/>
              <a:t>How does </a:t>
            </a:r>
            <a:r>
              <a:rPr lang="en-CA" i="1" dirty="0"/>
              <a:t>B. pertussis</a:t>
            </a:r>
            <a:r>
              <a:rPr lang="en-CA" dirty="0"/>
              <a:t> evade complement?</a:t>
            </a:r>
          </a:p>
        </p:txBody>
      </p:sp>
      <p:sp>
        <p:nvSpPr>
          <p:cNvPr id="3" name="Content Placeholder 2">
            <a:extLst>
              <a:ext uri="{FF2B5EF4-FFF2-40B4-BE49-F238E27FC236}">
                <a16:creationId xmlns:a16="http://schemas.microsoft.com/office/drawing/2014/main" id="{6658ACFE-BCB6-41D7-A361-2196BED57A04}"/>
              </a:ext>
            </a:extLst>
          </p:cNvPr>
          <p:cNvSpPr>
            <a:spLocks noGrp="1"/>
          </p:cNvSpPr>
          <p:nvPr>
            <p:ph idx="1"/>
          </p:nvPr>
        </p:nvSpPr>
        <p:spPr>
          <a:xfrm>
            <a:off x="6336287" y="2160589"/>
            <a:ext cx="2934714" cy="3880773"/>
          </a:xfrm>
        </p:spPr>
        <p:txBody>
          <a:bodyPr>
            <a:normAutofit/>
          </a:bodyPr>
          <a:lstStyle/>
          <a:p>
            <a:r>
              <a:rPr lang="en-CA" dirty="0"/>
              <a:t>BPS polysaccharide is expressed on the LPS surface of this bacteria and it has been implicated in complement </a:t>
            </a:r>
            <a:r>
              <a:rPr lang="en-CA" dirty="0" err="1"/>
              <a:t>resistence</a:t>
            </a:r>
            <a:endParaRPr lang="en-CA" dirty="0"/>
          </a:p>
          <a:p>
            <a:r>
              <a:rPr lang="en-CA" dirty="0"/>
              <a:t>Expression of the </a:t>
            </a:r>
            <a:r>
              <a:rPr lang="en-CA" dirty="0" err="1"/>
              <a:t>BrkA</a:t>
            </a:r>
            <a:r>
              <a:rPr lang="en-CA" dirty="0"/>
              <a:t> protein reduces the amount of C3,C4 deposition on the bacterial cell surface thus reducing MAC formation</a:t>
            </a:r>
          </a:p>
        </p:txBody>
      </p:sp>
    </p:spTree>
    <p:extLst>
      <p:ext uri="{BB962C8B-B14F-4D97-AF65-F5344CB8AC3E}">
        <p14:creationId xmlns:p14="http://schemas.microsoft.com/office/powerpoint/2010/main" val="3571328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5AE6B0-AC9E-4167-806F-E9DB135FC46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523416A-383B-4FDC-B4C9-D8EDDFE9C04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3" name="Straight Connector 12">
              <a:extLst>
                <a:ext uri="{FF2B5EF4-FFF2-40B4-BE49-F238E27FC236}">
                  <a16:creationId xmlns:a16="http://schemas.microsoft.com/office/drawing/2014/main" id="{CB0D29D5-3F7C-4197-821B-6D60A66CC04B}"/>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47FB49A-3541-428A-AADE-682A3C50563D}"/>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D96F53DC-08F1-42C6-B558-B83D54B27664}"/>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AFE48CAF-A51C-463F-A570-ED99439A5CA3}"/>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01F0C48B-50FF-4351-8207-16D09604831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300384B6-5ED6-4F91-A548-B706D837513E}"/>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337AFFAE-C182-463C-9459-8AB3C69D9A29}"/>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510ACF17-C3F0-42BF-BDEB-D079277121E4}"/>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804EFD0-B84E-476F-9FC6-6C4A42EA0054}"/>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id="{87BD1F4E-A66D-4C06-86DA-8D56CA7A3B4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C73B3F-293C-4B32-B661-E687FB9804F1}"/>
              </a:ext>
            </a:extLst>
          </p:cNvPr>
          <p:cNvSpPr>
            <a:spLocks noGrp="1"/>
          </p:cNvSpPr>
          <p:nvPr>
            <p:ph type="title"/>
          </p:nvPr>
        </p:nvSpPr>
        <p:spPr>
          <a:xfrm>
            <a:off x="652481" y="1382486"/>
            <a:ext cx="3547581" cy="4093028"/>
          </a:xfrm>
        </p:spPr>
        <p:txBody>
          <a:bodyPr anchor="ctr">
            <a:normAutofit/>
          </a:bodyPr>
          <a:lstStyle/>
          <a:p>
            <a:r>
              <a:rPr lang="en-CA" sz="4400"/>
              <a:t>Outcome Learning Goals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4291055007"/>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5847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5AE6B0-AC9E-4167-806F-E9DB135FC46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523416A-383B-4FDC-B4C9-D8EDDFE9C04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3" name="Straight Connector 12">
              <a:extLst>
                <a:ext uri="{FF2B5EF4-FFF2-40B4-BE49-F238E27FC236}">
                  <a16:creationId xmlns:a16="http://schemas.microsoft.com/office/drawing/2014/main" id="{CB0D29D5-3F7C-4197-821B-6D60A66CC04B}"/>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47FB49A-3541-428A-AADE-682A3C50563D}"/>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D96F53DC-08F1-42C6-B558-B83D54B27664}"/>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AFE48CAF-A51C-463F-A570-ED99439A5CA3}"/>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01F0C48B-50FF-4351-8207-16D09604831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300384B6-5ED6-4F91-A548-B706D837513E}"/>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337AFFAE-C182-463C-9459-8AB3C69D9A29}"/>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510ACF17-C3F0-42BF-BDEB-D079277121E4}"/>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804EFD0-B84E-476F-9FC6-6C4A42EA0054}"/>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id="{87BD1F4E-A66D-4C06-86DA-8D56CA7A3B4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B88D9A-F4DE-4C53-9B5B-A7DC200A8359}"/>
              </a:ext>
            </a:extLst>
          </p:cNvPr>
          <p:cNvSpPr>
            <a:spLocks noGrp="1"/>
          </p:cNvSpPr>
          <p:nvPr>
            <p:ph type="title"/>
          </p:nvPr>
        </p:nvSpPr>
        <p:spPr>
          <a:xfrm>
            <a:off x="652481" y="1382486"/>
            <a:ext cx="3547581" cy="4093028"/>
          </a:xfrm>
        </p:spPr>
        <p:txBody>
          <a:bodyPr anchor="ctr">
            <a:normAutofit/>
          </a:bodyPr>
          <a:lstStyle/>
          <a:p>
            <a:r>
              <a:rPr lang="en-CA" sz="4400"/>
              <a:t>Bacterial removal</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802720325"/>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6282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7">
            <a:extLst>
              <a:ext uri="{FF2B5EF4-FFF2-40B4-BE49-F238E27FC236}">
                <a16:creationId xmlns:a16="http://schemas.microsoft.com/office/drawing/2014/main" id="{86C16C40-7C29-4ACC-B851-7E08E459B59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9">
            <a:extLst>
              <a:ext uri="{FF2B5EF4-FFF2-40B4-BE49-F238E27FC236}">
                <a16:creationId xmlns:a16="http://schemas.microsoft.com/office/drawing/2014/main" id="{CDD733AE-DD5E-4C77-8BCD-72BF12A06BB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99DA406-C54B-4E31-867D-FAF8DCE7045F}"/>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A1E16883-5140-47C4-A9AD-AD6598AC3EE6}"/>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4CD848DC-8A2A-4093-9BDD-7AF4B6A27814}"/>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4635A4D-E9CE-4B78-912A-479EA4512B14}"/>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D663A5EE-5581-44F3-8F98-688755F63EA2}"/>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1E84E6A-F5AE-4F4D-98F2-82FE4FCC2656}"/>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DDE7DDC9-17D4-4686-833D-48F8733B49EE}"/>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B5EEE7DA-DBDC-4E66-810F-632A51085B1A}"/>
              </a:ext>
            </a:extLst>
          </p:cNvPr>
          <p:cNvSpPr>
            <a:spLocks noGrp="1"/>
          </p:cNvSpPr>
          <p:nvPr>
            <p:ph type="title"/>
          </p:nvPr>
        </p:nvSpPr>
        <p:spPr>
          <a:xfrm>
            <a:off x="677334" y="609600"/>
            <a:ext cx="8596668" cy="1320800"/>
          </a:xfrm>
        </p:spPr>
        <p:txBody>
          <a:bodyPr>
            <a:normAutofit/>
          </a:bodyPr>
          <a:lstStyle/>
          <a:p>
            <a:r>
              <a:rPr lang="en-CA"/>
              <a:t>Are there complications?</a:t>
            </a:r>
            <a:endParaRPr lang="en-CA" dirty="0"/>
          </a:p>
        </p:txBody>
      </p:sp>
      <p:sp>
        <p:nvSpPr>
          <p:cNvPr id="3" name="Content Placeholder 2">
            <a:extLst>
              <a:ext uri="{FF2B5EF4-FFF2-40B4-BE49-F238E27FC236}">
                <a16:creationId xmlns:a16="http://schemas.microsoft.com/office/drawing/2014/main" id="{524ED703-5E1B-495A-877E-0067685E5F6C}"/>
              </a:ext>
            </a:extLst>
          </p:cNvPr>
          <p:cNvSpPr>
            <a:spLocks noGrp="1"/>
          </p:cNvSpPr>
          <p:nvPr>
            <p:ph idx="1"/>
          </p:nvPr>
        </p:nvSpPr>
        <p:spPr>
          <a:xfrm>
            <a:off x="677334" y="2160589"/>
            <a:ext cx="8596668" cy="3880773"/>
          </a:xfrm>
        </p:spPr>
        <p:txBody>
          <a:bodyPr>
            <a:normAutofit/>
          </a:bodyPr>
          <a:lstStyle/>
          <a:p>
            <a:r>
              <a:rPr lang="en-CA" dirty="0"/>
              <a:t>Potential complications include short and long-term complications such as weight loss, rib fractures from coughing, pneumonia, apnea, encephalopathy and death</a:t>
            </a:r>
          </a:p>
        </p:txBody>
      </p:sp>
    </p:spTree>
    <p:extLst>
      <p:ext uri="{BB962C8B-B14F-4D97-AF65-F5344CB8AC3E}">
        <p14:creationId xmlns:p14="http://schemas.microsoft.com/office/powerpoint/2010/main" val="3220915643"/>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758B1-9D46-4A45-8AB9-7F109CDA5184}"/>
              </a:ext>
            </a:extLst>
          </p:cNvPr>
          <p:cNvSpPr>
            <a:spLocks noGrp="1"/>
          </p:cNvSpPr>
          <p:nvPr>
            <p:ph type="title"/>
          </p:nvPr>
        </p:nvSpPr>
        <p:spPr/>
        <p:txBody>
          <a:bodyPr/>
          <a:lstStyle/>
          <a:p>
            <a:r>
              <a:rPr lang="en-CA" dirty="0"/>
              <a:t>Is there evidence of acquired immunity?</a:t>
            </a:r>
          </a:p>
        </p:txBody>
      </p:sp>
      <p:sp>
        <p:nvSpPr>
          <p:cNvPr id="3" name="Content Placeholder 2">
            <a:extLst>
              <a:ext uri="{FF2B5EF4-FFF2-40B4-BE49-F238E27FC236}">
                <a16:creationId xmlns:a16="http://schemas.microsoft.com/office/drawing/2014/main" id="{546DA36F-A670-485E-80A2-7F7BE9E3E74D}"/>
              </a:ext>
            </a:extLst>
          </p:cNvPr>
          <p:cNvSpPr>
            <a:spLocks noGrp="1"/>
          </p:cNvSpPr>
          <p:nvPr>
            <p:ph idx="1"/>
          </p:nvPr>
        </p:nvSpPr>
        <p:spPr/>
        <p:txBody>
          <a:bodyPr/>
          <a:lstStyle/>
          <a:p>
            <a:r>
              <a:rPr lang="en-CA" dirty="0"/>
              <a:t>Evidence is unclear</a:t>
            </a:r>
          </a:p>
          <a:p>
            <a:r>
              <a:rPr lang="en-CA" dirty="0"/>
              <a:t>Serum levels of </a:t>
            </a:r>
            <a:r>
              <a:rPr lang="en-CA" i="1" dirty="0"/>
              <a:t>B. pertussis</a:t>
            </a:r>
            <a:r>
              <a:rPr lang="en-CA" dirty="0"/>
              <a:t> antibodies decrease rapidly after infection</a:t>
            </a:r>
          </a:p>
          <a:p>
            <a:r>
              <a:rPr lang="en-CA" dirty="0"/>
              <a:t>This might explain why maternal antibodies do not confer much protection in the infant</a:t>
            </a:r>
          </a:p>
          <a:p>
            <a:r>
              <a:rPr lang="en-CA" dirty="0"/>
              <a:t>Some immunity may exist, however,</a:t>
            </a:r>
          </a:p>
          <a:p>
            <a:pPr lvl="2"/>
            <a:r>
              <a:rPr lang="en-CA" dirty="0"/>
              <a:t>Bacterial virulence factors such as PT, FHA, </a:t>
            </a:r>
            <a:r>
              <a:rPr lang="en-CA" dirty="0" err="1"/>
              <a:t>CyA</a:t>
            </a:r>
            <a:r>
              <a:rPr lang="en-CA" dirty="0"/>
              <a:t>, heat-labile toxin may possibly by the protective immunogens</a:t>
            </a:r>
          </a:p>
        </p:txBody>
      </p:sp>
    </p:spTree>
    <p:extLst>
      <p:ext uri="{BB962C8B-B14F-4D97-AF65-F5344CB8AC3E}">
        <p14:creationId xmlns:p14="http://schemas.microsoft.com/office/powerpoint/2010/main" val="261620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074" name="Picture 2" descr="Image result for immune response">
            <a:extLst>
              <a:ext uri="{FF2B5EF4-FFF2-40B4-BE49-F238E27FC236}">
                <a16:creationId xmlns:a16="http://schemas.microsoft.com/office/drawing/2014/main" id="{28ED5BBB-CF35-4C9E-8116-0D71E0574B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7137" y="2159331"/>
            <a:ext cx="4204989" cy="37003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D4A2A24-F538-495D-85CC-191E277F8505}"/>
              </a:ext>
            </a:extLst>
          </p:cNvPr>
          <p:cNvSpPr>
            <a:spLocks noGrp="1"/>
          </p:cNvSpPr>
          <p:nvPr>
            <p:ph type="title"/>
          </p:nvPr>
        </p:nvSpPr>
        <p:spPr>
          <a:xfrm>
            <a:off x="677334" y="609600"/>
            <a:ext cx="8596668" cy="1320800"/>
          </a:xfrm>
        </p:spPr>
        <p:txBody>
          <a:bodyPr anchor="t">
            <a:normAutofit/>
          </a:bodyPr>
          <a:lstStyle/>
          <a:p>
            <a:r>
              <a:rPr lang="en-CA"/>
              <a:t>Immune response: an overview </a:t>
            </a:r>
          </a:p>
        </p:txBody>
      </p:sp>
      <p:sp>
        <p:nvSpPr>
          <p:cNvPr id="3" name="Content Placeholder 2">
            <a:extLst>
              <a:ext uri="{FF2B5EF4-FFF2-40B4-BE49-F238E27FC236}">
                <a16:creationId xmlns:a16="http://schemas.microsoft.com/office/drawing/2014/main" id="{6C55BD70-66E1-437F-B48B-C49755E77E1A}"/>
              </a:ext>
            </a:extLst>
          </p:cNvPr>
          <p:cNvSpPr>
            <a:spLocks noGrp="1"/>
          </p:cNvSpPr>
          <p:nvPr>
            <p:ph idx="1"/>
          </p:nvPr>
        </p:nvSpPr>
        <p:spPr>
          <a:xfrm>
            <a:off x="677334" y="2160589"/>
            <a:ext cx="3957349" cy="3749323"/>
          </a:xfrm>
        </p:spPr>
        <p:txBody>
          <a:bodyPr>
            <a:normAutofit/>
          </a:bodyPr>
          <a:lstStyle/>
          <a:p>
            <a:r>
              <a:rPr lang="en-CA" dirty="0"/>
              <a:t>Host response</a:t>
            </a:r>
          </a:p>
          <a:p>
            <a:r>
              <a:rPr lang="en-CA" dirty="0"/>
              <a:t>Host damage</a:t>
            </a:r>
          </a:p>
          <a:p>
            <a:r>
              <a:rPr lang="en-CA" dirty="0"/>
              <a:t>Bacterial evasion</a:t>
            </a:r>
          </a:p>
          <a:p>
            <a:r>
              <a:rPr lang="en-CA" dirty="0"/>
              <a:t>Outcome</a:t>
            </a:r>
          </a:p>
        </p:txBody>
      </p:sp>
    </p:spTree>
    <p:extLst>
      <p:ext uri="{BB962C8B-B14F-4D97-AF65-F5344CB8AC3E}">
        <p14:creationId xmlns:p14="http://schemas.microsoft.com/office/powerpoint/2010/main" val="1354419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220" name="Picture 4" descr="File:Mechanism of immunity induced by vaccines.png">
            <a:extLst>
              <a:ext uri="{FF2B5EF4-FFF2-40B4-BE49-F238E27FC236}">
                <a16:creationId xmlns:a16="http://schemas.microsoft.com/office/drawing/2014/main" id="{8381CD84-2F2A-4D68-885D-83C02A24B4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1547" y="2159331"/>
            <a:ext cx="3516169" cy="37505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226E10-2BB2-4AE1-99F2-1D6CF8EF4085}"/>
              </a:ext>
            </a:extLst>
          </p:cNvPr>
          <p:cNvSpPr>
            <a:spLocks noGrp="1"/>
          </p:cNvSpPr>
          <p:nvPr>
            <p:ph type="title"/>
          </p:nvPr>
        </p:nvSpPr>
        <p:spPr>
          <a:xfrm>
            <a:off x="677334" y="609600"/>
            <a:ext cx="8596668" cy="1320800"/>
          </a:xfrm>
        </p:spPr>
        <p:txBody>
          <a:bodyPr anchor="t">
            <a:normAutofit/>
          </a:bodyPr>
          <a:lstStyle/>
          <a:p>
            <a:r>
              <a:rPr lang="en-CA" dirty="0"/>
              <a:t>Vaccination development</a:t>
            </a:r>
          </a:p>
        </p:txBody>
      </p:sp>
      <p:sp>
        <p:nvSpPr>
          <p:cNvPr id="3" name="Content Placeholder 2">
            <a:extLst>
              <a:ext uri="{FF2B5EF4-FFF2-40B4-BE49-F238E27FC236}">
                <a16:creationId xmlns:a16="http://schemas.microsoft.com/office/drawing/2014/main" id="{7FEDCAE0-2D6E-487E-980A-012272CE925B}"/>
              </a:ext>
            </a:extLst>
          </p:cNvPr>
          <p:cNvSpPr>
            <a:spLocks noGrp="1"/>
          </p:cNvSpPr>
          <p:nvPr>
            <p:ph idx="1"/>
          </p:nvPr>
        </p:nvSpPr>
        <p:spPr>
          <a:xfrm>
            <a:off x="677334" y="2160589"/>
            <a:ext cx="3957349" cy="3749323"/>
          </a:xfrm>
        </p:spPr>
        <p:txBody>
          <a:bodyPr>
            <a:normAutofit/>
          </a:bodyPr>
          <a:lstStyle/>
          <a:p>
            <a:pPr>
              <a:lnSpc>
                <a:spcPct val="90000"/>
              </a:lnSpc>
            </a:pPr>
            <a:r>
              <a:rPr lang="en-CA" sz="1700"/>
              <a:t>Both acellular and cellular vaccines have been developed to try and confer immunity</a:t>
            </a:r>
          </a:p>
          <a:p>
            <a:pPr>
              <a:lnSpc>
                <a:spcPct val="90000"/>
              </a:lnSpc>
            </a:pPr>
            <a:r>
              <a:rPr lang="en-CA" sz="1700"/>
              <a:t>However, no vaccine to this date has been 100% effective</a:t>
            </a:r>
          </a:p>
          <a:p>
            <a:pPr>
              <a:lnSpc>
                <a:spcPct val="90000"/>
              </a:lnSpc>
            </a:pPr>
            <a:r>
              <a:rPr lang="en-CA" sz="1700"/>
              <a:t>Cellular vaccines induce a th1-mediated response</a:t>
            </a:r>
          </a:p>
          <a:p>
            <a:pPr>
              <a:lnSpc>
                <a:spcPct val="90000"/>
              </a:lnSpc>
            </a:pPr>
            <a:r>
              <a:rPr lang="en-CA" sz="1700"/>
              <a:t>Acellular vaccines induce a th2 mediated response involving antibodies</a:t>
            </a:r>
          </a:p>
          <a:p>
            <a:pPr>
              <a:lnSpc>
                <a:spcPct val="90000"/>
              </a:lnSpc>
            </a:pPr>
            <a:r>
              <a:rPr lang="en-CA" sz="1700"/>
              <a:t>Booster vaccines have been shown to be successful in enhancing the th2 response and </a:t>
            </a:r>
            <a:r>
              <a:rPr lang="en-CA" sz="1700" err="1"/>
              <a:t>igE</a:t>
            </a:r>
            <a:r>
              <a:rPr lang="en-CA" sz="1700"/>
              <a:t> production</a:t>
            </a:r>
          </a:p>
        </p:txBody>
      </p:sp>
    </p:spTree>
    <p:extLst>
      <p:ext uri="{BB962C8B-B14F-4D97-AF65-F5344CB8AC3E}">
        <p14:creationId xmlns:p14="http://schemas.microsoft.com/office/powerpoint/2010/main" val="2941547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map&#10;&#10;Description generated with high confidence">
            <a:extLst>
              <a:ext uri="{FF2B5EF4-FFF2-40B4-BE49-F238E27FC236}">
                <a16:creationId xmlns:a16="http://schemas.microsoft.com/office/drawing/2014/main" id="{2C5A8A8F-F266-43E4-AED7-781C35EFABBD}"/>
              </a:ext>
            </a:extLst>
          </p:cNvPr>
          <p:cNvPicPr>
            <a:picLocks noChangeAspect="1"/>
          </p:cNvPicPr>
          <p:nvPr/>
        </p:nvPicPr>
        <p:blipFill rotWithShape="1">
          <a:blip r:embed="rId2"/>
          <a:srcRect t="10111" r="1" b="1"/>
          <a:stretch/>
        </p:blipFill>
        <p:spPr>
          <a:xfrm>
            <a:off x="4857451" y="2159331"/>
            <a:ext cx="4415050" cy="3882362"/>
          </a:xfrm>
          <a:prstGeom prst="rect">
            <a:avLst/>
          </a:prstGeom>
        </p:spPr>
      </p:pic>
      <p:sp>
        <p:nvSpPr>
          <p:cNvPr id="2" name="Title 1">
            <a:extLst>
              <a:ext uri="{FF2B5EF4-FFF2-40B4-BE49-F238E27FC236}">
                <a16:creationId xmlns:a16="http://schemas.microsoft.com/office/drawing/2014/main" id="{1308C5CE-49CE-45A1-BD5E-EEFA342AB68A}"/>
              </a:ext>
            </a:extLst>
          </p:cNvPr>
          <p:cNvSpPr>
            <a:spLocks noGrp="1"/>
          </p:cNvSpPr>
          <p:nvPr>
            <p:ph type="title"/>
          </p:nvPr>
        </p:nvSpPr>
        <p:spPr>
          <a:xfrm>
            <a:off x="677334" y="609600"/>
            <a:ext cx="8596668" cy="1320800"/>
          </a:xfrm>
        </p:spPr>
        <p:txBody>
          <a:bodyPr anchor="t">
            <a:normAutofit/>
          </a:bodyPr>
          <a:lstStyle/>
          <a:p>
            <a:r>
              <a:rPr lang="en-CA" dirty="0"/>
              <a:t>Host response learning goals</a:t>
            </a:r>
          </a:p>
        </p:txBody>
      </p:sp>
      <p:sp>
        <p:nvSpPr>
          <p:cNvPr id="3" name="Content Placeholder 2">
            <a:extLst>
              <a:ext uri="{FF2B5EF4-FFF2-40B4-BE49-F238E27FC236}">
                <a16:creationId xmlns:a16="http://schemas.microsoft.com/office/drawing/2014/main" id="{104D6F55-6B45-413A-8962-8F817E4001FE}"/>
              </a:ext>
            </a:extLst>
          </p:cNvPr>
          <p:cNvSpPr>
            <a:spLocks noGrp="1"/>
          </p:cNvSpPr>
          <p:nvPr>
            <p:ph idx="1"/>
          </p:nvPr>
        </p:nvSpPr>
        <p:spPr>
          <a:xfrm>
            <a:off x="677334" y="2160589"/>
            <a:ext cx="3957349" cy="3880773"/>
          </a:xfrm>
        </p:spPr>
        <p:txBody>
          <a:bodyPr>
            <a:normAutofit/>
          </a:bodyPr>
          <a:lstStyle/>
          <a:p>
            <a:r>
              <a:rPr lang="en-CA" dirty="0"/>
              <a:t>Describe the elements of the innate response in clearing this infection.</a:t>
            </a:r>
          </a:p>
          <a:p>
            <a:r>
              <a:rPr lang="en-CA" dirty="0"/>
              <a:t>Outline the two components of the adaptive immune response to this infection.</a:t>
            </a:r>
          </a:p>
          <a:p>
            <a:pPr lvl="1"/>
            <a:r>
              <a:rPr lang="en-CA" dirty="0"/>
              <a:t>The cell-mediated immune response</a:t>
            </a:r>
          </a:p>
          <a:p>
            <a:pPr lvl="1"/>
            <a:r>
              <a:rPr lang="en-CA" dirty="0"/>
              <a:t>The humoral immune response</a:t>
            </a:r>
          </a:p>
          <a:p>
            <a:pPr lvl="1"/>
            <a:endParaRPr lang="en-CA" dirty="0"/>
          </a:p>
        </p:txBody>
      </p:sp>
    </p:spTree>
    <p:extLst>
      <p:ext uri="{BB962C8B-B14F-4D97-AF65-F5344CB8AC3E}">
        <p14:creationId xmlns:p14="http://schemas.microsoft.com/office/powerpoint/2010/main" val="4270161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100" name="Picture 4" descr="Image result for phagocytosis">
            <a:extLst>
              <a:ext uri="{FF2B5EF4-FFF2-40B4-BE49-F238E27FC236}">
                <a16:creationId xmlns:a16="http://schemas.microsoft.com/office/drawing/2014/main" id="{B571CB6F-47AD-42B2-BB46-F4263FA1F4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074" r="7036" b="-2"/>
          <a:stretch/>
        </p:blipFill>
        <p:spPr bwMode="auto">
          <a:xfrm>
            <a:off x="4857451" y="2159331"/>
            <a:ext cx="4415050" cy="38823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3D13FD0-DB65-49D7-B0FF-715D8EDF938A}"/>
              </a:ext>
            </a:extLst>
          </p:cNvPr>
          <p:cNvSpPr>
            <a:spLocks noGrp="1"/>
          </p:cNvSpPr>
          <p:nvPr>
            <p:ph type="title"/>
          </p:nvPr>
        </p:nvSpPr>
        <p:spPr>
          <a:xfrm>
            <a:off x="677334" y="609600"/>
            <a:ext cx="8596668" cy="1320800"/>
          </a:xfrm>
        </p:spPr>
        <p:txBody>
          <a:bodyPr anchor="t">
            <a:normAutofit/>
          </a:bodyPr>
          <a:lstStyle/>
          <a:p>
            <a:r>
              <a:rPr lang="en-CA" dirty="0"/>
              <a:t>The innate immune response</a:t>
            </a:r>
          </a:p>
        </p:txBody>
      </p:sp>
      <p:sp>
        <p:nvSpPr>
          <p:cNvPr id="3" name="Content Placeholder 2">
            <a:extLst>
              <a:ext uri="{FF2B5EF4-FFF2-40B4-BE49-F238E27FC236}">
                <a16:creationId xmlns:a16="http://schemas.microsoft.com/office/drawing/2014/main" id="{1A59A5F0-491C-4240-B57D-8106D8BF6E8B}"/>
              </a:ext>
            </a:extLst>
          </p:cNvPr>
          <p:cNvSpPr>
            <a:spLocks noGrp="1"/>
          </p:cNvSpPr>
          <p:nvPr>
            <p:ph idx="1"/>
          </p:nvPr>
        </p:nvSpPr>
        <p:spPr>
          <a:xfrm>
            <a:off x="677334" y="2160589"/>
            <a:ext cx="3957349" cy="3880773"/>
          </a:xfrm>
        </p:spPr>
        <p:txBody>
          <a:bodyPr>
            <a:normAutofit/>
          </a:bodyPr>
          <a:lstStyle/>
          <a:p>
            <a:r>
              <a:rPr lang="en-CA" dirty="0"/>
              <a:t>First to respond to a </a:t>
            </a:r>
            <a:r>
              <a:rPr lang="en-CA" i="1" dirty="0"/>
              <a:t>B. pertussis </a:t>
            </a:r>
            <a:r>
              <a:rPr lang="en-CA" dirty="0"/>
              <a:t>infection</a:t>
            </a:r>
          </a:p>
          <a:p>
            <a:r>
              <a:rPr lang="en-CA" dirty="0"/>
              <a:t>Involves dendritic cells, macrophages, neutrophils, NK cells</a:t>
            </a:r>
          </a:p>
          <a:p>
            <a:r>
              <a:rPr lang="en-CA" dirty="0"/>
              <a:t>Involves antimicrobial peptides</a:t>
            </a:r>
          </a:p>
          <a:p>
            <a:r>
              <a:rPr lang="en-CA" dirty="0"/>
              <a:t>The first set of cells to respond to this infection are phagocytic neutrophils and resident macrophages</a:t>
            </a:r>
          </a:p>
        </p:txBody>
      </p:sp>
    </p:spTree>
    <p:extLst>
      <p:ext uri="{BB962C8B-B14F-4D97-AF65-F5344CB8AC3E}">
        <p14:creationId xmlns:p14="http://schemas.microsoft.com/office/powerpoint/2010/main" val="2394869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E9F8EB-17FE-40AC-B700-92F2F22D3A90}"/>
              </a:ext>
            </a:extLst>
          </p:cNvPr>
          <p:cNvPicPr>
            <a:picLocks noChangeAspect="1"/>
          </p:cNvPicPr>
          <p:nvPr/>
        </p:nvPicPr>
        <p:blipFill rotWithShape="1">
          <a:blip r:embed="rId2"/>
          <a:srcRect t="396"/>
          <a:stretch/>
        </p:blipFill>
        <p:spPr>
          <a:xfrm>
            <a:off x="4857451" y="2159331"/>
            <a:ext cx="4415050" cy="3882362"/>
          </a:xfrm>
          <a:prstGeom prst="rect">
            <a:avLst/>
          </a:prstGeom>
        </p:spPr>
      </p:pic>
      <p:sp>
        <p:nvSpPr>
          <p:cNvPr id="2" name="Title 1">
            <a:extLst>
              <a:ext uri="{FF2B5EF4-FFF2-40B4-BE49-F238E27FC236}">
                <a16:creationId xmlns:a16="http://schemas.microsoft.com/office/drawing/2014/main" id="{BE90E661-B647-4F8C-9D6A-A0FBFAC9177F}"/>
              </a:ext>
            </a:extLst>
          </p:cNvPr>
          <p:cNvSpPr>
            <a:spLocks noGrp="1"/>
          </p:cNvSpPr>
          <p:nvPr>
            <p:ph type="title"/>
          </p:nvPr>
        </p:nvSpPr>
        <p:spPr>
          <a:xfrm>
            <a:off x="677334" y="609600"/>
            <a:ext cx="8596668" cy="1320800"/>
          </a:xfrm>
        </p:spPr>
        <p:txBody>
          <a:bodyPr anchor="t">
            <a:normAutofit/>
          </a:bodyPr>
          <a:lstStyle/>
          <a:p>
            <a:r>
              <a:rPr lang="en-CA" dirty="0"/>
              <a:t>How do macrophages kill the </a:t>
            </a:r>
            <a:r>
              <a:rPr lang="en-CA" i="1" dirty="0"/>
              <a:t>B. pertussis</a:t>
            </a:r>
            <a:r>
              <a:rPr lang="en-CA" dirty="0"/>
              <a:t>?</a:t>
            </a:r>
          </a:p>
        </p:txBody>
      </p:sp>
      <p:sp>
        <p:nvSpPr>
          <p:cNvPr id="3" name="Content Placeholder 2">
            <a:extLst>
              <a:ext uri="{FF2B5EF4-FFF2-40B4-BE49-F238E27FC236}">
                <a16:creationId xmlns:a16="http://schemas.microsoft.com/office/drawing/2014/main" id="{2D777EA2-0EB6-4FF4-996C-79CF65B862D0}"/>
              </a:ext>
            </a:extLst>
          </p:cNvPr>
          <p:cNvSpPr>
            <a:spLocks noGrp="1"/>
          </p:cNvSpPr>
          <p:nvPr>
            <p:ph idx="1"/>
          </p:nvPr>
        </p:nvSpPr>
        <p:spPr>
          <a:xfrm>
            <a:off x="677334" y="2160589"/>
            <a:ext cx="3957349" cy="3880773"/>
          </a:xfrm>
        </p:spPr>
        <p:txBody>
          <a:bodyPr>
            <a:normAutofit/>
          </a:bodyPr>
          <a:lstStyle/>
          <a:p>
            <a:pPr>
              <a:lnSpc>
                <a:spcPct val="90000"/>
              </a:lnSpc>
            </a:pPr>
            <a:r>
              <a:rPr lang="en-CA"/>
              <a:t>Acidic compartments within macrophages kill the phagocytosed bacteria (important to note that </a:t>
            </a:r>
            <a:r>
              <a:rPr lang="en-CA" i="1"/>
              <a:t>B. pertussis</a:t>
            </a:r>
            <a:r>
              <a:rPr lang="en-CA"/>
              <a:t> can evade the acidic compartments to survive)</a:t>
            </a:r>
          </a:p>
          <a:p>
            <a:pPr>
              <a:lnSpc>
                <a:spcPct val="90000"/>
              </a:lnSpc>
            </a:pPr>
            <a:r>
              <a:rPr lang="en-CA"/>
              <a:t>Inflammatory cytokine IFN-y secreted by natural killer cells induces macrophages to produce NO to destroy phagocytosed bacteria</a:t>
            </a:r>
          </a:p>
          <a:p>
            <a:pPr>
              <a:lnSpc>
                <a:spcPct val="90000"/>
              </a:lnSpc>
            </a:pPr>
            <a:r>
              <a:rPr lang="en-CA"/>
              <a:t>IL17 is involved in NO- independent bacterial killing</a:t>
            </a:r>
          </a:p>
        </p:txBody>
      </p:sp>
    </p:spTree>
    <p:extLst>
      <p:ext uri="{BB962C8B-B14F-4D97-AF65-F5344CB8AC3E}">
        <p14:creationId xmlns:p14="http://schemas.microsoft.com/office/powerpoint/2010/main" val="3004072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146" name="Picture 2" descr="Image result for neutrophils">
            <a:extLst>
              <a:ext uri="{FF2B5EF4-FFF2-40B4-BE49-F238E27FC236}">
                <a16:creationId xmlns:a16="http://schemas.microsoft.com/office/drawing/2014/main" id="{06D25437-16D1-4939-BDA8-33FA723101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896" r="5667" b="1"/>
          <a:stretch/>
        </p:blipFill>
        <p:spPr bwMode="auto">
          <a:xfrm>
            <a:off x="4857451" y="2159331"/>
            <a:ext cx="4415050" cy="38823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B8E5B81-97D7-46E3-9FBA-01C391355114}"/>
              </a:ext>
            </a:extLst>
          </p:cNvPr>
          <p:cNvSpPr>
            <a:spLocks noGrp="1"/>
          </p:cNvSpPr>
          <p:nvPr>
            <p:ph type="title"/>
          </p:nvPr>
        </p:nvSpPr>
        <p:spPr>
          <a:xfrm>
            <a:off x="677334" y="609600"/>
            <a:ext cx="8596668" cy="1320800"/>
          </a:xfrm>
        </p:spPr>
        <p:txBody>
          <a:bodyPr anchor="t">
            <a:normAutofit/>
          </a:bodyPr>
          <a:lstStyle/>
          <a:p>
            <a:r>
              <a:rPr lang="en-CA" dirty="0"/>
              <a:t>Neutrophil’s role?</a:t>
            </a:r>
          </a:p>
        </p:txBody>
      </p:sp>
      <p:sp>
        <p:nvSpPr>
          <p:cNvPr id="3" name="Content Placeholder 2">
            <a:extLst>
              <a:ext uri="{FF2B5EF4-FFF2-40B4-BE49-F238E27FC236}">
                <a16:creationId xmlns:a16="http://schemas.microsoft.com/office/drawing/2014/main" id="{1E14B8A3-EB60-4286-BDCC-4DD4C8EBBE72}"/>
              </a:ext>
            </a:extLst>
          </p:cNvPr>
          <p:cNvSpPr>
            <a:spLocks noGrp="1"/>
          </p:cNvSpPr>
          <p:nvPr>
            <p:ph idx="1"/>
          </p:nvPr>
        </p:nvSpPr>
        <p:spPr>
          <a:xfrm>
            <a:off x="677334" y="2160589"/>
            <a:ext cx="3957349" cy="3880773"/>
          </a:xfrm>
        </p:spPr>
        <p:txBody>
          <a:bodyPr>
            <a:normAutofit/>
          </a:bodyPr>
          <a:lstStyle/>
          <a:p>
            <a:r>
              <a:rPr lang="en-CA" dirty="0"/>
              <a:t>Neutrophils don’t have a critical role in clearing </a:t>
            </a:r>
            <a:r>
              <a:rPr lang="en-CA" i="1" dirty="0"/>
              <a:t>B. pertussis</a:t>
            </a:r>
          </a:p>
          <a:p>
            <a:r>
              <a:rPr lang="en-CA" dirty="0"/>
              <a:t>However, they contribute to killing the bacteria via phagocytosis through intracellular signalling and antibody-mediated uptake</a:t>
            </a:r>
          </a:p>
          <a:p>
            <a:r>
              <a:rPr lang="en-CA" dirty="0"/>
              <a:t>Neutrophils are recruited to the infection site by IL-6</a:t>
            </a:r>
          </a:p>
          <a:p>
            <a:pPr marL="0" indent="0">
              <a:buNone/>
            </a:pPr>
            <a:endParaRPr lang="en-CA" dirty="0"/>
          </a:p>
        </p:txBody>
      </p:sp>
    </p:spTree>
    <p:extLst>
      <p:ext uri="{BB962C8B-B14F-4D97-AF65-F5344CB8AC3E}">
        <p14:creationId xmlns:p14="http://schemas.microsoft.com/office/powerpoint/2010/main" val="750277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Image result for superoxide">
            <a:extLst>
              <a:ext uri="{FF2B5EF4-FFF2-40B4-BE49-F238E27FC236}">
                <a16:creationId xmlns:a16="http://schemas.microsoft.com/office/drawing/2014/main" id="{4B56EBC1-3421-4BFB-A267-937EB1CDB8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3565" y="4923496"/>
            <a:ext cx="3145536" cy="19345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F73C257-D769-4CD6-B1FF-954217B9B141}"/>
              </a:ext>
            </a:extLst>
          </p:cNvPr>
          <p:cNvSpPr>
            <a:spLocks noGrp="1"/>
          </p:cNvSpPr>
          <p:nvPr>
            <p:ph type="title"/>
          </p:nvPr>
        </p:nvSpPr>
        <p:spPr>
          <a:xfrm>
            <a:off x="677334" y="609600"/>
            <a:ext cx="8596668" cy="1320800"/>
          </a:xfrm>
        </p:spPr>
        <p:txBody>
          <a:bodyPr anchor="t">
            <a:normAutofit/>
          </a:bodyPr>
          <a:lstStyle/>
          <a:p>
            <a:r>
              <a:rPr lang="en-CA" dirty="0"/>
              <a:t>Is the macrophage and neutrophil-mediated response sufficient?</a:t>
            </a:r>
          </a:p>
        </p:txBody>
      </p:sp>
      <p:sp>
        <p:nvSpPr>
          <p:cNvPr id="3" name="Content Placeholder 2">
            <a:extLst>
              <a:ext uri="{FF2B5EF4-FFF2-40B4-BE49-F238E27FC236}">
                <a16:creationId xmlns:a16="http://schemas.microsoft.com/office/drawing/2014/main" id="{DDA362A4-EF88-48A9-A121-9050DCEC4851}"/>
              </a:ext>
            </a:extLst>
          </p:cNvPr>
          <p:cNvSpPr>
            <a:spLocks noGrp="1"/>
          </p:cNvSpPr>
          <p:nvPr>
            <p:ph idx="1"/>
          </p:nvPr>
        </p:nvSpPr>
        <p:spPr>
          <a:xfrm>
            <a:off x="677334" y="2160590"/>
            <a:ext cx="5220430" cy="3701270"/>
          </a:xfrm>
        </p:spPr>
        <p:txBody>
          <a:bodyPr>
            <a:normAutofit/>
          </a:bodyPr>
          <a:lstStyle/>
          <a:p>
            <a:r>
              <a:rPr lang="en-CA" dirty="0"/>
              <a:t>No, </a:t>
            </a:r>
            <a:r>
              <a:rPr lang="en-CA" i="1" dirty="0"/>
              <a:t>B. pertussis </a:t>
            </a:r>
            <a:r>
              <a:rPr lang="en-CA" dirty="0"/>
              <a:t>is able to evade these macrophages and neutrophil-mediated immune responses through bacterial toxins such as:</a:t>
            </a:r>
          </a:p>
          <a:p>
            <a:pPr lvl="4"/>
            <a:r>
              <a:rPr lang="en-CA" dirty="0"/>
              <a:t>Pertussis toxin (PT)</a:t>
            </a:r>
          </a:p>
          <a:p>
            <a:pPr lvl="4"/>
            <a:r>
              <a:rPr lang="en-CA" dirty="0"/>
              <a:t>Filamentous hemagglutinin (FHA)</a:t>
            </a:r>
          </a:p>
          <a:p>
            <a:pPr lvl="4"/>
            <a:r>
              <a:rPr lang="en-CA" dirty="0"/>
              <a:t>Adenylate cyclase toxin (</a:t>
            </a:r>
            <a:r>
              <a:rPr lang="en-CA" dirty="0" err="1"/>
              <a:t>CyaA</a:t>
            </a:r>
            <a:r>
              <a:rPr lang="en-CA" dirty="0"/>
              <a:t>)</a:t>
            </a:r>
          </a:p>
          <a:p>
            <a:pPr lvl="4"/>
            <a:endParaRPr lang="en-CA" dirty="0"/>
          </a:p>
          <a:p>
            <a:pPr lvl="4"/>
            <a:r>
              <a:rPr lang="en-CA" dirty="0"/>
              <a:t>Example: </a:t>
            </a:r>
            <a:r>
              <a:rPr lang="en-CA" dirty="0" err="1"/>
              <a:t>CyaA</a:t>
            </a:r>
            <a:r>
              <a:rPr lang="en-CA" dirty="0"/>
              <a:t> can inhibit neutrophil function through mechanisms such as superoxide generation and inhibition of phagocytosis</a:t>
            </a:r>
          </a:p>
          <a:p>
            <a:pPr lvl="4"/>
            <a:endParaRPr lang="en-CA" dirty="0"/>
          </a:p>
          <a:p>
            <a:pPr lvl="4"/>
            <a:endParaRPr lang="en-CA" dirty="0"/>
          </a:p>
          <a:p>
            <a:pPr lvl="4"/>
            <a:endParaRPr lang="en-CA" dirty="0"/>
          </a:p>
          <a:p>
            <a:pPr marL="1828800" lvl="4" indent="0">
              <a:buNone/>
            </a:pPr>
            <a:endParaRPr lang="en-CA" dirty="0"/>
          </a:p>
        </p:txBody>
      </p:sp>
    </p:spTree>
    <p:extLst>
      <p:ext uri="{BB962C8B-B14F-4D97-AF65-F5344CB8AC3E}">
        <p14:creationId xmlns:p14="http://schemas.microsoft.com/office/powerpoint/2010/main" val="2475135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194" name="Picture 2" descr="Image result for dendritic cells">
            <a:extLst>
              <a:ext uri="{FF2B5EF4-FFF2-40B4-BE49-F238E27FC236}">
                <a16:creationId xmlns:a16="http://schemas.microsoft.com/office/drawing/2014/main" id="{656882ED-F539-4606-9AB4-11E41F9548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2" r="3" b="9200"/>
          <a:stretch/>
        </p:blipFill>
        <p:spPr bwMode="auto">
          <a:xfrm>
            <a:off x="4857451" y="2159331"/>
            <a:ext cx="4415050" cy="38823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601FB0C-9C58-4AB5-9DE6-8992B6D359AF}"/>
              </a:ext>
            </a:extLst>
          </p:cNvPr>
          <p:cNvSpPr>
            <a:spLocks noGrp="1"/>
          </p:cNvSpPr>
          <p:nvPr>
            <p:ph type="title"/>
          </p:nvPr>
        </p:nvSpPr>
        <p:spPr>
          <a:xfrm>
            <a:off x="677334" y="609600"/>
            <a:ext cx="8596668" cy="1320800"/>
          </a:xfrm>
        </p:spPr>
        <p:txBody>
          <a:bodyPr anchor="t">
            <a:normAutofit/>
          </a:bodyPr>
          <a:lstStyle/>
          <a:p>
            <a:r>
              <a:rPr lang="en-CA" dirty="0"/>
              <a:t>What role do DCs play?</a:t>
            </a:r>
          </a:p>
        </p:txBody>
      </p:sp>
      <p:sp>
        <p:nvSpPr>
          <p:cNvPr id="3" name="Content Placeholder 2">
            <a:extLst>
              <a:ext uri="{FF2B5EF4-FFF2-40B4-BE49-F238E27FC236}">
                <a16:creationId xmlns:a16="http://schemas.microsoft.com/office/drawing/2014/main" id="{0657F47F-442A-4211-B570-B3F9DFC83F0F}"/>
              </a:ext>
            </a:extLst>
          </p:cNvPr>
          <p:cNvSpPr>
            <a:spLocks noGrp="1"/>
          </p:cNvSpPr>
          <p:nvPr>
            <p:ph idx="1"/>
          </p:nvPr>
        </p:nvSpPr>
        <p:spPr>
          <a:xfrm>
            <a:off x="677334" y="2160589"/>
            <a:ext cx="3957349" cy="3880773"/>
          </a:xfrm>
        </p:spPr>
        <p:txBody>
          <a:bodyPr>
            <a:normAutofit/>
          </a:bodyPr>
          <a:lstStyle/>
          <a:p>
            <a:r>
              <a:rPr lang="en-CA" dirty="0"/>
              <a:t>Immature DC are also amongst the first immune cells at the site of infection</a:t>
            </a:r>
          </a:p>
          <a:p>
            <a:r>
              <a:rPr lang="en-CA" dirty="0"/>
              <a:t>They play a role in antigen presentation to T cells and they also produce cytokines to promote the differentiation of naïve-T cells</a:t>
            </a:r>
          </a:p>
          <a:p>
            <a:r>
              <a:rPr lang="en-CA" dirty="0"/>
              <a:t>Key point: DC acts as a link between the innate and adaptive immune response</a:t>
            </a:r>
          </a:p>
        </p:txBody>
      </p:sp>
    </p:spTree>
    <p:extLst>
      <p:ext uri="{BB962C8B-B14F-4D97-AF65-F5344CB8AC3E}">
        <p14:creationId xmlns:p14="http://schemas.microsoft.com/office/powerpoint/2010/main" val="295141260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mplate>
  <TotalTime>804</TotalTime>
  <Words>1729</Words>
  <Application>Microsoft Office PowerPoint</Application>
  <PresentationFormat>Widescreen</PresentationFormat>
  <Paragraphs>142</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Arial Black</vt:lpstr>
      <vt:lpstr>Calibri</vt:lpstr>
      <vt:lpstr>Trebuchet MS</vt:lpstr>
      <vt:lpstr>Wingdings 3</vt:lpstr>
      <vt:lpstr>Facet</vt:lpstr>
      <vt:lpstr>Case 4: Bortedella pertussis</vt:lpstr>
      <vt:lpstr>A chronic cough</vt:lpstr>
      <vt:lpstr>Immune response: an overview </vt:lpstr>
      <vt:lpstr>Host response learning goals</vt:lpstr>
      <vt:lpstr>The innate immune response</vt:lpstr>
      <vt:lpstr>How do macrophages kill the B. pertussis?</vt:lpstr>
      <vt:lpstr>Neutrophil’s role?</vt:lpstr>
      <vt:lpstr>Is the macrophage and neutrophil-mediated response sufficient?</vt:lpstr>
      <vt:lpstr>What role do DCs play?</vt:lpstr>
      <vt:lpstr>How are immature DCs activated?</vt:lpstr>
      <vt:lpstr>What are some anatomical barriers to infection by B. pertussis?</vt:lpstr>
      <vt:lpstr>The adaptive immune response</vt:lpstr>
      <vt:lpstr>The cell-mediated adaptive response</vt:lpstr>
      <vt:lpstr>T helper subtypes</vt:lpstr>
      <vt:lpstr>The humoral immune response</vt:lpstr>
      <vt:lpstr>How can the antibody response be enhanced?</vt:lpstr>
      <vt:lpstr>Host damage learning goals</vt:lpstr>
      <vt:lpstr>Is your immune system responsible?</vt:lpstr>
      <vt:lpstr>Is your immune system responsible (continued)?</vt:lpstr>
      <vt:lpstr>Bacterial Evasion Learning Goals</vt:lpstr>
      <vt:lpstr>Filamentous haemagglutinin (Fha)</vt:lpstr>
      <vt:lpstr>But wait… there’s more: FHA</vt:lpstr>
      <vt:lpstr>Role of Adenylate Cyclase Toxin</vt:lpstr>
      <vt:lpstr>The Immunomodulatory effects of PT</vt:lpstr>
      <vt:lpstr>How does B. pertussis evade complement?</vt:lpstr>
      <vt:lpstr>Outcome Learning Goals</vt:lpstr>
      <vt:lpstr>Bacterial removal</vt:lpstr>
      <vt:lpstr>Are there complications?</vt:lpstr>
      <vt:lpstr>Is there evidence of acquired immunity?</vt:lpstr>
      <vt:lpstr>Vaccination development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4: Bortedella pertussis</dc:title>
  <dc:creator>Gurtaj Mahil</dc:creator>
  <cp:lastModifiedBy>Gurtaj Mahil</cp:lastModifiedBy>
  <cp:revision>26</cp:revision>
  <dcterms:created xsi:type="dcterms:W3CDTF">2017-11-28T07:31:47Z</dcterms:created>
  <dcterms:modified xsi:type="dcterms:W3CDTF">2017-12-01T20:46:25Z</dcterms:modified>
</cp:coreProperties>
</file>