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revisionInfo.xml" ContentType="application/vnd.ms-powerpoint.revisioninfo+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6" r:id="rId1"/>
  </p:sldMasterIdLst>
  <p:notesMasterIdLst>
    <p:notesMasterId r:id="rId16"/>
  </p:notesMasterIdLst>
  <p:sldIdLst>
    <p:sldId id="256" r:id="rId2"/>
    <p:sldId id="258" r:id="rId3"/>
    <p:sldId id="259" r:id="rId4"/>
    <p:sldId id="260" r:id="rId5"/>
    <p:sldId id="261" r:id="rId6"/>
    <p:sldId id="264" r:id="rId7"/>
    <p:sldId id="262" r:id="rId8"/>
    <p:sldId id="263" r:id="rId9"/>
    <p:sldId id="265" r:id="rId10"/>
    <p:sldId id="266" r:id="rId11"/>
    <p:sldId id="268" r:id="rId12"/>
    <p:sldId id="267"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Grid="0" snapToObjects="1">
      <p:cViewPr>
        <p:scale>
          <a:sx n="100" d="100"/>
          <a:sy n="100" d="100"/>
        </p:scale>
        <p:origin x="-240" y="-1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00BA3-6199-4F6A-865F-557D5FB8AE79}" type="datetimeFigureOut">
              <a:rPr lang="en-US" smtClean="0"/>
              <a:pPr/>
              <a:t>12/1/17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9A99A-EBF9-41AE-BCE1-0B6839E6E7F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356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9A99A-EBF9-41AE-BCE1-0B6839E6E7F5}"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04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CA74CE5-6086-5248-975E-044E88503F0C}" type="datetimeFigureOut">
              <a:rPr lang="en-US" smtClean="0"/>
              <a:pPr/>
              <a:t>12/1/17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4CE5-6086-5248-975E-044E88503F0C}"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3B48E-5669-FF4A-9C53-63C9088E73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4CE5-6086-5248-975E-044E88503F0C}"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3B48E-5669-FF4A-9C53-63C9088E73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CA74CE5-6086-5248-975E-044E88503F0C}" type="datetimeFigureOut">
              <a:rPr lang="en-US" smtClean="0"/>
              <a:pPr/>
              <a:t>12/1/17</a:t>
            </a:fld>
            <a:endParaRPr lang="en-US"/>
          </a:p>
        </p:txBody>
      </p:sp>
      <p:sp>
        <p:nvSpPr>
          <p:cNvPr id="9" name="Slide Number Placeholder 8"/>
          <p:cNvSpPr>
            <a:spLocks noGrp="1"/>
          </p:cNvSpPr>
          <p:nvPr>
            <p:ph type="sldNum" sz="quarter" idx="15"/>
          </p:nvPr>
        </p:nvSpPr>
        <p:spPr/>
        <p:txBody>
          <a:bodyPr rtlCol="0"/>
          <a:lstStyle/>
          <a:p>
            <a:fld id="{C473B48E-5669-FF4A-9C53-63C9088E73B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A74CE5-6086-5248-975E-044E88503F0C}" type="datetimeFigureOut">
              <a:rPr lang="en-US" smtClean="0"/>
              <a:pPr/>
              <a:t>12/1/17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73B48E-5669-FF4A-9C53-63C9088E73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CA74CE5-6086-5248-975E-044E88503F0C}" type="datetimeFigureOut">
              <a:rPr lang="en-US" smtClean="0"/>
              <a:pPr/>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3B48E-5669-FF4A-9C53-63C9088E73B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CA74CE5-6086-5248-975E-044E88503F0C}" type="datetimeFigureOut">
              <a:rPr lang="en-US" smtClean="0"/>
              <a:pPr/>
              <a:t>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3B48E-5669-FF4A-9C53-63C9088E73B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CA74CE5-6086-5248-975E-044E88503F0C}" type="datetimeFigureOut">
              <a:rPr lang="en-US" smtClean="0"/>
              <a:pPr/>
              <a:t>12/1/17</a:t>
            </a:fld>
            <a:endParaRPr lang="en-US"/>
          </a:p>
        </p:txBody>
      </p:sp>
      <p:sp>
        <p:nvSpPr>
          <p:cNvPr id="7" name="Slide Number Placeholder 6"/>
          <p:cNvSpPr>
            <a:spLocks noGrp="1"/>
          </p:cNvSpPr>
          <p:nvPr>
            <p:ph type="sldNum" sz="quarter" idx="11"/>
          </p:nvPr>
        </p:nvSpPr>
        <p:spPr/>
        <p:txBody>
          <a:bodyPr rtlCol="0"/>
          <a:lstStyle/>
          <a:p>
            <a:fld id="{C473B48E-5669-FF4A-9C53-63C9088E73B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74CE5-6086-5248-975E-044E88503F0C}" type="datetimeFigureOut">
              <a:rPr lang="en-US" smtClean="0"/>
              <a:pPr/>
              <a:t>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3B48E-5669-FF4A-9C53-63C9088E73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CA74CE5-6086-5248-975E-044E88503F0C}" type="datetimeFigureOut">
              <a:rPr lang="en-US" smtClean="0"/>
              <a:pPr/>
              <a:t>12/1/17</a:t>
            </a:fld>
            <a:endParaRPr lang="en-US"/>
          </a:p>
        </p:txBody>
      </p:sp>
      <p:sp>
        <p:nvSpPr>
          <p:cNvPr id="22" name="Slide Number Placeholder 21"/>
          <p:cNvSpPr>
            <a:spLocks noGrp="1"/>
          </p:cNvSpPr>
          <p:nvPr>
            <p:ph type="sldNum" sz="quarter" idx="15"/>
          </p:nvPr>
        </p:nvSpPr>
        <p:spPr/>
        <p:txBody>
          <a:bodyPr rtlCol="0"/>
          <a:lstStyle/>
          <a:p>
            <a:fld id="{C473B48E-5669-FF4A-9C53-63C9088E73B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A74CE5-6086-5248-975E-044E88503F0C}" type="datetimeFigureOut">
              <a:rPr lang="en-US" smtClean="0"/>
              <a:pPr/>
              <a:t>12/1/17</a:t>
            </a:fld>
            <a:endParaRPr lang="en-US"/>
          </a:p>
        </p:txBody>
      </p:sp>
      <p:sp>
        <p:nvSpPr>
          <p:cNvPr id="18" name="Slide Number Placeholder 17"/>
          <p:cNvSpPr>
            <a:spLocks noGrp="1"/>
          </p:cNvSpPr>
          <p:nvPr>
            <p:ph type="sldNum" sz="quarter" idx="11"/>
          </p:nvPr>
        </p:nvSpPr>
        <p:spPr/>
        <p:txBody>
          <a:bodyPr rtlCol="0"/>
          <a:lstStyle/>
          <a:p>
            <a:fld id="{C473B48E-5669-FF4A-9C53-63C9088E73B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A74CE5-6086-5248-975E-044E88503F0C}" type="datetimeFigureOut">
              <a:rPr lang="en-US" smtClean="0"/>
              <a:pPr/>
              <a:t>12/1/17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73B48E-5669-FF4A-9C53-63C9088E73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6111" y="41308"/>
            <a:ext cx="5805488" cy="2458519"/>
          </a:xfrm>
        </p:spPr>
        <p:txBody>
          <a:bodyPr/>
          <a:lstStyle/>
          <a:p>
            <a:pPr algn="l"/>
            <a:r>
              <a:rPr lang="en-US" dirty="0"/>
              <a:t>Case 4: </a:t>
            </a:r>
            <a:br>
              <a:rPr lang="en-US" dirty="0"/>
            </a:br>
            <a:r>
              <a:rPr lang="en-US" dirty="0"/>
              <a:t/>
            </a:r>
            <a:br>
              <a:rPr lang="en-US" dirty="0"/>
            </a:br>
            <a:r>
              <a:rPr lang="en-US" i="1" dirty="0">
                <a:latin typeface="+mn-lt"/>
              </a:rPr>
              <a:t>Bordetella pertussis </a:t>
            </a:r>
            <a:r>
              <a:rPr lang="en-US" i="1" dirty="0"/>
              <a:t>&amp;</a:t>
            </a:r>
            <a:br>
              <a:rPr lang="en-US" i="1" dirty="0"/>
            </a:br>
            <a:r>
              <a:rPr lang="en-US" i="1" dirty="0"/>
              <a:t/>
            </a:r>
            <a:br>
              <a:rPr lang="en-US" i="1" dirty="0"/>
            </a:br>
            <a:r>
              <a:rPr lang="en-US" dirty="0"/>
              <a:t>Whooping Cough</a:t>
            </a:r>
          </a:p>
        </p:txBody>
      </p:sp>
      <p:pic>
        <p:nvPicPr>
          <p:cNvPr id="4" name="Picture 3"/>
          <p:cNvPicPr>
            <a:picLocks noChangeAspect="1"/>
          </p:cNvPicPr>
          <p:nvPr/>
        </p:nvPicPr>
        <p:blipFill>
          <a:blip r:embed="rId2"/>
          <a:stretch>
            <a:fillRect/>
          </a:stretch>
        </p:blipFill>
        <p:spPr>
          <a:xfrm>
            <a:off x="4457700" y="3159092"/>
            <a:ext cx="2285999" cy="1788627"/>
          </a:xfrm>
          <a:prstGeom prst="rect">
            <a:avLst/>
          </a:prstGeom>
        </p:spPr>
      </p:pic>
      <p:pic>
        <p:nvPicPr>
          <p:cNvPr id="5" name="Picture 4"/>
          <p:cNvPicPr>
            <a:picLocks noChangeAspect="1"/>
          </p:cNvPicPr>
          <p:nvPr/>
        </p:nvPicPr>
        <p:blipFill>
          <a:blip r:embed="rId3"/>
          <a:stretch>
            <a:fillRect/>
          </a:stretch>
        </p:blipFill>
        <p:spPr>
          <a:xfrm>
            <a:off x="2273299" y="2857008"/>
            <a:ext cx="2184401" cy="2090711"/>
          </a:xfrm>
          <a:prstGeom prst="rect">
            <a:avLst/>
          </a:prstGeom>
        </p:spPr>
      </p:pic>
      <p:sp>
        <p:nvSpPr>
          <p:cNvPr id="7" name="TextBox 6"/>
          <p:cNvSpPr txBox="1"/>
          <p:nvPr/>
        </p:nvSpPr>
        <p:spPr>
          <a:xfrm>
            <a:off x="2273300" y="5558135"/>
            <a:ext cx="1934694" cy="461665"/>
          </a:xfrm>
          <a:prstGeom prst="rect">
            <a:avLst/>
          </a:prstGeom>
          <a:noFill/>
        </p:spPr>
        <p:txBody>
          <a:bodyPr wrap="none" rtlCol="0">
            <a:spAutoFit/>
          </a:bodyPr>
          <a:lstStyle/>
          <a:p>
            <a:r>
              <a:rPr lang="en-US" sz="2400" dirty="0">
                <a:latin typeface="+mj-lt"/>
              </a:rPr>
              <a:t>By: Riley Ty</a:t>
            </a:r>
          </a:p>
        </p:txBody>
      </p:sp>
      <p:pic>
        <p:nvPicPr>
          <p:cNvPr id="8" name="Picture 7"/>
          <p:cNvPicPr>
            <a:picLocks noChangeAspect="1"/>
          </p:cNvPicPr>
          <p:nvPr/>
        </p:nvPicPr>
        <p:blipFill>
          <a:blip r:embed="rId4"/>
          <a:stretch>
            <a:fillRect/>
          </a:stretch>
        </p:blipFill>
        <p:spPr>
          <a:xfrm>
            <a:off x="6997701" y="3159092"/>
            <a:ext cx="1777999" cy="17886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4065" y="0"/>
            <a:ext cx="7467600" cy="330200"/>
          </a:xfrm>
          <a:prstGeom prst="rect">
            <a:avLst/>
          </a:prstGeom>
        </p:spPr>
        <p:txBody>
          <a:bodyPr vert="horz" anchor="b">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Bacterial Evasion (2): Bacterial Proteins Part 2</a:t>
            </a:r>
          </a:p>
        </p:txBody>
      </p:sp>
      <p:sp>
        <p:nvSpPr>
          <p:cNvPr id="3" name="TextBox 2"/>
          <p:cNvSpPr txBox="1"/>
          <p:nvPr/>
        </p:nvSpPr>
        <p:spPr>
          <a:xfrm>
            <a:off x="165100" y="330200"/>
            <a:ext cx="8547100" cy="5693868"/>
          </a:xfrm>
          <a:prstGeom prst="rect">
            <a:avLst/>
          </a:prstGeom>
          <a:noFill/>
        </p:spPr>
        <p:txBody>
          <a:bodyPr wrap="square" rtlCol="0">
            <a:spAutoFit/>
          </a:bodyPr>
          <a:lstStyle/>
          <a:p>
            <a:pPr>
              <a:buFontTx/>
              <a:buChar char="-"/>
            </a:pPr>
            <a:r>
              <a:rPr lang="en-US" sz="1300" b="1" dirty="0"/>
              <a:t>PT </a:t>
            </a:r>
            <a:r>
              <a:rPr lang="en-US" sz="1300" dirty="0"/>
              <a:t>(images on next page) is composed of an A (S1) subunit and B(S2-S5 oligomer) subunit, the latter of </a:t>
            </a:r>
            <a:r>
              <a:rPr lang="en-US" sz="1300" dirty="0" smtClean="0"/>
              <a:t>which allows the bacteria to hide by increasing </a:t>
            </a:r>
            <a:r>
              <a:rPr lang="en-US" sz="1300" dirty="0"/>
              <a:t>Fha-mediated adhesion</a:t>
            </a:r>
            <a:r>
              <a:rPr lang="en-US" sz="1300" dirty="0" smtClean="0"/>
              <a:t> to host </a:t>
            </a:r>
            <a:r>
              <a:rPr lang="en-US" sz="1300" dirty="0"/>
              <a:t>CR3 via </a:t>
            </a:r>
            <a:r>
              <a:rPr lang="en-US" sz="1300" dirty="0" smtClean="0"/>
              <a:t>mimicry.</a:t>
            </a:r>
          </a:p>
          <a:p>
            <a:pPr>
              <a:buFontTx/>
              <a:buChar char="-"/>
            </a:pPr>
            <a:r>
              <a:rPr lang="en-US" sz="1300" dirty="0" smtClean="0"/>
              <a:t> This </a:t>
            </a:r>
            <a:r>
              <a:rPr lang="en-US" sz="1300" dirty="0"/>
              <a:t>will decrease antigen processing and activation of T </a:t>
            </a:r>
            <a:r>
              <a:rPr lang="en-US" sz="1300" dirty="0" smtClean="0"/>
              <a:t>cells.</a:t>
            </a:r>
          </a:p>
          <a:p>
            <a:r>
              <a:rPr lang="en-US" sz="1300" dirty="0" smtClean="0"/>
              <a:t>- Similarly by </a:t>
            </a:r>
            <a:r>
              <a:rPr lang="en-US" sz="1300" dirty="0"/>
              <a:t>activating T cell receptor (TCR</a:t>
            </a:r>
            <a:r>
              <a:rPr lang="en-US" sz="1300" dirty="0" smtClean="0"/>
              <a:t>), </a:t>
            </a:r>
            <a:r>
              <a:rPr lang="en-US" sz="1300" dirty="0"/>
              <a:t>signaling molecules such Zap70 and protein kinase C, the B subunit will</a:t>
            </a:r>
            <a:r>
              <a:rPr lang="en-US" sz="1300" dirty="0" smtClean="0"/>
              <a:t> cause </a:t>
            </a:r>
            <a:r>
              <a:rPr lang="en-US" sz="1300" dirty="0"/>
              <a:t>desensitization of the TCR and chemokine receptor CXCR4, thus decreasing</a:t>
            </a:r>
            <a:r>
              <a:rPr lang="en-US" sz="1300" dirty="0" smtClean="0"/>
              <a:t> both T </a:t>
            </a:r>
            <a:r>
              <a:rPr lang="en-US" sz="1300" dirty="0"/>
              <a:t>cell </a:t>
            </a:r>
            <a:r>
              <a:rPr lang="en-US" sz="1300" dirty="0" smtClean="0"/>
              <a:t>activation and </a:t>
            </a:r>
            <a:r>
              <a:rPr lang="en-US" sz="1300" dirty="0"/>
              <a:t>adaptive immunity.  </a:t>
            </a:r>
          </a:p>
          <a:p>
            <a:pPr>
              <a:buFontTx/>
              <a:buChar char="-"/>
            </a:pPr>
            <a:r>
              <a:rPr lang="en-US" sz="1300" dirty="0"/>
              <a:t> The A subunit can use ADP ribosyl transferase to inhibit Gi (an inhibitory protein) of adenylate cyclase, causing a massive unregulated conversion of ATP to cAMP. </a:t>
            </a:r>
          </a:p>
          <a:p>
            <a:pPr>
              <a:buFontTx/>
              <a:buChar char="-"/>
            </a:pPr>
            <a:r>
              <a:rPr lang="en-US" sz="1300" dirty="0"/>
              <a:t> </a:t>
            </a:r>
            <a:r>
              <a:rPr lang="en-US" sz="1300" dirty="0" smtClean="0"/>
              <a:t>This </a:t>
            </a:r>
            <a:r>
              <a:rPr lang="en-US" sz="1300" dirty="0"/>
              <a:t>inhibition will also disrupt multiple chemokine signaling pathways causing decreased macrophage, neutrophil and other lymphocyte chemotaxis and infiltration at the infection sites, resulting in decreased phagocytic oxidative burst and a reduction in overall antibacterial abilities.</a:t>
            </a:r>
          </a:p>
          <a:p>
            <a:pPr>
              <a:buFontTx/>
              <a:buChar char="-"/>
            </a:pPr>
            <a:endParaRPr lang="en-US" sz="1300" dirty="0"/>
          </a:p>
          <a:p>
            <a:pPr>
              <a:buFontTx/>
              <a:buChar char="-"/>
            </a:pPr>
            <a:r>
              <a:rPr lang="en-US" sz="1300" dirty="0"/>
              <a:t> By using a </a:t>
            </a:r>
            <a:r>
              <a:rPr lang="en-US" sz="1300" b="1" dirty="0"/>
              <a:t>Type III Secretion System (TTSS)</a:t>
            </a:r>
            <a:r>
              <a:rPr lang="en-US" sz="1300" dirty="0"/>
              <a:t>, </a:t>
            </a:r>
            <a:r>
              <a:rPr lang="en-US" sz="1300" i="1" dirty="0"/>
              <a:t>B. pertussis </a:t>
            </a:r>
            <a:r>
              <a:rPr lang="en-US" sz="1300" dirty="0"/>
              <a:t>can also inhibit NFkB and block expression of defensin.</a:t>
            </a:r>
          </a:p>
          <a:p>
            <a:pPr>
              <a:buFontTx/>
              <a:buChar char="-"/>
            </a:pPr>
            <a:r>
              <a:rPr lang="en-US" sz="1300" dirty="0"/>
              <a:t> The BopN effector of this system will also cause an increased secretion of IL-10, decreasing the pro inflammatory response via inhibition of </a:t>
            </a:r>
            <a:r>
              <a:rPr lang="en-US" sz="1300" dirty="0" err="1"/>
              <a:t>IFNg</a:t>
            </a:r>
            <a:r>
              <a:rPr lang="en-US" sz="1300" dirty="0"/>
              <a:t> production and decreasing resistance to the bacteria. </a:t>
            </a:r>
          </a:p>
          <a:p>
            <a:pPr>
              <a:buFontTx/>
              <a:buChar char="-"/>
            </a:pPr>
            <a:endParaRPr lang="en-US" sz="1300" dirty="0"/>
          </a:p>
          <a:p>
            <a:pPr>
              <a:buFontTx/>
              <a:buChar char="-"/>
            </a:pPr>
            <a:r>
              <a:rPr lang="en-US" sz="1300" dirty="0"/>
              <a:t> The </a:t>
            </a:r>
            <a:r>
              <a:rPr lang="en-US" sz="1300" b="1" dirty="0"/>
              <a:t>Bps</a:t>
            </a:r>
            <a:r>
              <a:rPr lang="en-US" sz="1300" dirty="0"/>
              <a:t> polysaccharide of the LPS surface can also be used to evade complement killing in the host.</a:t>
            </a:r>
          </a:p>
          <a:p>
            <a:pPr>
              <a:buFontTx/>
              <a:buChar char="-"/>
            </a:pPr>
            <a:r>
              <a:rPr lang="en-US" sz="1300" dirty="0"/>
              <a:t> This was</a:t>
            </a:r>
            <a:r>
              <a:rPr lang="en-US" sz="1300" dirty="0" smtClean="0"/>
              <a:t> noticed when </a:t>
            </a:r>
            <a:r>
              <a:rPr lang="en-US" sz="1300" b="1" dirty="0"/>
              <a:t>Bps</a:t>
            </a:r>
            <a:r>
              <a:rPr lang="en-US" sz="1300" dirty="0"/>
              <a:t> mutants were more susceptible to complement killing.</a:t>
            </a:r>
          </a:p>
          <a:p>
            <a:pPr>
              <a:buFontTx/>
              <a:buChar char="-"/>
            </a:pPr>
            <a:r>
              <a:rPr lang="en-US" sz="1300" i="1" dirty="0"/>
              <a:t> B. pertussis </a:t>
            </a:r>
            <a:r>
              <a:rPr lang="en-US" sz="1300" dirty="0"/>
              <a:t>also expresses the </a:t>
            </a:r>
            <a:r>
              <a:rPr lang="en-US" sz="1300" b="1" dirty="0"/>
              <a:t>BrkA</a:t>
            </a:r>
            <a:r>
              <a:rPr lang="en-US" sz="1300" b="1" i="1" dirty="0"/>
              <a:t> </a:t>
            </a:r>
            <a:r>
              <a:rPr lang="en-US" sz="1300" dirty="0"/>
              <a:t>protein, (images on next page) to reduce the amount of C3 and C4 deposited on the bacterial surface, decreasing MAC fomration. </a:t>
            </a:r>
          </a:p>
          <a:p>
            <a:pPr>
              <a:buFontTx/>
              <a:buChar char="-"/>
            </a:pPr>
            <a:r>
              <a:rPr lang="en-US" sz="1300" dirty="0"/>
              <a:t> It has been theorized that this is either </a:t>
            </a:r>
            <a:r>
              <a:rPr lang="en-US" sz="1300" dirty="0" smtClean="0"/>
              <a:t>done through </a:t>
            </a:r>
            <a:r>
              <a:rPr lang="en-US" sz="1300" dirty="0"/>
              <a:t>inhibition of C4 activation or increased degradation of C4b.</a:t>
            </a:r>
          </a:p>
          <a:p>
            <a:pPr>
              <a:buFontTx/>
              <a:buChar char="-"/>
            </a:pPr>
            <a:r>
              <a:rPr lang="en-US" sz="1300" dirty="0"/>
              <a:t> The bacteria can also bind </a:t>
            </a:r>
            <a:r>
              <a:rPr lang="en-US" sz="1300" b="1" dirty="0"/>
              <a:t>C1 esterase inhibitor (C1-inh) </a:t>
            </a:r>
            <a:r>
              <a:rPr lang="en-US" sz="1300" dirty="0"/>
              <a:t>to stop any and all complement activity.</a:t>
            </a:r>
          </a:p>
          <a:p>
            <a:pPr>
              <a:buFontTx/>
              <a:buChar char="-"/>
            </a:pPr>
            <a:r>
              <a:rPr lang="en-US" sz="1300" dirty="0"/>
              <a:t> C1-inh is a serine protease</a:t>
            </a:r>
            <a:r>
              <a:rPr lang="en-US" sz="1300" dirty="0" smtClean="0"/>
              <a:t> that </a:t>
            </a:r>
            <a:r>
              <a:rPr lang="en-US" sz="1300" dirty="0"/>
              <a:t>normally inactivates the C1r and C1s proteases to regulate both the classical and lectin pathways of the complement. </a:t>
            </a:r>
          </a:p>
          <a:p>
            <a:pPr>
              <a:buFontTx/>
              <a:buChar char="-"/>
            </a:pPr>
            <a:r>
              <a:rPr lang="en-US" sz="1300" dirty="0"/>
              <a:t> </a:t>
            </a:r>
            <a:r>
              <a:rPr lang="en-US" sz="1300" i="1" dirty="0"/>
              <a:t>B. pertussis </a:t>
            </a:r>
            <a:r>
              <a:rPr lang="en-US" sz="1300" dirty="0"/>
              <a:t>can also use the hijack the regulator C4b binding protein (C4BP), via Fha, to inhibit</a:t>
            </a:r>
            <a:r>
              <a:rPr lang="en-US" sz="1300" dirty="0" smtClean="0"/>
              <a:t> the </a:t>
            </a:r>
            <a:r>
              <a:rPr lang="en-US" sz="1300" dirty="0"/>
              <a:t>complement.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0" y="708766"/>
            <a:ext cx="7391400" cy="6149234"/>
          </a:xfrm>
          <a:prstGeom prst="rect">
            <a:avLst/>
          </a:prstGeom>
        </p:spPr>
      </p:pic>
      <p:sp>
        <p:nvSpPr>
          <p:cNvPr id="3" name="Title 3"/>
          <p:cNvSpPr txBox="1">
            <a:spLocks/>
          </p:cNvSpPr>
          <p:nvPr/>
        </p:nvSpPr>
        <p:spPr>
          <a:xfrm>
            <a:off x="165100" y="0"/>
            <a:ext cx="7467600" cy="503238"/>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Bacterial Evasion (3): pertussis toxin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799" y="1193800"/>
            <a:ext cx="8066999" cy="5232400"/>
          </a:xfrm>
          <a:prstGeom prst="rect">
            <a:avLst/>
          </a:prstGeom>
        </p:spPr>
      </p:pic>
      <p:sp>
        <p:nvSpPr>
          <p:cNvPr id="3" name="Title 3"/>
          <p:cNvSpPr txBox="1">
            <a:spLocks/>
          </p:cNvSpPr>
          <p:nvPr/>
        </p:nvSpPr>
        <p:spPr>
          <a:xfrm>
            <a:off x="165100" y="0"/>
            <a:ext cx="7467600" cy="503238"/>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Bacterial Evasion (4): </a:t>
            </a:r>
            <a:r>
              <a:rPr kumimoji="0" lang="en-US" sz="3000" b="0" i="0" u="none" strike="noStrike" kern="1200" cap="small" spc="0" normalizeH="0" baseline="0" noProof="0" dirty="0" err="1">
                <a:ln>
                  <a:noFill/>
                </a:ln>
                <a:solidFill>
                  <a:schemeClr val="tx2"/>
                </a:solidFill>
                <a:effectLst/>
                <a:uLnTx/>
                <a:uFillTx/>
                <a:latin typeface="+mj-lt"/>
                <a:ea typeface="+mj-ea"/>
                <a:cs typeface="+mj-cs"/>
              </a:rPr>
              <a:t>BrkA</a:t>
            </a:r>
            <a:r>
              <a:rPr kumimoji="0" lang="en-US" sz="3000" b="0" i="0" u="none" strike="noStrike" kern="1200" cap="small" spc="0" normalizeH="0" baseline="0" noProof="0" dirty="0">
                <a:ln>
                  <a:noFill/>
                </a:ln>
                <a:solidFill>
                  <a:schemeClr val="tx2"/>
                </a:solidFill>
                <a:effectLst/>
                <a:uLnTx/>
                <a:uFillTx/>
                <a:latin typeface="+mj-lt"/>
                <a:ea typeface="+mj-ea"/>
                <a:cs typeface="+mj-cs"/>
              </a:rPr>
              <a:t> Mechanism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1499" y="0"/>
            <a:ext cx="7168029" cy="673100"/>
          </a:xfrm>
        </p:spPr>
        <p:txBody>
          <a:bodyPr>
            <a:normAutofit fontScale="90000"/>
          </a:bodyPr>
          <a:lstStyle/>
          <a:p>
            <a:r>
              <a:rPr lang="en-US" dirty="0"/>
              <a:t>Outcome (1): Timeline of AB response </a:t>
            </a:r>
          </a:p>
        </p:txBody>
      </p:sp>
      <p:pic>
        <p:nvPicPr>
          <p:cNvPr id="3"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560057-3B1F-422B-9AF0-C9D22AFDDDDC}"/>
              </a:ext>
            </a:extLst>
          </p:cNvPr>
          <p:cNvPicPr>
            <a:picLocks noChangeAspect="1"/>
          </p:cNvPicPr>
          <p:nvPr/>
        </p:nvPicPr>
        <p:blipFill>
          <a:blip r:embed="rId2"/>
          <a:stretch>
            <a:fillRect/>
          </a:stretch>
        </p:blipFill>
        <p:spPr>
          <a:xfrm>
            <a:off x="2051050" y="575032"/>
            <a:ext cx="7092950" cy="3840365"/>
          </a:xfrm>
          <a:prstGeom prst="rect">
            <a:avLst/>
          </a:prstGeo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744962-A9F5-4960-B6E8-9CCD5B9EB852}"/>
              </a:ext>
            </a:extLst>
          </p:cNvPr>
          <p:cNvSpPr txBox="1"/>
          <p:nvPr/>
        </p:nvSpPr>
        <p:spPr>
          <a:xfrm>
            <a:off x="2400300" y="4424230"/>
            <a:ext cx="6565900" cy="2000548"/>
          </a:xfrm>
          <a:prstGeom prst="rect">
            <a:avLst/>
          </a:prstGeom>
          <a:noFill/>
        </p:spPr>
        <p:txBody>
          <a:bodyPr wrap="square" rtlCol="0">
            <a:spAutoFit/>
          </a:bodyPr>
          <a:lstStyle/>
          <a:p>
            <a:pPr marL="171450" indent="-171450">
              <a:buFontTx/>
              <a:buChar char="-"/>
            </a:pPr>
            <a:r>
              <a:rPr lang="en-US" sz="1400" dirty="0"/>
              <a:t>Host immunity is capable of removing </a:t>
            </a:r>
            <a:r>
              <a:rPr lang="en-US" sz="1400" i="1" dirty="0"/>
              <a:t>B. Pertussis </a:t>
            </a:r>
            <a:r>
              <a:rPr lang="en-US" sz="1400" dirty="0"/>
              <a:t>within 3 weeks post infection however, lingering symptoms and complications, ranging from pneumonia to apnea and even death, may still be a problem for 2-3 months.  </a:t>
            </a:r>
            <a:r>
              <a:rPr lang="en-US" sz="1400" i="1" dirty="0"/>
              <a:t> </a:t>
            </a:r>
          </a:p>
          <a:p>
            <a:pPr marL="171450" indent="-171450">
              <a:buFontTx/>
              <a:buChar char="-"/>
            </a:pPr>
            <a:r>
              <a:rPr lang="en-US" sz="1400" dirty="0"/>
              <a:t>Acquisition of long-term immunity is not clear as serum antibodies decrease rapidly after infection, but virulence factors such as PT, FHA, CyaA and heat liable toxin can </a:t>
            </a:r>
            <a:r>
              <a:rPr lang="en-US" sz="1400" dirty="0" smtClean="0"/>
              <a:t>become </a:t>
            </a:r>
            <a:r>
              <a:rPr lang="en-US" sz="1400" dirty="0"/>
              <a:t>protective immunogens and contribute to immunity lasting from 2 to 30 years.</a:t>
            </a:r>
          </a:p>
          <a:p>
            <a:pPr marL="171450" indent="-171450">
              <a:buFontTx/>
              <a:buChar char="-"/>
            </a:pPr>
            <a:r>
              <a:rPr lang="en-US" sz="1400" dirty="0"/>
              <a:t>There is no immunity however against other </a:t>
            </a:r>
            <a:r>
              <a:rPr lang="en-US" sz="1400" i="1" dirty="0"/>
              <a:t>Bordetella</a:t>
            </a:r>
            <a:r>
              <a:rPr lang="en-US" sz="1400" dirty="0"/>
              <a:t> Species.</a:t>
            </a:r>
          </a:p>
          <a:p>
            <a:pPr marL="171450" indent="-171450">
              <a:buFontTx/>
              <a:buChar char="-"/>
            </a:pPr>
            <a:endParaRPr lang="en-US" sz="1200" i="1"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1499" y="0"/>
            <a:ext cx="7168029" cy="673100"/>
          </a:xfrm>
        </p:spPr>
        <p:txBody>
          <a:bodyPr>
            <a:normAutofit fontScale="90000"/>
          </a:bodyPr>
          <a:lstStyle/>
          <a:p>
            <a:r>
              <a:rPr lang="en-US" dirty="0"/>
              <a:t>Outcome (2): Vaccine Development</a:t>
            </a:r>
          </a:p>
        </p:txBody>
      </p:sp>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744962-A9F5-4960-B6E8-9CCD5B9EB852}"/>
              </a:ext>
            </a:extLst>
          </p:cNvPr>
          <p:cNvSpPr txBox="1"/>
          <p:nvPr/>
        </p:nvSpPr>
        <p:spPr>
          <a:xfrm>
            <a:off x="2169458" y="791293"/>
            <a:ext cx="2649069" cy="5940088"/>
          </a:xfrm>
          <a:prstGeom prst="rect">
            <a:avLst/>
          </a:prstGeom>
          <a:noFill/>
        </p:spPr>
        <p:txBody>
          <a:bodyPr wrap="square" rtlCol="0">
            <a:spAutoFit/>
          </a:bodyPr>
          <a:lstStyle/>
          <a:p>
            <a:pPr marL="171450" indent="-171450">
              <a:buFontTx/>
              <a:buChar char="-"/>
            </a:pPr>
            <a:r>
              <a:rPr lang="en-US" sz="1600" dirty="0"/>
              <a:t>Currently both acellular (Th2 antibody response) and cellular (Th1 response) vaccines are used to protect against </a:t>
            </a:r>
            <a:r>
              <a:rPr lang="en-US" sz="1600" i="1" dirty="0"/>
              <a:t>B. pertussis, </a:t>
            </a:r>
            <a:r>
              <a:rPr lang="en-US" sz="1600" dirty="0"/>
              <a:t>neither is 100% effective.</a:t>
            </a:r>
          </a:p>
          <a:p>
            <a:pPr marL="171450" indent="-171450">
              <a:buFontTx/>
              <a:buChar char="-"/>
            </a:pPr>
            <a:endParaRPr lang="en-US" sz="1600" dirty="0"/>
          </a:p>
          <a:p>
            <a:pPr marL="171450" indent="-171450">
              <a:buFontTx/>
              <a:buChar char="-"/>
            </a:pPr>
            <a:r>
              <a:rPr lang="en-US" sz="1600" dirty="0"/>
              <a:t>This inefficiency is due a reduction in antibody levels post immunization, meaning  a booster is required to enhance both Th2 and IgE production.</a:t>
            </a:r>
          </a:p>
          <a:p>
            <a:pPr marL="171450" indent="-171450">
              <a:buFontTx/>
              <a:buChar char="-"/>
            </a:pPr>
            <a:endParaRPr lang="en-US" sz="1600" dirty="0"/>
          </a:p>
          <a:p>
            <a:pPr marL="171450" indent="-171450">
              <a:buFontTx/>
              <a:buChar char="-"/>
            </a:pPr>
            <a:r>
              <a:rPr lang="en-US" sz="1600" dirty="0"/>
              <a:t>Joseph stated having no </a:t>
            </a:r>
            <a:r>
              <a:rPr lang="en-US" sz="1600"/>
              <a:t>history </a:t>
            </a:r>
            <a:r>
              <a:rPr lang="en-US" sz="1600" smtClean="0"/>
              <a:t>of </a:t>
            </a:r>
            <a:r>
              <a:rPr lang="en-US" sz="1600" dirty="0"/>
              <a:t>adult immunization or boosters, indicating his infection is the result of antibody deficiency against the </a:t>
            </a:r>
            <a:r>
              <a:rPr lang="en-US" sz="1600" i="1" dirty="0"/>
              <a:t>B. pertussis</a:t>
            </a:r>
            <a:r>
              <a:rPr lang="en-US" sz="1600" dirty="0"/>
              <a:t>. </a:t>
            </a:r>
          </a:p>
          <a:p>
            <a:pPr marL="171450" indent="-171450">
              <a:buFontTx/>
              <a:buChar char="-"/>
            </a:pPr>
            <a:endParaRPr lang="en-US" sz="1200" i="1" dirty="0"/>
          </a:p>
        </p:txBody>
      </p:sp>
      <p:pic>
        <p:nvPicPr>
          <p:cNvPr id="1026" name="Picture 2" descr="File:Mechanism of immunity induced by vaccines.pn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540C5A-9034-453E-901D-5508387593A6}"/>
              </a:ext>
            </a:extLst>
          </p:cNvP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8528" y="1404613"/>
            <a:ext cx="4191000" cy="492446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20341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208518"/>
            <a:ext cx="6172200" cy="591581"/>
          </a:xfrm>
        </p:spPr>
        <p:txBody>
          <a:bodyPr/>
          <a:lstStyle/>
          <a:p>
            <a:r>
              <a:rPr lang="en-US" dirty="0"/>
              <a:t>Case: A Chronic Cough</a:t>
            </a:r>
          </a:p>
        </p:txBody>
      </p:sp>
      <p:sp>
        <p:nvSpPr>
          <p:cNvPr id="3" name="Subtitle 2"/>
          <p:cNvSpPr>
            <a:spLocks noGrp="1"/>
          </p:cNvSpPr>
          <p:nvPr>
            <p:ph type="subTitle" idx="1"/>
          </p:nvPr>
        </p:nvSpPr>
        <p:spPr>
          <a:xfrm>
            <a:off x="2336800" y="1028700"/>
            <a:ext cx="3937000" cy="4381500"/>
          </a:xfrm>
        </p:spPr>
        <p:txBody>
          <a:bodyPr>
            <a:noAutofit/>
          </a:bodyPr>
          <a:lstStyle/>
          <a:p>
            <a:r>
              <a:rPr lang="en-US" sz="1400" b="0" dirty="0"/>
              <a:t>36-year-old Joseph has been suffering from multiple spells of violent coughing for 6 weeks. Prior to developing the chronic cough he had, what he describes as, a mild upper respiratory tract irritation, mild fever, runny nose and a cough that lasted about 3 days. More recently, and at the insistence of his spouse, he finally visits a drop-in clinic where the doctor asks him about his childhood vaccinations.</a:t>
            </a:r>
          </a:p>
          <a:p>
            <a:r>
              <a:rPr lang="en-US" sz="1400" b="0" dirty="0"/>
              <a:t>Joseph reports that, to the best of his knowledge he had all the required shots but he admits to not having any since becoming an adult. Upon examining Joseph the doctor finds some redness in his throat but his lungs are clear and there are no enlarged lymph nodes in his neck. The doctor collects a throat swab to send to the laboratory, prescribes some codeine syrup and informs Joseph that the cough may last a few more weeks.</a:t>
            </a:r>
          </a:p>
        </p:txBody>
      </p:sp>
      <p:pic>
        <p:nvPicPr>
          <p:cNvPr id="1028" name="Picture 4" descr="Image result for whooping cough picture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58AFCB-9416-4C48-9CBD-CEDCCEBEBC2C}"/>
              </a:ext>
            </a:extLst>
          </p:cNvP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73800" y="1028700"/>
            <a:ext cx="2679700" cy="4381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148AC8-4FC7-49D8-B11A-43D218E205C9}"/>
              </a:ext>
            </a:extLst>
          </p:cNvPr>
          <p:cNvSpPr txBox="1">
            <a:spLocks/>
          </p:cNvSpPr>
          <p:nvPr/>
        </p:nvSpPr>
        <p:spPr>
          <a:xfrm>
            <a:off x="2336800" y="5613187"/>
            <a:ext cx="6616700" cy="1244813"/>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defTabSz="914400"/>
            <a:r>
              <a:rPr lang="en-US" sz="1400" b="0" dirty="0"/>
              <a:t>The laboratory is unable to detect </a:t>
            </a:r>
            <a:r>
              <a:rPr lang="en-US" sz="1400" b="0" i="1" dirty="0"/>
              <a:t>Bordetella pertussis</a:t>
            </a:r>
            <a:r>
              <a:rPr lang="en-US" sz="1400" b="0" dirty="0"/>
              <a:t> or any other pathogen from the swab. Despite this, Joseph is diagnosed with pertussis, commonly known as whooping cough, based on his clinical presentation and lack of adult immunization against pertussis. The coughing fits go away after another 4 weeks.</a:t>
            </a:r>
          </a:p>
          <a:p>
            <a:pPr defTabSz="914400"/>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1943100" y="355600"/>
            <a:ext cx="6172200" cy="459262"/>
          </a:xfrm>
        </p:spPr>
        <p:txBody>
          <a:bodyPr>
            <a:normAutofit fontScale="90000"/>
          </a:bodyPr>
          <a:lstStyle/>
          <a:p>
            <a:r>
              <a:rPr lang="en-US" dirty="0"/>
              <a:t>Overview of topics</a:t>
            </a:r>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4195C6-DFD0-489C-8D0E-F183EA481111}"/>
              </a:ext>
            </a:extLst>
          </p:cNvPr>
          <p:cNvPicPr>
            <a:picLocks noChangeAspect="1"/>
          </p:cNvPicPr>
          <p:nvPr/>
        </p:nvPicPr>
        <p:blipFill>
          <a:blip r:embed="rId2"/>
          <a:stretch>
            <a:fillRect/>
          </a:stretch>
        </p:blipFill>
        <p:spPr>
          <a:xfrm>
            <a:off x="2953947" y="1048870"/>
            <a:ext cx="4795966" cy="5809129"/>
          </a:xfrm>
          <a:prstGeom prst="rect">
            <a:avLst/>
          </a:prstGeom>
        </p:spPr>
      </p:pic>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5AACA5-F263-419B-AC51-6D412D6EE228}"/>
              </a:ext>
            </a:extLst>
          </p:cNvPr>
          <p:cNvSpPr txBox="1"/>
          <p:nvPr/>
        </p:nvSpPr>
        <p:spPr>
          <a:xfrm>
            <a:off x="1799924" y="1371600"/>
            <a:ext cx="2637323" cy="923330"/>
          </a:xfrm>
          <a:prstGeom prst="rect">
            <a:avLst/>
          </a:prstGeom>
          <a:noFill/>
          <a:ln>
            <a:solidFill>
              <a:schemeClr val="tx1"/>
            </a:solidFill>
          </a:ln>
        </p:spPr>
        <p:txBody>
          <a:bodyPr wrap="square" rtlCol="0">
            <a:spAutoFit/>
          </a:bodyPr>
          <a:lstStyle/>
          <a:p>
            <a:pPr marL="342900" indent="-342900">
              <a:buAutoNum type="arabicPeriod"/>
            </a:pPr>
            <a:r>
              <a:rPr lang="en-US" dirty="0"/>
              <a:t>Host Response</a:t>
            </a:r>
          </a:p>
          <a:p>
            <a:pPr marL="285750" indent="-285750">
              <a:buFontTx/>
              <a:buChar char="-"/>
            </a:pPr>
            <a:r>
              <a:rPr lang="en-US" dirty="0"/>
              <a:t>Innate Immunity</a:t>
            </a:r>
          </a:p>
          <a:p>
            <a:pPr marL="285750" indent="-285750">
              <a:buFontTx/>
              <a:buChar char="-"/>
            </a:pPr>
            <a:r>
              <a:rPr lang="en-US" dirty="0"/>
              <a:t>Adaptive Immunity </a:t>
            </a:r>
          </a:p>
        </p:txBody>
      </p:sp>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B4831A-4158-42A0-850E-70D5BBFE0BFD}"/>
              </a:ext>
            </a:extLst>
          </p:cNvPr>
          <p:cNvSpPr txBox="1"/>
          <p:nvPr/>
        </p:nvSpPr>
        <p:spPr>
          <a:xfrm>
            <a:off x="6351070" y="2543476"/>
            <a:ext cx="2637323" cy="369332"/>
          </a:xfrm>
          <a:prstGeom prst="rect">
            <a:avLst/>
          </a:prstGeom>
          <a:noFill/>
          <a:ln>
            <a:solidFill>
              <a:schemeClr val="tx1"/>
            </a:solidFill>
          </a:ln>
        </p:spPr>
        <p:txBody>
          <a:bodyPr wrap="square" rtlCol="0">
            <a:spAutoFit/>
          </a:bodyPr>
          <a:lstStyle/>
          <a:p>
            <a:r>
              <a:rPr lang="en-US" dirty="0"/>
              <a:t>2. Host Damage</a:t>
            </a:r>
          </a:p>
        </p:txBody>
      </p:sp>
      <p:sp>
        <p:nvSpPr>
          <p:cNvPr id="10" name="TextBox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7A8C8D-9479-4E17-9F5D-B1822B7FDE44}"/>
              </a:ext>
            </a:extLst>
          </p:cNvPr>
          <p:cNvSpPr txBox="1"/>
          <p:nvPr/>
        </p:nvSpPr>
        <p:spPr>
          <a:xfrm>
            <a:off x="2087078" y="5486400"/>
            <a:ext cx="2637323" cy="923330"/>
          </a:xfrm>
          <a:prstGeom prst="rect">
            <a:avLst/>
          </a:prstGeom>
          <a:noFill/>
          <a:ln>
            <a:solidFill>
              <a:schemeClr val="tx1"/>
            </a:solidFill>
          </a:ln>
        </p:spPr>
        <p:txBody>
          <a:bodyPr wrap="square" rtlCol="0">
            <a:spAutoFit/>
          </a:bodyPr>
          <a:lstStyle/>
          <a:p>
            <a:pPr marL="342900" indent="-342900">
              <a:buAutoNum type="arabicPeriod" startAt="3"/>
            </a:pPr>
            <a:r>
              <a:rPr lang="en-US" dirty="0"/>
              <a:t>Bacterial Evasion</a:t>
            </a:r>
          </a:p>
          <a:p>
            <a:r>
              <a:rPr lang="en-US" dirty="0"/>
              <a:t>- Bacterial toxins and proteins </a:t>
            </a:r>
          </a:p>
        </p:txBody>
      </p:sp>
      <p:sp>
        <p:nvSpPr>
          <p:cNvPr id="11" name="TextBox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34E353-0C4D-46E5-B2BE-4750AB5D81B7}"/>
              </a:ext>
            </a:extLst>
          </p:cNvPr>
          <p:cNvSpPr txBox="1"/>
          <p:nvPr/>
        </p:nvSpPr>
        <p:spPr>
          <a:xfrm>
            <a:off x="6439301" y="5347465"/>
            <a:ext cx="2637323" cy="923330"/>
          </a:xfrm>
          <a:prstGeom prst="rect">
            <a:avLst/>
          </a:prstGeom>
          <a:noFill/>
          <a:ln>
            <a:solidFill>
              <a:schemeClr val="tx1"/>
            </a:solidFill>
          </a:ln>
        </p:spPr>
        <p:txBody>
          <a:bodyPr wrap="square" rtlCol="0">
            <a:spAutoFit/>
          </a:bodyPr>
          <a:lstStyle/>
          <a:p>
            <a:r>
              <a:rPr lang="en-US" dirty="0"/>
              <a:t>4. Outcome</a:t>
            </a:r>
          </a:p>
          <a:p>
            <a:pPr marL="285750" indent="-285750">
              <a:buFontTx/>
              <a:buChar char="-"/>
            </a:pPr>
            <a:r>
              <a:rPr lang="en-US" dirty="0"/>
              <a:t>Timeline</a:t>
            </a:r>
          </a:p>
          <a:p>
            <a:pPr marL="285750" indent="-285750">
              <a:buFontTx/>
              <a:buChar char="-"/>
            </a:pPr>
            <a:r>
              <a:rPr lang="en-US" dirty="0"/>
              <a:t>Vaccines</a:t>
            </a:r>
          </a:p>
        </p:txBody>
      </p:sp>
      <p:cxnSp>
        <p:nvCxnSpPr>
          <p:cNvPr id="13" name="Straight Connecto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CBEDA7-42B9-4B51-BCBF-21AA42AEB5DF}"/>
              </a:ext>
            </a:extLst>
          </p:cNvPr>
          <p:cNvCxnSpPr>
            <a:cxnSpLocks/>
            <a:stCxn id="8" idx="2"/>
          </p:cNvCxnSpPr>
          <p:nvPr/>
        </p:nvCxnSpPr>
        <p:spPr>
          <a:xfrm>
            <a:off x="3118586" y="2294930"/>
            <a:ext cx="2185530" cy="978622"/>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C954AA-CB0D-46B6-B93F-A178F3C48773}"/>
              </a:ext>
            </a:extLst>
          </p:cNvPr>
          <p:cNvCxnSpPr>
            <a:cxnSpLocks/>
          </p:cNvCxnSpPr>
          <p:nvPr/>
        </p:nvCxnSpPr>
        <p:spPr>
          <a:xfrm flipH="1">
            <a:off x="5413255" y="2916982"/>
            <a:ext cx="2089767" cy="713139"/>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52CF46-6ABE-4CA7-9C59-6C8EE4A3101F}"/>
              </a:ext>
            </a:extLst>
          </p:cNvPr>
          <p:cNvCxnSpPr>
            <a:cxnSpLocks/>
            <a:endCxn id="10" idx="0"/>
          </p:cNvCxnSpPr>
          <p:nvPr/>
        </p:nvCxnSpPr>
        <p:spPr>
          <a:xfrm flipH="1">
            <a:off x="3405740" y="3730584"/>
            <a:ext cx="1706850" cy="1755816"/>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847FAD-BFED-439D-87B9-57714577378E}"/>
              </a:ext>
            </a:extLst>
          </p:cNvPr>
          <p:cNvCxnSpPr>
            <a:cxnSpLocks/>
            <a:endCxn id="11" idx="0"/>
          </p:cNvCxnSpPr>
          <p:nvPr/>
        </p:nvCxnSpPr>
        <p:spPr>
          <a:xfrm>
            <a:off x="5564383" y="3945193"/>
            <a:ext cx="2193580" cy="1402272"/>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5100" y="0"/>
            <a:ext cx="7467600" cy="503238"/>
          </a:xfrm>
        </p:spPr>
        <p:txBody>
          <a:bodyPr>
            <a:normAutofit fontScale="90000"/>
          </a:bodyPr>
          <a:lstStyle/>
          <a:p>
            <a:r>
              <a:rPr lang="en-US" dirty="0"/>
              <a:t>Host Response (1): Innate Response</a:t>
            </a:r>
          </a:p>
        </p:txBody>
      </p:sp>
      <p:sp>
        <p:nvSpPr>
          <p:cNvPr id="6" name="TextBox 5"/>
          <p:cNvSpPr txBox="1"/>
          <p:nvPr/>
        </p:nvSpPr>
        <p:spPr>
          <a:xfrm>
            <a:off x="165100" y="503238"/>
            <a:ext cx="6083300" cy="7209664"/>
          </a:xfrm>
          <a:prstGeom prst="rect">
            <a:avLst/>
          </a:prstGeom>
          <a:noFill/>
        </p:spPr>
        <p:txBody>
          <a:bodyPr wrap="square" rtlCol="0">
            <a:spAutoFit/>
          </a:bodyPr>
          <a:lstStyle/>
          <a:p>
            <a:r>
              <a:rPr lang="en-US" sz="1450" b="1" dirty="0"/>
              <a:t>Innate Immune Response, the first line of defense:</a:t>
            </a:r>
          </a:p>
          <a:p>
            <a:pPr>
              <a:buFontTx/>
              <a:buChar char="-"/>
            </a:pPr>
            <a:r>
              <a:rPr lang="en-US" sz="1450" dirty="0"/>
              <a:t> Upon infection macrophages and neutrophils</a:t>
            </a:r>
            <a:r>
              <a:rPr lang="en-US" sz="1450" dirty="0" smtClean="0"/>
              <a:t> rush to engulf and then </a:t>
            </a:r>
            <a:r>
              <a:rPr lang="en-US" sz="1450" dirty="0" smtClean="0"/>
              <a:t>destroy the invading bacteria, via low pH compartments.</a:t>
            </a:r>
          </a:p>
          <a:p>
            <a:pPr>
              <a:buFontTx/>
              <a:buChar char="-"/>
            </a:pPr>
            <a:r>
              <a:rPr lang="en-US" sz="1450" dirty="0" smtClean="0"/>
              <a:t> </a:t>
            </a:r>
            <a:r>
              <a:rPr lang="en-US" sz="1450" i="1" dirty="0"/>
              <a:t>B. </a:t>
            </a:r>
            <a:r>
              <a:rPr lang="en-US" sz="1450" i="1" dirty="0" smtClean="0"/>
              <a:t>pertussis </a:t>
            </a:r>
            <a:r>
              <a:rPr lang="en-US" sz="1450" dirty="0" smtClean="0"/>
              <a:t>however,</a:t>
            </a:r>
            <a:r>
              <a:rPr lang="en-US" sz="1450" i="1" dirty="0" smtClean="0"/>
              <a:t> </a:t>
            </a:r>
            <a:r>
              <a:rPr lang="en-US" sz="1450" dirty="0"/>
              <a:t>survives</a:t>
            </a:r>
            <a:r>
              <a:rPr lang="en-US" sz="1450" dirty="0" smtClean="0"/>
              <a:t> this by </a:t>
            </a:r>
            <a:r>
              <a:rPr lang="en-US" sz="1450" dirty="0"/>
              <a:t>adhering to the integrin CR3 found on</a:t>
            </a:r>
            <a:r>
              <a:rPr lang="en-US" sz="1450" dirty="0" smtClean="0"/>
              <a:t> both phagocytic </a:t>
            </a:r>
            <a:r>
              <a:rPr lang="en-US" sz="1450" dirty="0"/>
              <a:t>cells and</a:t>
            </a:r>
            <a:r>
              <a:rPr lang="en-US" sz="1450" dirty="0" smtClean="0"/>
              <a:t> using it to enter </a:t>
            </a:r>
            <a:r>
              <a:rPr lang="en-US" sz="1450" dirty="0"/>
              <a:t>their non-acidic </a:t>
            </a:r>
            <a:r>
              <a:rPr lang="en-US" sz="1450" dirty="0" smtClean="0"/>
              <a:t>compartments.</a:t>
            </a:r>
          </a:p>
          <a:p>
            <a:pPr>
              <a:buFontTx/>
              <a:buChar char="-"/>
            </a:pPr>
            <a:r>
              <a:rPr lang="en-US" sz="1450" dirty="0"/>
              <a:t> Natural Killer cell secretion of IFN-y resulting in nitric oxide (NO) production, neutrophil phagocytosis and IL-17 killing are part of the innate response, but due to various </a:t>
            </a:r>
            <a:r>
              <a:rPr lang="en-US" sz="1450" i="1" dirty="0"/>
              <a:t>B. pertussis </a:t>
            </a:r>
            <a:r>
              <a:rPr lang="en-US" sz="1450" dirty="0"/>
              <a:t>toxins [i.e. pertussis toxin (PT), filamentous hemmaglutinin (FHA) and adenylate cyclase toxin (CyaA)] the bacterium survives. </a:t>
            </a:r>
          </a:p>
          <a:p>
            <a:pPr>
              <a:buFontTx/>
              <a:buChar char="-"/>
            </a:pPr>
            <a:r>
              <a:rPr lang="en-US" sz="1450" dirty="0"/>
              <a:t> One such example is CyaA’s ability to generate superoxides and inhibit both phagocytosis and </a:t>
            </a:r>
            <a:r>
              <a:rPr lang="en-US" sz="1450" dirty="0" smtClean="0"/>
              <a:t>chemotaxis, which in turn will </a:t>
            </a:r>
            <a:r>
              <a:rPr lang="en-US" sz="1450" dirty="0"/>
              <a:t>inhibit </a:t>
            </a:r>
            <a:r>
              <a:rPr lang="en-US" sz="1450" dirty="0" smtClean="0"/>
              <a:t>neutrophil functions.</a:t>
            </a:r>
            <a:endParaRPr lang="en-US" sz="1450" dirty="0"/>
          </a:p>
          <a:p>
            <a:pPr>
              <a:buFontTx/>
              <a:buChar char="-"/>
            </a:pPr>
            <a:r>
              <a:rPr lang="en-US" sz="1450" dirty="0"/>
              <a:t> However, activation and differentiation of T-cells, via Dendritic cells (DCs), can still pose a problem to the bacteria.</a:t>
            </a:r>
          </a:p>
          <a:p>
            <a:pPr>
              <a:buFontTx/>
              <a:buChar char="-"/>
            </a:pPr>
            <a:r>
              <a:rPr lang="en-US" sz="1450" dirty="0"/>
              <a:t> When either a pathogen-associated molecular pattern (PAMP) and or virulence factor on the pathogen is detected by Toll-like Receptors (i.e. TLR-4 on the DC’s) the innate immune response can be further enhanced along with activation of the adaptive immune response.</a:t>
            </a:r>
          </a:p>
          <a:p>
            <a:pPr>
              <a:buFontTx/>
              <a:buChar char="-"/>
            </a:pPr>
            <a:r>
              <a:rPr lang="en-US" sz="1450" dirty="0"/>
              <a:t> This occurs when LPS is recognized via </a:t>
            </a:r>
            <a:r>
              <a:rPr lang="en-US" sz="1450" dirty="0" smtClean="0"/>
              <a:t>CD14 (</a:t>
            </a:r>
            <a:r>
              <a:rPr lang="en-US" sz="1450" dirty="0"/>
              <a:t>a TLR-4 like molecule</a:t>
            </a:r>
            <a:r>
              <a:rPr lang="en-US" sz="1450" dirty="0" smtClean="0"/>
              <a:t>) causing </a:t>
            </a:r>
            <a:r>
              <a:rPr lang="en-US" sz="1450" dirty="0"/>
              <a:t>DCs to</a:t>
            </a:r>
            <a:r>
              <a:rPr lang="en-US" sz="1450" dirty="0" smtClean="0"/>
              <a:t> activate and </a:t>
            </a:r>
            <a:r>
              <a:rPr lang="en-US" sz="1450" dirty="0"/>
              <a:t>release cytokines IL-12 and IFN-y to clear bacteria and trigger IL-10 production to limit host damage.</a:t>
            </a:r>
          </a:p>
          <a:p>
            <a:pPr>
              <a:buFontTx/>
              <a:buChar char="-"/>
            </a:pPr>
            <a:r>
              <a:rPr lang="en-US" sz="1450" dirty="0"/>
              <a:t> Physical</a:t>
            </a:r>
            <a:r>
              <a:rPr lang="en-US" sz="1450" dirty="0" smtClean="0"/>
              <a:t> obstructions, </a:t>
            </a:r>
            <a:r>
              <a:rPr lang="en-US" sz="1450" dirty="0"/>
              <a:t>such as the epithelial barrier of</a:t>
            </a:r>
            <a:r>
              <a:rPr lang="en-US" sz="1450" dirty="0" smtClean="0"/>
              <a:t> the respiratory </a:t>
            </a:r>
            <a:r>
              <a:rPr lang="en-US" sz="1450" dirty="0"/>
              <a:t>tract, clear</a:t>
            </a:r>
            <a:r>
              <a:rPr lang="en-US" sz="1450" dirty="0" smtClean="0"/>
              <a:t> bacteria </a:t>
            </a:r>
            <a:r>
              <a:rPr lang="en-US" sz="1450" dirty="0"/>
              <a:t>through either mucociliary </a:t>
            </a:r>
            <a:r>
              <a:rPr lang="en-US" sz="1450" dirty="0" smtClean="0"/>
              <a:t>means</a:t>
            </a:r>
            <a:r>
              <a:rPr lang="en-US" sz="1450" dirty="0" smtClean="0"/>
              <a:t> or the</a:t>
            </a:r>
            <a:r>
              <a:rPr lang="en-US" sz="1450" dirty="0" smtClean="0"/>
              <a:t> </a:t>
            </a:r>
            <a:r>
              <a:rPr lang="en-US" sz="1450" dirty="0"/>
              <a:t>secretion of antimicrobial peptides such as lysozymes, lactoferrin, defensisns, pBD-1 and secretory leukoproteinase inhibitor. </a:t>
            </a:r>
          </a:p>
          <a:p>
            <a:pPr>
              <a:buFontTx/>
              <a:buChar char="-"/>
            </a:pPr>
            <a:endParaRPr lang="en-US" sz="1200" dirty="0"/>
          </a:p>
          <a:p>
            <a:r>
              <a:rPr lang="en-US" sz="1200" dirty="0"/>
              <a:t> </a:t>
            </a:r>
          </a:p>
          <a:p>
            <a:endParaRPr lang="en-US" dirty="0"/>
          </a:p>
        </p:txBody>
      </p:sp>
      <p:pic>
        <p:nvPicPr>
          <p:cNvPr id="7" name="Picture 6"/>
          <p:cNvPicPr>
            <a:picLocks noChangeAspect="1"/>
          </p:cNvPicPr>
          <p:nvPr/>
        </p:nvPicPr>
        <p:blipFill>
          <a:blip r:embed="rId2"/>
          <a:stretch>
            <a:fillRect/>
          </a:stretch>
        </p:blipFill>
        <p:spPr>
          <a:xfrm>
            <a:off x="6248400" y="3069351"/>
            <a:ext cx="2286000" cy="2235200"/>
          </a:xfrm>
          <a:prstGeom prst="rect">
            <a:avLst/>
          </a:prstGeom>
        </p:spPr>
      </p:pic>
      <p:pic>
        <p:nvPicPr>
          <p:cNvPr id="8" name="Picture 7"/>
          <p:cNvPicPr>
            <a:picLocks noChangeAspect="1"/>
          </p:cNvPicPr>
          <p:nvPr/>
        </p:nvPicPr>
        <p:blipFill>
          <a:blip r:embed="rId3"/>
          <a:stretch>
            <a:fillRect/>
          </a:stretch>
        </p:blipFill>
        <p:spPr>
          <a:xfrm>
            <a:off x="6248400" y="503238"/>
            <a:ext cx="2286000" cy="208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3"/>
          <p:cNvSpPr>
            <a:spLocks noGrp="1"/>
          </p:cNvSpPr>
          <p:nvPr>
            <p:ph type="title"/>
          </p:nvPr>
        </p:nvSpPr>
        <p:spPr>
          <a:xfrm>
            <a:off x="165100" y="0"/>
            <a:ext cx="7467600" cy="503238"/>
          </a:xfrm>
        </p:spPr>
        <p:txBody>
          <a:bodyPr>
            <a:normAutofit fontScale="90000"/>
          </a:bodyPr>
          <a:lstStyle/>
          <a:p>
            <a:r>
              <a:rPr lang="en-US" dirty="0"/>
              <a:t>Host Response (2): Adaptive Response</a:t>
            </a:r>
          </a:p>
        </p:txBody>
      </p:sp>
      <p:sp>
        <p:nvSpPr>
          <p:cNvPr id="4" name="TextBox 3"/>
          <p:cNvSpPr txBox="1"/>
          <p:nvPr/>
        </p:nvSpPr>
        <p:spPr>
          <a:xfrm>
            <a:off x="165100" y="503238"/>
            <a:ext cx="8280400" cy="6571030"/>
          </a:xfrm>
          <a:prstGeom prst="rect">
            <a:avLst/>
          </a:prstGeom>
          <a:noFill/>
        </p:spPr>
        <p:txBody>
          <a:bodyPr wrap="square" rtlCol="0">
            <a:spAutoFit/>
          </a:bodyPr>
          <a:lstStyle/>
          <a:p>
            <a:r>
              <a:rPr lang="en-US" sz="1300" b="1" dirty="0"/>
              <a:t>Adaptive Immune Response, the second line of defense (images on next page):</a:t>
            </a:r>
          </a:p>
          <a:p>
            <a:pPr>
              <a:buFontTx/>
              <a:buChar char="-"/>
            </a:pPr>
            <a:r>
              <a:rPr lang="en-US" sz="1300" dirty="0"/>
              <a:t> After the innate responses, cellular and humoral responses are also triggered to clear phagocytosed and extracellular bacteria, respectively. </a:t>
            </a:r>
          </a:p>
          <a:p>
            <a:pPr>
              <a:buFontTx/>
              <a:buChar char="-"/>
            </a:pPr>
            <a:endParaRPr lang="en-US" sz="1300" dirty="0"/>
          </a:p>
          <a:p>
            <a:r>
              <a:rPr lang="en-US" sz="1300" b="1" dirty="0"/>
              <a:t>Cellular Immune Response:</a:t>
            </a:r>
          </a:p>
          <a:p>
            <a:pPr>
              <a:buFontTx/>
              <a:buChar char="-"/>
            </a:pPr>
            <a:r>
              <a:rPr lang="en-US" sz="1300" dirty="0"/>
              <a:t> Begins about 3 weeks post infection when antigens cause the </a:t>
            </a:r>
            <a:r>
              <a:rPr lang="en-US" sz="1300" dirty="0" smtClean="0"/>
              <a:t>appropriate immune </a:t>
            </a:r>
            <a:r>
              <a:rPr lang="en-US" sz="1300" dirty="0"/>
              <a:t>responses.</a:t>
            </a:r>
          </a:p>
          <a:p>
            <a:pPr>
              <a:buFontTx/>
              <a:buChar char="-"/>
            </a:pPr>
            <a:r>
              <a:rPr lang="en-US" sz="1300" dirty="0"/>
              <a:t> For example</a:t>
            </a:r>
            <a:r>
              <a:rPr lang="en-US" sz="1300" dirty="0" smtClean="0"/>
              <a:t>, when </a:t>
            </a:r>
            <a:r>
              <a:rPr lang="en-US" sz="1300" dirty="0"/>
              <a:t>CyaA along with LPS </a:t>
            </a:r>
            <a:r>
              <a:rPr lang="en-US" sz="1300" dirty="0" smtClean="0"/>
              <a:t>are </a:t>
            </a:r>
            <a:r>
              <a:rPr lang="en-US" sz="1300" dirty="0"/>
              <a:t>recognized by TLR4, which in turn activates both DCs and macrophages,</a:t>
            </a:r>
            <a:r>
              <a:rPr lang="en-US" sz="1300" dirty="0" smtClean="0"/>
              <a:t> similarly FHA </a:t>
            </a:r>
            <a:r>
              <a:rPr lang="en-US" sz="1300" dirty="0"/>
              <a:t>causes DCs and macrophages to secrete IL-10, causing naïve T-cells to become CD4+ Th1 cells </a:t>
            </a:r>
          </a:p>
          <a:p>
            <a:pPr>
              <a:buFontTx/>
              <a:buChar char="-"/>
            </a:pPr>
            <a:r>
              <a:rPr lang="en-US" sz="1300" dirty="0"/>
              <a:t> These cells secrete IFN-y causing production of opsonizing antibodies</a:t>
            </a:r>
            <a:r>
              <a:rPr lang="en-US" sz="1300" dirty="0" smtClean="0"/>
              <a:t> and </a:t>
            </a:r>
            <a:r>
              <a:rPr lang="en-US" sz="1300" dirty="0"/>
              <a:t>further activation of phagocytic cells.</a:t>
            </a:r>
          </a:p>
          <a:p>
            <a:pPr>
              <a:buFontTx/>
              <a:buChar char="-"/>
            </a:pPr>
            <a:r>
              <a:rPr lang="en-US" sz="1300" dirty="0"/>
              <a:t> PT also enhances this by providing a signal to increases the ability of macrophages to present antigens and</a:t>
            </a:r>
            <a:r>
              <a:rPr lang="en-US" sz="1300" dirty="0" smtClean="0"/>
              <a:t> better activate </a:t>
            </a:r>
            <a:r>
              <a:rPr lang="en-US" sz="1300" dirty="0"/>
              <a:t>Th1 cells via increased expression of B7-1 and B7-2.</a:t>
            </a:r>
            <a:endParaRPr lang="en-US" sz="1300" dirty="0" smtClean="0"/>
          </a:p>
          <a:p>
            <a:pPr>
              <a:buFontTx/>
              <a:buChar char="-"/>
            </a:pPr>
            <a:r>
              <a:rPr lang="en-US" sz="1300" dirty="0" smtClean="0"/>
              <a:t>Th17 </a:t>
            </a:r>
            <a:r>
              <a:rPr lang="en-US" sz="1300" dirty="0"/>
              <a:t>cells work in a similar manner to Th1 cells, but are activated by IL-23 secretion of</a:t>
            </a:r>
            <a:r>
              <a:rPr lang="en-US" sz="1300" dirty="0" smtClean="0"/>
              <a:t> </a:t>
            </a:r>
            <a:r>
              <a:rPr lang="en-US" sz="1300" dirty="0" smtClean="0"/>
              <a:t>DC</a:t>
            </a:r>
            <a:r>
              <a:rPr lang="en-US" sz="1300" dirty="0" smtClean="0"/>
              <a:t>s</a:t>
            </a:r>
            <a:r>
              <a:rPr lang="en-US" sz="1300" dirty="0"/>
              <a:t>.</a:t>
            </a:r>
          </a:p>
          <a:p>
            <a:pPr>
              <a:buFontTx/>
              <a:buChar char="-"/>
            </a:pPr>
            <a:endParaRPr lang="en-US" sz="1300" dirty="0"/>
          </a:p>
          <a:p>
            <a:r>
              <a:rPr lang="en-US" sz="1300" b="1" dirty="0"/>
              <a:t>Humoral Immune Response:</a:t>
            </a:r>
          </a:p>
          <a:p>
            <a:pPr>
              <a:buFontTx/>
              <a:buChar char="-"/>
            </a:pPr>
            <a:r>
              <a:rPr lang="en-US" sz="1300" dirty="0"/>
              <a:t> Mediated by antibodies such as IgA and IgG, which can neutralize bacterial toxin, inhibit bacterial binding to reparatory epithelial cells and enhance bacterial uptake in macrophages and neutrophils.</a:t>
            </a:r>
          </a:p>
          <a:p>
            <a:pPr>
              <a:buFontTx/>
              <a:buChar char="-"/>
            </a:pPr>
            <a:r>
              <a:rPr lang="en-US" sz="1300" dirty="0"/>
              <a:t> Also mediated by Th2 cells, which secrete IL-4, IL-5 and IL-6 to increase antibody function </a:t>
            </a:r>
            <a:r>
              <a:rPr lang="en-US" sz="1300" dirty="0" smtClean="0"/>
              <a:t>against </a:t>
            </a:r>
            <a:r>
              <a:rPr lang="en-US" sz="1300" dirty="0"/>
              <a:t>the infection.</a:t>
            </a:r>
          </a:p>
          <a:p>
            <a:pPr>
              <a:buFontTx/>
              <a:buChar char="-"/>
            </a:pPr>
            <a:r>
              <a:rPr lang="en-US" sz="1300" dirty="0"/>
              <a:t> Similar to cellular response, PT toxic can strengthen this responses via stimulation of IL-1 and enhancement of macrophages to become better at antigen presenting/activating Th2 cells.</a:t>
            </a:r>
          </a:p>
          <a:p>
            <a:pPr>
              <a:buFontTx/>
              <a:buChar char="-"/>
            </a:pPr>
            <a:r>
              <a:rPr lang="en-US" sz="1300" dirty="0"/>
              <a:t> Due to recent experiments in mice, showing that defective B-cell mice cannot effectively clear </a:t>
            </a:r>
            <a:r>
              <a:rPr lang="en-US" sz="1300" i="1" dirty="0"/>
              <a:t>B.pertussis</a:t>
            </a:r>
            <a:r>
              <a:rPr lang="en-US" sz="1300" dirty="0"/>
              <a:t>, and that there was a significant amount of CD4+ T cells and less significant serum antibodies (IgG, IgM and IgA) during a primary infection, it is suggested that cellular responses may be more critical than humoral immunity.</a:t>
            </a:r>
          </a:p>
          <a:p>
            <a:pPr>
              <a:buFontTx/>
              <a:buChar char="-"/>
            </a:pPr>
            <a:r>
              <a:rPr lang="en-US" sz="1300" dirty="0"/>
              <a:t> This has been refuted by the fact both cellular and acellular vaccines against </a:t>
            </a:r>
            <a:r>
              <a:rPr lang="en-US" sz="1300" i="1" dirty="0"/>
              <a:t>B. pertussis</a:t>
            </a:r>
            <a:r>
              <a:rPr lang="en-US" sz="1300" dirty="0"/>
              <a:t> are equally effective.</a:t>
            </a:r>
          </a:p>
          <a:p>
            <a:pPr>
              <a:buFontTx/>
              <a:buChar char="-"/>
            </a:pPr>
            <a:r>
              <a:rPr lang="en-US" sz="1300" dirty="0"/>
              <a:t> Suggesting alternative mechanisms to antibody productions such as T cells activation and cytokine signaling,</a:t>
            </a:r>
            <a:r>
              <a:rPr lang="en-US" sz="1300" dirty="0" smtClean="0"/>
              <a:t> may </a:t>
            </a:r>
            <a:r>
              <a:rPr lang="en-US" sz="1300" dirty="0"/>
              <a:t>be the more important aspect in humoral responses.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309562"/>
            <a:ext cx="8489575" cy="554038"/>
          </a:xfrm>
        </p:spPr>
        <p:txBody>
          <a:bodyPr>
            <a:normAutofit/>
          </a:bodyPr>
          <a:lstStyle/>
          <a:p>
            <a:r>
              <a:rPr lang="en-US" sz="2600" dirty="0"/>
              <a:t>Host Response (3): Diagram of Adaptive Immunity </a:t>
            </a:r>
          </a:p>
        </p:txBody>
      </p:sp>
      <p:pic>
        <p:nvPicPr>
          <p:cNvPr id="3" name="Picture 2"/>
          <p:cNvPicPr>
            <a:picLocks noChangeAspect="1"/>
          </p:cNvPicPr>
          <p:nvPr/>
        </p:nvPicPr>
        <p:blipFill>
          <a:blip r:embed="rId2"/>
          <a:stretch>
            <a:fillRect/>
          </a:stretch>
        </p:blipFill>
        <p:spPr>
          <a:xfrm>
            <a:off x="190207" y="942531"/>
            <a:ext cx="7483581" cy="55725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47153"/>
            <a:ext cx="6172200" cy="591581"/>
          </a:xfrm>
        </p:spPr>
        <p:txBody>
          <a:bodyPr/>
          <a:lstStyle/>
          <a:p>
            <a:r>
              <a:rPr lang="en-US" dirty="0"/>
              <a:t>Host Damage (1):</a:t>
            </a:r>
          </a:p>
        </p:txBody>
      </p:sp>
      <p:sp>
        <p:nvSpPr>
          <p:cNvPr id="6" name="TextBox 5"/>
          <p:cNvSpPr txBox="1"/>
          <p:nvPr/>
        </p:nvSpPr>
        <p:spPr>
          <a:xfrm>
            <a:off x="2256865" y="569256"/>
            <a:ext cx="6565900" cy="5909308"/>
          </a:xfrm>
          <a:prstGeom prst="rect">
            <a:avLst/>
          </a:prstGeom>
          <a:noFill/>
        </p:spPr>
        <p:txBody>
          <a:bodyPr wrap="square" rtlCol="0">
            <a:spAutoFit/>
          </a:bodyPr>
          <a:lstStyle/>
          <a:p>
            <a:pPr>
              <a:buFontTx/>
              <a:buChar char="-"/>
            </a:pPr>
            <a:r>
              <a:rPr lang="en-US" sz="1200" dirty="0" smtClean="0"/>
              <a:t> </a:t>
            </a:r>
            <a:r>
              <a:rPr lang="en-US" sz="1400" dirty="0" smtClean="0"/>
              <a:t>After attachment to the </a:t>
            </a:r>
            <a:r>
              <a:rPr lang="en-US" sz="1400" dirty="0"/>
              <a:t>cilia in the respiratory tract, a number </a:t>
            </a:r>
            <a:r>
              <a:rPr lang="en-US" sz="1400" dirty="0" smtClean="0"/>
              <a:t>of bacterial </a:t>
            </a:r>
            <a:r>
              <a:rPr lang="en-US" sz="1400" dirty="0"/>
              <a:t>toxins (listed on the next page) </a:t>
            </a:r>
            <a:r>
              <a:rPr lang="en-US" sz="1400" dirty="0" smtClean="0"/>
              <a:t>will </a:t>
            </a:r>
            <a:r>
              <a:rPr lang="en-US" sz="1400" dirty="0" smtClean="0"/>
              <a:t>be released, damaging the host</a:t>
            </a:r>
            <a:r>
              <a:rPr lang="en-US" sz="1400" dirty="0" smtClean="0"/>
              <a:t>.</a:t>
            </a:r>
          </a:p>
          <a:p>
            <a:pPr>
              <a:buFontTx/>
              <a:buChar char="-"/>
            </a:pPr>
            <a:r>
              <a:rPr lang="en-US" sz="1400" dirty="0" smtClean="0"/>
              <a:t> Th1 and Th17 cells, along with </a:t>
            </a:r>
            <a:r>
              <a:rPr lang="en-US" sz="1400" dirty="0"/>
              <a:t>NFkB production will</a:t>
            </a:r>
            <a:r>
              <a:rPr lang="en-US" sz="1400" dirty="0" smtClean="0"/>
              <a:t> cause indirect damage via the </a:t>
            </a:r>
            <a:r>
              <a:rPr lang="en-US" sz="1400" dirty="0"/>
              <a:t>release of proinflammatory moelcules IL-1/6/8, TNFa, chemokines and Type I interferons causing redness, heat pain and swelling,</a:t>
            </a:r>
            <a:r>
              <a:rPr lang="en-US" sz="1400" dirty="0" smtClean="0"/>
              <a:t> </a:t>
            </a:r>
            <a:endParaRPr lang="en-US" sz="1400" dirty="0" smtClean="0"/>
          </a:p>
          <a:p>
            <a:pPr>
              <a:buFontTx/>
              <a:buChar char="-"/>
            </a:pPr>
            <a:r>
              <a:rPr lang="en-US" sz="1400" dirty="0" smtClean="0"/>
              <a:t> The molecules will also cause </a:t>
            </a:r>
            <a:r>
              <a:rPr lang="en-US" sz="1400" dirty="0"/>
              <a:t>irritation of the respiratory tract, vasodilatation and increased permeability leading to the possibility of edema and fluid build up of the lungs</a:t>
            </a:r>
            <a:r>
              <a:rPr lang="en-US" sz="1400" dirty="0" smtClean="0"/>
              <a:t> in an effort to increase leukocyte mobility.</a:t>
            </a:r>
          </a:p>
          <a:p>
            <a:pPr>
              <a:buFontTx/>
              <a:buChar char="-"/>
            </a:pPr>
            <a:r>
              <a:rPr lang="en-US" sz="1400" dirty="0"/>
              <a:t> </a:t>
            </a:r>
            <a:r>
              <a:rPr lang="en-US" sz="1400" dirty="0" smtClean="0"/>
              <a:t>The fluid build up, </a:t>
            </a:r>
            <a:r>
              <a:rPr lang="en-US" sz="1400" dirty="0"/>
              <a:t>combined </a:t>
            </a:r>
            <a:r>
              <a:rPr lang="en-US" sz="1400" dirty="0" smtClean="0"/>
              <a:t>with complement and signaling based damage, </a:t>
            </a:r>
            <a:r>
              <a:rPr lang="en-US" sz="1400" dirty="0"/>
              <a:t>will induce violent coughing fits as the body tires to clear the lungs, as is with Joseph’s case.</a:t>
            </a:r>
          </a:p>
          <a:p>
            <a:pPr>
              <a:buFontTx/>
              <a:buChar char="-"/>
            </a:pPr>
            <a:r>
              <a:rPr lang="en-US" sz="1400" dirty="0"/>
              <a:t> Joseph’s fever is also a result of</a:t>
            </a:r>
            <a:r>
              <a:rPr lang="en-US" sz="1400" dirty="0" smtClean="0"/>
              <a:t> the </a:t>
            </a:r>
            <a:r>
              <a:rPr lang="en-US" sz="1400" dirty="0"/>
              <a:t>inflammatory state within the </a:t>
            </a:r>
            <a:r>
              <a:rPr lang="en-US" sz="1400" dirty="0" smtClean="0"/>
              <a:t>body</a:t>
            </a:r>
            <a:r>
              <a:rPr lang="en-US" sz="1400" dirty="0" smtClean="0"/>
              <a:t>, </a:t>
            </a:r>
            <a:r>
              <a:rPr lang="en-US" sz="1400" dirty="0" smtClean="0"/>
              <a:t>the </a:t>
            </a:r>
            <a:r>
              <a:rPr lang="en-US" sz="1400" dirty="0"/>
              <a:t>release of prostaglandin E2 (PG32) due </a:t>
            </a:r>
            <a:r>
              <a:rPr lang="en-US" sz="1400" dirty="0" smtClean="0"/>
              <a:t>to bacterial </a:t>
            </a:r>
            <a:r>
              <a:rPr lang="en-US" sz="1400" dirty="0"/>
              <a:t>LPS and IL-1 release due to tracheal toxin.</a:t>
            </a:r>
          </a:p>
          <a:p>
            <a:pPr>
              <a:buFontTx/>
              <a:buChar char="-"/>
            </a:pPr>
            <a:r>
              <a:rPr lang="en-US" sz="1400" dirty="0"/>
              <a:t> Despite this, the fever will in fact help the body as it triggers increased leukocyte killing of bacteria.</a:t>
            </a:r>
          </a:p>
          <a:p>
            <a:pPr>
              <a:buFontTx/>
              <a:buChar char="-"/>
            </a:pPr>
            <a:r>
              <a:rPr lang="en-US" sz="1400" dirty="0"/>
              <a:t> PT can also cause a disruption of adenylate cyclase levels, causing an increase which in turns throws off numerous metabolic pathways in the host, causing severe damage ranging from a</a:t>
            </a:r>
            <a:r>
              <a:rPr lang="en-US" sz="1400" dirty="0" smtClean="0"/>
              <a:t> delay </a:t>
            </a:r>
            <a:r>
              <a:rPr lang="en-US" sz="1400" dirty="0"/>
              <a:t>of neutrophil recruitment</a:t>
            </a:r>
            <a:r>
              <a:rPr lang="en-US" sz="1400" dirty="0" smtClean="0"/>
              <a:t> to reduced </a:t>
            </a:r>
            <a:r>
              <a:rPr lang="en-US" sz="1400" dirty="0"/>
              <a:t>humoral responses.  </a:t>
            </a:r>
          </a:p>
          <a:p>
            <a:pPr>
              <a:buFontTx/>
              <a:buChar char="-"/>
            </a:pPr>
            <a:r>
              <a:rPr lang="en-US" sz="1400" dirty="0"/>
              <a:t> Lethal toxin can</a:t>
            </a:r>
            <a:r>
              <a:rPr lang="en-US" sz="1400" dirty="0" smtClean="0"/>
              <a:t> </a:t>
            </a:r>
            <a:r>
              <a:rPr lang="en-US" sz="1400" dirty="0" smtClean="0"/>
              <a:t>also cause</a:t>
            </a:r>
            <a:r>
              <a:rPr lang="en-US" sz="1400" dirty="0" smtClean="0"/>
              <a:t> </a:t>
            </a:r>
            <a:r>
              <a:rPr lang="en-US" sz="1400" dirty="0"/>
              <a:t>enhanced infection due to the reduction of </a:t>
            </a:r>
            <a:r>
              <a:rPr lang="en-US" sz="1400" dirty="0" smtClean="0"/>
              <a:t>macrophages, </a:t>
            </a:r>
            <a:r>
              <a:rPr lang="en-US" sz="1400" dirty="0" smtClean="0"/>
              <a:t>possibly leading to </a:t>
            </a:r>
            <a:r>
              <a:rPr lang="en-US" sz="1400" dirty="0" smtClean="0"/>
              <a:t>necrosis.</a:t>
            </a:r>
            <a:endParaRPr lang="en-US" sz="1400" dirty="0"/>
          </a:p>
          <a:p>
            <a:pPr>
              <a:buFontTx/>
              <a:buChar char="-"/>
            </a:pPr>
            <a:r>
              <a:rPr lang="en-US" sz="1400" dirty="0"/>
              <a:t> Even phagocytic cells such as neutrophils macrophages and DCs can damage the host due to overproduction of NO, which can combine with several Reactive Oxygen Species (ROS) to create damaging intermediates</a:t>
            </a:r>
            <a:r>
              <a:rPr lang="en-US" sz="1400" dirty="0" smtClean="0"/>
              <a:t> that harm nearby </a:t>
            </a:r>
            <a:r>
              <a:rPr lang="en-US" sz="1400" dirty="0"/>
              <a:t>cells.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700" y="498051"/>
            <a:ext cx="5956300" cy="6194849"/>
          </a:xfrm>
          <a:prstGeom prst="rect">
            <a:avLst/>
          </a:prstGeom>
        </p:spPr>
      </p:pic>
      <p:sp>
        <p:nvSpPr>
          <p:cNvPr id="6" name="Title 1"/>
          <p:cNvSpPr>
            <a:spLocks noGrp="1"/>
          </p:cNvSpPr>
          <p:nvPr>
            <p:ph type="ctrTitle"/>
          </p:nvPr>
        </p:nvSpPr>
        <p:spPr>
          <a:xfrm>
            <a:off x="2336800" y="-93530"/>
            <a:ext cx="6172200" cy="591581"/>
          </a:xfrm>
        </p:spPr>
        <p:txBody>
          <a:bodyPr>
            <a:normAutofit fontScale="90000"/>
          </a:bodyPr>
          <a:lstStyle/>
          <a:p>
            <a:r>
              <a:rPr lang="en-US" dirty="0"/>
              <a:t>Host Damage (2): Toxins Table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65100" y="0"/>
            <a:ext cx="7467600" cy="503238"/>
          </a:xfrm>
          <a:prstGeom prst="rect">
            <a:avLst/>
          </a:prstGeom>
        </p:spPr>
        <p:txBody>
          <a:bodyPr vert="horz" anchor="b">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Bacterial Evasion (1): Bacterial Proteins Part 1</a:t>
            </a:r>
          </a:p>
        </p:txBody>
      </p:sp>
      <p:sp>
        <p:nvSpPr>
          <p:cNvPr id="3" name="TextBox 2"/>
          <p:cNvSpPr txBox="1"/>
          <p:nvPr/>
        </p:nvSpPr>
        <p:spPr>
          <a:xfrm>
            <a:off x="165100" y="632917"/>
            <a:ext cx="8369300" cy="3785652"/>
          </a:xfrm>
          <a:prstGeom prst="rect">
            <a:avLst/>
          </a:prstGeom>
          <a:noFill/>
        </p:spPr>
        <p:txBody>
          <a:bodyPr wrap="square" rtlCol="0">
            <a:spAutoFit/>
          </a:bodyPr>
          <a:lstStyle/>
          <a:p>
            <a:r>
              <a:rPr lang="en-US" sz="1200" i="1" dirty="0"/>
              <a:t>B. pertussis </a:t>
            </a:r>
            <a:r>
              <a:rPr lang="en-US" sz="1200" dirty="0"/>
              <a:t>expresses and utilizes a multitude of molecules to enhance both its own virulence and bypass host defenses, examples include:</a:t>
            </a:r>
          </a:p>
          <a:p>
            <a:pPr>
              <a:buFontTx/>
              <a:buChar char="-"/>
            </a:pPr>
            <a:r>
              <a:rPr lang="en-US" sz="1200" b="1" dirty="0"/>
              <a:t>Filamentous haemagglutinin (Fha)</a:t>
            </a:r>
            <a:r>
              <a:rPr lang="en-US" sz="1200" dirty="0"/>
              <a:t>, which is used to improve uptake into both macrophages and neutrophils via CR3, which allows the bacteria to avoid detection and utilize ACT to suppress the cell’s ability to kill the bacteria. </a:t>
            </a:r>
          </a:p>
          <a:p>
            <a:pPr>
              <a:buFontTx/>
              <a:buChar char="-"/>
            </a:pPr>
            <a:r>
              <a:rPr lang="en-US" sz="1200" dirty="0"/>
              <a:t> Fha also has other functions such as suppression of inflammation in airways due increased IL-10 expression causing differentiation of more T regulatory cells (Treg), which in turn will produce more IL-10 and suppress </a:t>
            </a:r>
            <a:r>
              <a:rPr lang="en-US" sz="1200" dirty="0" err="1"/>
              <a:t>IFNg</a:t>
            </a:r>
            <a:r>
              <a:rPr lang="en-US" sz="1200" dirty="0"/>
              <a:t> production and Th1 response.</a:t>
            </a:r>
          </a:p>
          <a:p>
            <a:pPr>
              <a:buFontTx/>
              <a:buChar char="-"/>
            </a:pPr>
            <a:r>
              <a:rPr lang="en-US" sz="1200" dirty="0"/>
              <a:t> Fha can also cause proteasome inhibition, which will inhibit </a:t>
            </a:r>
            <a:r>
              <a:rPr lang="en-US" sz="1200" dirty="0" err="1" smtClean="0"/>
              <a:t>NFkB</a:t>
            </a:r>
            <a:r>
              <a:rPr lang="en-US" sz="1200" dirty="0" smtClean="0"/>
              <a:t> </a:t>
            </a:r>
            <a:r>
              <a:rPr lang="en-US" sz="1200" dirty="0"/>
              <a:t>signaling and stop the proinflammatory response.</a:t>
            </a:r>
          </a:p>
          <a:p>
            <a:pPr>
              <a:buFontTx/>
              <a:buChar char="-"/>
            </a:pPr>
            <a:r>
              <a:rPr lang="en-US" sz="1200" b="1" dirty="0"/>
              <a:t> ACT, </a:t>
            </a:r>
            <a:r>
              <a:rPr lang="en-US" sz="1200" dirty="0"/>
              <a:t>also enters the cell via CR3 binding however, this will</a:t>
            </a:r>
            <a:r>
              <a:rPr lang="en-US" sz="1200" dirty="0" smtClean="0"/>
              <a:t> trigger </a:t>
            </a:r>
            <a:r>
              <a:rPr lang="en-US" sz="1200" dirty="0"/>
              <a:t>a massive increase of cAMP </a:t>
            </a:r>
            <a:r>
              <a:rPr lang="en-US" sz="1200" dirty="0" smtClean="0"/>
              <a:t>via its </a:t>
            </a:r>
            <a:r>
              <a:rPr lang="en-US" sz="1200" dirty="0"/>
              <a:t>adenylate cyclase domain. </a:t>
            </a:r>
          </a:p>
          <a:p>
            <a:pPr>
              <a:buFontTx/>
              <a:buChar char="-"/>
            </a:pPr>
            <a:r>
              <a:rPr lang="en-US" sz="1200" dirty="0"/>
              <a:t> cAMP can also be increased due to the formation of cation-selective pores in the cell membrane as a direct result of a hemolysin repeat in ACT’s toxin domain. </a:t>
            </a:r>
          </a:p>
          <a:p>
            <a:pPr>
              <a:buFontTx/>
              <a:buChar char="-"/>
            </a:pPr>
            <a:r>
              <a:rPr lang="en-US" sz="1200" dirty="0"/>
              <a:t> The increased cAMP will cause massive inhibition of multiple anti-microbial abilities of the cell such as preventing neutrophil oxidative burst.</a:t>
            </a:r>
          </a:p>
          <a:p>
            <a:pPr>
              <a:buFontTx/>
              <a:buChar char="-"/>
            </a:pPr>
            <a:r>
              <a:rPr lang="en-US" sz="1200" dirty="0"/>
              <a:t> It can also cause the destruction of innate immune cells can via apoptosis and cell cycle arrest and reduced phagocytosis, chemotaxis and superoxide generation.</a:t>
            </a:r>
          </a:p>
          <a:p>
            <a:pPr>
              <a:buFontTx/>
              <a:buChar char="-"/>
            </a:pPr>
            <a:r>
              <a:rPr lang="en-US" sz="1200" dirty="0"/>
              <a:t> Additionally, section of IL-12 and TNF-a will also be stopped.</a:t>
            </a:r>
          </a:p>
          <a:p>
            <a:endParaRPr lang="en-US" sz="1200" dirty="0"/>
          </a:p>
        </p:txBody>
      </p:sp>
      <p:pic>
        <p:nvPicPr>
          <p:cNvPr id="5" name="Picture 4"/>
          <p:cNvPicPr>
            <a:picLocks noChangeAspect="1"/>
          </p:cNvPicPr>
          <p:nvPr/>
        </p:nvPicPr>
        <p:blipFill>
          <a:blip r:embed="rId2"/>
          <a:stretch>
            <a:fillRect/>
          </a:stretch>
        </p:blipFill>
        <p:spPr>
          <a:xfrm>
            <a:off x="334148" y="4295376"/>
            <a:ext cx="3890515" cy="2490128"/>
          </a:xfrm>
          <a:prstGeom prst="rect">
            <a:avLst/>
          </a:prstGeom>
        </p:spPr>
      </p:pic>
      <p:pic>
        <p:nvPicPr>
          <p:cNvPr id="2050" name="Picture 2" descr="Image result for filamentous hemagglutini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3D55C6-9EDF-4BB5-86A1-1214D29BA6A3}"/>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4206889"/>
            <a:ext cx="3637384" cy="25786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Oriel.thmx</Template>
  <TotalTime>910</TotalTime>
  <Words>2206</Words>
  <Application>Microsoft Macintosh PowerPoint</Application>
  <PresentationFormat>On-screen Show (4:3)</PresentationFormat>
  <Paragraphs>98</Paragraphs>
  <Slides>14</Slides>
  <Notes>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Oriel</vt:lpstr>
      <vt:lpstr>Case 4:   Bordetella pertussis &amp;  Whooping Cough</vt:lpstr>
      <vt:lpstr>Case: A Chronic Cough</vt:lpstr>
      <vt:lpstr>Overview of topics</vt:lpstr>
      <vt:lpstr>Host Response (1): Innate Response</vt:lpstr>
      <vt:lpstr>Host Response (2): Adaptive Response</vt:lpstr>
      <vt:lpstr>Host Response (3): Diagram of Adaptive Immunity </vt:lpstr>
      <vt:lpstr>Host Damage (1):</vt:lpstr>
      <vt:lpstr>Host Damage (2): Toxins Table</vt:lpstr>
      <vt:lpstr>Slide 9</vt:lpstr>
      <vt:lpstr>Slide 10</vt:lpstr>
      <vt:lpstr>Slide 11</vt:lpstr>
      <vt:lpstr>Slide 12</vt:lpstr>
      <vt:lpstr>Outcome (1): Timeline of AB response </vt:lpstr>
      <vt:lpstr>Outcome (2): Vaccine Development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Bordetella pertussis &amp;  Whooping Cough</dc:title>
  <dc:creator>Riley Ty</dc:creator>
  <cp:lastModifiedBy>Riley Ty</cp:lastModifiedBy>
  <cp:revision>50</cp:revision>
  <dcterms:created xsi:type="dcterms:W3CDTF">2017-12-02T04:36:51Z</dcterms:created>
  <dcterms:modified xsi:type="dcterms:W3CDTF">2017-12-02T06:01:28Z</dcterms:modified>
</cp:coreProperties>
</file>