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2" r:id="rId1"/>
    <p:sldMasterId id="2147483691" r:id="rId2"/>
  </p:sldMasterIdLst>
  <p:notesMasterIdLst>
    <p:notesMasterId r:id="rId36"/>
  </p:notesMasterIdLst>
  <p:handoutMasterIdLst>
    <p:handoutMasterId r:id="rId37"/>
  </p:handoutMasterIdLst>
  <p:sldIdLst>
    <p:sldId id="423" r:id="rId3"/>
    <p:sldId id="424" r:id="rId4"/>
    <p:sldId id="425" r:id="rId5"/>
    <p:sldId id="426" r:id="rId6"/>
    <p:sldId id="421" r:id="rId7"/>
    <p:sldId id="422" r:id="rId8"/>
    <p:sldId id="391" r:id="rId9"/>
    <p:sldId id="455" r:id="rId10"/>
    <p:sldId id="427" r:id="rId11"/>
    <p:sldId id="450" r:id="rId12"/>
    <p:sldId id="453" r:id="rId13"/>
    <p:sldId id="452" r:id="rId14"/>
    <p:sldId id="454" r:id="rId15"/>
    <p:sldId id="429" r:id="rId16"/>
    <p:sldId id="430" r:id="rId17"/>
    <p:sldId id="431" r:id="rId18"/>
    <p:sldId id="432" r:id="rId19"/>
    <p:sldId id="456" r:id="rId20"/>
    <p:sldId id="457" r:id="rId21"/>
    <p:sldId id="458" r:id="rId22"/>
    <p:sldId id="433" r:id="rId23"/>
    <p:sldId id="434" r:id="rId24"/>
    <p:sldId id="435" r:id="rId25"/>
    <p:sldId id="323" r:id="rId26"/>
    <p:sldId id="436" r:id="rId27"/>
    <p:sldId id="446" r:id="rId28"/>
    <p:sldId id="438" r:id="rId29"/>
    <p:sldId id="439" r:id="rId30"/>
    <p:sldId id="440" r:id="rId31"/>
    <p:sldId id="448" r:id="rId32"/>
    <p:sldId id="443" r:id="rId33"/>
    <p:sldId id="445" r:id="rId34"/>
    <p:sldId id="442" r:id="rId35"/>
  </p:sldIdLst>
  <p:sldSz cx="9144000" cy="5143500" type="screen16x9"/>
  <p:notesSz cx="9144000" cy="5143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CD98274-5AB6-9D45-8569-9B01280A9106}">
          <p14:sldIdLst>
            <p14:sldId id="423"/>
            <p14:sldId id="424"/>
            <p14:sldId id="425"/>
            <p14:sldId id="426"/>
            <p14:sldId id="421"/>
            <p14:sldId id="422"/>
            <p14:sldId id="391"/>
            <p14:sldId id="455"/>
            <p14:sldId id="427"/>
            <p14:sldId id="450"/>
            <p14:sldId id="453"/>
            <p14:sldId id="452"/>
            <p14:sldId id="454"/>
            <p14:sldId id="429"/>
            <p14:sldId id="430"/>
            <p14:sldId id="431"/>
            <p14:sldId id="432"/>
            <p14:sldId id="456"/>
            <p14:sldId id="457"/>
            <p14:sldId id="458"/>
            <p14:sldId id="433"/>
            <p14:sldId id="434"/>
            <p14:sldId id="435"/>
            <p14:sldId id="323"/>
            <p14:sldId id="436"/>
            <p14:sldId id="446"/>
            <p14:sldId id="438"/>
            <p14:sldId id="439"/>
            <p14:sldId id="440"/>
            <p14:sldId id="448"/>
            <p14:sldId id="443"/>
            <p14:sldId id="445"/>
          </p14:sldIdLst>
        </p14:section>
        <p14:section name="Unused Slides" id="{703C3531-F7FA-C44F-B26F-D1EECD5254AB}">
          <p14:sldIdLst>
            <p14:sldId id="442"/>
          </p14:sldIdLst>
        </p14:section>
      </p14:sectionLst>
    </p:ext>
    <p:ext uri="{EFAFB233-063F-42B5-8137-9DF3F51BA10A}">
      <p15:sldGuideLst xmlns:p15="http://schemas.microsoft.com/office/powerpoint/2012/main">
        <p15:guide id="1" orient="horz" pos="2880">
          <p15:clr>
            <a:srgbClr val="A4A3A4"/>
          </p15:clr>
        </p15:guide>
        <p15:guide id="2"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67BD6"/>
    <a:srgbClr val="0070C3"/>
    <a:srgbClr val="4D78C3"/>
    <a:srgbClr val="4C7CB0"/>
    <a:srgbClr val="1155CC"/>
    <a:srgbClr val="002060"/>
    <a:srgbClr val="598BE0"/>
    <a:srgbClr val="0000FF"/>
    <a:srgbClr val="DFE8F0"/>
    <a:srgbClr val="9BC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89"/>
  </p:normalViewPr>
  <p:slideViewPr>
    <p:cSldViewPr snapToGrid="0">
      <p:cViewPr varScale="1">
        <p:scale>
          <a:sx n="81" d="100"/>
          <a:sy n="81" d="100"/>
        </p:scale>
        <p:origin x="860" y="60"/>
      </p:cViewPr>
      <p:guideLst>
        <p:guide orient="horz" pos="2880"/>
        <p:guide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4F6BBB9-9D6B-D84C-99AB-1B2F7A9FA085}"/>
              </a:ext>
            </a:extLst>
          </p:cNvPr>
          <p:cNvSpPr>
            <a:spLocks noGrp="1"/>
          </p:cNvSpPr>
          <p:nvPr>
            <p:ph type="hdr" sz="quarter"/>
          </p:nvPr>
        </p:nvSpPr>
        <p:spPr>
          <a:xfrm>
            <a:off x="0" y="2"/>
            <a:ext cx="3962400" cy="257175"/>
          </a:xfrm>
          <a:prstGeom prst="rect">
            <a:avLst/>
          </a:prstGeom>
        </p:spPr>
        <p:txBody>
          <a:bodyPr vert="horz" lIns="91440" tIns="45720" rIns="91440" bIns="45720" rtlCol="0"/>
          <a:lstStyle>
            <a:lvl1pPr algn="l">
              <a:defRPr sz="1200"/>
            </a:lvl1pPr>
          </a:lstStyle>
          <a:p>
            <a:r>
              <a:rPr lang="en-CA" sz="1050">
                <a:latin typeface="Avenir Medium" panose="02000503020000020003" pitchFamily="2" charset="0"/>
              </a:rPr>
              <a:t>2025 CTLT Summer Institute</a:t>
            </a:r>
          </a:p>
          <a:p>
            <a:r>
              <a:rPr lang="en-CA" sz="1050">
                <a:latin typeface="Avenir Medium" panose="02000503020000020003" pitchFamily="2" charset="0"/>
              </a:rPr>
              <a:t>Writing a LCI Syllabus</a:t>
            </a:r>
          </a:p>
          <a:p>
            <a:r>
              <a:rPr lang="en-CA" sz="1050">
                <a:latin typeface="Avenir Medium" panose="02000503020000020003" pitchFamily="2" charset="0"/>
              </a:rPr>
              <a:t>Gail Hammond, Judy Chan</a:t>
            </a:r>
          </a:p>
          <a:p>
            <a:endParaRPr lang="en-CA" sz="1050">
              <a:latin typeface="Avenir Medium" panose="02000503020000020003" pitchFamily="2" charset="0"/>
            </a:endParaRPr>
          </a:p>
        </p:txBody>
      </p:sp>
      <p:sp>
        <p:nvSpPr>
          <p:cNvPr id="3" name="Date Placeholder 2">
            <a:extLst>
              <a:ext uri="{FF2B5EF4-FFF2-40B4-BE49-F238E27FC236}">
                <a16:creationId xmlns:a16="http://schemas.microsoft.com/office/drawing/2014/main" id="{7DD466BC-6F11-E14D-9C88-61DA8E455FF2}"/>
              </a:ext>
            </a:extLst>
          </p:cNvPr>
          <p:cNvSpPr>
            <a:spLocks noGrp="1"/>
          </p:cNvSpPr>
          <p:nvPr>
            <p:ph type="dt" sz="quarter" idx="1"/>
          </p:nvPr>
        </p:nvSpPr>
        <p:spPr>
          <a:xfrm>
            <a:off x="5180012" y="2"/>
            <a:ext cx="3962400" cy="257175"/>
          </a:xfrm>
          <a:prstGeom prst="rect">
            <a:avLst/>
          </a:prstGeom>
        </p:spPr>
        <p:txBody>
          <a:bodyPr vert="horz" lIns="91440" tIns="45720" rIns="91440" bIns="45720" rtlCol="0"/>
          <a:lstStyle>
            <a:lvl1pPr algn="r">
              <a:defRPr sz="1200"/>
            </a:lvl1pPr>
          </a:lstStyle>
          <a:p>
            <a:r>
              <a:rPr lang="en-CA" sz="1050">
                <a:latin typeface="Avenir Medium" panose="02000503020000020003" pitchFamily="2" charset="0"/>
              </a:rPr>
              <a:t>August 19, 2025</a:t>
            </a:r>
          </a:p>
        </p:txBody>
      </p:sp>
      <p:sp>
        <p:nvSpPr>
          <p:cNvPr id="4" name="Footer Placeholder 3">
            <a:extLst>
              <a:ext uri="{FF2B5EF4-FFF2-40B4-BE49-F238E27FC236}">
                <a16:creationId xmlns:a16="http://schemas.microsoft.com/office/drawing/2014/main" id="{AFE7C473-1BF3-634D-BF7B-CD90C7827AA2}"/>
              </a:ext>
            </a:extLst>
          </p:cNvPr>
          <p:cNvSpPr>
            <a:spLocks noGrp="1"/>
          </p:cNvSpPr>
          <p:nvPr>
            <p:ph type="ftr" sz="quarter" idx="2"/>
          </p:nvPr>
        </p:nvSpPr>
        <p:spPr>
          <a:xfrm>
            <a:off x="0" y="4886327"/>
            <a:ext cx="3962400" cy="257175"/>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DBCFE38B-27C3-1643-9E9A-CEA6EDB7D508}"/>
              </a:ext>
            </a:extLst>
          </p:cNvPr>
          <p:cNvSpPr>
            <a:spLocks noGrp="1"/>
          </p:cNvSpPr>
          <p:nvPr>
            <p:ph type="sldNum" sz="quarter" idx="3"/>
          </p:nvPr>
        </p:nvSpPr>
        <p:spPr>
          <a:xfrm>
            <a:off x="5180012" y="4886327"/>
            <a:ext cx="3962400" cy="257175"/>
          </a:xfrm>
          <a:prstGeom prst="rect">
            <a:avLst/>
          </a:prstGeom>
        </p:spPr>
        <p:txBody>
          <a:bodyPr vert="horz" lIns="91440" tIns="45720" rIns="91440" bIns="45720" rtlCol="0" anchor="b"/>
          <a:lstStyle>
            <a:lvl1pPr algn="r">
              <a:defRPr sz="1200"/>
            </a:lvl1pPr>
          </a:lstStyle>
          <a:p>
            <a:fld id="{3178D845-F0F2-7240-BB39-32CF80558007}" type="slidenum">
              <a:rPr lang="en-CA" smtClean="0"/>
              <a:t>‹#›</a:t>
            </a:fld>
            <a:endParaRPr lang="en-CA"/>
          </a:p>
        </p:txBody>
      </p:sp>
    </p:spTree>
    <p:extLst>
      <p:ext uri="{BB962C8B-B14F-4D97-AF65-F5344CB8AC3E}">
        <p14:creationId xmlns:p14="http://schemas.microsoft.com/office/powerpoint/2010/main" val="24537323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2905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irshdc.ubc.ca/"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42598878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4095439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56571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1780120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40241739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3F23B-78F8-A8D1-862F-19C0A7905179}"/>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61FE7C76-D45C-61B6-3A18-34DCAE05FC88}"/>
              </a:ext>
            </a:extLst>
          </p:cNvP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6474327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rPr lang="en-CA"/>
              <a:t>A LC syllabus facilitates academic success of students. Includes additional rationale of the course, and is explicit about student learning in important ways, such as </a:t>
            </a:r>
            <a:endParaRPr/>
          </a:p>
        </p:txBody>
      </p:sp>
    </p:spTree>
    <p:extLst>
      <p:ext uri="{BB962C8B-B14F-4D97-AF65-F5344CB8AC3E}">
        <p14:creationId xmlns:p14="http://schemas.microsoft.com/office/powerpoint/2010/main" val="8365115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166AE-86BF-FEA6-BB39-AC1ABA5BCF98}"/>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5A61A8B6-564F-089F-63B0-66AA839E9028}"/>
              </a:ext>
            </a:extLst>
          </p:cNvPr>
          <p:cNvSpPr>
            <a:spLocks noGrp="1"/>
          </p:cNvSpPr>
          <p:nvPr>
            <p:ph type="body" idx="1"/>
          </p:nvPr>
        </p:nvSpPr>
        <p:spPr/>
        <p:txBody>
          <a:bodyPr>
            <a:normAutofit fontScale="25000" lnSpcReduction="20000"/>
          </a:bodyPr>
          <a:lstStyle/>
          <a:p>
            <a:r>
              <a:rPr lang="en-CA"/>
              <a:t>*one of the ways you can acknowledge these experiences is by using inclusive teaching statements. Three examples to share. </a:t>
            </a:r>
            <a:endParaRPr/>
          </a:p>
        </p:txBody>
      </p:sp>
    </p:spTree>
    <p:extLst>
      <p:ext uri="{BB962C8B-B14F-4D97-AF65-F5344CB8AC3E}">
        <p14:creationId xmlns:p14="http://schemas.microsoft.com/office/powerpoint/2010/main" val="22457772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28950" y="642938"/>
            <a:ext cx="3086100" cy="1736725"/>
          </a:xfrm>
          <a:prstGeom prst="rect">
            <a:avLst/>
          </a:prstGeom>
          <a:noFill/>
          <a:ln w="12700">
            <a:solidFill>
              <a:prstClr val="black"/>
            </a:solidFill>
          </a:ln>
        </p:spPr>
      </p:sp>
      <p:sp>
        <p:nvSpPr>
          <p:cNvPr id="3" name="Notes Placeholder 2"/>
          <p:cNvSpPr>
            <a:spLocks noGrp="1"/>
          </p:cNvSpPr>
          <p:nvPr>
            <p:ph type="body" idx="1"/>
          </p:nvPr>
        </p:nvSpPr>
        <p:spPr>
          <a:xfrm>
            <a:off x="914400" y="2475309"/>
            <a:ext cx="7315200" cy="2025253"/>
          </a:xfrm>
          <a:prstGeom prst="rect">
            <a:avLst/>
          </a:prstGeom>
        </p:spPr>
        <p:txBody>
          <a:bodyPr/>
          <a:lstStyle/>
          <a:p>
            <a:r>
              <a:rPr lang="en-CA"/>
              <a:t>-create a sense of belonging. It says “I see you” –recognition of students’ backgrounds instead of </a:t>
            </a:r>
            <a:r>
              <a:rPr lang="en-CA" err="1"/>
              <a:t>generizicing</a:t>
            </a:r>
            <a:r>
              <a:rPr lang="en-CA"/>
              <a:t> your student population as “all 2</a:t>
            </a:r>
            <a:r>
              <a:rPr lang="en-CA" baseline="30000"/>
              <a:t>nd</a:t>
            </a:r>
            <a:r>
              <a:rPr lang="en-CA"/>
              <a:t> years”, etc. </a:t>
            </a:r>
          </a:p>
          <a:p>
            <a:endParaRPr lang="en-CA"/>
          </a:p>
          <a:p>
            <a:r>
              <a:rPr lang="en-CA"/>
              <a:t>https://</a:t>
            </a:r>
            <a:r>
              <a:rPr lang="en-CA" err="1"/>
              <a:t>www.brown.edu</a:t>
            </a:r>
            <a:r>
              <a:rPr lang="en-CA"/>
              <a:t>/</a:t>
            </a:r>
            <a:r>
              <a:rPr lang="en-CA" err="1"/>
              <a:t>sheridan</a:t>
            </a:r>
            <a:r>
              <a:rPr lang="en-CA"/>
              <a:t>/teaching-learning-resources/inclusive-teaching/statements</a:t>
            </a:r>
          </a:p>
          <a:p>
            <a:endParaRPr lang="en-CA"/>
          </a:p>
          <a:p>
            <a:endParaRPr lang="en-CA">
              <a:solidFill>
                <a:srgbClr val="FF0000"/>
              </a:solidFill>
            </a:endParaRPr>
          </a:p>
          <a:p>
            <a:r>
              <a:rPr lang="en-CA">
                <a:solidFill>
                  <a:srgbClr val="FF0000"/>
                </a:solidFill>
              </a:rPr>
              <a:t>Replace with excerpt from Kathryn Rawn’s syllabus??</a:t>
            </a:r>
          </a:p>
          <a:p>
            <a:endParaRPr lang="en-US"/>
          </a:p>
        </p:txBody>
      </p:sp>
    </p:spTree>
    <p:extLst>
      <p:ext uri="{BB962C8B-B14F-4D97-AF65-F5344CB8AC3E}">
        <p14:creationId xmlns:p14="http://schemas.microsoft.com/office/powerpoint/2010/main" val="3888329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C7ACF-46A2-AFA6-B2ED-D1DADAA6B1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3BA687-FC64-CAEF-EA32-F4B296F5A05E}"/>
              </a:ext>
            </a:extLst>
          </p:cNvPr>
          <p:cNvSpPr>
            <a:spLocks noGrp="1" noRot="1" noChangeAspect="1"/>
          </p:cNvSpPr>
          <p:nvPr>
            <p:ph type="sldImg"/>
          </p:nvPr>
        </p:nvSpPr>
        <p:spPr>
          <a:xfrm>
            <a:off x="3028950" y="642938"/>
            <a:ext cx="3086100" cy="1736725"/>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FDC7C5FA-A1CC-095C-7FF2-4492D6EDB0C1}"/>
              </a:ext>
            </a:extLst>
          </p:cNvPr>
          <p:cNvSpPr>
            <a:spLocks noGrp="1"/>
          </p:cNvSpPr>
          <p:nvPr>
            <p:ph type="body" idx="1"/>
          </p:nvPr>
        </p:nvSpPr>
        <p:spPr>
          <a:xfrm>
            <a:off x="914400" y="2475309"/>
            <a:ext cx="7315200" cy="2025253"/>
          </a:xfrm>
          <a:prstGeom prst="rect">
            <a:avLst/>
          </a:prstGeom>
        </p:spPr>
        <p:txBody>
          <a:bodyPr/>
          <a:lstStyle/>
          <a:p>
            <a:r>
              <a:rPr lang="en-CA"/>
              <a:t>Letting students know what resources are </a:t>
            </a:r>
            <a:r>
              <a:rPr lang="en-CA" err="1"/>
              <a:t>avaialbale</a:t>
            </a:r>
            <a:r>
              <a:rPr lang="en-CA"/>
              <a:t> for them – recognizing that mental and physical health are important aspects of learning. Helping students not to feel alone – these are common issues that we all face at various times (breaking down barriers and stigma) </a:t>
            </a:r>
          </a:p>
          <a:p>
            <a:endParaRPr lang="en-CA"/>
          </a:p>
          <a:p>
            <a:r>
              <a:rPr lang="en-CA"/>
              <a:t>https://</a:t>
            </a:r>
            <a:r>
              <a:rPr lang="en-CA" err="1"/>
              <a:t>www.brown.edu</a:t>
            </a:r>
            <a:r>
              <a:rPr lang="en-CA"/>
              <a:t>/</a:t>
            </a:r>
            <a:r>
              <a:rPr lang="en-CA" err="1"/>
              <a:t>sheridan</a:t>
            </a:r>
            <a:r>
              <a:rPr lang="en-CA"/>
              <a:t>/teaching-learning-resources/inclusive-teaching/statements</a:t>
            </a:r>
          </a:p>
          <a:p>
            <a:endParaRPr lang="en-US"/>
          </a:p>
        </p:txBody>
      </p:sp>
    </p:spTree>
    <p:extLst>
      <p:ext uri="{BB962C8B-B14F-4D97-AF65-F5344CB8AC3E}">
        <p14:creationId xmlns:p14="http://schemas.microsoft.com/office/powerpoint/2010/main" val="39412635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28950" y="642938"/>
            <a:ext cx="3086100" cy="1736725"/>
          </a:xfrm>
          <a:prstGeom prst="rect">
            <a:avLst/>
          </a:prstGeom>
          <a:noFill/>
          <a:ln w="12700">
            <a:solidFill>
              <a:prstClr val="black"/>
            </a:solidFill>
          </a:ln>
        </p:spPr>
      </p:sp>
      <p:sp>
        <p:nvSpPr>
          <p:cNvPr id="3" name="Notes Placeholder 2"/>
          <p:cNvSpPr>
            <a:spLocks noGrp="1"/>
          </p:cNvSpPr>
          <p:nvPr>
            <p:ph type="body" idx="1"/>
          </p:nvPr>
        </p:nvSpPr>
        <p:spPr>
          <a:xfrm>
            <a:off x="914400" y="2475309"/>
            <a:ext cx="7315200" cy="2025253"/>
          </a:xfrm>
          <a:prstGeom prst="rect">
            <a:avLst/>
          </a:prstGeom>
        </p:spPr>
        <p:txBody>
          <a:bodyPr/>
          <a:lstStyle/>
          <a:p>
            <a:pPr rtl="0"/>
            <a:r>
              <a:rPr lang="en-CA" sz="1600" b="0" i="0" u="none" strike="noStrike" kern="1200">
                <a:solidFill>
                  <a:schemeClr val="tx1"/>
                </a:solidFill>
                <a:effectLst/>
                <a:latin typeface="+mn-lt"/>
                <a:ea typeface="+mn-ea"/>
                <a:cs typeface="+mn-cs"/>
              </a:rPr>
              <a:t>Image of the Reconciliation Pole, installed on the southern end of campus near the Forestry building, encourages everyone who comes across it to learn more about the history of Indian residential schools and to understand their role in reconciliation between Indigenous and non-Indigenous Canadians. The pole was carved by master Haida carver, James Hart and a group of assistant carvers, over a period of 2 years. The pole faces the  </a:t>
            </a:r>
            <a:r>
              <a:rPr lang="en-CA" sz="1600" b="0" i="0" u="sng" strike="noStrike" kern="1200">
                <a:solidFill>
                  <a:schemeClr val="tx1"/>
                </a:solidFill>
                <a:effectLst/>
                <a:latin typeface="+mn-lt"/>
                <a:ea typeface="+mn-ea"/>
                <a:cs typeface="+mn-cs"/>
                <a:hlinkClick r:id="rId3"/>
              </a:rPr>
              <a:t>Indian Residential School History and Dialogue Centre</a:t>
            </a:r>
            <a:r>
              <a:rPr lang="en-CA" sz="1600" b="0" i="0" u="none" strike="noStrike" kern="1200">
                <a:solidFill>
                  <a:schemeClr val="tx1"/>
                </a:solidFill>
                <a:effectLst/>
                <a:latin typeface="+mn-lt"/>
                <a:ea typeface="+mn-ea"/>
                <a:cs typeface="+mn-cs"/>
              </a:rPr>
              <a:t> (IRSHDC), which opened a year after the pole was erected. The Centre works to facilitate dialogues and access to records and information that support engaging the legacies of the residential school system and the on-going impacts of colonialism in Canada. </a:t>
            </a:r>
            <a:endParaRPr lang="en-CA" sz="1600" b="0">
              <a:effectLst/>
            </a:endParaRPr>
          </a:p>
          <a:p>
            <a:pPr rtl="0"/>
            <a:r>
              <a:rPr lang="en-CA" sz="1600" b="0" i="0" u="none" strike="noStrike" kern="1200">
                <a:solidFill>
                  <a:schemeClr val="tx1"/>
                </a:solidFill>
                <a:effectLst/>
                <a:latin typeface="+mn-lt"/>
                <a:ea typeface="+mn-ea"/>
                <a:cs typeface="+mn-cs"/>
              </a:rPr>
              <a:t>As we gear up for a return to campus, we want to leave you with these invitations to learn more about the legacy of colonization by following up with the resources noted on the slides, or by visiting the reconciliation pole or the IRSHDC . </a:t>
            </a:r>
            <a:endParaRPr lang="en-CA" sz="1600" b="0">
              <a:effectLst/>
            </a:endParaRPr>
          </a:p>
          <a:p>
            <a:br>
              <a:rPr lang="en-CA"/>
            </a:br>
            <a:endParaRPr lang="en-US"/>
          </a:p>
        </p:txBody>
      </p:sp>
    </p:spTree>
    <p:extLst>
      <p:ext uri="{BB962C8B-B14F-4D97-AF65-F5344CB8AC3E}">
        <p14:creationId xmlns:p14="http://schemas.microsoft.com/office/powerpoint/2010/main" val="15180030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rPr lang="en-CA"/>
              <a:t>*include your own positionality –who are you, what is your social background, what is your relationship to this place? </a:t>
            </a:r>
            <a:endParaRPr/>
          </a:p>
        </p:txBody>
      </p:sp>
    </p:spTree>
    <p:extLst>
      <p:ext uri="{BB962C8B-B14F-4D97-AF65-F5344CB8AC3E}">
        <p14:creationId xmlns:p14="http://schemas.microsoft.com/office/powerpoint/2010/main" val="1036022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5371464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8255249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D267E-C688-A7A2-0DFE-77158C1D36F9}"/>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62E78DEA-0714-8448-95E5-5D9E3FC9C013}"/>
              </a:ext>
            </a:extLst>
          </p:cNvPr>
          <p:cNvSpPr>
            <a:spLocks noGrp="1"/>
          </p:cNvSpPr>
          <p:nvPr>
            <p:ph type="body" idx="1"/>
          </p:nvPr>
        </p:nvSpPr>
        <p:spPr/>
        <p:txBody>
          <a:bodyPr>
            <a:normAutofit fontScale="25000" lnSpcReduction="20000"/>
          </a:bodyPr>
          <a:lstStyle/>
          <a:p>
            <a:r>
              <a:rPr lang="en-US">
                <a:solidFill>
                  <a:srgbClr val="202020"/>
                </a:solidFill>
              </a:rPr>
              <a:t>Write in a welcoming tone that creates a supportive and inclusive environment where everyone feels valued and encouraged to grow. Let's work together toward achieving academic success and a healthy learning experience</a:t>
            </a:r>
          </a:p>
          <a:p>
            <a:r>
              <a:rPr lang="en-US">
                <a:solidFill>
                  <a:srgbClr val="202020"/>
                </a:solidFill>
                <a:ea typeface="Calibri"/>
                <a:cs typeface="Calibri"/>
              </a:rPr>
              <a:t>Think about a student – new to the topic – that is learning about the course and its content for the first time</a:t>
            </a:r>
          </a:p>
        </p:txBody>
      </p:sp>
    </p:spTree>
    <p:extLst>
      <p:ext uri="{BB962C8B-B14F-4D97-AF65-F5344CB8AC3E}">
        <p14:creationId xmlns:p14="http://schemas.microsoft.com/office/powerpoint/2010/main" val="4199634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42476601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ACA3A-1755-EA50-1768-F5141F14D427}"/>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C862D5F1-AA5B-0750-EEFC-3B123E23B176}"/>
              </a:ext>
            </a:extLst>
          </p:cNvP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1096654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7DF89-0719-B284-86CC-FEFBC314D98D}"/>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7F1980FD-B0EC-0934-61FC-C604D3E88827}"/>
              </a:ext>
            </a:extLst>
          </p:cNvP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724354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pPr lvl="0"/>
            <a:r>
              <a:rPr lang="en-GB" sz="1200" b="1" kern="1200">
                <a:solidFill>
                  <a:schemeClr val="tx1"/>
                </a:solidFill>
                <a:effectLst/>
                <a:latin typeface="+mn-lt"/>
                <a:ea typeface="+mn-ea"/>
                <a:cs typeface="+mn-cs"/>
              </a:rPr>
              <a:t>Prepare polls in advance </a:t>
            </a:r>
          </a:p>
          <a:p>
            <a:pPr lvl="0"/>
            <a:r>
              <a:rPr lang="en-GB" sz="1200" kern="1200">
                <a:solidFill>
                  <a:schemeClr val="tx1"/>
                </a:solidFill>
                <a:effectLst/>
                <a:latin typeface="+mn-lt"/>
                <a:ea typeface="+mn-ea"/>
                <a:cs typeface="+mn-cs"/>
              </a:rPr>
              <a:t>What is your role at UBC?</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Faculty</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Staff</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Student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More than one</a:t>
            </a:r>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p>
          <a:p>
            <a:pPr lvl="0"/>
            <a:r>
              <a:rPr lang="en-GB" sz="1200" kern="1200">
                <a:solidFill>
                  <a:schemeClr val="tx1"/>
                </a:solidFill>
                <a:effectLst/>
                <a:latin typeface="+mn-lt"/>
                <a:ea typeface="+mn-ea"/>
                <a:cs typeface="+mn-cs"/>
              </a:rPr>
              <a:t>What term are you preparing a syllabus for?</a:t>
            </a:r>
          </a:p>
          <a:p>
            <a:pPr marL="628650" lvl="1" indent="-171450">
              <a:buFont typeface="Arial" panose="020B0604020202020204" pitchFamily="34" charset="0"/>
              <a:buChar char="•"/>
            </a:pPr>
            <a:r>
              <a:rPr lang="en-GB" sz="1200" kern="1200">
                <a:solidFill>
                  <a:schemeClr val="tx1"/>
                </a:solidFill>
                <a:effectLst/>
                <a:latin typeface="+mn-lt"/>
                <a:ea typeface="+mn-ea"/>
                <a:cs typeface="+mn-cs"/>
              </a:rPr>
              <a:t>Fall</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Winter</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Both terms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Not sure yet</a:t>
            </a:r>
            <a:endParaRPr lang="en-CA"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lvl="0"/>
            <a:r>
              <a:rPr lang="en-GB" sz="1200" kern="1200">
                <a:solidFill>
                  <a:schemeClr val="tx1"/>
                </a:solidFill>
                <a:effectLst/>
                <a:latin typeface="+mn-lt"/>
                <a:ea typeface="+mn-ea"/>
                <a:cs typeface="+mn-cs"/>
              </a:rPr>
              <a:t>Do you use a template to create your syllabi?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Yes, I use my own template.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Yes, my department/school has a standard template that I use.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No, I don’t follow any template.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CA" sz="1200" kern="1200">
                <a:solidFill>
                  <a:schemeClr val="tx1"/>
                </a:solidFill>
                <a:effectLst/>
                <a:latin typeface="+mn-lt"/>
                <a:ea typeface="+mn-ea"/>
                <a:cs typeface="+mn-cs"/>
              </a:rPr>
              <a:t>I haven’t created a syllabus before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3F8BE-2357-BCCC-D309-0682FEC99D7C}"/>
            </a:ext>
          </a:extLst>
        </p:cNvPr>
        <p:cNvGrpSpPr/>
        <p:nvPr/>
      </p:nvGrpSpPr>
      <p:grpSpPr>
        <a:xfrm>
          <a:off x="0" y="0"/>
          <a:ext cx="0" cy="0"/>
          <a:chOff x="0" y="0"/>
          <a:chExt cx="0" cy="0"/>
        </a:xfrm>
      </p:grpSpPr>
      <p:sp>
        <p:nvSpPr>
          <p:cNvPr id="2" name="Notes Placeholder">
            <a:extLst>
              <a:ext uri="{FF2B5EF4-FFF2-40B4-BE49-F238E27FC236}">
                <a16:creationId xmlns:a16="http://schemas.microsoft.com/office/drawing/2014/main" id="{C41360F5-140D-D627-CD37-2E737338A1B2}"/>
              </a:ext>
            </a:extLst>
          </p:cNvPr>
          <p:cNvSpPr>
            <a:spLocks noGrp="1"/>
          </p:cNvSpPr>
          <p:nvPr>
            <p:ph type="body" idx="1"/>
          </p:nvPr>
        </p:nvSpPr>
        <p:spPr/>
        <p:txBody>
          <a:bodyPr>
            <a:normAutofit fontScale="25000" lnSpcReduction="20000"/>
          </a:bodyPr>
          <a:lstStyle/>
          <a:p>
            <a:pPr lvl="0"/>
            <a:r>
              <a:rPr lang="en-GB" sz="1200" b="1" kern="1200">
                <a:solidFill>
                  <a:schemeClr val="tx1"/>
                </a:solidFill>
                <a:effectLst/>
                <a:latin typeface="+mn-lt"/>
                <a:ea typeface="+mn-ea"/>
                <a:cs typeface="+mn-cs"/>
              </a:rPr>
              <a:t>Prepare polls in advance </a:t>
            </a:r>
          </a:p>
          <a:p>
            <a:pPr lvl="0"/>
            <a:r>
              <a:rPr lang="en-GB" sz="1200" kern="1200">
                <a:solidFill>
                  <a:schemeClr val="tx1"/>
                </a:solidFill>
                <a:effectLst/>
                <a:latin typeface="+mn-lt"/>
                <a:ea typeface="+mn-ea"/>
                <a:cs typeface="+mn-cs"/>
              </a:rPr>
              <a:t>What is your role at UBC?</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Faculty</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Staff</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Student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More than one</a:t>
            </a:r>
            <a:endParaRPr lang="en-CA" sz="1200" kern="1200">
              <a:solidFill>
                <a:schemeClr val="tx1"/>
              </a:solidFill>
              <a:effectLst/>
              <a:latin typeface="+mn-lt"/>
              <a:ea typeface="+mn-ea"/>
              <a:cs typeface="+mn-cs"/>
            </a:endParaRPr>
          </a:p>
          <a:p>
            <a:r>
              <a:rPr lang="en-CA" sz="1200" kern="1200">
                <a:solidFill>
                  <a:schemeClr val="tx1"/>
                </a:solidFill>
                <a:effectLst/>
                <a:latin typeface="+mn-lt"/>
                <a:ea typeface="+mn-ea"/>
                <a:cs typeface="+mn-cs"/>
              </a:rPr>
              <a:t> </a:t>
            </a:r>
          </a:p>
          <a:p>
            <a:pPr lvl="0"/>
            <a:r>
              <a:rPr lang="en-GB" sz="1200" kern="1200">
                <a:solidFill>
                  <a:schemeClr val="tx1"/>
                </a:solidFill>
                <a:effectLst/>
                <a:latin typeface="+mn-lt"/>
                <a:ea typeface="+mn-ea"/>
                <a:cs typeface="+mn-cs"/>
              </a:rPr>
              <a:t>What term are you preparing a syllabus for?</a:t>
            </a:r>
          </a:p>
          <a:p>
            <a:pPr marL="628650" lvl="1" indent="-171450">
              <a:buFont typeface="Arial" panose="020B0604020202020204" pitchFamily="34" charset="0"/>
              <a:buChar char="•"/>
            </a:pPr>
            <a:r>
              <a:rPr lang="en-GB" sz="1200" kern="1200">
                <a:solidFill>
                  <a:schemeClr val="tx1"/>
                </a:solidFill>
                <a:effectLst/>
                <a:latin typeface="+mn-lt"/>
                <a:ea typeface="+mn-ea"/>
                <a:cs typeface="+mn-cs"/>
              </a:rPr>
              <a:t>Fall</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Winter</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Both terms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US" sz="1200" kern="1200">
                <a:solidFill>
                  <a:schemeClr val="tx1"/>
                </a:solidFill>
                <a:effectLst/>
                <a:latin typeface="+mn-lt"/>
                <a:ea typeface="+mn-ea"/>
                <a:cs typeface="+mn-cs"/>
              </a:rPr>
              <a:t>Not sure yet</a:t>
            </a:r>
            <a:endParaRPr lang="en-CA"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 </a:t>
            </a:r>
            <a:endParaRPr lang="en-CA" sz="1200" kern="1200">
              <a:solidFill>
                <a:schemeClr val="tx1"/>
              </a:solidFill>
              <a:effectLst/>
              <a:latin typeface="+mn-lt"/>
              <a:ea typeface="+mn-ea"/>
              <a:cs typeface="+mn-cs"/>
            </a:endParaRPr>
          </a:p>
          <a:p>
            <a:pPr lvl="0"/>
            <a:r>
              <a:rPr lang="en-GB" sz="1200" kern="1200">
                <a:solidFill>
                  <a:schemeClr val="tx1"/>
                </a:solidFill>
                <a:effectLst/>
                <a:latin typeface="+mn-lt"/>
                <a:ea typeface="+mn-ea"/>
                <a:cs typeface="+mn-cs"/>
              </a:rPr>
              <a:t>Do you use a template to create your syllabi?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Yes, I use my own template.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Yes, my department/school has a standard template that I use.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GB" sz="1200" kern="1200">
                <a:solidFill>
                  <a:schemeClr val="tx1"/>
                </a:solidFill>
                <a:effectLst/>
                <a:latin typeface="+mn-lt"/>
                <a:ea typeface="+mn-ea"/>
                <a:cs typeface="+mn-cs"/>
              </a:rPr>
              <a:t>No, I don’t follow any template. </a:t>
            </a:r>
            <a:endParaRPr lang="en-CA" sz="1200" kern="1200">
              <a:solidFill>
                <a:schemeClr val="tx1"/>
              </a:solidFill>
              <a:effectLst/>
              <a:latin typeface="+mn-lt"/>
              <a:ea typeface="+mn-ea"/>
              <a:cs typeface="+mn-cs"/>
            </a:endParaRPr>
          </a:p>
          <a:p>
            <a:pPr marL="628650" lvl="1" indent="-171450">
              <a:buFont typeface="Arial" panose="020B0604020202020204" pitchFamily="34" charset="0"/>
              <a:buChar char="•"/>
            </a:pPr>
            <a:r>
              <a:rPr lang="en-CA" sz="1200" kern="1200">
                <a:solidFill>
                  <a:schemeClr val="tx1"/>
                </a:solidFill>
                <a:effectLst/>
                <a:latin typeface="+mn-lt"/>
                <a:ea typeface="+mn-ea"/>
                <a:cs typeface="+mn-cs"/>
              </a:rPr>
              <a:t>I haven’t created a syllabus before </a:t>
            </a:r>
            <a:endParaRPr/>
          </a:p>
        </p:txBody>
      </p:sp>
    </p:spTree>
    <p:extLst>
      <p:ext uri="{BB962C8B-B14F-4D97-AF65-F5344CB8AC3E}">
        <p14:creationId xmlns:p14="http://schemas.microsoft.com/office/powerpoint/2010/main" val="2416634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2162607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15552188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extLst>
      <p:ext uri="{BB962C8B-B14F-4D97-AF65-F5344CB8AC3E}">
        <p14:creationId xmlns:p14="http://schemas.microsoft.com/office/powerpoint/2010/main" val="3611357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1885950"/>
            <a:ext cx="6686549" cy="1697086"/>
          </a:xfrm>
        </p:spPr>
        <p:txBody>
          <a:bodyPr anchor="b">
            <a:normAutofit/>
          </a:bodyPr>
          <a:lstStyle>
            <a:lvl1pPr>
              <a:defRPr sz="4050"/>
            </a:lvl1pPr>
          </a:lstStyle>
          <a:p>
            <a:r>
              <a:rPr lang="en-US"/>
              <a:t>Click to edit Master title style</a:t>
            </a:r>
          </a:p>
        </p:txBody>
      </p:sp>
      <p:sp>
        <p:nvSpPr>
          <p:cNvPr id="3" name="Subtitle 2"/>
          <p:cNvSpPr>
            <a:spLocks noGrp="1"/>
          </p:cNvSpPr>
          <p:nvPr>
            <p:ph type="subTitle" idx="1"/>
          </p:nvPr>
        </p:nvSpPr>
        <p:spPr>
          <a:xfrm>
            <a:off x="1941910" y="3583035"/>
            <a:ext cx="6686549" cy="844712"/>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CA"/>
          </a:p>
        </p:txBody>
      </p:sp>
    </p:spTree>
    <p:extLst>
      <p:ext uri="{BB962C8B-B14F-4D97-AF65-F5344CB8AC3E}">
        <p14:creationId xmlns:p14="http://schemas.microsoft.com/office/powerpoint/2010/main" val="32105667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137462" y="457200"/>
            <a:ext cx="6295445" cy="2171700"/>
          </a:xfrm>
        </p:spPr>
        <p:txBody>
          <a:bodyPr anchor="ctr">
            <a:normAutofit/>
          </a:bodyPr>
          <a:lstStyle>
            <a:lvl1pPr algn="l">
              <a:defRPr sz="3600" b="0" cap="none"/>
            </a:lvl1pPr>
          </a:lstStyle>
          <a:p>
            <a:r>
              <a:rPr lang="en-US"/>
              <a:t>Click to edit Master title style</a:t>
            </a:r>
          </a:p>
        </p:txBody>
      </p:sp>
      <p:sp>
        <p:nvSpPr>
          <p:cNvPr id="21" name="Text Placeholder 9"/>
          <p:cNvSpPr>
            <a:spLocks noGrp="1"/>
          </p:cNvSpPr>
          <p:nvPr>
            <p:ph type="body" sz="quarter" idx="13"/>
          </p:nvPr>
        </p:nvSpPr>
        <p:spPr>
          <a:xfrm>
            <a:off x="1941909" y="3257550"/>
            <a:ext cx="6686550" cy="628650"/>
          </a:xfrm>
        </p:spPr>
        <p:txBody>
          <a:bodyPr anchor="b">
            <a:noAutofit/>
          </a:bodyPr>
          <a:lstStyle>
            <a:lvl1pPr marL="0" indent="0">
              <a:buFontTx/>
              <a:buNone/>
              <a:defRPr sz="1800">
                <a:solidFill>
                  <a:srgbClr val="1155CC"/>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Edit Master text styles</a:t>
            </a:r>
          </a:p>
        </p:txBody>
      </p:sp>
      <p:sp>
        <p:nvSpPr>
          <p:cNvPr id="4" name="Text Placeholder 3"/>
          <p:cNvSpPr>
            <a:spLocks noGrp="1"/>
          </p:cNvSpPr>
          <p:nvPr>
            <p:ph type="body" sz="half" idx="2"/>
          </p:nvPr>
        </p:nvSpPr>
        <p:spPr>
          <a:xfrm>
            <a:off x="1941910" y="3886200"/>
            <a:ext cx="6686550" cy="547217"/>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CA"/>
          </a:p>
        </p:txBody>
      </p:sp>
      <p:sp>
        <p:nvSpPr>
          <p:cNvPr id="11"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rgbClr val="4C7CB0"/>
          </a:solidFill>
          <a:ln>
            <a:noFill/>
          </a:ln>
        </p:spPr>
      </p:sp>
      <p:sp>
        <p:nvSpPr>
          <p:cNvPr id="7" name="Slide Number Placeholder 6"/>
          <p:cNvSpPr>
            <a:spLocks noGrp="1"/>
          </p:cNvSpPr>
          <p:nvPr>
            <p:ph type="sldNum" sz="quarter" idx="12"/>
          </p:nvPr>
        </p:nvSpPr>
        <p:spPr>
          <a:xfrm>
            <a:off x="398860" y="3737316"/>
            <a:ext cx="584825" cy="273844"/>
          </a:xfrm>
          <a:prstGeom prst="rect">
            <a:avLst/>
          </a:prstGeom>
        </p:spPr>
        <p:txBody>
          <a:bodyPr/>
          <a:lstStyle/>
          <a:p>
            <a:fld id="{B6F15528-21DE-4FAA-801E-634DDDAF4B2B}" type="slidenum">
              <a:rPr lang="en-CA" smtClean="0"/>
              <a:t>‹#›</a:t>
            </a:fld>
            <a:endParaRPr lang="en-CA"/>
          </a:p>
        </p:txBody>
      </p:sp>
      <p:sp>
        <p:nvSpPr>
          <p:cNvPr id="17" name="TextBox 16"/>
          <p:cNvSpPr txBox="1"/>
          <p:nvPr/>
        </p:nvSpPr>
        <p:spPr>
          <a:xfrm>
            <a:off x="1850739" y="486004"/>
            <a:ext cx="457200" cy="438582"/>
          </a:xfrm>
          <a:prstGeom prst="rect">
            <a:avLst/>
          </a:prstGeom>
        </p:spPr>
        <p:txBody>
          <a:bodyPr vert="horz" lIns="68580" tIns="34290" rIns="68580" bIns="34290" rtlCol="0" anchor="ctr">
            <a:noAutofit/>
          </a:bodyPr>
          <a:lstStyle/>
          <a:p>
            <a:pPr lvl="0"/>
            <a:r>
              <a:rPr lang="en-US" sz="6000" baseline="0">
                <a:ln w="3175" cmpd="sng">
                  <a:noFill/>
                </a:ln>
                <a:solidFill>
                  <a:schemeClr val="accent1"/>
                </a:solidFill>
                <a:effectLst/>
                <a:latin typeface="Arial"/>
              </a:rPr>
              <a:t>“</a:t>
            </a:r>
          </a:p>
        </p:txBody>
      </p:sp>
      <p:sp>
        <p:nvSpPr>
          <p:cNvPr id="18" name="TextBox 17"/>
          <p:cNvSpPr txBox="1"/>
          <p:nvPr/>
        </p:nvSpPr>
        <p:spPr>
          <a:xfrm>
            <a:off x="8336139" y="2178980"/>
            <a:ext cx="457200" cy="438582"/>
          </a:xfrm>
          <a:prstGeom prst="rect">
            <a:avLst/>
          </a:prstGeom>
        </p:spPr>
        <p:txBody>
          <a:bodyPr vert="horz" lIns="68580" tIns="34290" rIns="68580" bIns="34290" rtlCol="0" anchor="ctr">
            <a:noAutofit/>
          </a:bodyPr>
          <a:lstStyle/>
          <a:p>
            <a:pPr lvl="0"/>
            <a:r>
              <a:rPr lang="en-US" sz="6000" baseline="0">
                <a:ln w="3175" cmpd="sng">
                  <a:noFill/>
                </a:ln>
                <a:solidFill>
                  <a:schemeClr val="accent1"/>
                </a:solidFill>
                <a:effectLst/>
                <a:latin typeface="Arial"/>
              </a:rPr>
              <a:t>”</a:t>
            </a:r>
          </a:p>
        </p:txBody>
      </p:sp>
    </p:spTree>
    <p:extLst>
      <p:ext uri="{BB962C8B-B14F-4D97-AF65-F5344CB8AC3E}">
        <p14:creationId xmlns:p14="http://schemas.microsoft.com/office/powerpoint/2010/main" val="3284132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1_Blank">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67C3047-49F1-074D-A0F2-2E0146159443}"/>
              </a:ext>
            </a:extLst>
          </p:cNvPr>
          <p:cNvSpPr/>
          <p:nvPr userDrawn="1"/>
        </p:nvSpPr>
        <p:spPr>
          <a:xfrm>
            <a:off x="0" y="0"/>
            <a:ext cx="137160" cy="5143500"/>
          </a:xfrm>
          <a:prstGeom prst="rect">
            <a:avLst/>
          </a:prstGeom>
          <a:solidFill>
            <a:srgbClr val="4C7CB0"/>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6258723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1_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047750"/>
            <a:ext cx="6686549" cy="1697086"/>
          </a:xfrm>
        </p:spPr>
        <p:txBody>
          <a:bodyPr anchor="b">
            <a:normAutofit/>
          </a:bodyPr>
          <a:lstStyle>
            <a:lvl1pPr>
              <a:defRPr sz="4050"/>
            </a:lvl1pPr>
          </a:lstStyle>
          <a:p>
            <a:r>
              <a:rPr lang="en-US"/>
              <a:t>Click to edit Master title style</a:t>
            </a:r>
          </a:p>
        </p:txBody>
      </p:sp>
      <p:sp>
        <p:nvSpPr>
          <p:cNvPr id="3" name="Subtitle 2"/>
          <p:cNvSpPr>
            <a:spLocks noGrp="1"/>
          </p:cNvSpPr>
          <p:nvPr>
            <p:ph type="subTitle" idx="1"/>
          </p:nvPr>
        </p:nvSpPr>
        <p:spPr>
          <a:xfrm>
            <a:off x="1745673" y="2744836"/>
            <a:ext cx="6686549" cy="844712"/>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9843298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1885950"/>
            <a:ext cx="6686549" cy="1697086"/>
          </a:xfrm>
        </p:spPr>
        <p:txBody>
          <a:bodyPr anchor="b">
            <a:normAutofit/>
          </a:bodyPr>
          <a:lstStyle>
            <a:lvl1pPr>
              <a:defRPr sz="4050"/>
            </a:lvl1pPr>
          </a:lstStyle>
          <a:p>
            <a:r>
              <a:rPr lang="en-US"/>
              <a:t>Click to edit Master title style</a:t>
            </a:r>
          </a:p>
        </p:txBody>
      </p:sp>
      <p:sp>
        <p:nvSpPr>
          <p:cNvPr id="3" name="Subtitle 2"/>
          <p:cNvSpPr>
            <a:spLocks noGrp="1"/>
          </p:cNvSpPr>
          <p:nvPr>
            <p:ph type="subTitle" idx="1"/>
          </p:nvPr>
        </p:nvSpPr>
        <p:spPr>
          <a:xfrm>
            <a:off x="1941910" y="3583035"/>
            <a:ext cx="6686549" cy="844712"/>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CA"/>
          </a:p>
        </p:txBody>
      </p:sp>
    </p:spTree>
    <p:extLst>
      <p:ext uri="{BB962C8B-B14F-4D97-AF65-F5344CB8AC3E}">
        <p14:creationId xmlns:p14="http://schemas.microsoft.com/office/powerpoint/2010/main" val="293727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944694" y="468082"/>
            <a:ext cx="6683765" cy="960668"/>
          </a:xfrm>
        </p:spPr>
        <p:txBody>
          <a:bodyPr/>
          <a:lstStyle/>
          <a:p>
            <a:r>
              <a:rPr lang="en-US"/>
              <a:t>Click to edit Master title style</a:t>
            </a:r>
          </a:p>
        </p:txBody>
      </p:sp>
      <p:sp>
        <p:nvSpPr>
          <p:cNvPr id="3" name="Content Placeholder 2"/>
          <p:cNvSpPr>
            <a:spLocks noGrp="1"/>
          </p:cNvSpPr>
          <p:nvPr>
            <p:ph idx="1"/>
          </p:nvPr>
        </p:nvSpPr>
        <p:spPr>
          <a:xfrm>
            <a:off x="1941909" y="1600200"/>
            <a:ext cx="6686550" cy="28332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CA"/>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rgbClr val="4C7CB0"/>
          </a:solidFill>
          <a:ln>
            <a:noFill/>
          </a:ln>
        </p:spPr>
      </p:sp>
    </p:spTree>
    <p:extLst>
      <p:ext uri="{BB962C8B-B14F-4D97-AF65-F5344CB8AC3E}">
        <p14:creationId xmlns:p14="http://schemas.microsoft.com/office/powerpoint/2010/main" val="3670910183"/>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1910" y="1544063"/>
            <a:ext cx="6686549" cy="1101600"/>
          </a:xfrm>
        </p:spPr>
        <p:txBody>
          <a:bodyPr anchor="b"/>
          <a:lstStyle>
            <a:lvl1pPr algn="l">
              <a:defRPr sz="3000" b="0" cap="none"/>
            </a:lvl1pPr>
          </a:lstStyle>
          <a:p>
            <a:r>
              <a:rPr lang="en-US"/>
              <a:t>Click to edit Master title style</a:t>
            </a:r>
          </a:p>
        </p:txBody>
      </p:sp>
      <p:sp>
        <p:nvSpPr>
          <p:cNvPr id="3" name="Text Placeholder 2"/>
          <p:cNvSpPr>
            <a:spLocks noGrp="1"/>
          </p:cNvSpPr>
          <p:nvPr>
            <p:ph type="body" idx="1"/>
          </p:nvPr>
        </p:nvSpPr>
        <p:spPr>
          <a:xfrm>
            <a:off x="1941910" y="2647597"/>
            <a:ext cx="6686549" cy="6453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CA"/>
          </a:p>
        </p:txBody>
      </p:sp>
      <p:sp>
        <p:nvSpPr>
          <p:cNvPr id="9" name="Freeform 11"/>
          <p:cNvSpPr/>
          <p:nvPr/>
        </p:nvSpPr>
        <p:spPr bwMode="auto">
          <a:xfrm flipV="1">
            <a:off x="29817" y="2381513"/>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rgbClr val="4C7CB0"/>
          </a:solidFill>
          <a:ln>
            <a:noFill/>
          </a:ln>
        </p:spPr>
      </p:sp>
      <p:sp>
        <p:nvSpPr>
          <p:cNvPr id="6" name="Slide Number Placeholder 5"/>
          <p:cNvSpPr>
            <a:spLocks noGrp="1"/>
          </p:cNvSpPr>
          <p:nvPr>
            <p:ph type="sldNum" sz="quarter" idx="12"/>
          </p:nvPr>
        </p:nvSpPr>
        <p:spPr>
          <a:xfrm>
            <a:off x="398860" y="2433105"/>
            <a:ext cx="584825" cy="273844"/>
          </a:xfrm>
          <a:prstGeom prst="rect">
            <a:avLst/>
          </a:prstGeom>
        </p:spPr>
        <p:txBody>
          <a:bodyPr/>
          <a:lstStyle/>
          <a:p>
            <a:fld id="{B6F15528-21DE-4FAA-801E-634DDDAF4B2B}" type="slidenum">
              <a:rPr lang="en-CA" smtClean="0"/>
              <a:t>‹#›</a:t>
            </a:fld>
            <a:endParaRPr lang="en-CA"/>
          </a:p>
        </p:txBody>
      </p:sp>
    </p:spTree>
    <p:extLst>
      <p:ext uri="{BB962C8B-B14F-4D97-AF65-F5344CB8AC3E}">
        <p14:creationId xmlns:p14="http://schemas.microsoft.com/office/powerpoint/2010/main" val="917314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41909" y="1600200"/>
            <a:ext cx="3235398" cy="28332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93060" y="1594666"/>
            <a:ext cx="3235398" cy="28332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CA"/>
          </a:p>
        </p:txBody>
      </p:sp>
      <p:sp>
        <p:nvSpPr>
          <p:cNvPr id="10"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rgbClr val="4C7CB0"/>
          </a:solidFill>
          <a:ln>
            <a:noFill/>
          </a:ln>
        </p:spPr>
      </p:sp>
      <p:sp>
        <p:nvSpPr>
          <p:cNvPr id="11" name="Slide Number Placeholder 5"/>
          <p:cNvSpPr>
            <a:spLocks noGrp="1"/>
          </p:cNvSpPr>
          <p:nvPr>
            <p:ph type="sldNum" sz="quarter" idx="12"/>
          </p:nvPr>
        </p:nvSpPr>
        <p:spPr>
          <a:xfrm>
            <a:off x="398860" y="590837"/>
            <a:ext cx="584825" cy="273844"/>
          </a:xfrm>
          <a:prstGeom prst="rect">
            <a:avLst/>
          </a:prstGeom>
        </p:spPr>
        <p:txBody>
          <a:bodyPr/>
          <a:lstStyle/>
          <a:p>
            <a:fld id="{B6F15528-21DE-4FAA-801E-634DDDAF4B2B}" type="slidenum">
              <a:rPr lang="en-CA" smtClean="0"/>
              <a:t>‹#›</a:t>
            </a:fld>
            <a:endParaRPr lang="en-CA"/>
          </a:p>
        </p:txBody>
      </p:sp>
    </p:spTree>
    <p:extLst>
      <p:ext uri="{BB962C8B-B14F-4D97-AF65-F5344CB8AC3E}">
        <p14:creationId xmlns:p14="http://schemas.microsoft.com/office/powerpoint/2010/main" val="10751572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cSld name="1_Blank">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67C3047-49F1-074D-A0F2-2E0146159443}"/>
              </a:ext>
            </a:extLst>
          </p:cNvPr>
          <p:cNvSpPr/>
          <p:nvPr userDrawn="1"/>
        </p:nvSpPr>
        <p:spPr>
          <a:xfrm>
            <a:off x="0" y="0"/>
            <a:ext cx="137160" cy="5143500"/>
          </a:xfrm>
          <a:prstGeom prst="rect">
            <a:avLst/>
          </a:prstGeom>
          <a:solidFill>
            <a:srgbClr val="4C7CB0"/>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723737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r>
              <a:rPr lang="en-US"/>
              <a:t>20XX</a:t>
            </a:r>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r>
              <a:rPr lang="en-US"/>
              <a:t>Presentation Title</a:t>
            </a:r>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a:p>
        </p:txBody>
      </p:sp>
    </p:spTree>
    <p:extLst>
      <p:ext uri="{BB962C8B-B14F-4D97-AF65-F5344CB8AC3E}">
        <p14:creationId xmlns:p14="http://schemas.microsoft.com/office/powerpoint/2010/main" val="3114564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1910" y="1885950"/>
            <a:ext cx="6686549" cy="1697086"/>
          </a:xfrm>
        </p:spPr>
        <p:txBody>
          <a:bodyPr anchor="b">
            <a:normAutofit/>
          </a:bodyPr>
          <a:lstStyle>
            <a:lvl1pPr>
              <a:defRPr sz="4050"/>
            </a:lvl1pPr>
          </a:lstStyle>
          <a:p>
            <a:r>
              <a:rPr lang="en-US"/>
              <a:t>Click to edit Master title style</a:t>
            </a:r>
          </a:p>
        </p:txBody>
      </p:sp>
      <p:sp>
        <p:nvSpPr>
          <p:cNvPr id="3" name="Subtitle 2"/>
          <p:cNvSpPr>
            <a:spLocks noGrp="1"/>
          </p:cNvSpPr>
          <p:nvPr>
            <p:ph type="subTitle" idx="1"/>
          </p:nvPr>
        </p:nvSpPr>
        <p:spPr>
          <a:xfrm>
            <a:off x="1941910" y="3583035"/>
            <a:ext cx="6686549" cy="844712"/>
          </a:xfrm>
        </p:spPr>
        <p:txBody>
          <a:bodyPr anchor="t"/>
          <a:lstStyle>
            <a:lvl1pPr marL="0" indent="0" algn="l">
              <a:buNone/>
              <a:defRPr>
                <a:solidFill>
                  <a:schemeClr val="tx1">
                    <a:lumMod val="65000"/>
                    <a:lumOff val="3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CA"/>
          </a:p>
        </p:txBody>
      </p:sp>
      <p:sp>
        <p:nvSpPr>
          <p:cNvPr id="7" name="Freeform 6"/>
          <p:cNvSpPr/>
          <p:nvPr/>
        </p:nvSpPr>
        <p:spPr bwMode="auto">
          <a:xfrm>
            <a:off x="0" y="3242858"/>
            <a:ext cx="1308489" cy="583942"/>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rgbClr val="4C7CB0"/>
          </a:solidFill>
          <a:ln>
            <a:noFill/>
          </a:ln>
        </p:spPr>
      </p:sp>
      <p:sp>
        <p:nvSpPr>
          <p:cNvPr id="6" name="Slide Number Placeholder 5"/>
          <p:cNvSpPr>
            <a:spLocks noGrp="1"/>
          </p:cNvSpPr>
          <p:nvPr>
            <p:ph type="sldNum" sz="quarter" idx="12"/>
          </p:nvPr>
        </p:nvSpPr>
        <p:spPr>
          <a:xfrm>
            <a:off x="398860" y="3397155"/>
            <a:ext cx="584825" cy="273844"/>
          </a:xfrm>
          <a:prstGeom prst="rect">
            <a:avLst/>
          </a:prstGeom>
        </p:spPr>
        <p:txBody>
          <a:bodyPr/>
          <a:lstStyle/>
          <a:p>
            <a:fld id="{B6F15528-21DE-4FAA-801E-634DDDAF4B2B}" type="slidenum">
              <a:rPr lang="en-CA" smtClean="0"/>
              <a:t>‹#›</a:t>
            </a:fld>
            <a:endParaRPr lang="en-CA"/>
          </a:p>
        </p:txBody>
      </p:sp>
    </p:spTree>
    <p:extLst>
      <p:ext uri="{BB962C8B-B14F-4D97-AF65-F5344CB8AC3E}">
        <p14:creationId xmlns:p14="http://schemas.microsoft.com/office/powerpoint/2010/main" val="3919959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4694" y="468082"/>
            <a:ext cx="6683765" cy="960668"/>
          </a:xfrm>
        </p:spPr>
        <p:txBody>
          <a:bodyPr/>
          <a:lstStyle/>
          <a:p>
            <a:r>
              <a:rPr lang="en-US"/>
              <a:t>Click to edit Master title style</a:t>
            </a:r>
          </a:p>
        </p:txBody>
      </p:sp>
      <p:sp>
        <p:nvSpPr>
          <p:cNvPr id="3" name="Content Placeholder 2"/>
          <p:cNvSpPr>
            <a:spLocks noGrp="1"/>
          </p:cNvSpPr>
          <p:nvPr>
            <p:ph idx="1"/>
          </p:nvPr>
        </p:nvSpPr>
        <p:spPr>
          <a:xfrm>
            <a:off x="1941909" y="1600200"/>
            <a:ext cx="6686550" cy="283321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CA"/>
          </a:p>
        </p:txBody>
      </p:sp>
      <p:sp>
        <p:nvSpPr>
          <p:cNvPr id="8"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rgbClr val="4C7CB0"/>
          </a:solidFill>
          <a:ln>
            <a:noFill/>
          </a:ln>
        </p:spPr>
      </p:sp>
      <p:sp>
        <p:nvSpPr>
          <p:cNvPr id="6" name="Slide Number Placeholder 5"/>
          <p:cNvSpPr>
            <a:spLocks noGrp="1"/>
          </p:cNvSpPr>
          <p:nvPr>
            <p:ph type="sldNum" sz="quarter" idx="12"/>
          </p:nvPr>
        </p:nvSpPr>
        <p:spPr>
          <a:xfrm>
            <a:off x="398860" y="590837"/>
            <a:ext cx="584825" cy="273844"/>
          </a:xfrm>
          <a:prstGeom prst="rect">
            <a:avLst/>
          </a:prstGeom>
        </p:spPr>
        <p:txBody>
          <a:bodyPr/>
          <a:lstStyle/>
          <a:p>
            <a:fld id="{B6F15528-21DE-4FAA-801E-634DDDAF4B2B}" type="slidenum">
              <a:rPr lang="en-CA" smtClean="0"/>
              <a:t>‹#›</a:t>
            </a:fld>
            <a:endParaRPr lang="en-CA"/>
          </a:p>
        </p:txBody>
      </p:sp>
    </p:spTree>
    <p:extLst>
      <p:ext uri="{BB962C8B-B14F-4D97-AF65-F5344CB8AC3E}">
        <p14:creationId xmlns:p14="http://schemas.microsoft.com/office/powerpoint/2010/main" val="1198524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1910" y="1544063"/>
            <a:ext cx="6686549" cy="1101600"/>
          </a:xfrm>
        </p:spPr>
        <p:txBody>
          <a:bodyPr anchor="b"/>
          <a:lstStyle>
            <a:lvl1pPr algn="l">
              <a:defRPr sz="3000" b="0" cap="none"/>
            </a:lvl1pPr>
          </a:lstStyle>
          <a:p>
            <a:r>
              <a:rPr lang="en-US"/>
              <a:t>Click to edit Master title style</a:t>
            </a:r>
          </a:p>
        </p:txBody>
      </p:sp>
      <p:sp>
        <p:nvSpPr>
          <p:cNvPr id="3" name="Text Placeholder 2"/>
          <p:cNvSpPr>
            <a:spLocks noGrp="1"/>
          </p:cNvSpPr>
          <p:nvPr>
            <p:ph type="body" idx="1"/>
          </p:nvPr>
        </p:nvSpPr>
        <p:spPr>
          <a:xfrm>
            <a:off x="1941910" y="2647597"/>
            <a:ext cx="6686549" cy="645300"/>
          </a:xfrm>
        </p:spPr>
        <p:txBody>
          <a:bodyPr anchor="t"/>
          <a:lstStyle>
            <a:lvl1pPr marL="0" indent="0" algn="l">
              <a:buNone/>
              <a:defRPr sz="150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CA"/>
          </a:p>
        </p:txBody>
      </p:sp>
      <p:sp>
        <p:nvSpPr>
          <p:cNvPr id="9" name="Freeform 11"/>
          <p:cNvSpPr/>
          <p:nvPr/>
        </p:nvSpPr>
        <p:spPr bwMode="auto">
          <a:xfrm flipV="1">
            <a:off x="29817" y="2381513"/>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rgbClr val="4C7CB0"/>
          </a:solidFill>
          <a:ln>
            <a:noFill/>
          </a:ln>
        </p:spPr>
      </p:sp>
      <p:sp>
        <p:nvSpPr>
          <p:cNvPr id="6" name="Slide Number Placeholder 5"/>
          <p:cNvSpPr>
            <a:spLocks noGrp="1"/>
          </p:cNvSpPr>
          <p:nvPr>
            <p:ph type="sldNum" sz="quarter" idx="12"/>
          </p:nvPr>
        </p:nvSpPr>
        <p:spPr>
          <a:xfrm>
            <a:off x="398860" y="2433105"/>
            <a:ext cx="584825" cy="273844"/>
          </a:xfrm>
          <a:prstGeom prst="rect">
            <a:avLst/>
          </a:prstGeom>
        </p:spPr>
        <p:txBody>
          <a:bodyPr/>
          <a:lstStyle/>
          <a:p>
            <a:fld id="{B6F15528-21DE-4FAA-801E-634DDDAF4B2B}" type="slidenum">
              <a:rPr lang="en-CA" smtClean="0"/>
              <a:t>‹#›</a:t>
            </a:fld>
            <a:endParaRPr lang="en-CA"/>
          </a:p>
        </p:txBody>
      </p:sp>
    </p:spTree>
    <p:extLst>
      <p:ext uri="{BB962C8B-B14F-4D97-AF65-F5344CB8AC3E}">
        <p14:creationId xmlns:p14="http://schemas.microsoft.com/office/powerpoint/2010/main" val="15402070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41909" y="1600200"/>
            <a:ext cx="3235398" cy="28332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93060" y="1594666"/>
            <a:ext cx="3235398" cy="28332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CA"/>
          </a:p>
        </p:txBody>
      </p:sp>
      <p:sp>
        <p:nvSpPr>
          <p:cNvPr id="10" name="Freeform 11"/>
          <p:cNvSpPr/>
          <p:nvPr/>
        </p:nvSpPr>
        <p:spPr bwMode="auto">
          <a:xfrm flipV="1">
            <a:off x="0" y="514350"/>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rgbClr val="4C7CB0"/>
          </a:solidFill>
          <a:ln>
            <a:noFill/>
          </a:ln>
        </p:spPr>
      </p:sp>
      <p:sp>
        <p:nvSpPr>
          <p:cNvPr id="11" name="Slide Number Placeholder 5"/>
          <p:cNvSpPr>
            <a:spLocks noGrp="1"/>
          </p:cNvSpPr>
          <p:nvPr>
            <p:ph type="sldNum" sz="quarter" idx="12"/>
          </p:nvPr>
        </p:nvSpPr>
        <p:spPr>
          <a:xfrm>
            <a:off x="398860" y="590837"/>
            <a:ext cx="584825" cy="273844"/>
          </a:xfrm>
          <a:prstGeom prst="rect">
            <a:avLst/>
          </a:prstGeom>
        </p:spPr>
        <p:txBody>
          <a:bodyPr/>
          <a:lstStyle/>
          <a:p>
            <a:fld id="{B6F15528-21DE-4FAA-801E-634DDDAF4B2B}" type="slidenum">
              <a:rPr lang="en-CA" smtClean="0"/>
              <a:t>‹#›</a:t>
            </a:fld>
            <a:endParaRPr lang="en-CA"/>
          </a:p>
        </p:txBody>
      </p:sp>
    </p:spTree>
    <p:extLst>
      <p:ext uri="{BB962C8B-B14F-4D97-AF65-F5344CB8AC3E}">
        <p14:creationId xmlns:p14="http://schemas.microsoft.com/office/powerpoint/2010/main" val="754454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8/14/2026</a:t>
            </a:fld>
            <a:endParaRPr lang="en-US"/>
          </a:p>
        </p:txBody>
      </p:sp>
      <p:sp>
        <p:nvSpPr>
          <p:cNvPr id="4" name="Footer Placeholder 3"/>
          <p:cNvSpPr>
            <a:spLocks noGrp="1"/>
          </p:cNvSpPr>
          <p:nvPr>
            <p:ph type="ftr" sz="quarter" idx="11"/>
          </p:nvPr>
        </p:nvSpPr>
        <p:spPr/>
        <p:txBody>
          <a:bodyPr/>
          <a:lstStyle/>
          <a:p>
            <a:endParaRPr lang="en-CA"/>
          </a:p>
        </p:txBody>
      </p:sp>
      <p:sp>
        <p:nvSpPr>
          <p:cNvPr id="7"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rgbClr val="4C7CB0"/>
          </a:solidFill>
          <a:ln>
            <a:noFill/>
          </a:ln>
        </p:spPr>
      </p:sp>
      <p:sp>
        <p:nvSpPr>
          <p:cNvPr id="5" name="Slide Number Placeholder 4"/>
          <p:cNvSpPr>
            <a:spLocks noGrp="1"/>
          </p:cNvSpPr>
          <p:nvPr>
            <p:ph type="sldNum" sz="quarter" idx="12"/>
          </p:nvPr>
        </p:nvSpPr>
        <p:spPr>
          <a:xfrm>
            <a:off x="398860" y="590837"/>
            <a:ext cx="584825" cy="273844"/>
          </a:xfrm>
          <a:prstGeom prst="rect">
            <a:avLst/>
          </a:prstGeom>
        </p:spPr>
        <p:txBody>
          <a:bodyPr/>
          <a:lstStyle/>
          <a:p>
            <a:fld id="{B6F15528-21DE-4FAA-801E-634DDDAF4B2B}" type="slidenum">
              <a:rPr lang="en-CA" smtClean="0"/>
              <a:t>‹#›</a:t>
            </a:fld>
            <a:endParaRPr lang="en-CA"/>
          </a:p>
        </p:txBody>
      </p:sp>
    </p:spTree>
    <p:extLst>
      <p:ext uri="{BB962C8B-B14F-4D97-AF65-F5344CB8AC3E}">
        <p14:creationId xmlns:p14="http://schemas.microsoft.com/office/powerpoint/2010/main" val="2755684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8/14/2026</a:t>
            </a:fld>
            <a:endParaRPr lang="en-US"/>
          </a:p>
        </p:txBody>
      </p:sp>
      <p:sp>
        <p:nvSpPr>
          <p:cNvPr id="3" name="Footer Placeholder 2"/>
          <p:cNvSpPr>
            <a:spLocks noGrp="1"/>
          </p:cNvSpPr>
          <p:nvPr>
            <p:ph type="ftr" sz="quarter" idx="11"/>
          </p:nvPr>
        </p:nvSpPr>
        <p:spPr/>
        <p:txBody>
          <a:bodyPr/>
          <a:lstStyle/>
          <a:p>
            <a:endParaRPr lang="en-CA"/>
          </a:p>
        </p:txBody>
      </p:sp>
      <p:sp>
        <p:nvSpPr>
          <p:cNvPr id="6" name="Freeform 11"/>
          <p:cNvSpPr/>
          <p:nvPr/>
        </p:nvSpPr>
        <p:spPr bwMode="auto">
          <a:xfrm flipV="1">
            <a:off x="-3141" y="53578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rgbClr val="4C7CB0"/>
          </a:solidFill>
          <a:ln>
            <a:noFill/>
          </a:ln>
        </p:spPr>
      </p:sp>
      <p:sp>
        <p:nvSpPr>
          <p:cNvPr id="4" name="Slide Number Placeholder 3"/>
          <p:cNvSpPr>
            <a:spLocks noGrp="1"/>
          </p:cNvSpPr>
          <p:nvPr>
            <p:ph type="sldNum" sz="quarter" idx="12"/>
          </p:nvPr>
        </p:nvSpPr>
        <p:spPr>
          <a:xfrm>
            <a:off x="398860" y="590837"/>
            <a:ext cx="584825" cy="273844"/>
          </a:xfrm>
          <a:prstGeom prst="rect">
            <a:avLst/>
          </a:prstGeom>
        </p:spPr>
        <p:txBody>
          <a:bodyPr/>
          <a:lstStyle/>
          <a:p>
            <a:fld id="{B6F15528-21DE-4FAA-801E-634DDDAF4B2B}" type="slidenum">
              <a:rPr lang="en-CA" smtClean="0"/>
              <a:t>‹#›</a:t>
            </a:fld>
            <a:endParaRPr lang="en-CA"/>
          </a:p>
        </p:txBody>
      </p:sp>
    </p:spTree>
    <p:extLst>
      <p:ext uri="{BB962C8B-B14F-4D97-AF65-F5344CB8AC3E}">
        <p14:creationId xmlns:p14="http://schemas.microsoft.com/office/powerpoint/2010/main" val="1630933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3600450"/>
            <a:ext cx="6686550" cy="425054"/>
          </a:xfrm>
        </p:spPr>
        <p:txBody>
          <a:bodyPr anchor="b">
            <a:normAutofit/>
          </a:bodyPr>
          <a:lstStyle>
            <a:lvl1pPr algn="l">
              <a:defRPr sz="1800" b="0"/>
            </a:lvl1pPr>
          </a:lstStyle>
          <a:p>
            <a:r>
              <a:rPr lang="en-US"/>
              <a:t>Click to edit Master title style</a:t>
            </a:r>
          </a:p>
        </p:txBody>
      </p:sp>
      <p:sp>
        <p:nvSpPr>
          <p:cNvPr id="3" name="Picture Placeholder 2"/>
          <p:cNvSpPr>
            <a:spLocks noGrp="1" noChangeAspect="1"/>
          </p:cNvSpPr>
          <p:nvPr>
            <p:ph type="pic" idx="1"/>
          </p:nvPr>
        </p:nvSpPr>
        <p:spPr>
          <a:xfrm>
            <a:off x="1941909" y="476224"/>
            <a:ext cx="6686550" cy="2891228"/>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p>
        </p:txBody>
      </p:sp>
      <p:sp>
        <p:nvSpPr>
          <p:cNvPr id="4" name="Text Placeholder 3"/>
          <p:cNvSpPr>
            <a:spLocks noGrp="1"/>
          </p:cNvSpPr>
          <p:nvPr>
            <p:ph type="body" sz="half" idx="2"/>
          </p:nvPr>
        </p:nvSpPr>
        <p:spPr>
          <a:xfrm>
            <a:off x="1941910" y="4025504"/>
            <a:ext cx="6686550" cy="370284"/>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8/14/2026</a:t>
            </a:fld>
            <a:endParaRPr lang="en-US"/>
          </a:p>
        </p:txBody>
      </p:sp>
      <p:sp>
        <p:nvSpPr>
          <p:cNvPr id="6" name="Footer Placeholder 5"/>
          <p:cNvSpPr>
            <a:spLocks noGrp="1"/>
          </p:cNvSpPr>
          <p:nvPr>
            <p:ph type="ftr" sz="quarter" idx="11"/>
          </p:nvPr>
        </p:nvSpPr>
        <p:spPr/>
        <p:txBody>
          <a:bodyPr/>
          <a:lstStyle/>
          <a:p>
            <a:endParaRPr lang="en-CA"/>
          </a:p>
        </p:txBody>
      </p:sp>
      <p:sp>
        <p:nvSpPr>
          <p:cNvPr id="9" name="Freeform 11"/>
          <p:cNvSpPr/>
          <p:nvPr/>
        </p:nvSpPr>
        <p:spPr bwMode="auto">
          <a:xfrm flipV="1">
            <a:off x="-3141" y="3683794"/>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rgbClr val="4C7CB0"/>
          </a:solidFill>
          <a:ln>
            <a:noFill/>
          </a:ln>
        </p:spPr>
      </p:sp>
      <p:sp>
        <p:nvSpPr>
          <p:cNvPr id="7" name="Slide Number Placeholder 6"/>
          <p:cNvSpPr>
            <a:spLocks noGrp="1"/>
          </p:cNvSpPr>
          <p:nvPr>
            <p:ph type="sldNum" sz="quarter" idx="12"/>
          </p:nvPr>
        </p:nvSpPr>
        <p:spPr>
          <a:xfrm>
            <a:off x="398860" y="3737316"/>
            <a:ext cx="584825" cy="273844"/>
          </a:xfrm>
          <a:prstGeom prst="rect">
            <a:avLst/>
          </a:prstGeom>
        </p:spPr>
        <p:txBody>
          <a:bodyPr/>
          <a:lstStyle/>
          <a:p>
            <a:fld id="{B6F15528-21DE-4FAA-801E-634DDDAF4B2B}" type="slidenum">
              <a:rPr lang="en-CA" smtClean="0"/>
              <a:t>‹#›</a:t>
            </a:fld>
            <a:endParaRPr lang="en-CA"/>
          </a:p>
        </p:txBody>
      </p:sp>
    </p:spTree>
    <p:extLst>
      <p:ext uri="{BB962C8B-B14F-4D97-AF65-F5344CB8AC3E}">
        <p14:creationId xmlns:p14="http://schemas.microsoft.com/office/powerpoint/2010/main" val="3163479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910" y="457200"/>
            <a:ext cx="6686549" cy="2337780"/>
          </a:xfrm>
        </p:spPr>
        <p:txBody>
          <a:bodyPr anchor="ctr">
            <a:normAutofit/>
          </a:bodyPr>
          <a:lstStyle>
            <a:lvl1pPr algn="l">
              <a:defRPr sz="3600" b="0" cap="none"/>
            </a:lvl1pPr>
          </a:lstStyle>
          <a:p>
            <a:r>
              <a:rPr lang="en-US"/>
              <a:t>Click to edit Master title style</a:t>
            </a:r>
          </a:p>
        </p:txBody>
      </p:sp>
      <p:sp>
        <p:nvSpPr>
          <p:cNvPr id="3" name="Text Placeholder 2"/>
          <p:cNvSpPr>
            <a:spLocks noGrp="1"/>
          </p:cNvSpPr>
          <p:nvPr>
            <p:ph type="body" idx="1"/>
          </p:nvPr>
        </p:nvSpPr>
        <p:spPr>
          <a:xfrm>
            <a:off x="1941910" y="3265535"/>
            <a:ext cx="6686549" cy="1166898"/>
          </a:xfrm>
        </p:spPr>
        <p:txBody>
          <a:bodyPr anchor="ctr">
            <a:normAutofit/>
          </a:bodyPr>
          <a:lstStyle>
            <a:lvl1pPr marL="0" indent="0" algn="l">
              <a:buNone/>
              <a:defRPr sz="1350">
                <a:solidFill>
                  <a:schemeClr val="tx1">
                    <a:lumMod val="65000"/>
                    <a:lumOff val="3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8/14/2026</a:t>
            </a:fld>
            <a:endParaRPr lang="en-US"/>
          </a:p>
        </p:txBody>
      </p:sp>
      <p:sp>
        <p:nvSpPr>
          <p:cNvPr id="5" name="Footer Placeholder 4"/>
          <p:cNvSpPr>
            <a:spLocks noGrp="1"/>
          </p:cNvSpPr>
          <p:nvPr>
            <p:ph type="ftr" sz="quarter" idx="11"/>
          </p:nvPr>
        </p:nvSpPr>
        <p:spPr/>
        <p:txBody>
          <a:bodyPr/>
          <a:lstStyle/>
          <a:p>
            <a:endParaRPr lang="en-CA"/>
          </a:p>
        </p:txBody>
      </p:sp>
      <p:sp>
        <p:nvSpPr>
          <p:cNvPr id="9" name="Freeform 11"/>
          <p:cNvSpPr/>
          <p:nvPr/>
        </p:nvSpPr>
        <p:spPr bwMode="auto">
          <a:xfrm flipV="1">
            <a:off x="-3141" y="2383632"/>
            <a:ext cx="1191395" cy="380473"/>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rgbClr val="4C7CB0"/>
          </a:solidFill>
          <a:ln>
            <a:noFill/>
          </a:ln>
        </p:spPr>
      </p:sp>
      <p:sp>
        <p:nvSpPr>
          <p:cNvPr id="6" name="Slide Number Placeholder 5"/>
          <p:cNvSpPr>
            <a:spLocks noGrp="1"/>
          </p:cNvSpPr>
          <p:nvPr>
            <p:ph type="sldNum" sz="quarter" idx="12"/>
          </p:nvPr>
        </p:nvSpPr>
        <p:spPr>
          <a:xfrm>
            <a:off x="398860" y="2433105"/>
            <a:ext cx="584825" cy="273844"/>
          </a:xfrm>
          <a:prstGeom prst="rect">
            <a:avLst/>
          </a:prstGeom>
        </p:spPr>
        <p:txBody>
          <a:bodyPr/>
          <a:lstStyle/>
          <a:p>
            <a:fld id="{B6F15528-21DE-4FAA-801E-634DDDAF4B2B}" type="slidenum">
              <a:rPr lang="en-CA" smtClean="0"/>
              <a:t>‹#›</a:t>
            </a:fld>
            <a:endParaRPr lang="en-CA"/>
          </a:p>
        </p:txBody>
      </p:sp>
    </p:spTree>
    <p:extLst>
      <p:ext uri="{BB962C8B-B14F-4D97-AF65-F5344CB8AC3E}">
        <p14:creationId xmlns:p14="http://schemas.microsoft.com/office/powerpoint/2010/main" val="3387139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rgbClr val="DFE8F0"/>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3" name="Group 22"/>
          <p:cNvGrpSpPr/>
          <p:nvPr/>
        </p:nvGrpSpPr>
        <p:grpSpPr>
          <a:xfrm>
            <a:off x="1" y="171450"/>
            <a:ext cx="2138637" cy="4978971"/>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accent6">
                <a:lumMod val="75000"/>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accent6">
                <a:lumMod val="75000"/>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accent6">
                <a:lumMod val="75000"/>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accent6">
                <a:lumMod val="75000"/>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accent6">
                <a:lumMod val="75000"/>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accent6">
                <a:lumMod val="75000"/>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accent6">
                <a:lumMod val="75000"/>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accent6">
                <a:lumMod val="75000"/>
                <a:alpha val="20000"/>
              </a:schemeClr>
            </a:solidFill>
            <a:ln>
              <a:noFill/>
            </a:ln>
          </p:spPr>
        </p:sp>
      </p:grpSp>
      <p:grpSp>
        <p:nvGrpSpPr>
          <p:cNvPr id="10" name="Group 9"/>
          <p:cNvGrpSpPr/>
          <p:nvPr/>
        </p:nvGrpSpPr>
        <p:grpSpPr>
          <a:xfrm>
            <a:off x="178579" y="9891"/>
            <a:ext cx="1767506" cy="514052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rgbClr val="4C7CB0"/>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rgbClr val="4C7CB0"/>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rgbClr val="4C7CB0"/>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rgbClr val="4C7CB0"/>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rgbClr val="4C7CB0"/>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rgbClr val="467BD6"/>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rgbClr val="467BD6"/>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rgbClr val="4C7CB0"/>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rgbClr val="4C7CB0"/>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rgbClr val="4C7CB0"/>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rgbClr val="1155CC"/>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rgbClr val="4C7CB0"/>
            </a:solidFill>
            <a:ln>
              <a:noFill/>
            </a:ln>
          </p:spPr>
        </p:sp>
      </p:grpSp>
      <p:sp>
        <p:nvSpPr>
          <p:cNvPr id="7" name="Rectangle 6"/>
          <p:cNvSpPr/>
          <p:nvPr/>
        </p:nvSpPr>
        <p:spPr>
          <a:xfrm>
            <a:off x="0" y="0"/>
            <a:ext cx="137160" cy="5143500"/>
          </a:xfrm>
          <a:prstGeom prst="rect">
            <a:avLst/>
          </a:prstGeom>
          <a:solidFill>
            <a:srgbClr val="4C7CB0"/>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4694" y="468082"/>
            <a:ext cx="6683765" cy="960668"/>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941909" y="1600200"/>
            <a:ext cx="6686550" cy="291465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fld id="{1D8BD707-D9CF-40AE-B4C6-C98DA3205C09}" type="datetimeFigureOut">
              <a:rPr lang="en-US" smtClean="0"/>
              <a:t>8/14/2026</a:t>
            </a:fld>
            <a:endParaRPr lang="en-US"/>
          </a:p>
        </p:txBody>
      </p:sp>
      <p:sp>
        <p:nvSpPr>
          <p:cNvPr id="5" name="Footer Placeholder 4"/>
          <p:cNvSpPr>
            <a:spLocks noGrp="1"/>
          </p:cNvSpPr>
          <p:nvPr>
            <p:ph type="ftr" sz="quarter" idx="3"/>
          </p:nvPr>
        </p:nvSpPr>
        <p:spPr>
          <a:xfrm>
            <a:off x="1941910"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CA"/>
          </a:p>
        </p:txBody>
      </p:sp>
    </p:spTree>
    <p:extLst>
      <p:ext uri="{BB962C8B-B14F-4D97-AF65-F5344CB8AC3E}">
        <p14:creationId xmlns:p14="http://schemas.microsoft.com/office/powerpoint/2010/main" val="3980950919"/>
      </p:ext>
    </p:extLst>
  </p:cSld>
  <p:clrMap bg1="lt1" tx1="dk1" bg2="lt2" tx2="dk2" accent1="accent1" accent2="accent2" accent3="accent3" accent4="accent4" accent5="accent5" accent6="accent6" hlink="hlink" folHlink="folHlink"/>
  <p:sldLayoutIdLst>
    <p:sldLayoutId id="2147483673" r:id="rId1"/>
    <p:sldLayoutId id="2147483689" r:id="rId2"/>
    <p:sldLayoutId id="2147483674" r:id="rId3"/>
    <p:sldLayoutId id="2147483675" r:id="rId4"/>
    <p:sldLayoutId id="2147483676" r:id="rId5"/>
    <p:sldLayoutId id="2147483678" r:id="rId6"/>
    <p:sldLayoutId id="2147483679" r:id="rId7"/>
    <p:sldLayoutId id="2147483681" r:id="rId8"/>
    <p:sldLayoutId id="2147483682" r:id="rId9"/>
    <p:sldLayoutId id="2147483685" r:id="rId10"/>
    <p:sldLayoutId id="2147483690" r:id="rId11"/>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rgbClr val="1155CC"/>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rgbClr val="1155CC"/>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rgbClr val="1155CC"/>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rgbClr val="1155CC"/>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rgbClr val="1155CC"/>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chemeClr val="bg2">
                <a:tint val="90000"/>
                <a:satMod val="92000"/>
                <a:lumMod val="120000"/>
              </a:schemeClr>
            </a:gs>
            <a:gs pos="100000">
              <a:srgbClr val="DFE8F0"/>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Rectangle 6"/>
          <p:cNvSpPr/>
          <p:nvPr/>
        </p:nvSpPr>
        <p:spPr>
          <a:xfrm>
            <a:off x="0" y="0"/>
            <a:ext cx="304800" cy="5143500"/>
          </a:xfrm>
          <a:prstGeom prst="rect">
            <a:avLst/>
          </a:prstGeom>
          <a:solidFill>
            <a:srgbClr val="4C7CB0"/>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374385" y="468082"/>
            <a:ext cx="6683765" cy="960668"/>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371600" y="1600200"/>
            <a:ext cx="6686550" cy="291465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771210" y="4597828"/>
            <a:ext cx="859712" cy="277797"/>
          </a:xfrm>
          <a:prstGeom prst="rect">
            <a:avLst/>
          </a:prstGeom>
        </p:spPr>
        <p:txBody>
          <a:bodyPr vert="horz" lIns="91440" tIns="45720" rIns="91440" bIns="45720" rtlCol="0" anchor="ctr"/>
          <a:lstStyle>
            <a:lvl1pPr algn="r">
              <a:defRPr sz="675">
                <a:solidFill>
                  <a:schemeClr val="tx1">
                    <a:tint val="75000"/>
                  </a:schemeClr>
                </a:solidFill>
              </a:defRPr>
            </a:lvl1pPr>
          </a:lstStyle>
          <a:p>
            <a:fld id="{1D8BD707-D9CF-40AE-B4C6-C98DA3205C09}" type="datetimeFigureOut">
              <a:rPr lang="en-US" smtClean="0"/>
              <a:t>8/14/2026</a:t>
            </a:fld>
            <a:endParaRPr lang="en-US"/>
          </a:p>
        </p:txBody>
      </p:sp>
      <p:sp>
        <p:nvSpPr>
          <p:cNvPr id="5" name="Footer Placeholder 4"/>
          <p:cNvSpPr>
            <a:spLocks noGrp="1"/>
          </p:cNvSpPr>
          <p:nvPr>
            <p:ph type="ftr" sz="quarter" idx="3"/>
          </p:nvPr>
        </p:nvSpPr>
        <p:spPr>
          <a:xfrm>
            <a:off x="1371601" y="4601856"/>
            <a:ext cx="5714999" cy="273844"/>
          </a:xfrm>
          <a:prstGeom prst="rect">
            <a:avLst/>
          </a:prstGeom>
        </p:spPr>
        <p:txBody>
          <a:bodyPr vert="horz" lIns="91440" tIns="45720" rIns="91440" bIns="45720" rtlCol="0" anchor="ctr"/>
          <a:lstStyle>
            <a:lvl1pPr algn="l">
              <a:defRPr sz="675">
                <a:solidFill>
                  <a:schemeClr val="tx1">
                    <a:tint val="75000"/>
                  </a:schemeClr>
                </a:solidFill>
              </a:defRPr>
            </a:lvl1pPr>
          </a:lstStyle>
          <a:p>
            <a:endParaRPr lang="en-CA"/>
          </a:p>
        </p:txBody>
      </p:sp>
    </p:spTree>
    <p:extLst>
      <p:ext uri="{BB962C8B-B14F-4D97-AF65-F5344CB8AC3E}">
        <p14:creationId xmlns:p14="http://schemas.microsoft.com/office/powerpoint/2010/main" val="1966378807"/>
      </p:ext>
    </p:extLst>
  </p:cSld>
  <p:clrMap bg1="lt1" tx1="dk1" bg2="lt2" tx2="dk2" accent1="accent1" accent2="accent2" accent3="accent3" accent4="accent4" accent5="accent5" accent6="accent6" hlink="hlink" folHlink="folHlink"/>
  <p:sldLayoutIdLst>
    <p:sldLayoutId id="2147483693" r:id="rId1"/>
    <p:sldLayoutId id="2147483692" r:id="rId2"/>
    <p:sldLayoutId id="2147483694" r:id="rId3"/>
    <p:sldLayoutId id="2147483695" r:id="rId4"/>
    <p:sldLayoutId id="2147483696" r:id="rId5"/>
    <p:sldLayoutId id="2147483700" r:id="rId6"/>
    <p:sldLayoutId id="2147483701" r:id="rId7"/>
  </p:sldLayoutIdLst>
  <p:txStyles>
    <p:title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rgbClr val="1155CC"/>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rgbClr val="1155CC"/>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rgbClr val="1155CC"/>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rgbClr val="1155CC"/>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rgbClr val="1155CC"/>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hyperlink" Target="https://ctlt.ubc.ca/resources/teaching/course-syllabus/" TargetMode="External"/><Relationship Id="rId5" Type="http://schemas.openxmlformats.org/officeDocument/2006/relationships/hyperlink" Target="https://senate.ubc.ca/policy-20190207-v-130-syllabus/" TargetMode="External"/><Relationship Id="rId4" Type="http://schemas.openxmlformats.org/officeDocument/2006/relationships/hyperlink" Target="https://senate.ubc.ca/policies-resources-support-student-succes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1.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hyperlink" Target="https://hr.ubc.ca/working-ubc/news/april-04-2021/respect-sincerity-responsibility-land-acknowledgement-ubc"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2.jpeg"/><Relationship Id="rId5" Type="http://schemas.openxmlformats.org/officeDocument/2006/relationships/hyperlink" Target="http://Native-land.ca" TargetMode="External"/><Relationship Id="rId4" Type="http://schemas.openxmlformats.org/officeDocument/2006/relationships/hyperlink" Target="https://irshdc.ubc.ca/about/what-we-do/"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8" Type="http://schemas.openxmlformats.org/officeDocument/2006/relationships/hyperlink" Target="https://wellbeing.ubc.ca/built-natural-environments" TargetMode="External"/><Relationship Id="rId3" Type="http://schemas.openxmlformats.org/officeDocument/2006/relationships/hyperlink" Target="https://wellbeing.ubc.ca/node/5106" TargetMode="External"/><Relationship Id="rId7" Type="http://schemas.openxmlformats.org/officeDocument/2006/relationships/hyperlink" Target="https://wellbeing.ubc.ca/node/5160"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hyperlink" Target="https://wellbeing.ubc.ca/food-nutrition" TargetMode="External"/><Relationship Id="rId5" Type="http://schemas.openxmlformats.org/officeDocument/2006/relationships/hyperlink" Target="https://wellbeing.ubc.ca/mental-health-resilience" TargetMode="External"/><Relationship Id="rId4" Type="http://schemas.openxmlformats.org/officeDocument/2006/relationships/hyperlink" Target="https://wellbeing.ubc.ca/collaborative-leadership-0" TargetMode="External"/><Relationship Id="rId9" Type="http://schemas.openxmlformats.org/officeDocument/2006/relationships/hyperlink" Target="https://wellbeing.ubc.ca/physical-activity"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assets.brand.ubc.ca/downloads/ubc_indigenous_peoples_language_guide.pdf" TargetMode="External"/><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7.xml"/><Relationship Id="rId5" Type="http://schemas.openxmlformats.org/officeDocument/2006/relationships/image" Target="../media/image12.png"/><Relationship Id="rId4" Type="http://schemas.openxmlformats.org/officeDocument/2006/relationships/image" Target="../media/image11.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hyperlink" Target="mailto:gail.hammond@ubc.ca" TargetMode="External"/><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hyperlink" Target="mailto:Judy.Chan@ubc.ca"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wiki.ubc.ca/Documentation:Inclusive_Teaching/Learner_Centered_Syllabus" TargetMode="External"/><Relationship Id="rId3" Type="http://schemas.openxmlformats.org/officeDocument/2006/relationships/image" Target="../media/image3.png"/><Relationship Id="rId7" Type="http://schemas.openxmlformats.org/officeDocument/2006/relationships/hyperlink" Target="https://ctlt.ubc.ca/resources/teaching/course-syllabus/" TargetMode="External"/><Relationship Id="rId2" Type="http://schemas.openxmlformats.org/officeDocument/2006/relationships/notesSlide" Target="../notesSlides/notesSlide25.xml"/><Relationship Id="rId1" Type="http://schemas.openxmlformats.org/officeDocument/2006/relationships/slideLayout" Target="../slideLayouts/slideLayout17.xml"/><Relationship Id="rId6" Type="http://schemas.openxmlformats.org/officeDocument/2006/relationships/hyperlink" Target="https://senate.ubc.ca/Policy-20190207-V-130-Syllabus/" TargetMode="External"/><Relationship Id="rId5" Type="http://schemas.openxmlformats.org/officeDocument/2006/relationships/hyperlink" Target="https://brand.ubc.ca/indigenous-peoples-language-guide-now-available/" TargetMode="External"/><Relationship Id="rId4" Type="http://schemas.openxmlformats.org/officeDocument/2006/relationships/hyperlink" Target="https://inclusiveteaching.ctlt.ubc.ca/resources/resources-for-faculty/" TargetMode="External"/><Relationship Id="rId9"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hyperlink" Target="https://www.insidehighered.com/news/2022/11/11/frictionless-syllabus-access-some-bypass-college" TargetMode="External"/><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16.jpeg"/><Relationship Id="rId5" Type="http://schemas.openxmlformats.org/officeDocument/2006/relationships/hyperlink" Target="https://span312.arts.ubc.ca/meet-your-instructor/" TargetMode="External"/><Relationship Id="rId4" Type="http://schemas.openxmlformats.org/officeDocument/2006/relationships/hyperlink" Target="https://sites.google.com/view/donuts4umoja/hom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604645" y="590550"/>
            <a:ext cx="6777355" cy="1051570"/>
          </a:xfrm>
          <a:prstGeom prst="rect">
            <a:avLst/>
          </a:prstGeom>
        </p:spPr>
        <p:txBody>
          <a:bodyPr vert="horz" wrap="square" lIns="0" tIns="0" rIns="0" bIns="0" rtlCol="0">
            <a:spAutoFit/>
          </a:bodyPr>
          <a:lstStyle/>
          <a:p>
            <a:pPr algn="ctr">
              <a:lnSpc>
                <a:spcPts val="4105"/>
              </a:lnSpc>
            </a:pPr>
            <a:r>
              <a:rPr sz="3600" b="1" spc="-55">
                <a:solidFill>
                  <a:srgbClr val="0070C0"/>
                </a:solidFill>
                <a:latin typeface="+mj-lt"/>
                <a:cs typeface="Baghdad" pitchFamily="2" charset="-78"/>
              </a:rPr>
              <a:t>W</a:t>
            </a:r>
            <a:r>
              <a:rPr sz="3600" b="1">
                <a:solidFill>
                  <a:srgbClr val="0070C0"/>
                </a:solidFill>
                <a:latin typeface="+mj-lt"/>
                <a:cs typeface="Baghdad" pitchFamily="2" charset="-78"/>
              </a:rPr>
              <a:t>riti</a:t>
            </a:r>
            <a:r>
              <a:rPr sz="3600" b="1" spc="-5">
                <a:solidFill>
                  <a:srgbClr val="0070C0"/>
                </a:solidFill>
                <a:latin typeface="+mj-lt"/>
                <a:cs typeface="Baghdad" pitchFamily="2" charset="-78"/>
              </a:rPr>
              <a:t>n</a:t>
            </a:r>
            <a:r>
              <a:rPr sz="3600" b="1">
                <a:solidFill>
                  <a:srgbClr val="0070C0"/>
                </a:solidFill>
                <a:latin typeface="+mj-lt"/>
                <a:cs typeface="Baghdad" pitchFamily="2" charset="-78"/>
              </a:rPr>
              <a:t>g</a:t>
            </a:r>
            <a:r>
              <a:rPr sz="3600" b="1" spc="-15">
                <a:solidFill>
                  <a:srgbClr val="0070C0"/>
                </a:solidFill>
                <a:latin typeface="+mj-lt"/>
                <a:cs typeface="Baghdad" pitchFamily="2" charset="-78"/>
              </a:rPr>
              <a:t> </a:t>
            </a:r>
            <a:r>
              <a:rPr sz="3600" b="1">
                <a:solidFill>
                  <a:srgbClr val="0070C0"/>
                </a:solidFill>
                <a:latin typeface="+mj-lt"/>
                <a:cs typeface="Baghdad" pitchFamily="2" charset="-78"/>
              </a:rPr>
              <a:t>a </a:t>
            </a:r>
            <a:r>
              <a:rPr lang="en-US" sz="3600" b="1">
                <a:solidFill>
                  <a:srgbClr val="0070C0"/>
                </a:solidFill>
                <a:latin typeface="+mj-lt"/>
                <a:cs typeface="Baghdad" pitchFamily="2" charset="-78"/>
              </a:rPr>
              <a:t>(Mindful) </a:t>
            </a:r>
            <a:r>
              <a:rPr sz="3600" b="1" spc="-5">
                <a:solidFill>
                  <a:srgbClr val="0070C0"/>
                </a:solidFill>
                <a:latin typeface="+mj-lt"/>
                <a:cs typeface="Baghdad" pitchFamily="2" charset="-78"/>
              </a:rPr>
              <a:t>Le</a:t>
            </a:r>
            <a:r>
              <a:rPr sz="3600" b="1">
                <a:solidFill>
                  <a:srgbClr val="0070C0"/>
                </a:solidFill>
                <a:latin typeface="+mj-lt"/>
                <a:cs typeface="Baghdad" pitchFamily="2" charset="-78"/>
              </a:rPr>
              <a:t>a</a:t>
            </a:r>
            <a:r>
              <a:rPr sz="3600" b="1" spc="65">
                <a:solidFill>
                  <a:srgbClr val="0070C0"/>
                </a:solidFill>
                <a:latin typeface="+mj-lt"/>
                <a:cs typeface="Baghdad" pitchFamily="2" charset="-78"/>
              </a:rPr>
              <a:t>r</a:t>
            </a:r>
            <a:r>
              <a:rPr sz="3600" b="1">
                <a:solidFill>
                  <a:srgbClr val="0070C0"/>
                </a:solidFill>
                <a:latin typeface="+mj-lt"/>
                <a:cs typeface="Baghdad" pitchFamily="2" charset="-78"/>
              </a:rPr>
              <a:t>n</a:t>
            </a:r>
            <a:r>
              <a:rPr sz="3600" b="1" spc="-5">
                <a:solidFill>
                  <a:srgbClr val="0070C0"/>
                </a:solidFill>
                <a:latin typeface="+mj-lt"/>
                <a:cs typeface="Baghdad" pitchFamily="2" charset="-78"/>
              </a:rPr>
              <a:t>e</a:t>
            </a:r>
            <a:r>
              <a:rPr sz="3600" b="1">
                <a:solidFill>
                  <a:srgbClr val="0070C0"/>
                </a:solidFill>
                <a:latin typeface="+mj-lt"/>
                <a:cs typeface="Baghdad" pitchFamily="2" charset="-78"/>
              </a:rPr>
              <a:t>r</a:t>
            </a:r>
            <a:r>
              <a:rPr sz="3600" b="1" spc="-10">
                <a:solidFill>
                  <a:srgbClr val="0070C0"/>
                </a:solidFill>
                <a:latin typeface="+mj-lt"/>
                <a:cs typeface="Baghdad" pitchFamily="2" charset="-78"/>
              </a:rPr>
              <a:t>-C</a:t>
            </a:r>
            <a:r>
              <a:rPr sz="3600" b="1" spc="-5">
                <a:solidFill>
                  <a:srgbClr val="0070C0"/>
                </a:solidFill>
                <a:latin typeface="+mj-lt"/>
                <a:cs typeface="Baghdad" pitchFamily="2" charset="-78"/>
              </a:rPr>
              <a:t>en</a:t>
            </a:r>
            <a:r>
              <a:rPr sz="3600" b="1">
                <a:solidFill>
                  <a:srgbClr val="0070C0"/>
                </a:solidFill>
                <a:latin typeface="+mj-lt"/>
                <a:cs typeface="Baghdad" pitchFamily="2" charset="-78"/>
              </a:rPr>
              <a:t>t</a:t>
            </a:r>
            <a:r>
              <a:rPr sz="3600" b="1" spc="-5">
                <a:solidFill>
                  <a:srgbClr val="0070C0"/>
                </a:solidFill>
                <a:latin typeface="+mj-lt"/>
                <a:cs typeface="Baghdad" pitchFamily="2" charset="-78"/>
              </a:rPr>
              <a:t>e</a:t>
            </a:r>
            <a:r>
              <a:rPr sz="3600" b="1">
                <a:solidFill>
                  <a:srgbClr val="0070C0"/>
                </a:solidFill>
                <a:latin typeface="+mj-lt"/>
                <a:cs typeface="Baghdad" pitchFamily="2" charset="-78"/>
              </a:rPr>
              <a:t>r</a:t>
            </a:r>
            <a:r>
              <a:rPr sz="3600" b="1" spc="-5">
                <a:solidFill>
                  <a:srgbClr val="0070C0"/>
                </a:solidFill>
                <a:latin typeface="+mj-lt"/>
                <a:cs typeface="Baghdad" pitchFamily="2" charset="-78"/>
              </a:rPr>
              <a:t>e</a:t>
            </a:r>
            <a:r>
              <a:rPr sz="3600" b="1">
                <a:solidFill>
                  <a:srgbClr val="0070C0"/>
                </a:solidFill>
                <a:latin typeface="+mj-lt"/>
                <a:cs typeface="Baghdad" pitchFamily="2" charset="-78"/>
              </a:rPr>
              <a:t>d</a:t>
            </a:r>
            <a:r>
              <a:rPr lang="en-US" sz="3600" b="1">
                <a:latin typeface="+mj-lt"/>
                <a:cs typeface="Baghdad" pitchFamily="2" charset="-78"/>
              </a:rPr>
              <a:t> </a:t>
            </a:r>
            <a:r>
              <a:rPr sz="3600" b="1">
                <a:solidFill>
                  <a:srgbClr val="0070C0"/>
                </a:solidFill>
                <a:latin typeface="+mj-lt"/>
                <a:cs typeface="Baghdad" pitchFamily="2" charset="-78"/>
              </a:rPr>
              <a:t>&amp;</a:t>
            </a:r>
            <a:r>
              <a:rPr sz="3600" b="1" spc="5">
                <a:solidFill>
                  <a:srgbClr val="0070C0"/>
                </a:solidFill>
                <a:latin typeface="+mj-lt"/>
                <a:cs typeface="Baghdad" pitchFamily="2" charset="-78"/>
              </a:rPr>
              <a:t> </a:t>
            </a:r>
            <a:r>
              <a:rPr sz="3600" b="1" spc="-5">
                <a:solidFill>
                  <a:srgbClr val="0070C0"/>
                </a:solidFill>
                <a:latin typeface="+mj-lt"/>
                <a:cs typeface="Baghdad" pitchFamily="2" charset="-78"/>
              </a:rPr>
              <a:t>Inc</a:t>
            </a:r>
            <a:r>
              <a:rPr sz="3600" b="1">
                <a:solidFill>
                  <a:srgbClr val="0070C0"/>
                </a:solidFill>
                <a:latin typeface="+mj-lt"/>
                <a:cs typeface="Baghdad" pitchFamily="2" charset="-78"/>
              </a:rPr>
              <a:t>l</a:t>
            </a:r>
            <a:r>
              <a:rPr sz="3600" b="1" spc="-10">
                <a:solidFill>
                  <a:srgbClr val="0070C0"/>
                </a:solidFill>
                <a:latin typeface="+mj-lt"/>
                <a:cs typeface="Baghdad" pitchFamily="2" charset="-78"/>
              </a:rPr>
              <a:t>u</a:t>
            </a:r>
            <a:r>
              <a:rPr sz="3600" b="1">
                <a:solidFill>
                  <a:srgbClr val="0070C0"/>
                </a:solidFill>
                <a:latin typeface="+mj-lt"/>
                <a:cs typeface="Baghdad" pitchFamily="2" charset="-78"/>
              </a:rPr>
              <a:t>sive</a:t>
            </a:r>
            <a:r>
              <a:rPr sz="3600" b="1" spc="-5">
                <a:solidFill>
                  <a:srgbClr val="0070C0"/>
                </a:solidFill>
                <a:latin typeface="+mj-lt"/>
                <a:cs typeface="Baghdad" pitchFamily="2" charset="-78"/>
              </a:rPr>
              <a:t> Sy</a:t>
            </a:r>
            <a:r>
              <a:rPr sz="3600" b="1">
                <a:solidFill>
                  <a:srgbClr val="0070C0"/>
                </a:solidFill>
                <a:latin typeface="+mj-lt"/>
                <a:cs typeface="Baghdad" pitchFamily="2" charset="-78"/>
              </a:rPr>
              <a:t>lla</a:t>
            </a:r>
            <a:r>
              <a:rPr sz="3600" b="1" spc="-5">
                <a:solidFill>
                  <a:srgbClr val="0070C0"/>
                </a:solidFill>
                <a:latin typeface="+mj-lt"/>
                <a:cs typeface="Baghdad" pitchFamily="2" charset="-78"/>
              </a:rPr>
              <a:t>b</a:t>
            </a:r>
            <a:r>
              <a:rPr sz="3600" b="1" spc="-10">
                <a:solidFill>
                  <a:srgbClr val="0070C0"/>
                </a:solidFill>
                <a:latin typeface="+mj-lt"/>
                <a:cs typeface="Baghdad" pitchFamily="2" charset="-78"/>
              </a:rPr>
              <a:t>u</a:t>
            </a:r>
            <a:r>
              <a:rPr sz="3600" b="1">
                <a:solidFill>
                  <a:srgbClr val="0070C0"/>
                </a:solidFill>
                <a:latin typeface="+mj-lt"/>
                <a:cs typeface="Baghdad" pitchFamily="2" charset="-78"/>
              </a:rPr>
              <a:t>s</a:t>
            </a:r>
            <a:endParaRPr sz="3600" b="1">
              <a:latin typeface="+mj-lt"/>
              <a:cs typeface="Baghdad" pitchFamily="2" charset="-78"/>
            </a:endParaRPr>
          </a:p>
        </p:txBody>
      </p:sp>
      <p:sp>
        <p:nvSpPr>
          <p:cNvPr id="4" name="object 4"/>
          <p:cNvSpPr txBox="1"/>
          <p:nvPr/>
        </p:nvSpPr>
        <p:spPr>
          <a:xfrm>
            <a:off x="1833245" y="2314534"/>
            <a:ext cx="6320155" cy="2002087"/>
          </a:xfrm>
          <a:prstGeom prst="rect">
            <a:avLst/>
          </a:prstGeom>
        </p:spPr>
        <p:txBody>
          <a:bodyPr vert="horz" wrap="square" lIns="0" tIns="0" rIns="0" bIns="0" rtlCol="0" anchor="t">
            <a:noAutofit/>
          </a:bodyPr>
          <a:lstStyle/>
          <a:p>
            <a:pPr marL="12700" marR="5080" algn="ctr">
              <a:lnSpc>
                <a:spcPct val="143300"/>
              </a:lnSpc>
              <a:spcBef>
                <a:spcPts val="1895"/>
              </a:spcBef>
            </a:pPr>
            <a:r>
              <a:rPr lang="en-US" sz="2400" b="1" spc="-5" dirty="0">
                <a:latin typeface="Century Gothic"/>
                <a:cs typeface="American Typewriter"/>
              </a:rPr>
              <a:t>2026 CTLT Summer Institute </a:t>
            </a:r>
          </a:p>
          <a:p>
            <a:pPr marL="12700" marR="5080" algn="ctr">
              <a:lnSpc>
                <a:spcPct val="143300"/>
              </a:lnSpc>
              <a:spcBef>
                <a:spcPts val="1895"/>
              </a:spcBef>
            </a:pPr>
            <a:r>
              <a:rPr sz="1800" b="1" spc="-5" dirty="0">
                <a:latin typeface="Century Gothic"/>
                <a:cs typeface="American Typewriter"/>
              </a:rPr>
              <a:t>Ga</a:t>
            </a:r>
            <a:r>
              <a:rPr sz="1800" b="1" dirty="0">
                <a:latin typeface="Century Gothic"/>
                <a:cs typeface="American Typewriter"/>
              </a:rPr>
              <a:t>il</a:t>
            </a:r>
            <a:r>
              <a:rPr sz="1800" b="1" spc="-10" dirty="0">
                <a:latin typeface="Century Gothic"/>
                <a:cs typeface="American Typewriter"/>
              </a:rPr>
              <a:t> </a:t>
            </a:r>
            <a:r>
              <a:rPr sz="1800" b="1" dirty="0">
                <a:latin typeface="Century Gothic"/>
                <a:cs typeface="American Typewriter"/>
              </a:rPr>
              <a:t>H</a:t>
            </a:r>
            <a:r>
              <a:rPr sz="1800" b="1" spc="-5" dirty="0">
                <a:latin typeface="Century Gothic"/>
                <a:cs typeface="American Typewriter"/>
              </a:rPr>
              <a:t>a</a:t>
            </a:r>
            <a:r>
              <a:rPr sz="1800" b="1" dirty="0">
                <a:latin typeface="Century Gothic"/>
                <a:cs typeface="American Typewriter"/>
              </a:rPr>
              <a:t>mmon</a:t>
            </a:r>
            <a:r>
              <a:rPr sz="1800" b="1" spc="-10" dirty="0">
                <a:latin typeface="Century Gothic"/>
                <a:cs typeface="American Typewriter"/>
              </a:rPr>
              <a:t>d</a:t>
            </a:r>
            <a:r>
              <a:rPr sz="1800" b="1" dirty="0">
                <a:latin typeface="Century Gothic"/>
                <a:cs typeface="American Typewriter"/>
              </a:rPr>
              <a:t>,</a:t>
            </a:r>
            <a:r>
              <a:rPr sz="1800" b="1" spc="-5" dirty="0">
                <a:latin typeface="Century Gothic"/>
                <a:cs typeface="American Typewriter"/>
              </a:rPr>
              <a:t> </a:t>
            </a:r>
            <a:r>
              <a:rPr sz="1800" b="1" dirty="0">
                <a:latin typeface="Century Gothic"/>
                <a:cs typeface="American Typewriter"/>
              </a:rPr>
              <a:t>PhD,</a:t>
            </a:r>
            <a:r>
              <a:rPr sz="1800" b="1" spc="-5" dirty="0">
                <a:latin typeface="Century Gothic"/>
                <a:cs typeface="American Typewriter"/>
              </a:rPr>
              <a:t> </a:t>
            </a:r>
            <a:r>
              <a:rPr sz="1800" b="1" dirty="0">
                <a:latin typeface="Century Gothic"/>
                <a:cs typeface="American Typewriter"/>
              </a:rPr>
              <a:t>RD,</a:t>
            </a:r>
            <a:r>
              <a:rPr sz="1800" b="1" spc="-5" dirty="0">
                <a:latin typeface="Century Gothic"/>
                <a:cs typeface="American Typewriter"/>
              </a:rPr>
              <a:t> </a:t>
            </a:r>
            <a:r>
              <a:rPr sz="1800" b="1" spc="-30" dirty="0">
                <a:latin typeface="Century Gothic"/>
                <a:cs typeface="American Typewriter"/>
              </a:rPr>
              <a:t>F</a:t>
            </a:r>
            <a:r>
              <a:rPr sz="1800" b="1" spc="-5" dirty="0">
                <a:latin typeface="Century Gothic"/>
                <a:cs typeface="American Typewriter"/>
              </a:rPr>
              <a:t>a</a:t>
            </a:r>
            <a:r>
              <a:rPr sz="1800" b="1" spc="-10" dirty="0">
                <a:latin typeface="Century Gothic"/>
                <a:cs typeface="American Typewriter"/>
              </a:rPr>
              <a:t>c</a:t>
            </a:r>
            <a:r>
              <a:rPr sz="1800" b="1" spc="-5" dirty="0">
                <a:latin typeface="Century Gothic"/>
                <a:cs typeface="American Typewriter"/>
              </a:rPr>
              <a:t>u</a:t>
            </a:r>
            <a:r>
              <a:rPr sz="1800" b="1" spc="-10" dirty="0">
                <a:latin typeface="Century Gothic"/>
                <a:cs typeface="American Typewriter"/>
              </a:rPr>
              <a:t>l</a:t>
            </a:r>
            <a:r>
              <a:rPr sz="1800" b="1" spc="5" dirty="0">
                <a:latin typeface="Century Gothic"/>
                <a:cs typeface="American Typewriter"/>
              </a:rPr>
              <a:t>t</a:t>
            </a:r>
            <a:r>
              <a:rPr sz="1800" b="1" dirty="0">
                <a:latin typeface="Century Gothic"/>
                <a:cs typeface="American Typewriter"/>
              </a:rPr>
              <a:t>y</a:t>
            </a:r>
            <a:r>
              <a:rPr sz="1800" b="1" spc="5" dirty="0">
                <a:latin typeface="Century Gothic"/>
                <a:cs typeface="American Typewriter"/>
              </a:rPr>
              <a:t> </a:t>
            </a:r>
            <a:r>
              <a:rPr sz="1800" b="1" dirty="0">
                <a:latin typeface="Century Gothic"/>
                <a:cs typeface="American Typewriter"/>
              </a:rPr>
              <a:t>of L</a:t>
            </a:r>
            <a:r>
              <a:rPr sz="1800" b="1" spc="-5" dirty="0">
                <a:latin typeface="Century Gothic"/>
                <a:cs typeface="American Typewriter"/>
              </a:rPr>
              <a:t>a</a:t>
            </a:r>
            <a:r>
              <a:rPr sz="1800" b="1" dirty="0">
                <a:latin typeface="Century Gothic"/>
                <a:cs typeface="American Typewriter"/>
              </a:rPr>
              <a:t>nd</a:t>
            </a:r>
            <a:r>
              <a:rPr sz="1800" b="1" spc="-5" dirty="0">
                <a:latin typeface="Century Gothic"/>
                <a:cs typeface="American Typewriter"/>
              </a:rPr>
              <a:t> </a:t>
            </a:r>
            <a:r>
              <a:rPr sz="1800" b="1" dirty="0">
                <a:latin typeface="Century Gothic"/>
                <a:cs typeface="American Typewriter"/>
              </a:rPr>
              <a:t>&amp; </a:t>
            </a:r>
            <a:r>
              <a:rPr sz="1800" b="1" spc="-30" dirty="0">
                <a:latin typeface="Century Gothic"/>
                <a:cs typeface="American Typewriter"/>
              </a:rPr>
              <a:t>F</a:t>
            </a:r>
            <a:r>
              <a:rPr sz="1800" b="1" dirty="0">
                <a:latin typeface="Century Gothic"/>
                <a:cs typeface="American Typewriter"/>
              </a:rPr>
              <a:t>ood</a:t>
            </a:r>
            <a:r>
              <a:rPr sz="1800" b="1" spc="-5" dirty="0">
                <a:latin typeface="Century Gothic"/>
                <a:cs typeface="American Typewriter"/>
              </a:rPr>
              <a:t> S</a:t>
            </a:r>
            <a:r>
              <a:rPr sz="1800" b="1" spc="5" dirty="0">
                <a:latin typeface="Century Gothic"/>
                <a:cs typeface="American Typewriter"/>
              </a:rPr>
              <a:t>y</a:t>
            </a:r>
            <a:r>
              <a:rPr sz="1800" b="1" dirty="0">
                <a:latin typeface="Century Gothic"/>
                <a:cs typeface="American Typewriter"/>
              </a:rPr>
              <a:t>s</a:t>
            </a:r>
            <a:r>
              <a:rPr sz="1800" b="1" spc="5" dirty="0">
                <a:latin typeface="Century Gothic"/>
                <a:cs typeface="American Typewriter"/>
              </a:rPr>
              <a:t>t</a:t>
            </a:r>
            <a:r>
              <a:rPr sz="1800" b="1" spc="-5" dirty="0">
                <a:latin typeface="Century Gothic"/>
                <a:cs typeface="American Typewriter"/>
              </a:rPr>
              <a:t>e</a:t>
            </a:r>
            <a:r>
              <a:rPr sz="1800" b="1" dirty="0">
                <a:latin typeface="Century Gothic"/>
                <a:cs typeface="American Typewriter"/>
              </a:rPr>
              <a:t>ms </a:t>
            </a:r>
            <a:endParaRPr lang="en-CA" sz="1800" b="1" dirty="0">
              <a:latin typeface="Century Gothic"/>
              <a:cs typeface="American Typewriter"/>
            </a:endParaRPr>
          </a:p>
          <a:p>
            <a:pPr marL="12700" marR="5080" algn="ctr">
              <a:lnSpc>
                <a:spcPct val="143300"/>
              </a:lnSpc>
            </a:pPr>
            <a:r>
              <a:rPr lang="en-CA" sz="1800" b="1" spc="-5" dirty="0">
                <a:latin typeface="Century Gothic"/>
                <a:cs typeface="American Typewriter"/>
              </a:rPr>
              <a:t>Judy Chan, PhD</a:t>
            </a:r>
            <a:r>
              <a:rPr sz="1800" b="1" dirty="0">
                <a:latin typeface="Century Gothic"/>
                <a:cs typeface="American Typewriter"/>
              </a:rPr>
              <a:t>,</a:t>
            </a:r>
            <a:r>
              <a:rPr sz="1800" b="1" spc="-5" dirty="0">
                <a:latin typeface="Century Gothic"/>
                <a:cs typeface="American Typewriter"/>
              </a:rPr>
              <a:t> </a:t>
            </a:r>
            <a:r>
              <a:rPr sz="1800" b="1" dirty="0">
                <a:latin typeface="Century Gothic"/>
                <a:cs typeface="American Typewriter"/>
              </a:rPr>
              <a:t>CT</a:t>
            </a:r>
            <a:r>
              <a:rPr sz="1800" b="1" spc="-85" dirty="0">
                <a:latin typeface="Century Gothic"/>
                <a:cs typeface="American Typewriter"/>
              </a:rPr>
              <a:t>L</a:t>
            </a:r>
            <a:r>
              <a:rPr sz="1800" b="1" dirty="0">
                <a:latin typeface="Century Gothic"/>
                <a:cs typeface="American Typewriter"/>
              </a:rPr>
              <a:t>T</a:t>
            </a:r>
            <a:r>
              <a:rPr lang="en-CA" sz="1800" b="1" dirty="0">
                <a:latin typeface="Century Gothic"/>
                <a:cs typeface="American Typewriter"/>
              </a:rPr>
              <a:t>, </a:t>
            </a:r>
            <a:r>
              <a:rPr lang="en-CA" b="1" spc="-30" dirty="0">
                <a:latin typeface="Century Gothic"/>
                <a:cs typeface="American Typewriter"/>
              </a:rPr>
              <a:t>F</a:t>
            </a:r>
            <a:r>
              <a:rPr lang="en-CA" b="1" spc="-5" dirty="0">
                <a:latin typeface="Century Gothic"/>
                <a:cs typeface="American Typewriter"/>
              </a:rPr>
              <a:t>a</a:t>
            </a:r>
            <a:r>
              <a:rPr lang="en-CA" b="1" spc="-10" dirty="0">
                <a:latin typeface="Century Gothic"/>
                <a:cs typeface="American Typewriter"/>
              </a:rPr>
              <a:t>c</a:t>
            </a:r>
            <a:r>
              <a:rPr lang="en-CA" b="1" spc="-5" dirty="0">
                <a:latin typeface="Century Gothic"/>
                <a:cs typeface="American Typewriter"/>
              </a:rPr>
              <a:t>u</a:t>
            </a:r>
            <a:r>
              <a:rPr lang="en-CA" b="1" spc="-10" dirty="0">
                <a:latin typeface="Century Gothic"/>
                <a:cs typeface="American Typewriter"/>
              </a:rPr>
              <a:t>l</a:t>
            </a:r>
            <a:r>
              <a:rPr lang="en-CA" b="1" spc="5" dirty="0">
                <a:latin typeface="Century Gothic"/>
                <a:cs typeface="American Typewriter"/>
              </a:rPr>
              <a:t>t</a:t>
            </a:r>
            <a:r>
              <a:rPr lang="en-CA" b="1" dirty="0">
                <a:latin typeface="Century Gothic"/>
                <a:cs typeface="American Typewriter"/>
              </a:rPr>
              <a:t>y</a:t>
            </a:r>
            <a:r>
              <a:rPr lang="en-CA" b="1" spc="5" dirty="0">
                <a:latin typeface="Century Gothic"/>
                <a:cs typeface="American Typewriter"/>
              </a:rPr>
              <a:t> </a:t>
            </a:r>
            <a:r>
              <a:rPr lang="en-CA" b="1" dirty="0">
                <a:latin typeface="Century Gothic"/>
                <a:cs typeface="American Typewriter"/>
              </a:rPr>
              <a:t>of L</a:t>
            </a:r>
            <a:r>
              <a:rPr lang="en-CA" b="1" spc="-5" dirty="0">
                <a:latin typeface="Century Gothic"/>
                <a:cs typeface="American Typewriter"/>
              </a:rPr>
              <a:t>a</a:t>
            </a:r>
            <a:r>
              <a:rPr lang="en-CA" b="1" dirty="0">
                <a:latin typeface="Century Gothic"/>
                <a:cs typeface="American Typewriter"/>
              </a:rPr>
              <a:t>nd</a:t>
            </a:r>
            <a:r>
              <a:rPr lang="en-CA" b="1" spc="-5" dirty="0">
                <a:latin typeface="Century Gothic"/>
                <a:cs typeface="American Typewriter"/>
              </a:rPr>
              <a:t> </a:t>
            </a:r>
            <a:r>
              <a:rPr lang="en-CA" b="1" dirty="0">
                <a:latin typeface="Century Gothic"/>
                <a:cs typeface="American Typewriter"/>
              </a:rPr>
              <a:t>&amp; </a:t>
            </a:r>
            <a:r>
              <a:rPr lang="en-CA" b="1" spc="-30" dirty="0">
                <a:latin typeface="Century Gothic"/>
                <a:cs typeface="American Typewriter"/>
              </a:rPr>
              <a:t>F</a:t>
            </a:r>
            <a:r>
              <a:rPr lang="en-CA" b="1" dirty="0">
                <a:latin typeface="Century Gothic"/>
                <a:cs typeface="American Typewriter"/>
              </a:rPr>
              <a:t>ood</a:t>
            </a:r>
            <a:r>
              <a:rPr lang="en-CA" b="1" spc="-5" dirty="0">
                <a:latin typeface="Century Gothic"/>
                <a:cs typeface="American Typewriter"/>
              </a:rPr>
              <a:t> S</a:t>
            </a:r>
            <a:r>
              <a:rPr lang="en-CA" b="1" spc="5" dirty="0">
                <a:latin typeface="Century Gothic"/>
                <a:cs typeface="American Typewriter"/>
              </a:rPr>
              <a:t>y</a:t>
            </a:r>
            <a:r>
              <a:rPr lang="en-CA" b="1" dirty="0">
                <a:latin typeface="Century Gothic"/>
                <a:cs typeface="American Typewriter"/>
              </a:rPr>
              <a:t>s</a:t>
            </a:r>
            <a:r>
              <a:rPr lang="en-CA" b="1" spc="5" dirty="0">
                <a:latin typeface="Century Gothic"/>
                <a:cs typeface="American Typewriter"/>
              </a:rPr>
              <a:t>t</a:t>
            </a:r>
            <a:r>
              <a:rPr lang="en-CA" b="1" spc="-5" dirty="0">
                <a:latin typeface="Century Gothic"/>
                <a:cs typeface="American Typewriter"/>
              </a:rPr>
              <a:t>e</a:t>
            </a:r>
            <a:r>
              <a:rPr lang="en-CA" b="1" dirty="0">
                <a:latin typeface="Century Gothic"/>
                <a:cs typeface="American Typewriter"/>
              </a:rPr>
              <a:t>ms </a:t>
            </a:r>
            <a:endParaRPr sz="1800" b="1" dirty="0">
              <a:latin typeface="Century Gothic"/>
              <a:cs typeface="American Typewriter"/>
            </a:endParaRPr>
          </a:p>
        </p:txBody>
      </p:sp>
      <p:sp>
        <p:nvSpPr>
          <p:cNvPr id="5" name="object 5"/>
          <p:cNvSpPr txBox="1"/>
          <p:nvPr/>
        </p:nvSpPr>
        <p:spPr>
          <a:xfrm>
            <a:off x="3662719" y="4989036"/>
            <a:ext cx="4751070" cy="127000"/>
          </a:xfrm>
          <a:prstGeom prst="rect">
            <a:avLst/>
          </a:prstGeom>
        </p:spPr>
        <p:txBody>
          <a:bodyPr vert="horz" wrap="square" lIns="0" tIns="0" rIns="0" bIns="0" rtlCol="0">
            <a:spAutoFit/>
          </a:bodyPr>
          <a:lstStyle/>
          <a:p>
            <a:pPr marL="12700">
              <a:lnSpc>
                <a:spcPct val="100000"/>
              </a:lnSpc>
            </a:pPr>
            <a:r>
              <a:rPr sz="800" spc="-10">
                <a:solidFill>
                  <a:srgbClr val="355071"/>
                </a:solidFill>
                <a:latin typeface="Arial"/>
                <a:cs typeface="Arial"/>
              </a:rPr>
              <a:t>T</a:t>
            </a:r>
            <a:r>
              <a:rPr sz="800" spc="5">
                <a:solidFill>
                  <a:srgbClr val="355071"/>
                </a:solidFill>
                <a:latin typeface="Arial"/>
                <a:cs typeface="Arial"/>
              </a:rPr>
              <a:t>h</a:t>
            </a:r>
            <a:r>
              <a:rPr sz="800" spc="-5">
                <a:solidFill>
                  <a:srgbClr val="355071"/>
                </a:solidFill>
                <a:latin typeface="Arial"/>
                <a:cs typeface="Arial"/>
              </a:rPr>
              <a:t>i</a:t>
            </a:r>
            <a:r>
              <a:rPr sz="800">
                <a:solidFill>
                  <a:srgbClr val="355071"/>
                </a:solidFill>
                <a:latin typeface="Arial"/>
                <a:cs typeface="Arial"/>
              </a:rPr>
              <a:t>s </a:t>
            </a:r>
            <a:r>
              <a:rPr sz="800" spc="-5">
                <a:solidFill>
                  <a:srgbClr val="355071"/>
                </a:solidFill>
                <a:latin typeface="Arial"/>
                <a:cs typeface="Arial"/>
              </a:rPr>
              <a:t>w</a:t>
            </a:r>
            <a:r>
              <a:rPr sz="800" spc="5">
                <a:solidFill>
                  <a:srgbClr val="355071"/>
                </a:solidFill>
                <a:latin typeface="Arial"/>
                <a:cs typeface="Arial"/>
              </a:rPr>
              <a:t>o</a:t>
            </a:r>
            <a:r>
              <a:rPr sz="800" spc="-5">
                <a:solidFill>
                  <a:srgbClr val="355071"/>
                </a:solidFill>
                <a:latin typeface="Arial"/>
                <a:cs typeface="Arial"/>
              </a:rPr>
              <a:t>r</a:t>
            </a:r>
            <a:r>
              <a:rPr sz="800">
                <a:solidFill>
                  <a:srgbClr val="355071"/>
                </a:solidFill>
                <a:latin typeface="Arial"/>
                <a:cs typeface="Arial"/>
              </a:rPr>
              <a:t>k </a:t>
            </a:r>
            <a:r>
              <a:rPr sz="800" spc="-5">
                <a:solidFill>
                  <a:srgbClr val="355071"/>
                </a:solidFill>
                <a:latin typeface="Arial"/>
                <a:cs typeface="Arial"/>
              </a:rPr>
              <a:t>i</a:t>
            </a:r>
            <a:r>
              <a:rPr sz="800">
                <a:solidFill>
                  <a:srgbClr val="355071"/>
                </a:solidFill>
                <a:latin typeface="Arial"/>
                <a:cs typeface="Arial"/>
              </a:rPr>
              <a:t>s </a:t>
            </a:r>
            <a:r>
              <a:rPr sz="800" spc="-5">
                <a:solidFill>
                  <a:srgbClr val="355071"/>
                </a:solidFill>
                <a:latin typeface="Arial"/>
                <a:cs typeface="Arial"/>
              </a:rPr>
              <a:t>li</a:t>
            </a:r>
            <a:r>
              <a:rPr sz="800">
                <a:solidFill>
                  <a:srgbClr val="355071"/>
                </a:solidFill>
                <a:latin typeface="Arial"/>
                <a:cs typeface="Arial"/>
              </a:rPr>
              <a:t>c</a:t>
            </a:r>
            <a:r>
              <a:rPr sz="800" spc="5">
                <a:solidFill>
                  <a:srgbClr val="355071"/>
                </a:solidFill>
                <a:latin typeface="Arial"/>
                <a:cs typeface="Arial"/>
              </a:rPr>
              <a:t>en</a:t>
            </a:r>
            <a:r>
              <a:rPr sz="800">
                <a:solidFill>
                  <a:srgbClr val="355071"/>
                </a:solidFill>
                <a:latin typeface="Arial"/>
                <a:cs typeface="Arial"/>
              </a:rPr>
              <a:t>s</a:t>
            </a:r>
            <a:r>
              <a:rPr sz="800" spc="5">
                <a:solidFill>
                  <a:srgbClr val="355071"/>
                </a:solidFill>
                <a:latin typeface="Arial"/>
                <a:cs typeface="Arial"/>
              </a:rPr>
              <a:t>e</a:t>
            </a:r>
            <a:r>
              <a:rPr sz="800">
                <a:solidFill>
                  <a:srgbClr val="355071"/>
                </a:solidFill>
                <a:latin typeface="Arial"/>
                <a:cs typeface="Arial"/>
              </a:rPr>
              <a:t>d</a:t>
            </a:r>
            <a:r>
              <a:rPr sz="800" spc="5">
                <a:solidFill>
                  <a:srgbClr val="355071"/>
                </a:solidFill>
                <a:latin typeface="Arial"/>
                <a:cs typeface="Arial"/>
              </a:rPr>
              <a:t> unde</a:t>
            </a:r>
            <a:r>
              <a:rPr sz="800">
                <a:solidFill>
                  <a:srgbClr val="355071"/>
                </a:solidFill>
                <a:latin typeface="Arial"/>
                <a:cs typeface="Arial"/>
              </a:rPr>
              <a:t>r</a:t>
            </a:r>
            <a:r>
              <a:rPr sz="800" spc="-5">
                <a:solidFill>
                  <a:srgbClr val="355071"/>
                </a:solidFill>
                <a:latin typeface="Arial"/>
                <a:cs typeface="Arial"/>
              </a:rPr>
              <a:t> t</a:t>
            </a:r>
            <a:r>
              <a:rPr sz="800" spc="5">
                <a:solidFill>
                  <a:srgbClr val="355071"/>
                </a:solidFill>
                <a:latin typeface="Arial"/>
                <a:cs typeface="Arial"/>
              </a:rPr>
              <a:t>h</a:t>
            </a:r>
            <a:r>
              <a:rPr sz="800">
                <a:solidFill>
                  <a:srgbClr val="355071"/>
                </a:solidFill>
                <a:latin typeface="Arial"/>
                <a:cs typeface="Arial"/>
              </a:rPr>
              <a:t>e</a:t>
            </a:r>
            <a:r>
              <a:rPr sz="800" spc="5">
                <a:solidFill>
                  <a:srgbClr val="355071"/>
                </a:solidFill>
                <a:latin typeface="Arial"/>
                <a:cs typeface="Arial"/>
              </a:rPr>
              <a:t> </a:t>
            </a:r>
            <a:r>
              <a:rPr sz="800" spc="-5">
                <a:solidFill>
                  <a:srgbClr val="355071"/>
                </a:solidFill>
                <a:latin typeface="Arial"/>
                <a:cs typeface="Arial"/>
              </a:rPr>
              <a:t>Cr</a:t>
            </a:r>
            <a:r>
              <a:rPr sz="800" spc="5">
                <a:solidFill>
                  <a:srgbClr val="355071"/>
                </a:solidFill>
                <a:latin typeface="Arial"/>
                <a:cs typeface="Arial"/>
              </a:rPr>
              <a:t>ea</a:t>
            </a:r>
            <a:r>
              <a:rPr sz="800" spc="-5">
                <a:solidFill>
                  <a:srgbClr val="355071"/>
                </a:solidFill>
                <a:latin typeface="Arial"/>
                <a:cs typeface="Arial"/>
              </a:rPr>
              <a:t>ti</a:t>
            </a:r>
            <a:r>
              <a:rPr sz="800">
                <a:solidFill>
                  <a:srgbClr val="355071"/>
                </a:solidFill>
                <a:latin typeface="Arial"/>
                <a:cs typeface="Arial"/>
              </a:rPr>
              <a:t>ve</a:t>
            </a:r>
            <a:r>
              <a:rPr sz="800" spc="5">
                <a:solidFill>
                  <a:srgbClr val="355071"/>
                </a:solidFill>
                <a:latin typeface="Arial"/>
                <a:cs typeface="Arial"/>
              </a:rPr>
              <a:t> </a:t>
            </a:r>
            <a:r>
              <a:rPr sz="800" spc="-5">
                <a:solidFill>
                  <a:srgbClr val="355071"/>
                </a:solidFill>
                <a:latin typeface="Arial"/>
                <a:cs typeface="Arial"/>
              </a:rPr>
              <a:t>C</a:t>
            </a:r>
            <a:r>
              <a:rPr sz="800" spc="5">
                <a:solidFill>
                  <a:srgbClr val="355071"/>
                </a:solidFill>
                <a:latin typeface="Arial"/>
                <a:cs typeface="Arial"/>
              </a:rPr>
              <a:t>o</a:t>
            </a:r>
            <a:r>
              <a:rPr sz="800" spc="-5">
                <a:solidFill>
                  <a:srgbClr val="355071"/>
                </a:solidFill>
                <a:latin typeface="Arial"/>
                <a:cs typeface="Arial"/>
              </a:rPr>
              <a:t>mm</a:t>
            </a:r>
            <a:r>
              <a:rPr sz="800" spc="5">
                <a:solidFill>
                  <a:srgbClr val="355071"/>
                </a:solidFill>
                <a:latin typeface="Arial"/>
                <a:cs typeface="Arial"/>
              </a:rPr>
              <a:t>on</a:t>
            </a:r>
            <a:r>
              <a:rPr sz="800">
                <a:solidFill>
                  <a:srgbClr val="355071"/>
                </a:solidFill>
                <a:latin typeface="Arial"/>
                <a:cs typeface="Arial"/>
              </a:rPr>
              <a:t>s </a:t>
            </a:r>
            <a:r>
              <a:rPr sz="800" spc="-5">
                <a:solidFill>
                  <a:srgbClr val="355071"/>
                </a:solidFill>
                <a:latin typeface="Arial"/>
                <a:cs typeface="Arial"/>
              </a:rPr>
              <a:t>Attri</a:t>
            </a:r>
            <a:r>
              <a:rPr sz="800" spc="5">
                <a:solidFill>
                  <a:srgbClr val="355071"/>
                </a:solidFill>
                <a:latin typeface="Arial"/>
                <a:cs typeface="Arial"/>
              </a:rPr>
              <a:t>bu</a:t>
            </a:r>
            <a:r>
              <a:rPr sz="800" spc="-5">
                <a:solidFill>
                  <a:srgbClr val="355071"/>
                </a:solidFill>
                <a:latin typeface="Arial"/>
                <a:cs typeface="Arial"/>
              </a:rPr>
              <a:t>ti</a:t>
            </a:r>
            <a:r>
              <a:rPr sz="800" spc="5">
                <a:solidFill>
                  <a:srgbClr val="355071"/>
                </a:solidFill>
                <a:latin typeface="Arial"/>
                <a:cs typeface="Arial"/>
              </a:rPr>
              <a:t>o</a:t>
            </a:r>
            <a:r>
              <a:rPr sz="800">
                <a:solidFill>
                  <a:srgbClr val="355071"/>
                </a:solidFill>
                <a:latin typeface="Arial"/>
                <a:cs typeface="Arial"/>
              </a:rPr>
              <a:t>n</a:t>
            </a:r>
            <a:r>
              <a:rPr sz="800" spc="-5">
                <a:solidFill>
                  <a:srgbClr val="355071"/>
                </a:solidFill>
                <a:latin typeface="Arial"/>
                <a:cs typeface="Arial"/>
              </a:rPr>
              <a:t>-N</a:t>
            </a:r>
            <a:r>
              <a:rPr sz="800" spc="5">
                <a:solidFill>
                  <a:srgbClr val="355071"/>
                </a:solidFill>
                <a:latin typeface="Arial"/>
                <a:cs typeface="Arial"/>
              </a:rPr>
              <a:t>on</a:t>
            </a:r>
            <a:r>
              <a:rPr sz="800" spc="-5">
                <a:solidFill>
                  <a:srgbClr val="355071"/>
                </a:solidFill>
                <a:latin typeface="Arial"/>
                <a:cs typeface="Arial"/>
              </a:rPr>
              <a:t>C</a:t>
            </a:r>
            <a:r>
              <a:rPr sz="800" spc="5">
                <a:solidFill>
                  <a:srgbClr val="355071"/>
                </a:solidFill>
                <a:latin typeface="Arial"/>
                <a:cs typeface="Arial"/>
              </a:rPr>
              <a:t>o</a:t>
            </a:r>
            <a:r>
              <a:rPr sz="800" spc="-5">
                <a:solidFill>
                  <a:srgbClr val="355071"/>
                </a:solidFill>
                <a:latin typeface="Arial"/>
                <a:cs typeface="Arial"/>
              </a:rPr>
              <a:t>mm</a:t>
            </a:r>
            <a:r>
              <a:rPr sz="800" spc="5">
                <a:solidFill>
                  <a:srgbClr val="355071"/>
                </a:solidFill>
                <a:latin typeface="Arial"/>
                <a:cs typeface="Arial"/>
              </a:rPr>
              <a:t>e</a:t>
            </a:r>
            <a:r>
              <a:rPr sz="800" spc="-5">
                <a:solidFill>
                  <a:srgbClr val="355071"/>
                </a:solidFill>
                <a:latin typeface="Arial"/>
                <a:cs typeface="Arial"/>
              </a:rPr>
              <a:t>r</a:t>
            </a:r>
            <a:r>
              <a:rPr sz="800">
                <a:solidFill>
                  <a:srgbClr val="355071"/>
                </a:solidFill>
                <a:latin typeface="Arial"/>
                <a:cs typeface="Arial"/>
              </a:rPr>
              <a:t>c</a:t>
            </a:r>
            <a:r>
              <a:rPr sz="800" spc="-5">
                <a:solidFill>
                  <a:srgbClr val="355071"/>
                </a:solidFill>
                <a:latin typeface="Arial"/>
                <a:cs typeface="Arial"/>
              </a:rPr>
              <a:t>i</a:t>
            </a:r>
            <a:r>
              <a:rPr sz="800" spc="5">
                <a:solidFill>
                  <a:srgbClr val="355071"/>
                </a:solidFill>
                <a:latin typeface="Arial"/>
                <a:cs typeface="Arial"/>
              </a:rPr>
              <a:t>a</a:t>
            </a:r>
            <a:r>
              <a:rPr sz="800">
                <a:solidFill>
                  <a:srgbClr val="355071"/>
                </a:solidFill>
                <a:latin typeface="Arial"/>
                <a:cs typeface="Arial"/>
              </a:rPr>
              <a:t>l </a:t>
            </a:r>
            <a:r>
              <a:rPr sz="800" spc="5">
                <a:solidFill>
                  <a:srgbClr val="355071"/>
                </a:solidFill>
                <a:latin typeface="Arial"/>
                <a:cs typeface="Arial"/>
              </a:rPr>
              <a:t>4</a:t>
            </a:r>
            <a:r>
              <a:rPr sz="800" spc="-5">
                <a:solidFill>
                  <a:srgbClr val="355071"/>
                </a:solidFill>
                <a:latin typeface="Arial"/>
                <a:cs typeface="Arial"/>
              </a:rPr>
              <a:t>.</a:t>
            </a:r>
            <a:r>
              <a:rPr sz="800">
                <a:solidFill>
                  <a:srgbClr val="355071"/>
                </a:solidFill>
                <a:latin typeface="Arial"/>
                <a:cs typeface="Arial"/>
              </a:rPr>
              <a:t>0</a:t>
            </a:r>
            <a:r>
              <a:rPr sz="800" spc="5">
                <a:solidFill>
                  <a:srgbClr val="355071"/>
                </a:solidFill>
                <a:latin typeface="Arial"/>
                <a:cs typeface="Arial"/>
              </a:rPr>
              <a:t> </a:t>
            </a:r>
            <a:r>
              <a:rPr sz="800" spc="-5">
                <a:solidFill>
                  <a:srgbClr val="355071"/>
                </a:solidFill>
                <a:latin typeface="Arial"/>
                <a:cs typeface="Arial"/>
              </a:rPr>
              <a:t>I</a:t>
            </a:r>
            <a:r>
              <a:rPr sz="800" spc="5">
                <a:solidFill>
                  <a:srgbClr val="355071"/>
                </a:solidFill>
                <a:latin typeface="Arial"/>
                <a:cs typeface="Arial"/>
              </a:rPr>
              <a:t>n</a:t>
            </a:r>
            <a:r>
              <a:rPr sz="800" spc="-5">
                <a:solidFill>
                  <a:srgbClr val="355071"/>
                </a:solidFill>
                <a:latin typeface="Arial"/>
                <a:cs typeface="Arial"/>
              </a:rPr>
              <a:t>t</a:t>
            </a:r>
            <a:r>
              <a:rPr sz="800" spc="5">
                <a:solidFill>
                  <a:srgbClr val="355071"/>
                </a:solidFill>
                <a:latin typeface="Arial"/>
                <a:cs typeface="Arial"/>
              </a:rPr>
              <a:t>e</a:t>
            </a:r>
            <a:r>
              <a:rPr sz="800" spc="-5">
                <a:solidFill>
                  <a:srgbClr val="355071"/>
                </a:solidFill>
                <a:latin typeface="Arial"/>
                <a:cs typeface="Arial"/>
              </a:rPr>
              <a:t>r</a:t>
            </a:r>
            <a:r>
              <a:rPr sz="800" spc="5">
                <a:solidFill>
                  <a:srgbClr val="355071"/>
                </a:solidFill>
                <a:latin typeface="Arial"/>
                <a:cs typeface="Arial"/>
              </a:rPr>
              <a:t>na</a:t>
            </a:r>
            <a:r>
              <a:rPr sz="800" spc="-5">
                <a:solidFill>
                  <a:srgbClr val="355071"/>
                </a:solidFill>
                <a:latin typeface="Arial"/>
                <a:cs typeface="Arial"/>
              </a:rPr>
              <a:t>ti</a:t>
            </a:r>
            <a:r>
              <a:rPr sz="800" spc="5">
                <a:solidFill>
                  <a:srgbClr val="355071"/>
                </a:solidFill>
                <a:latin typeface="Arial"/>
                <a:cs typeface="Arial"/>
              </a:rPr>
              <a:t>ona</a:t>
            </a:r>
            <a:r>
              <a:rPr sz="800">
                <a:solidFill>
                  <a:srgbClr val="355071"/>
                </a:solidFill>
                <a:latin typeface="Arial"/>
                <a:cs typeface="Arial"/>
              </a:rPr>
              <a:t>l </a:t>
            </a:r>
            <a:r>
              <a:rPr sz="800" spc="5">
                <a:solidFill>
                  <a:srgbClr val="355071"/>
                </a:solidFill>
                <a:latin typeface="Arial"/>
                <a:cs typeface="Arial"/>
              </a:rPr>
              <a:t>L</a:t>
            </a:r>
            <a:r>
              <a:rPr sz="800" spc="-5">
                <a:solidFill>
                  <a:srgbClr val="355071"/>
                </a:solidFill>
                <a:latin typeface="Arial"/>
                <a:cs typeface="Arial"/>
              </a:rPr>
              <a:t>i</a:t>
            </a:r>
            <a:r>
              <a:rPr sz="800">
                <a:solidFill>
                  <a:srgbClr val="355071"/>
                </a:solidFill>
                <a:latin typeface="Arial"/>
                <a:cs typeface="Arial"/>
              </a:rPr>
              <a:t>c</a:t>
            </a:r>
            <a:r>
              <a:rPr sz="800" spc="5">
                <a:solidFill>
                  <a:srgbClr val="355071"/>
                </a:solidFill>
                <a:latin typeface="Arial"/>
                <a:cs typeface="Arial"/>
              </a:rPr>
              <a:t>en</a:t>
            </a:r>
            <a:r>
              <a:rPr sz="800">
                <a:solidFill>
                  <a:srgbClr val="355071"/>
                </a:solidFill>
                <a:latin typeface="Arial"/>
                <a:cs typeface="Arial"/>
              </a:rPr>
              <a:t>s</a:t>
            </a:r>
            <a:r>
              <a:rPr sz="800" spc="5">
                <a:solidFill>
                  <a:srgbClr val="355071"/>
                </a:solidFill>
                <a:latin typeface="Arial"/>
                <a:cs typeface="Arial"/>
              </a:rPr>
              <a:t>e</a:t>
            </a:r>
            <a:r>
              <a:rPr sz="800" spc="-5">
                <a:solidFill>
                  <a:srgbClr val="355071"/>
                </a:solidFill>
                <a:latin typeface="Arial"/>
                <a:cs typeface="Arial"/>
              </a:rPr>
              <a:t>.</a:t>
            </a:r>
            <a:endParaRPr sz="800">
              <a:latin typeface="Arial"/>
              <a:cs typeface="Arial"/>
            </a:endParaRPr>
          </a:p>
        </p:txBody>
      </p:sp>
      <p:sp>
        <p:nvSpPr>
          <p:cNvPr id="6" name="object 6"/>
          <p:cNvSpPr/>
          <p:nvPr/>
        </p:nvSpPr>
        <p:spPr>
          <a:xfrm>
            <a:off x="8491728" y="4913376"/>
            <a:ext cx="652272" cy="228600"/>
          </a:xfrm>
          <a:prstGeom prst="rect">
            <a:avLst/>
          </a:prstGeom>
          <a:blipFill>
            <a:blip r:embed="rId3" cstate="print"/>
            <a:stretch>
              <a:fillRect/>
            </a:stretch>
          </a:blipFill>
        </p:spPr>
        <p:txBody>
          <a:bodyPr wrap="square" lIns="0" tIns="0" rIns="0" bIns="0" rtlCol="0"/>
          <a:lstStyle/>
          <a:p>
            <a:endParaRPr/>
          </a:p>
        </p:txBody>
      </p:sp>
      <p:sp>
        <p:nvSpPr>
          <p:cNvPr id="2" name="TextBox 1">
            <a:extLst>
              <a:ext uri="{FF2B5EF4-FFF2-40B4-BE49-F238E27FC236}">
                <a16:creationId xmlns:a16="http://schemas.microsoft.com/office/drawing/2014/main" id="{5E33809F-3877-226B-B485-E5CC6DAB05C5}"/>
              </a:ext>
            </a:extLst>
          </p:cNvPr>
          <p:cNvSpPr txBox="1"/>
          <p:nvPr/>
        </p:nvSpPr>
        <p:spPr>
          <a:xfrm>
            <a:off x="302057" y="4805787"/>
            <a:ext cx="1531188" cy="307777"/>
          </a:xfrm>
          <a:prstGeom prst="rect">
            <a:avLst/>
          </a:prstGeom>
          <a:noFill/>
        </p:spPr>
        <p:txBody>
          <a:bodyPr wrap="none" rtlCol="0">
            <a:spAutoFit/>
          </a:bodyPr>
          <a:lstStyle/>
          <a:p>
            <a:r>
              <a:rPr lang="en-US" sz="1400" dirty="0"/>
              <a:t>August 18, 2026</a:t>
            </a:r>
          </a:p>
        </p:txBody>
      </p:sp>
    </p:spTree>
    <p:extLst>
      <p:ext uri="{BB962C8B-B14F-4D97-AF65-F5344CB8AC3E}">
        <p14:creationId xmlns:p14="http://schemas.microsoft.com/office/powerpoint/2010/main" val="10496636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255" y="285750"/>
            <a:ext cx="9144000" cy="5141976"/>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idx="4294967295"/>
          </p:nvPr>
        </p:nvSpPr>
        <p:spPr>
          <a:xfrm>
            <a:off x="533400" y="251460"/>
            <a:ext cx="8221494" cy="830997"/>
          </a:xfrm>
          <a:prstGeom prst="rect">
            <a:avLst/>
          </a:prstGeom>
        </p:spPr>
        <p:txBody>
          <a:bodyPr vert="horz" wrap="square" lIns="0" tIns="0" rIns="0" bIns="0" rtlCol="0">
            <a:spAutoFit/>
          </a:bodyPr>
          <a:lstStyle/>
          <a:p>
            <a:pPr marL="12700"/>
            <a:r>
              <a:rPr dirty="0">
                <a:solidFill>
                  <a:srgbClr val="0070C0"/>
                </a:solidFill>
                <a:latin typeface="Century Gothic"/>
                <a:cs typeface="Trebuchet MS"/>
              </a:rPr>
              <a:t>U</a:t>
            </a:r>
            <a:r>
              <a:rPr spc="-20" dirty="0">
                <a:solidFill>
                  <a:srgbClr val="0070C0"/>
                </a:solidFill>
                <a:latin typeface="Century Gothic"/>
                <a:cs typeface="Trebuchet MS"/>
              </a:rPr>
              <a:t>BC</a:t>
            </a:r>
            <a:r>
              <a:rPr lang="en-US" spc="-20" dirty="0">
                <a:solidFill>
                  <a:srgbClr val="0070C0"/>
                </a:solidFill>
                <a:latin typeface="Century Gothic"/>
                <a:cs typeface="Trebuchet MS"/>
              </a:rPr>
              <a:t> Guidance</a:t>
            </a:r>
            <a:r>
              <a:rPr lang="en-US" spc="-20" dirty="0">
                <a:solidFill>
                  <a:srgbClr val="0070C0"/>
                </a:solidFill>
              </a:rPr>
              <a:t>: </a:t>
            </a:r>
            <a:r>
              <a:rPr lang="en-US" b="1" spc="-20" dirty="0">
                <a:solidFill>
                  <a:srgbClr val="0070C0"/>
                </a:solidFill>
              </a:rPr>
              <a:t>Senate Policy</a:t>
            </a:r>
            <a:r>
              <a:rPr lang="en-US" b="1" spc="-5" dirty="0">
                <a:solidFill>
                  <a:srgbClr val="0070C0"/>
                </a:solidFill>
              </a:rPr>
              <a:t> </a:t>
            </a:r>
            <a:r>
              <a:rPr lang="en-US" b="1" dirty="0">
                <a:solidFill>
                  <a:srgbClr val="0070C0"/>
                </a:solidFill>
              </a:rPr>
              <a:t>V</a:t>
            </a:r>
            <a:r>
              <a:rPr lang="en-US" b="1" spc="-5" dirty="0">
                <a:solidFill>
                  <a:srgbClr val="0070C0"/>
                </a:solidFill>
              </a:rPr>
              <a:t>-</a:t>
            </a:r>
            <a:r>
              <a:rPr lang="en-US" b="1" dirty="0">
                <a:solidFill>
                  <a:srgbClr val="0070C0"/>
                </a:solidFill>
              </a:rPr>
              <a:t>130 </a:t>
            </a:r>
            <a:br>
              <a:rPr lang="en-US" dirty="0"/>
            </a:br>
            <a:r>
              <a:rPr lang="en-US" spc="-20" dirty="0">
                <a:solidFill>
                  <a:srgbClr val="0070C0"/>
                </a:solidFill>
                <a:latin typeface="Century Gothic"/>
                <a:cs typeface="Trebuchet MS"/>
              </a:rPr>
              <a:t>Content &amp; Distribution of Course Syllabi Template</a:t>
            </a:r>
            <a:endParaRPr lang="en-US" sz="2400" dirty="0">
              <a:solidFill>
                <a:srgbClr val="0070C0"/>
              </a:solidFill>
              <a:latin typeface="Century Gothic"/>
              <a:cs typeface="Trebuchet MS"/>
            </a:endParaRPr>
          </a:p>
        </p:txBody>
      </p:sp>
      <p:sp>
        <p:nvSpPr>
          <p:cNvPr id="4" name="object 4"/>
          <p:cNvSpPr txBox="1"/>
          <p:nvPr/>
        </p:nvSpPr>
        <p:spPr>
          <a:xfrm>
            <a:off x="533400" y="1472736"/>
            <a:ext cx="8458200" cy="2369880"/>
          </a:xfrm>
          <a:prstGeom prst="rect">
            <a:avLst/>
          </a:prstGeom>
        </p:spPr>
        <p:txBody>
          <a:bodyPr vert="horz" wrap="square" lIns="0" tIns="0" rIns="0" bIns="0" rtlCol="0" anchor="t">
            <a:spAutoFit/>
          </a:bodyPr>
          <a:lstStyle/>
          <a:p>
            <a:pPr marL="177800" indent="-165100">
              <a:lnSpc>
                <a:spcPct val="100000"/>
              </a:lnSpc>
              <a:spcBef>
                <a:spcPts val="1200"/>
              </a:spcBef>
              <a:buClr>
                <a:srgbClr val="0070C0"/>
              </a:buClr>
              <a:buFont typeface="Arial"/>
              <a:buChar char="•"/>
              <a:tabLst>
                <a:tab pos="879475" algn="l"/>
              </a:tabLst>
            </a:pPr>
            <a:r>
              <a:rPr lang="en-US" sz="2000" spc="-5" dirty="0">
                <a:latin typeface="Century Gothic"/>
                <a:cs typeface="Arial"/>
              </a:rPr>
              <a:t>Doe</a:t>
            </a:r>
            <a:r>
              <a:rPr lang="en-US" sz="2000" dirty="0">
                <a:latin typeface="Century Gothic"/>
                <a:cs typeface="Arial"/>
              </a:rPr>
              <a:t>s</a:t>
            </a:r>
            <a:r>
              <a:rPr lang="en-US" sz="2000" spc="-5" dirty="0">
                <a:latin typeface="Century Gothic"/>
                <a:cs typeface="Arial"/>
              </a:rPr>
              <a:t> not </a:t>
            </a:r>
            <a:r>
              <a:rPr lang="en-US" sz="2000" dirty="0">
                <a:latin typeface="Century Gothic"/>
                <a:cs typeface="Arial"/>
              </a:rPr>
              <a:t>i</a:t>
            </a:r>
            <a:r>
              <a:rPr lang="en-US" sz="2000" spc="-5" dirty="0">
                <a:latin typeface="Century Gothic"/>
                <a:cs typeface="Arial"/>
              </a:rPr>
              <a:t>mpo</a:t>
            </a:r>
            <a:r>
              <a:rPr lang="en-US" sz="2000" dirty="0">
                <a:latin typeface="Century Gothic"/>
                <a:cs typeface="Arial"/>
              </a:rPr>
              <a:t>se</a:t>
            </a:r>
            <a:r>
              <a:rPr lang="en-US" sz="2000" spc="-10" dirty="0">
                <a:latin typeface="Century Gothic"/>
                <a:cs typeface="Arial"/>
              </a:rPr>
              <a:t> </a:t>
            </a:r>
            <a:r>
              <a:rPr lang="en-US" sz="2000" dirty="0">
                <a:latin typeface="Century Gothic"/>
                <a:cs typeface="Arial"/>
              </a:rPr>
              <a:t>a</a:t>
            </a:r>
            <a:r>
              <a:rPr lang="en-US" sz="2000" spc="-10" dirty="0">
                <a:latin typeface="Century Gothic"/>
                <a:cs typeface="Arial"/>
              </a:rPr>
              <a:t> t</a:t>
            </a:r>
            <a:r>
              <a:rPr lang="en-US" sz="2000" spc="-5" dirty="0">
                <a:latin typeface="Century Gothic"/>
                <a:cs typeface="Arial"/>
              </a:rPr>
              <a:t>emp</a:t>
            </a:r>
            <a:r>
              <a:rPr lang="en-US" sz="2000" dirty="0">
                <a:latin typeface="Century Gothic"/>
                <a:cs typeface="Arial"/>
              </a:rPr>
              <a:t>l</a:t>
            </a:r>
            <a:r>
              <a:rPr lang="en-US" sz="2000" spc="-5" dirty="0">
                <a:latin typeface="Century Gothic"/>
                <a:cs typeface="Arial"/>
              </a:rPr>
              <a:t>a</a:t>
            </a:r>
            <a:r>
              <a:rPr lang="en-US" sz="2000" spc="-10" dirty="0">
                <a:latin typeface="Century Gothic"/>
                <a:cs typeface="Arial"/>
              </a:rPr>
              <a:t>t</a:t>
            </a:r>
            <a:r>
              <a:rPr lang="en-US" sz="2000" dirty="0">
                <a:latin typeface="Century Gothic"/>
                <a:cs typeface="Arial"/>
              </a:rPr>
              <a:t>e</a:t>
            </a:r>
            <a:r>
              <a:rPr lang="en-US" sz="2000" spc="-10" dirty="0">
                <a:latin typeface="Century Gothic"/>
                <a:cs typeface="Arial"/>
              </a:rPr>
              <a:t>, </a:t>
            </a:r>
            <a:r>
              <a:rPr lang="en-US" sz="2000" spc="-5" dirty="0">
                <a:latin typeface="Century Gothic"/>
                <a:cs typeface="Arial"/>
              </a:rPr>
              <a:t>but pro</a:t>
            </a:r>
            <a:r>
              <a:rPr lang="en-US" sz="2000" dirty="0">
                <a:latin typeface="Century Gothic"/>
                <a:cs typeface="Arial"/>
              </a:rPr>
              <a:t>vi</a:t>
            </a:r>
            <a:r>
              <a:rPr lang="en-US" sz="2000" spc="-5" dirty="0">
                <a:latin typeface="Century Gothic"/>
                <a:cs typeface="Arial"/>
              </a:rPr>
              <a:t>de</a:t>
            </a:r>
            <a:r>
              <a:rPr lang="en-US" sz="2000" dirty="0">
                <a:latin typeface="Century Gothic"/>
                <a:cs typeface="Arial"/>
              </a:rPr>
              <a:t>s</a:t>
            </a:r>
            <a:r>
              <a:rPr lang="en-US" sz="2000" spc="-5" dirty="0">
                <a:latin typeface="Century Gothic"/>
                <a:cs typeface="Arial"/>
              </a:rPr>
              <a:t> one with gu</a:t>
            </a:r>
            <a:r>
              <a:rPr lang="en-US" sz="2000" dirty="0">
                <a:latin typeface="Century Gothic"/>
                <a:cs typeface="Arial"/>
              </a:rPr>
              <a:t>i</a:t>
            </a:r>
            <a:r>
              <a:rPr lang="en-US" sz="2000" spc="-5" dirty="0">
                <a:latin typeface="Century Gothic"/>
                <a:cs typeface="Arial"/>
              </a:rPr>
              <a:t>dan</a:t>
            </a:r>
            <a:r>
              <a:rPr lang="en-US" sz="2000" dirty="0">
                <a:latin typeface="Century Gothic"/>
                <a:cs typeface="Arial"/>
              </a:rPr>
              <a:t>ce</a:t>
            </a:r>
            <a:r>
              <a:rPr lang="en-US" sz="2000" spc="-10" dirty="0">
                <a:latin typeface="Century Gothic"/>
                <a:cs typeface="Arial"/>
              </a:rPr>
              <a:t> </a:t>
            </a:r>
            <a:r>
              <a:rPr lang="en-US" sz="2000" spc="-5" dirty="0">
                <a:latin typeface="Century Gothic"/>
                <a:cs typeface="Arial"/>
              </a:rPr>
              <a:t>o</a:t>
            </a:r>
            <a:r>
              <a:rPr lang="en-US" sz="2000" dirty="0">
                <a:latin typeface="Century Gothic"/>
                <a:cs typeface="Arial"/>
              </a:rPr>
              <a:t>n</a:t>
            </a:r>
            <a:r>
              <a:rPr lang="en-US" sz="2000" spc="-10" dirty="0">
                <a:latin typeface="Century Gothic"/>
                <a:cs typeface="Arial"/>
              </a:rPr>
              <a:t> </a:t>
            </a:r>
            <a:r>
              <a:rPr lang="en-US" sz="2000" dirty="0">
                <a:latin typeface="Century Gothic"/>
                <a:cs typeface="Arial"/>
              </a:rPr>
              <a:t>essential</a:t>
            </a:r>
            <a:r>
              <a:rPr lang="en-US" sz="2000" spc="-5" dirty="0">
                <a:latin typeface="Century Gothic"/>
                <a:cs typeface="Arial"/>
              </a:rPr>
              <a:t> elements </a:t>
            </a:r>
            <a:r>
              <a:rPr lang="en-US" sz="2000" spc="-10" dirty="0">
                <a:latin typeface="Century Gothic"/>
                <a:cs typeface="Arial"/>
              </a:rPr>
              <a:t>t</a:t>
            </a:r>
            <a:r>
              <a:rPr lang="en-US" sz="2000" dirty="0">
                <a:latin typeface="Century Gothic"/>
                <a:cs typeface="Arial"/>
              </a:rPr>
              <a:t>o</a:t>
            </a:r>
            <a:r>
              <a:rPr lang="en-US" sz="2000" spc="-10" dirty="0">
                <a:latin typeface="Century Gothic"/>
                <a:cs typeface="Arial"/>
              </a:rPr>
              <a:t> </a:t>
            </a:r>
            <a:r>
              <a:rPr lang="en-US" sz="2000" dirty="0">
                <a:latin typeface="Century Gothic"/>
                <a:cs typeface="Arial"/>
              </a:rPr>
              <a:t>i</a:t>
            </a:r>
            <a:r>
              <a:rPr lang="en-US" sz="2000" spc="-5" dirty="0">
                <a:latin typeface="Century Gothic"/>
                <a:cs typeface="Arial"/>
              </a:rPr>
              <a:t>n</a:t>
            </a:r>
            <a:r>
              <a:rPr lang="en-US" sz="2000" dirty="0">
                <a:latin typeface="Century Gothic"/>
                <a:cs typeface="Arial"/>
              </a:rPr>
              <a:t>cl</a:t>
            </a:r>
            <a:r>
              <a:rPr lang="en-US" sz="2000" spc="-5" dirty="0">
                <a:latin typeface="Century Gothic"/>
                <a:cs typeface="Arial"/>
              </a:rPr>
              <a:t>ud</a:t>
            </a:r>
            <a:r>
              <a:rPr lang="en-US" sz="2000" dirty="0">
                <a:latin typeface="Century Gothic"/>
                <a:cs typeface="Arial"/>
              </a:rPr>
              <a:t>e – ample flexibility in language &amp; look</a:t>
            </a:r>
          </a:p>
          <a:p>
            <a:pPr marL="184150" indent="-171450">
              <a:lnSpc>
                <a:spcPct val="100000"/>
              </a:lnSpc>
              <a:spcBef>
                <a:spcPts val="1200"/>
              </a:spcBef>
              <a:buClr>
                <a:srgbClr val="0070C0"/>
              </a:buClr>
              <a:buFont typeface="Arial"/>
              <a:buChar char="•"/>
              <a:tabLst>
                <a:tab pos="184150" algn="l"/>
              </a:tabLst>
            </a:pPr>
            <a:r>
              <a:rPr lang="en-US" sz="2000" b="1" spc="-20" dirty="0">
                <a:solidFill>
                  <a:srgbClr val="4C7CB0"/>
                </a:solidFill>
                <a:latin typeface="Century Gothic"/>
                <a:cs typeface="Arial"/>
              </a:rPr>
              <a:t>Where to access: </a:t>
            </a:r>
            <a:r>
              <a:rPr lang="en-US" sz="2000" b="1" spc="-20" dirty="0">
                <a:latin typeface="Century Gothic"/>
                <a:cs typeface="Arial"/>
              </a:rPr>
              <a:t> </a:t>
            </a:r>
          </a:p>
          <a:p>
            <a:pPr marL="641350" lvl="1" indent="-171450">
              <a:spcBef>
                <a:spcPts val="1200"/>
              </a:spcBef>
              <a:buClr>
                <a:srgbClr val="4C7CB0"/>
              </a:buClr>
              <a:buFont typeface="Arial"/>
              <a:buChar char="•"/>
              <a:tabLst>
                <a:tab pos="184150" algn="l"/>
              </a:tabLst>
            </a:pPr>
            <a:r>
              <a:rPr lang="en-US" u="heavy" spc="-5" dirty="0">
                <a:solidFill>
                  <a:srgbClr val="0070C0"/>
                </a:solidFill>
                <a:cs typeface="Arial"/>
                <a:hlinkClick r:id="rId4">
                  <a:extLst>
                    <a:ext uri="{A12FA001-AC4F-418D-AE19-62706E023703}">
                      <ahyp:hlinkClr xmlns:ahyp="http://schemas.microsoft.com/office/drawing/2018/hyperlinkcolor" val="tx"/>
                    </a:ext>
                  </a:extLst>
                </a:hlinkClick>
              </a:rPr>
              <a:t>h</a:t>
            </a:r>
            <a:r>
              <a:rPr lang="en-US" u="sng" spc="-10" dirty="0">
                <a:solidFill>
                  <a:srgbClr val="0070C0"/>
                </a:solidFill>
                <a:cs typeface="Arial"/>
                <a:hlinkClick r:id="rId4">
                  <a:extLst>
                    <a:ext uri="{A12FA001-AC4F-418D-AE19-62706E023703}">
                      <ahyp:hlinkClr xmlns:ahyp="http://schemas.microsoft.com/office/drawing/2018/hyperlinkcolor" val="tx"/>
                    </a:ext>
                  </a:extLst>
                </a:hlinkClick>
              </a:rPr>
              <a:t>tt</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p</a:t>
            </a:r>
            <a:r>
              <a:rPr lang="en-US" u="sng" spc="-10" dirty="0">
                <a:solidFill>
                  <a:srgbClr val="0070C0"/>
                </a:solidFill>
                <a:cs typeface="Arial"/>
                <a:hlinkClick r:id="rId4">
                  <a:extLst>
                    <a:ext uri="{A12FA001-AC4F-418D-AE19-62706E023703}">
                      <ahyp:hlinkClr xmlns:ahyp="http://schemas.microsoft.com/office/drawing/2018/hyperlinkcolor" val="tx"/>
                    </a:ext>
                  </a:extLst>
                </a:hlinkClick>
              </a:rPr>
              <a:t>s://</a:t>
            </a:r>
            <a:r>
              <a:rPr lang="en-US" u="sng" dirty="0">
                <a:solidFill>
                  <a:srgbClr val="0070C0"/>
                </a:solidFill>
                <a:cs typeface="Arial"/>
                <a:hlinkClick r:id="rId4">
                  <a:extLst>
                    <a:ext uri="{A12FA001-AC4F-418D-AE19-62706E023703}">
                      <ahyp:hlinkClr xmlns:ahyp="http://schemas.microsoft.com/office/drawing/2018/hyperlinkcolor" val="tx"/>
                    </a:ext>
                  </a:extLst>
                </a:hlinkClick>
              </a:rPr>
              <a:t>s</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ena</a:t>
            </a:r>
            <a:r>
              <a:rPr lang="en-US" u="sng" spc="-10" dirty="0">
                <a:solidFill>
                  <a:srgbClr val="0070C0"/>
                </a:solidFill>
                <a:cs typeface="Arial"/>
                <a:hlinkClick r:id="rId4">
                  <a:extLst>
                    <a:ext uri="{A12FA001-AC4F-418D-AE19-62706E023703}">
                      <ahyp:hlinkClr xmlns:ahyp="http://schemas.microsoft.com/office/drawing/2018/hyperlinkcolor" val="tx"/>
                    </a:ext>
                  </a:extLst>
                </a:hlinkClick>
              </a:rPr>
              <a:t>t</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e</a:t>
            </a:r>
            <a:r>
              <a:rPr lang="en-US" u="sng" spc="-10" dirty="0">
                <a:solidFill>
                  <a:srgbClr val="0070C0"/>
                </a:solidFill>
                <a:cs typeface="Arial"/>
                <a:hlinkClick r:id="rId4">
                  <a:extLst>
                    <a:ext uri="{A12FA001-AC4F-418D-AE19-62706E023703}">
                      <ahyp:hlinkClr xmlns:ahyp="http://schemas.microsoft.com/office/drawing/2018/hyperlinkcolor" val="tx"/>
                    </a:ext>
                  </a:extLst>
                </a:hlinkClick>
              </a:rPr>
              <a:t>.</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ub</a:t>
            </a:r>
            <a:r>
              <a:rPr lang="en-US" u="sng" spc="-10" dirty="0">
                <a:solidFill>
                  <a:srgbClr val="0070C0"/>
                </a:solidFill>
                <a:cs typeface="Arial"/>
                <a:hlinkClick r:id="rId4">
                  <a:extLst>
                    <a:ext uri="{A12FA001-AC4F-418D-AE19-62706E023703}">
                      <ahyp:hlinkClr xmlns:ahyp="http://schemas.microsoft.com/office/drawing/2018/hyperlinkcolor" val="tx"/>
                    </a:ext>
                  </a:extLst>
                </a:hlinkClick>
              </a:rPr>
              <a:t>c.</a:t>
            </a:r>
            <a:r>
              <a:rPr lang="en-US" u="sng" dirty="0">
                <a:solidFill>
                  <a:srgbClr val="0070C0"/>
                </a:solidFill>
                <a:cs typeface="Arial"/>
                <a:hlinkClick r:id="rId4">
                  <a:extLst>
                    <a:ext uri="{A12FA001-AC4F-418D-AE19-62706E023703}">
                      <ahyp:hlinkClr xmlns:ahyp="http://schemas.microsoft.com/office/drawing/2018/hyperlinkcolor" val="tx"/>
                    </a:ext>
                  </a:extLst>
                </a:hlinkClick>
              </a:rPr>
              <a:t>c</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a</a:t>
            </a:r>
            <a:r>
              <a:rPr lang="en-US" u="sng" spc="-10" dirty="0">
                <a:solidFill>
                  <a:srgbClr val="0070C0"/>
                </a:solidFill>
                <a:cs typeface="Arial"/>
                <a:hlinkClick r:id="rId4">
                  <a:extLst>
                    <a:ext uri="{A12FA001-AC4F-418D-AE19-62706E023703}">
                      <ahyp:hlinkClr xmlns:ahyp="http://schemas.microsoft.com/office/drawing/2018/hyperlinkcolor" val="tx"/>
                    </a:ext>
                  </a:extLst>
                </a:hlinkClick>
              </a:rPr>
              <a:t>/</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po</a:t>
            </a:r>
            <a:r>
              <a:rPr lang="en-US" u="sng" dirty="0">
                <a:solidFill>
                  <a:srgbClr val="0070C0"/>
                </a:solidFill>
                <a:cs typeface="Arial"/>
                <a:hlinkClick r:id="rId4">
                  <a:extLst>
                    <a:ext uri="{A12FA001-AC4F-418D-AE19-62706E023703}">
                      <ahyp:hlinkClr xmlns:ahyp="http://schemas.microsoft.com/office/drawing/2018/hyperlinkcolor" val="tx"/>
                    </a:ext>
                  </a:extLst>
                </a:hlinkClick>
              </a:rPr>
              <a:t>lici</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e</a:t>
            </a:r>
            <a:r>
              <a:rPr lang="en-US" u="sng" dirty="0">
                <a:solidFill>
                  <a:srgbClr val="0070C0"/>
                </a:solidFill>
                <a:cs typeface="Arial"/>
                <a:hlinkClick r:id="rId4">
                  <a:extLst>
                    <a:ext uri="{A12FA001-AC4F-418D-AE19-62706E023703}">
                      <ahyp:hlinkClr xmlns:ahyp="http://schemas.microsoft.com/office/drawing/2018/hyperlinkcolor" val="tx"/>
                    </a:ext>
                  </a:extLst>
                </a:hlinkClick>
              </a:rPr>
              <a:t>s-</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re</a:t>
            </a:r>
            <a:r>
              <a:rPr lang="en-US" u="sng" dirty="0">
                <a:solidFill>
                  <a:srgbClr val="0070C0"/>
                </a:solidFill>
                <a:cs typeface="Arial"/>
                <a:hlinkClick r:id="rId4">
                  <a:extLst>
                    <a:ext uri="{A12FA001-AC4F-418D-AE19-62706E023703}">
                      <ahyp:hlinkClr xmlns:ahyp="http://schemas.microsoft.com/office/drawing/2018/hyperlinkcolor" val="tx"/>
                    </a:ext>
                  </a:extLst>
                </a:hlinkClick>
              </a:rPr>
              <a:t>s</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our</a:t>
            </a:r>
            <a:r>
              <a:rPr lang="en-US" u="sng" dirty="0">
                <a:solidFill>
                  <a:srgbClr val="0070C0"/>
                </a:solidFill>
                <a:cs typeface="Arial"/>
                <a:hlinkClick r:id="rId4">
                  <a:extLst>
                    <a:ext uri="{A12FA001-AC4F-418D-AE19-62706E023703}">
                      <ahyp:hlinkClr xmlns:ahyp="http://schemas.microsoft.com/office/drawing/2018/hyperlinkcolor" val="tx"/>
                    </a:ext>
                  </a:extLst>
                </a:hlinkClick>
              </a:rPr>
              <a:t>c</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es-</a:t>
            </a:r>
            <a:r>
              <a:rPr lang="en-US" u="sng" dirty="0">
                <a:solidFill>
                  <a:srgbClr val="0070C0"/>
                </a:solidFill>
                <a:cs typeface="Arial"/>
                <a:hlinkClick r:id="rId4">
                  <a:extLst>
                    <a:ext uri="{A12FA001-AC4F-418D-AE19-62706E023703}">
                      <ahyp:hlinkClr xmlns:ahyp="http://schemas.microsoft.com/office/drawing/2018/hyperlinkcolor" val="tx"/>
                    </a:ext>
                  </a:extLst>
                </a:hlinkClick>
              </a:rPr>
              <a:t>s</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uppor</a:t>
            </a:r>
            <a:r>
              <a:rPr lang="en-US" u="sng" spc="-10" dirty="0">
                <a:solidFill>
                  <a:srgbClr val="0070C0"/>
                </a:solidFill>
                <a:cs typeface="Arial"/>
                <a:hlinkClick r:id="rId4">
                  <a:extLst>
                    <a:ext uri="{A12FA001-AC4F-418D-AE19-62706E023703}">
                      <ahyp:hlinkClr xmlns:ahyp="http://schemas.microsoft.com/office/drawing/2018/hyperlinkcolor" val="tx"/>
                    </a:ext>
                  </a:extLst>
                </a:hlinkClick>
              </a:rPr>
              <a:t>t</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a:t>
            </a:r>
            <a:r>
              <a:rPr lang="en-US" u="sng" spc="-10" dirty="0">
                <a:solidFill>
                  <a:srgbClr val="0070C0"/>
                </a:solidFill>
                <a:cs typeface="Arial"/>
                <a:hlinkClick r:id="rId4">
                  <a:extLst>
                    <a:ext uri="{A12FA001-AC4F-418D-AE19-62706E023703}">
                      <ahyp:hlinkClr xmlns:ahyp="http://schemas.microsoft.com/office/drawing/2018/hyperlinkcolor" val="tx"/>
                    </a:ext>
                  </a:extLst>
                </a:hlinkClick>
              </a:rPr>
              <a:t>st</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uden</a:t>
            </a:r>
            <a:r>
              <a:rPr lang="en-US" u="sng" spc="-10" dirty="0">
                <a:solidFill>
                  <a:srgbClr val="0070C0"/>
                </a:solidFill>
                <a:cs typeface="Arial"/>
                <a:hlinkClick r:id="rId4">
                  <a:extLst>
                    <a:ext uri="{A12FA001-AC4F-418D-AE19-62706E023703}">
                      <ahyp:hlinkClr xmlns:ahyp="http://schemas.microsoft.com/office/drawing/2018/hyperlinkcolor" val="tx"/>
                    </a:ext>
                  </a:extLst>
                </a:hlinkClick>
              </a:rPr>
              <a:t>t</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a:t>
            </a:r>
            <a:r>
              <a:rPr lang="en-US" u="sng" dirty="0">
                <a:solidFill>
                  <a:srgbClr val="0070C0"/>
                </a:solidFill>
                <a:cs typeface="Arial"/>
                <a:hlinkClick r:id="rId4">
                  <a:extLst>
                    <a:ext uri="{A12FA001-AC4F-418D-AE19-62706E023703}">
                      <ahyp:hlinkClr xmlns:ahyp="http://schemas.microsoft.com/office/drawing/2018/hyperlinkcolor" val="tx"/>
                    </a:ext>
                  </a:extLst>
                </a:hlinkClick>
              </a:rPr>
              <a:t>s</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u</a:t>
            </a:r>
            <a:r>
              <a:rPr lang="en-US" u="sng" dirty="0">
                <a:solidFill>
                  <a:srgbClr val="0070C0"/>
                </a:solidFill>
                <a:cs typeface="Arial"/>
                <a:hlinkClick r:id="rId4">
                  <a:extLst>
                    <a:ext uri="{A12FA001-AC4F-418D-AE19-62706E023703}">
                      <ahyp:hlinkClr xmlns:ahyp="http://schemas.microsoft.com/office/drawing/2018/hyperlinkcolor" val="tx"/>
                    </a:ext>
                  </a:extLst>
                </a:hlinkClick>
              </a:rPr>
              <a:t>cc</a:t>
            </a:r>
            <a:r>
              <a:rPr lang="en-US" u="sng" spc="-5" dirty="0">
                <a:solidFill>
                  <a:srgbClr val="0070C0"/>
                </a:solidFill>
                <a:cs typeface="Arial"/>
                <a:hlinkClick r:id="rId4">
                  <a:extLst>
                    <a:ext uri="{A12FA001-AC4F-418D-AE19-62706E023703}">
                      <ahyp:hlinkClr xmlns:ahyp="http://schemas.microsoft.com/office/drawing/2018/hyperlinkcolor" val="tx"/>
                    </a:ext>
                  </a:extLst>
                </a:hlinkClick>
              </a:rPr>
              <a:t>e</a:t>
            </a:r>
            <a:r>
              <a:rPr lang="en-US" u="sng" dirty="0">
                <a:solidFill>
                  <a:srgbClr val="0070C0"/>
                </a:solidFill>
                <a:cs typeface="Arial"/>
                <a:hlinkClick r:id="rId4">
                  <a:extLst>
                    <a:ext uri="{A12FA001-AC4F-418D-AE19-62706E023703}">
                      <ahyp:hlinkClr xmlns:ahyp="http://schemas.microsoft.com/office/drawing/2018/hyperlinkcolor" val="tx"/>
                    </a:ext>
                  </a:extLst>
                </a:hlinkClick>
              </a:rPr>
              <a:t>ss</a:t>
            </a:r>
            <a:endParaRPr lang="en-US" u="sng" dirty="0">
              <a:solidFill>
                <a:srgbClr val="0070C0"/>
              </a:solidFill>
              <a:cs typeface="Arial"/>
            </a:endParaRPr>
          </a:p>
          <a:p>
            <a:pPr marL="641350" lvl="1" indent="-171450">
              <a:spcBef>
                <a:spcPts val="1200"/>
              </a:spcBef>
              <a:buClr>
                <a:srgbClr val="4C7CB0"/>
              </a:buClr>
              <a:buFont typeface="Arial"/>
              <a:buChar char="•"/>
              <a:tabLst>
                <a:tab pos="184150" algn="l"/>
              </a:tabLst>
            </a:pPr>
            <a:r>
              <a:rPr lang="en-US" u="sng" dirty="0">
                <a:solidFill>
                  <a:srgbClr val="0070C0"/>
                </a:solidFill>
                <a:hlinkClick r:id="rId5">
                  <a:extLst>
                    <a:ext uri="{A12FA001-AC4F-418D-AE19-62706E023703}">
                      <ahyp:hlinkClr xmlns:ahyp="http://schemas.microsoft.com/office/drawing/2018/hyperlinkcolor" val="tx"/>
                    </a:ext>
                  </a:extLst>
                </a:hlinkClick>
              </a:rPr>
              <a:t>https://senate.ubc.ca/policy-20190207-v-130-syllabus/</a:t>
            </a:r>
            <a:endParaRPr lang="en-US" dirty="0">
              <a:solidFill>
                <a:srgbClr val="0070C0"/>
              </a:solidFill>
            </a:endParaRPr>
          </a:p>
          <a:p>
            <a:pPr marL="641350" lvl="1" indent="-171450">
              <a:spcBef>
                <a:spcPts val="1200"/>
              </a:spcBef>
              <a:buClr>
                <a:srgbClr val="4C7CB0"/>
              </a:buClr>
              <a:buFont typeface="Arial"/>
              <a:buChar char="•"/>
              <a:tabLst>
                <a:tab pos="184150" algn="l"/>
              </a:tabLst>
            </a:pPr>
            <a:r>
              <a:rPr lang="en-US" dirty="0">
                <a:solidFill>
                  <a:srgbClr val="467BD6"/>
                </a:solidFill>
                <a:effectLst/>
                <a:hlinkClick r:id="rId6">
                  <a:extLst>
                    <a:ext uri="{A12FA001-AC4F-418D-AE19-62706E023703}">
                      <ahyp:hlinkClr xmlns:ahyp="http://schemas.microsoft.com/office/drawing/2018/hyperlinkcolor" val="tx"/>
                    </a:ext>
                  </a:extLst>
                </a:hlinkClick>
              </a:rPr>
              <a:t>https://ctlt.ubc.ca/resources/teaching/course-syllabus/</a:t>
            </a:r>
            <a:endParaRPr lang="en-CA" dirty="0">
              <a:solidFill>
                <a:srgbClr val="467BD6"/>
              </a:solidFill>
            </a:endParaRPr>
          </a:p>
        </p:txBody>
      </p:sp>
    </p:spTree>
    <p:extLst>
      <p:ext uri="{BB962C8B-B14F-4D97-AF65-F5344CB8AC3E}">
        <p14:creationId xmlns:p14="http://schemas.microsoft.com/office/powerpoint/2010/main" val="419451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05243" y="620792"/>
            <a:ext cx="1709357" cy="356670"/>
          </a:xfrm>
          <a:prstGeom prst="rect">
            <a:avLst/>
          </a:prstGeom>
          <a:blipFill>
            <a:blip r:embed="rId3" cstate="print"/>
            <a:stretch>
              <a:fillRect/>
            </a:stretch>
          </a:blipFill>
        </p:spPr>
        <p:txBody>
          <a:bodyPr wrap="square" lIns="0" tIns="0" rIns="0" bIns="0" rtlCol="0"/>
          <a:lstStyle/>
          <a:p>
            <a:r>
              <a:rPr lang="en-US" dirty="0"/>
              <a:t>From CTLT			</a:t>
            </a:r>
            <a:endParaRPr dirty="0"/>
          </a:p>
        </p:txBody>
      </p:sp>
      <p:sp>
        <p:nvSpPr>
          <p:cNvPr id="3" name="object 3"/>
          <p:cNvSpPr txBox="1">
            <a:spLocks noGrp="1"/>
          </p:cNvSpPr>
          <p:nvPr>
            <p:ph type="title" idx="4294967295"/>
          </p:nvPr>
        </p:nvSpPr>
        <p:spPr>
          <a:xfrm>
            <a:off x="533400" y="117450"/>
            <a:ext cx="8221494" cy="369332"/>
          </a:xfrm>
          <a:prstGeom prst="rect">
            <a:avLst/>
          </a:prstGeom>
        </p:spPr>
        <p:txBody>
          <a:bodyPr vert="horz" wrap="square" lIns="0" tIns="0" rIns="0" bIns="0" rtlCol="0">
            <a:spAutoFit/>
          </a:bodyPr>
          <a:lstStyle/>
          <a:p>
            <a:pPr marL="12700"/>
            <a:r>
              <a:rPr lang="en-US" sz="2400" dirty="0">
                <a:solidFill>
                  <a:srgbClr val="0070C0"/>
                </a:solidFill>
                <a:latin typeface="Century Gothic"/>
                <a:cs typeface="Trebuchet MS"/>
              </a:rPr>
              <a:t>Syllabus Templates</a:t>
            </a:r>
          </a:p>
        </p:txBody>
      </p:sp>
      <p:pic>
        <p:nvPicPr>
          <p:cNvPr id="8" name="Picture 7">
            <a:extLst>
              <a:ext uri="{FF2B5EF4-FFF2-40B4-BE49-F238E27FC236}">
                <a16:creationId xmlns:a16="http://schemas.microsoft.com/office/drawing/2014/main" id="{7A05E642-FF92-40F9-85C2-B64045927E6D}"/>
              </a:ext>
            </a:extLst>
          </p:cNvPr>
          <p:cNvPicPr>
            <a:picLocks noChangeAspect="1"/>
          </p:cNvPicPr>
          <p:nvPr/>
        </p:nvPicPr>
        <p:blipFill>
          <a:blip r:embed="rId4"/>
          <a:stretch>
            <a:fillRect/>
          </a:stretch>
        </p:blipFill>
        <p:spPr>
          <a:xfrm>
            <a:off x="533400" y="977462"/>
            <a:ext cx="3182035" cy="4166038"/>
          </a:xfrm>
          <a:prstGeom prst="rect">
            <a:avLst/>
          </a:prstGeom>
        </p:spPr>
      </p:pic>
      <p:sp>
        <p:nvSpPr>
          <p:cNvPr id="9" name="object 2">
            <a:extLst>
              <a:ext uri="{FF2B5EF4-FFF2-40B4-BE49-F238E27FC236}">
                <a16:creationId xmlns:a16="http://schemas.microsoft.com/office/drawing/2014/main" id="{17AAC40E-7884-4163-9C88-B6EA77A3E56E}"/>
              </a:ext>
            </a:extLst>
          </p:cNvPr>
          <p:cNvSpPr/>
          <p:nvPr/>
        </p:nvSpPr>
        <p:spPr>
          <a:xfrm>
            <a:off x="4051738" y="620791"/>
            <a:ext cx="4703156" cy="695629"/>
          </a:xfrm>
          <a:prstGeom prst="rect">
            <a:avLst/>
          </a:prstGeom>
          <a:blipFill>
            <a:blip r:embed="rId3" cstate="print"/>
            <a:stretch>
              <a:fillRect/>
            </a:stretch>
          </a:blipFill>
        </p:spPr>
        <p:txBody>
          <a:bodyPr wrap="square" lIns="0" tIns="0" rIns="0" bIns="0" rtlCol="0"/>
          <a:lstStyle/>
          <a:p>
            <a:r>
              <a:rPr lang="en-US" dirty="0"/>
              <a:t>From Faculty of Land and Food Systems </a:t>
            </a:r>
          </a:p>
          <a:p>
            <a:r>
              <a:rPr lang="en-US" dirty="0"/>
              <a:t>With UDL elements			</a:t>
            </a:r>
            <a:endParaRPr dirty="0"/>
          </a:p>
        </p:txBody>
      </p:sp>
      <p:pic>
        <p:nvPicPr>
          <p:cNvPr id="11" name="Picture 10">
            <a:extLst>
              <a:ext uri="{FF2B5EF4-FFF2-40B4-BE49-F238E27FC236}">
                <a16:creationId xmlns:a16="http://schemas.microsoft.com/office/drawing/2014/main" id="{7C8463FA-EC7F-4002-8C1D-8D8D939B11F9}"/>
              </a:ext>
            </a:extLst>
          </p:cNvPr>
          <p:cNvPicPr>
            <a:picLocks noChangeAspect="1"/>
          </p:cNvPicPr>
          <p:nvPr/>
        </p:nvPicPr>
        <p:blipFill>
          <a:blip r:embed="rId5"/>
          <a:stretch>
            <a:fillRect/>
          </a:stretch>
        </p:blipFill>
        <p:spPr>
          <a:xfrm>
            <a:off x="3883013" y="1316420"/>
            <a:ext cx="4871881" cy="3721996"/>
          </a:xfrm>
          <a:prstGeom prst="rect">
            <a:avLst/>
          </a:prstGeom>
        </p:spPr>
      </p:pic>
    </p:spTree>
    <p:extLst>
      <p:ext uri="{BB962C8B-B14F-4D97-AF65-F5344CB8AC3E}">
        <p14:creationId xmlns:p14="http://schemas.microsoft.com/office/powerpoint/2010/main" val="920748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251460"/>
            <a:ext cx="9144000" cy="5141976"/>
          </a:xfrm>
          <a:prstGeom prst="rect">
            <a:avLst/>
          </a:prstGeom>
          <a:noFill/>
        </p:spPr>
        <p:txBody>
          <a:bodyPr wrap="square" lIns="0" tIns="0" rIns="0" bIns="0" rtlCol="0"/>
          <a:lstStyle/>
          <a:p>
            <a:endParaRPr/>
          </a:p>
        </p:txBody>
      </p:sp>
      <p:sp>
        <p:nvSpPr>
          <p:cNvPr id="3" name="object 3"/>
          <p:cNvSpPr txBox="1">
            <a:spLocks noGrp="1"/>
          </p:cNvSpPr>
          <p:nvPr>
            <p:ph type="title" idx="4294967295"/>
          </p:nvPr>
        </p:nvSpPr>
        <p:spPr>
          <a:xfrm>
            <a:off x="533400" y="251460"/>
            <a:ext cx="8221494" cy="369332"/>
          </a:xfrm>
          <a:prstGeom prst="rect">
            <a:avLst/>
          </a:prstGeom>
        </p:spPr>
        <p:txBody>
          <a:bodyPr vert="horz" wrap="square" lIns="0" tIns="0" rIns="0" bIns="0" rtlCol="0">
            <a:spAutoFit/>
          </a:bodyPr>
          <a:lstStyle/>
          <a:p>
            <a:pPr marL="12700"/>
            <a:r>
              <a:rPr lang="en-US" sz="2400" dirty="0">
                <a:solidFill>
                  <a:srgbClr val="0070C0"/>
                </a:solidFill>
                <a:latin typeface="Century Gothic"/>
                <a:cs typeface="Trebuchet MS"/>
              </a:rPr>
              <a:t>Syllabus Templates – Creative Examples</a:t>
            </a:r>
          </a:p>
        </p:txBody>
      </p:sp>
      <p:pic>
        <p:nvPicPr>
          <p:cNvPr id="5" name="Picture 4">
            <a:extLst>
              <a:ext uri="{FF2B5EF4-FFF2-40B4-BE49-F238E27FC236}">
                <a16:creationId xmlns:a16="http://schemas.microsoft.com/office/drawing/2014/main" id="{5E9193AE-97BE-C39F-BBE1-3463882ABC1F}"/>
              </a:ext>
            </a:extLst>
          </p:cNvPr>
          <p:cNvPicPr>
            <a:picLocks noChangeAspect="1"/>
          </p:cNvPicPr>
          <p:nvPr/>
        </p:nvPicPr>
        <p:blipFill>
          <a:blip r:embed="rId3"/>
          <a:stretch>
            <a:fillRect/>
          </a:stretch>
        </p:blipFill>
        <p:spPr>
          <a:xfrm>
            <a:off x="4939640" y="436126"/>
            <a:ext cx="3815254" cy="4937388"/>
          </a:xfrm>
          <a:prstGeom prst="rect">
            <a:avLst/>
          </a:prstGeom>
        </p:spPr>
      </p:pic>
      <p:pic>
        <p:nvPicPr>
          <p:cNvPr id="7" name="Picture 6">
            <a:extLst>
              <a:ext uri="{FF2B5EF4-FFF2-40B4-BE49-F238E27FC236}">
                <a16:creationId xmlns:a16="http://schemas.microsoft.com/office/drawing/2014/main" id="{59BDAD23-CCDD-41D6-9D7D-768F1E1C03D8}"/>
              </a:ext>
            </a:extLst>
          </p:cNvPr>
          <p:cNvPicPr>
            <a:picLocks noChangeAspect="1"/>
          </p:cNvPicPr>
          <p:nvPr/>
        </p:nvPicPr>
        <p:blipFill>
          <a:blip r:embed="rId4"/>
          <a:stretch>
            <a:fillRect/>
          </a:stretch>
        </p:blipFill>
        <p:spPr>
          <a:xfrm>
            <a:off x="1187270" y="685800"/>
            <a:ext cx="2843846" cy="5143500"/>
          </a:xfrm>
          <a:prstGeom prst="rect">
            <a:avLst/>
          </a:prstGeom>
        </p:spPr>
      </p:pic>
    </p:spTree>
    <p:extLst>
      <p:ext uri="{BB962C8B-B14F-4D97-AF65-F5344CB8AC3E}">
        <p14:creationId xmlns:p14="http://schemas.microsoft.com/office/powerpoint/2010/main" val="1878663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CCCA7-1454-4C07-A1CE-C89C51869FF7}"/>
              </a:ext>
            </a:extLst>
          </p:cNvPr>
          <p:cNvSpPr>
            <a:spLocks noGrp="1"/>
          </p:cNvSpPr>
          <p:nvPr>
            <p:ph type="ctrTitle"/>
          </p:nvPr>
        </p:nvSpPr>
        <p:spPr/>
        <p:txBody>
          <a:bodyPr>
            <a:normAutofit fontScale="90000"/>
          </a:bodyPr>
          <a:lstStyle/>
          <a:p>
            <a:r>
              <a:rPr lang="en-CA" sz="4400" dirty="0">
                <a:solidFill>
                  <a:srgbClr val="4D78C3"/>
                </a:solidFill>
                <a:latin typeface="Century Gothic"/>
              </a:rPr>
              <a:t>Characteristics &amp; Benefits of a Learner-Centered and Inclusive Syllabus </a:t>
            </a:r>
            <a:endParaRPr lang="en-US" dirty="0"/>
          </a:p>
        </p:txBody>
      </p:sp>
      <p:sp>
        <p:nvSpPr>
          <p:cNvPr id="3" name="Subtitle 2">
            <a:extLst>
              <a:ext uri="{FF2B5EF4-FFF2-40B4-BE49-F238E27FC236}">
                <a16:creationId xmlns:a16="http://schemas.microsoft.com/office/drawing/2014/main" id="{8F04923D-AD07-4330-89D6-1C756B5FB8E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48452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05460" y="4464360"/>
            <a:ext cx="8638540" cy="609600"/>
          </a:xfrm>
          <a:prstGeom prst="rect">
            <a:avLst/>
          </a:prstGeom>
          <a:blipFill>
            <a:blip r:embed="rId3" cstate="print"/>
            <a:stretch>
              <a:fillRect/>
            </a:stretch>
          </a:blipFill>
        </p:spPr>
        <p:txBody>
          <a:bodyPr wrap="square" lIns="0" tIns="0" rIns="0" bIns="0" rtlCol="0" anchor="t"/>
          <a:lstStyle/>
          <a:p>
            <a:pPr marL="12700">
              <a:lnSpc>
                <a:spcPct val="100000"/>
              </a:lnSpc>
            </a:pPr>
            <a:r>
              <a:rPr lang="en-CA" sz="1400" spc="5">
                <a:latin typeface="Century Gothic"/>
                <a:cs typeface="Arial"/>
              </a:rPr>
              <a:t>Di</a:t>
            </a:r>
            <a:r>
              <a:rPr lang="en-CA" sz="1400">
                <a:latin typeface="Century Gothic"/>
                <a:cs typeface="Arial"/>
              </a:rPr>
              <a:t>a</a:t>
            </a:r>
            <a:r>
              <a:rPr lang="en-CA" sz="1400" spc="-5">
                <a:latin typeface="Century Gothic"/>
                <a:cs typeface="Arial"/>
              </a:rPr>
              <a:t>m</a:t>
            </a:r>
            <a:r>
              <a:rPr lang="en-CA" sz="1400">
                <a:latin typeface="Century Gothic"/>
                <a:cs typeface="Arial"/>
              </a:rPr>
              <a:t>ond</a:t>
            </a:r>
            <a:r>
              <a:rPr lang="en-CA" sz="1400" spc="-5">
                <a:latin typeface="Century Gothic"/>
                <a:cs typeface="Arial"/>
              </a:rPr>
              <a:t>,</a:t>
            </a:r>
            <a:r>
              <a:rPr lang="en-CA" sz="1400" spc="-15">
                <a:latin typeface="Century Gothic"/>
                <a:cs typeface="Arial"/>
              </a:rPr>
              <a:t> </a:t>
            </a:r>
            <a:r>
              <a:rPr lang="en-CA" sz="1400" spc="5">
                <a:latin typeface="Century Gothic"/>
                <a:cs typeface="Arial"/>
              </a:rPr>
              <a:t>R</a:t>
            </a:r>
            <a:r>
              <a:rPr lang="en-CA" sz="1400">
                <a:latin typeface="Century Gothic"/>
                <a:cs typeface="Arial"/>
              </a:rPr>
              <a:t>.</a:t>
            </a:r>
            <a:r>
              <a:rPr lang="en-CA" sz="1400" spc="-15">
                <a:latin typeface="Century Gothic"/>
                <a:cs typeface="Arial"/>
              </a:rPr>
              <a:t> </a:t>
            </a:r>
            <a:r>
              <a:rPr lang="en-CA" sz="1400" spc="-5">
                <a:latin typeface="Century Gothic"/>
                <a:cs typeface="Arial"/>
              </a:rPr>
              <a:t>M.</a:t>
            </a:r>
            <a:r>
              <a:rPr lang="en-CA" sz="1400" spc="-15">
                <a:latin typeface="Century Gothic"/>
                <a:cs typeface="Arial"/>
              </a:rPr>
              <a:t> </a:t>
            </a:r>
            <a:r>
              <a:rPr lang="en-CA" sz="1400" spc="-5">
                <a:latin typeface="Century Gothic"/>
                <a:cs typeface="Arial"/>
              </a:rPr>
              <a:t>(</a:t>
            </a:r>
            <a:r>
              <a:rPr lang="en-CA" sz="1400">
                <a:latin typeface="Century Gothic"/>
                <a:cs typeface="Arial"/>
              </a:rPr>
              <a:t>1997</a:t>
            </a:r>
            <a:r>
              <a:rPr lang="en-CA" sz="1400" spc="-5">
                <a:latin typeface="Century Gothic"/>
                <a:cs typeface="Arial"/>
              </a:rPr>
              <a:t>). </a:t>
            </a:r>
            <a:r>
              <a:rPr lang="en-CA" sz="1400" i="1" spc="-10">
                <a:latin typeface="Century Gothic"/>
                <a:cs typeface="Arial"/>
              </a:rPr>
              <a:t>"F</a:t>
            </a:r>
            <a:r>
              <a:rPr lang="en-CA" sz="1400" i="1">
                <a:latin typeface="Century Gothic"/>
                <a:cs typeface="Arial"/>
              </a:rPr>
              <a:t>o</a:t>
            </a:r>
            <a:r>
              <a:rPr lang="en-CA" sz="1400" i="1" spc="-5">
                <a:latin typeface="Century Gothic"/>
                <a:cs typeface="Arial"/>
              </a:rPr>
              <a:t>r</a:t>
            </a:r>
            <a:r>
              <a:rPr lang="en-CA" sz="1400" i="1">
                <a:latin typeface="Century Gothic"/>
                <a:cs typeface="Arial"/>
              </a:rPr>
              <a:t>e</a:t>
            </a:r>
            <a:r>
              <a:rPr lang="en-CA" sz="1400" i="1" spc="5">
                <a:latin typeface="Century Gothic"/>
                <a:cs typeface="Arial"/>
              </a:rPr>
              <a:t>w</a:t>
            </a:r>
            <a:r>
              <a:rPr lang="en-CA" sz="1400" i="1">
                <a:latin typeface="Century Gothic"/>
                <a:cs typeface="Arial"/>
              </a:rPr>
              <a:t>o</a:t>
            </a:r>
            <a:r>
              <a:rPr lang="en-CA" sz="1400" i="1" spc="-5">
                <a:latin typeface="Century Gothic"/>
                <a:cs typeface="Arial"/>
              </a:rPr>
              <a:t>r</a:t>
            </a:r>
            <a:r>
              <a:rPr lang="en-CA" sz="1400" i="1">
                <a:latin typeface="Century Gothic"/>
                <a:cs typeface="Arial"/>
              </a:rPr>
              <a:t>d</a:t>
            </a:r>
            <a:r>
              <a:rPr lang="en-CA" sz="1400" spc="-5">
                <a:latin typeface="Century Gothic"/>
                <a:cs typeface="Arial"/>
              </a:rPr>
              <a:t>"</a:t>
            </a:r>
            <a:r>
              <a:rPr lang="en-CA" sz="1400" spc="-10">
                <a:latin typeface="Century Gothic"/>
                <a:cs typeface="Arial"/>
              </a:rPr>
              <a:t> </a:t>
            </a:r>
            <a:r>
              <a:rPr lang="en-CA" sz="1400" spc="5">
                <a:latin typeface="Century Gothic"/>
                <a:cs typeface="Arial"/>
              </a:rPr>
              <a:t>i</a:t>
            </a:r>
            <a:r>
              <a:rPr lang="en-CA" sz="1400">
                <a:latin typeface="Century Gothic"/>
                <a:cs typeface="Arial"/>
              </a:rPr>
              <a:t>n</a:t>
            </a:r>
            <a:r>
              <a:rPr lang="en-CA" sz="1400" spc="-5">
                <a:latin typeface="Century Gothic"/>
                <a:cs typeface="Arial"/>
              </a:rPr>
              <a:t> </a:t>
            </a:r>
            <a:r>
              <a:rPr lang="en-CA" sz="1400" spc="-20">
                <a:latin typeface="Century Gothic"/>
                <a:cs typeface="Arial"/>
              </a:rPr>
              <a:t>G</a:t>
            </a:r>
            <a:r>
              <a:rPr lang="en-CA" sz="1400" spc="-10">
                <a:latin typeface="Century Gothic"/>
                <a:cs typeface="Arial"/>
              </a:rPr>
              <a:t>r</a:t>
            </a:r>
            <a:r>
              <a:rPr lang="en-CA" sz="1400">
                <a:latin typeface="Century Gothic"/>
                <a:cs typeface="Arial"/>
              </a:rPr>
              <a:t>une</a:t>
            </a:r>
            <a:r>
              <a:rPr lang="en-CA" sz="1400" spc="-5">
                <a:latin typeface="Century Gothic"/>
                <a:cs typeface="Arial"/>
              </a:rPr>
              <a:t>r</a:t>
            </a:r>
            <a:r>
              <a:rPr lang="en-CA" sz="1400" spc="-15">
                <a:latin typeface="Century Gothic"/>
                <a:cs typeface="Arial"/>
              </a:rPr>
              <a:t>t</a:t>
            </a:r>
            <a:r>
              <a:rPr lang="en-CA" sz="1400" spc="-5">
                <a:latin typeface="Century Gothic"/>
                <a:cs typeface="Arial"/>
              </a:rPr>
              <a:t>,</a:t>
            </a:r>
            <a:r>
              <a:rPr lang="en-CA" sz="1400" spc="-15">
                <a:latin typeface="Century Gothic"/>
                <a:cs typeface="Arial"/>
              </a:rPr>
              <a:t> </a:t>
            </a:r>
            <a:r>
              <a:rPr lang="en-CA" sz="1400" spc="-10">
                <a:latin typeface="Century Gothic"/>
                <a:cs typeface="Arial"/>
              </a:rPr>
              <a:t>J</a:t>
            </a:r>
            <a:r>
              <a:rPr lang="en-CA" sz="1400" spc="-15">
                <a:latin typeface="Century Gothic"/>
                <a:cs typeface="Arial"/>
              </a:rPr>
              <a:t>.</a:t>
            </a:r>
            <a:r>
              <a:rPr lang="en-CA" sz="1400" spc="-5">
                <a:latin typeface="Century Gothic"/>
                <a:cs typeface="Arial"/>
              </a:rPr>
              <a:t>,</a:t>
            </a:r>
            <a:r>
              <a:rPr lang="en-CA" sz="1400" spc="-15">
                <a:latin typeface="Century Gothic"/>
                <a:cs typeface="Arial"/>
              </a:rPr>
              <a:t> </a:t>
            </a:r>
            <a:r>
              <a:rPr lang="en-CA" sz="1400" spc="-10">
                <a:latin typeface="Century Gothic"/>
                <a:cs typeface="Arial"/>
              </a:rPr>
              <a:t>T</a:t>
            </a:r>
            <a:r>
              <a:rPr lang="en-CA" sz="1400">
                <a:latin typeface="Century Gothic"/>
                <a:cs typeface="Arial"/>
              </a:rPr>
              <a:t>he</a:t>
            </a:r>
            <a:r>
              <a:rPr lang="en-CA" sz="1400" spc="-10">
                <a:latin typeface="Century Gothic"/>
                <a:cs typeface="Arial"/>
              </a:rPr>
              <a:t> </a:t>
            </a:r>
            <a:r>
              <a:rPr lang="en-CA" sz="1400" spc="5">
                <a:latin typeface="Century Gothic"/>
                <a:cs typeface="Arial"/>
              </a:rPr>
              <a:t>C</a:t>
            </a:r>
            <a:r>
              <a:rPr lang="en-CA" sz="1400">
                <a:latin typeface="Century Gothic"/>
                <a:cs typeface="Arial"/>
              </a:rPr>
              <a:t>ou</a:t>
            </a:r>
            <a:r>
              <a:rPr lang="en-CA" sz="1400" spc="-5">
                <a:latin typeface="Century Gothic"/>
                <a:cs typeface="Arial"/>
              </a:rPr>
              <a:t>r</a:t>
            </a:r>
            <a:r>
              <a:rPr lang="en-CA" sz="1400">
                <a:latin typeface="Century Gothic"/>
                <a:cs typeface="Arial"/>
              </a:rPr>
              <a:t>se</a:t>
            </a:r>
            <a:r>
              <a:rPr lang="en-CA" sz="1400" spc="-10">
                <a:latin typeface="Century Gothic"/>
                <a:cs typeface="Arial"/>
              </a:rPr>
              <a:t> S</a:t>
            </a:r>
            <a:r>
              <a:rPr lang="en-CA" sz="1400">
                <a:latin typeface="Century Gothic"/>
                <a:cs typeface="Arial"/>
              </a:rPr>
              <a:t>y</a:t>
            </a:r>
            <a:r>
              <a:rPr lang="en-CA" sz="1400" spc="5">
                <a:latin typeface="Century Gothic"/>
                <a:cs typeface="Arial"/>
              </a:rPr>
              <a:t>ll</a:t>
            </a:r>
            <a:r>
              <a:rPr lang="en-CA" sz="1400">
                <a:latin typeface="Century Gothic"/>
                <a:cs typeface="Arial"/>
              </a:rPr>
              <a:t>abu</a:t>
            </a:r>
            <a:r>
              <a:rPr lang="en-CA" sz="1400" spc="-5">
                <a:latin typeface="Century Gothic"/>
                <a:cs typeface="Arial"/>
              </a:rPr>
              <a:t>s,</a:t>
            </a:r>
            <a:r>
              <a:rPr lang="en-CA" sz="1400" spc="-15">
                <a:latin typeface="Century Gothic"/>
                <a:cs typeface="Arial"/>
              </a:rPr>
              <a:t> </a:t>
            </a:r>
            <a:r>
              <a:rPr lang="en-CA" sz="1400" spc="-10">
                <a:latin typeface="Century Gothic"/>
                <a:cs typeface="Arial"/>
              </a:rPr>
              <a:t>B</a:t>
            </a:r>
            <a:r>
              <a:rPr lang="en-CA" sz="1400">
                <a:latin typeface="Century Gothic"/>
                <a:cs typeface="Arial"/>
              </a:rPr>
              <a:t>o</a:t>
            </a:r>
            <a:r>
              <a:rPr lang="en-CA" sz="1400" spc="5">
                <a:latin typeface="Century Gothic"/>
                <a:cs typeface="Arial"/>
              </a:rPr>
              <a:t>l</a:t>
            </a:r>
            <a:r>
              <a:rPr lang="en-CA" sz="1400" spc="-15">
                <a:latin typeface="Century Gothic"/>
                <a:cs typeface="Arial"/>
              </a:rPr>
              <a:t>t</a:t>
            </a:r>
            <a:r>
              <a:rPr lang="en-CA" sz="1400">
                <a:latin typeface="Century Gothic"/>
                <a:cs typeface="Arial"/>
              </a:rPr>
              <a:t>on</a:t>
            </a:r>
            <a:r>
              <a:rPr lang="en-CA" sz="1400" spc="-5">
                <a:latin typeface="Century Gothic"/>
                <a:cs typeface="Arial"/>
              </a:rPr>
              <a:t>,</a:t>
            </a:r>
            <a:r>
              <a:rPr lang="en-CA" sz="1400" spc="-15">
                <a:latin typeface="Century Gothic"/>
                <a:cs typeface="Arial"/>
              </a:rPr>
              <a:t> </a:t>
            </a:r>
            <a:r>
              <a:rPr lang="en-CA" sz="1400" spc="-5">
                <a:latin typeface="Century Gothic"/>
                <a:cs typeface="Arial"/>
              </a:rPr>
              <a:t>M</a:t>
            </a:r>
            <a:r>
              <a:rPr lang="en-CA" sz="1400" spc="-10">
                <a:latin typeface="Century Gothic"/>
                <a:cs typeface="Arial"/>
              </a:rPr>
              <a:t>A:</a:t>
            </a:r>
            <a:r>
              <a:rPr lang="en-CA" sz="1400" spc="-15">
                <a:latin typeface="Century Gothic"/>
                <a:cs typeface="Arial"/>
              </a:rPr>
              <a:t> </a:t>
            </a:r>
            <a:r>
              <a:rPr lang="en-CA" sz="1400" spc="-10">
                <a:latin typeface="Century Gothic"/>
                <a:cs typeface="Arial"/>
              </a:rPr>
              <a:t>A</a:t>
            </a:r>
            <a:r>
              <a:rPr lang="en-CA" sz="1400">
                <a:latin typeface="Century Gothic"/>
                <a:cs typeface="Arial"/>
              </a:rPr>
              <a:t>nker</a:t>
            </a:r>
            <a:r>
              <a:rPr lang="en-CA" sz="1400" spc="-10">
                <a:latin typeface="Century Gothic"/>
                <a:cs typeface="Arial"/>
              </a:rPr>
              <a:t> P</a:t>
            </a:r>
            <a:r>
              <a:rPr lang="en-CA" sz="1400">
                <a:latin typeface="Century Gothic"/>
                <a:cs typeface="Arial"/>
              </a:rPr>
              <a:t>ub</a:t>
            </a:r>
            <a:r>
              <a:rPr lang="en-CA" sz="1400" spc="5">
                <a:latin typeface="Century Gothic"/>
                <a:cs typeface="Arial"/>
              </a:rPr>
              <a:t>li</a:t>
            </a:r>
            <a:r>
              <a:rPr lang="en-CA" sz="1400">
                <a:latin typeface="Century Gothic"/>
                <a:cs typeface="Arial"/>
              </a:rPr>
              <a:t>sh</a:t>
            </a:r>
            <a:r>
              <a:rPr lang="en-CA" sz="1400" spc="5">
                <a:latin typeface="Century Gothic"/>
                <a:cs typeface="Arial"/>
              </a:rPr>
              <a:t>i</a:t>
            </a:r>
            <a:r>
              <a:rPr lang="en-CA" sz="1400">
                <a:latin typeface="Century Gothic"/>
                <a:cs typeface="Arial"/>
              </a:rPr>
              <a:t>ng</a:t>
            </a:r>
            <a:r>
              <a:rPr lang="en-CA" sz="1400" spc="-10">
                <a:latin typeface="Century Gothic"/>
                <a:cs typeface="Arial"/>
              </a:rPr>
              <a:t> </a:t>
            </a:r>
            <a:r>
              <a:rPr lang="en-CA" sz="1400" spc="5">
                <a:latin typeface="Century Gothic"/>
                <a:cs typeface="Arial"/>
              </a:rPr>
              <a:t>C</a:t>
            </a:r>
            <a:r>
              <a:rPr lang="en-CA" sz="1400">
                <a:latin typeface="Century Gothic"/>
                <a:cs typeface="Arial"/>
              </a:rPr>
              <a:t>o</a:t>
            </a:r>
            <a:r>
              <a:rPr lang="en-CA" sz="1400" spc="-5">
                <a:latin typeface="Century Gothic"/>
                <a:cs typeface="Arial"/>
              </a:rPr>
              <a:t>m</a:t>
            </a:r>
            <a:r>
              <a:rPr lang="en-CA" sz="1400">
                <a:latin typeface="Century Gothic"/>
                <a:cs typeface="Arial"/>
              </a:rPr>
              <a:t>pan</a:t>
            </a:r>
            <a:r>
              <a:rPr lang="en-CA" sz="1400" spc="-5">
                <a:latin typeface="Century Gothic"/>
                <a:cs typeface="Arial"/>
              </a:rPr>
              <a:t>y,</a:t>
            </a:r>
            <a:r>
              <a:rPr lang="en-CA" sz="1400" spc="-15">
                <a:latin typeface="Century Gothic"/>
                <a:cs typeface="Arial"/>
              </a:rPr>
              <a:t> I</a:t>
            </a:r>
            <a:r>
              <a:rPr lang="en-CA" sz="1400">
                <a:latin typeface="Century Gothic"/>
                <a:cs typeface="Arial"/>
              </a:rPr>
              <a:t>n</a:t>
            </a:r>
            <a:r>
              <a:rPr lang="en-CA" sz="1400" spc="-5">
                <a:latin typeface="Century Gothic"/>
                <a:cs typeface="Arial"/>
              </a:rPr>
              <a:t>c.</a:t>
            </a:r>
            <a:endParaRPr lang="en-CA" sz="1400">
              <a:latin typeface="Century Gothic"/>
              <a:cs typeface="Arial"/>
            </a:endParaRPr>
          </a:p>
        </p:txBody>
      </p:sp>
      <p:sp>
        <p:nvSpPr>
          <p:cNvPr id="5" name="object 5"/>
          <p:cNvSpPr txBox="1"/>
          <p:nvPr/>
        </p:nvSpPr>
        <p:spPr>
          <a:xfrm>
            <a:off x="8765524" y="50490"/>
            <a:ext cx="124460" cy="203200"/>
          </a:xfrm>
          <a:prstGeom prst="rect">
            <a:avLst/>
          </a:prstGeom>
        </p:spPr>
        <p:txBody>
          <a:bodyPr vert="horz" wrap="square" lIns="0" tIns="0" rIns="0" bIns="0" rtlCol="0">
            <a:spAutoFit/>
          </a:bodyPr>
          <a:lstStyle/>
          <a:p>
            <a:pPr marL="12700">
              <a:lnSpc>
                <a:spcPct val="100000"/>
              </a:lnSpc>
            </a:pPr>
            <a:r>
              <a:rPr sz="1400" b="1">
                <a:solidFill>
                  <a:srgbClr val="FFFFFF"/>
                </a:solidFill>
                <a:latin typeface="Arial"/>
                <a:cs typeface="Arial"/>
              </a:rPr>
              <a:t>8</a:t>
            </a:r>
            <a:endParaRPr sz="1400">
              <a:latin typeface="Arial"/>
              <a:cs typeface="Arial"/>
            </a:endParaRPr>
          </a:p>
        </p:txBody>
      </p:sp>
      <p:sp>
        <p:nvSpPr>
          <p:cNvPr id="7" name="object 3">
            <a:extLst>
              <a:ext uri="{FF2B5EF4-FFF2-40B4-BE49-F238E27FC236}">
                <a16:creationId xmlns:a16="http://schemas.microsoft.com/office/drawing/2014/main" id="{633307A4-1E24-6149-B544-08A33E9F47A7}"/>
              </a:ext>
            </a:extLst>
          </p:cNvPr>
          <p:cNvSpPr txBox="1">
            <a:spLocks/>
          </p:cNvSpPr>
          <p:nvPr/>
        </p:nvSpPr>
        <p:spPr>
          <a:xfrm>
            <a:off x="1497600" y="518400"/>
            <a:ext cx="7696200" cy="396000"/>
          </a:xfrm>
          <a:prstGeom prst="rect">
            <a:avLst/>
          </a:prstGeom>
        </p:spPr>
        <p:txBody>
          <a:bodyPr vert="horz" wrap="square" lIns="0" tIns="0" rIns="0" bIns="0" rtlCol="0" anchor="ctr" anchorCtr="0">
            <a:noAutofit/>
          </a:bodyPr>
          <a:lstStyle>
            <a:lvl1pPr>
              <a:defRPr sz="3000" b="0" i="0">
                <a:solidFill>
                  <a:srgbClr val="0070C0"/>
                </a:solidFill>
                <a:latin typeface="Trebuchet MS"/>
                <a:ea typeface="+mj-ea"/>
                <a:cs typeface="Trebuchet MS"/>
              </a:defRPr>
            </a:lvl1pPr>
          </a:lstStyle>
          <a:p>
            <a:pPr marL="9525">
              <a:lnSpc>
                <a:spcPts val="3575"/>
              </a:lnSpc>
            </a:pPr>
            <a:r>
              <a:rPr lang="en-CA" kern="0" spc="-20">
                <a:latin typeface="Century Gothic"/>
              </a:rPr>
              <a:t>Learner-Centered Syllabus</a:t>
            </a:r>
            <a:endParaRPr lang="en-CA" kern="0" spc="-15">
              <a:latin typeface="Century Gothic"/>
            </a:endParaRPr>
          </a:p>
        </p:txBody>
      </p:sp>
      <p:sp>
        <p:nvSpPr>
          <p:cNvPr id="8" name="Text Placeholder 7">
            <a:extLst>
              <a:ext uri="{FF2B5EF4-FFF2-40B4-BE49-F238E27FC236}">
                <a16:creationId xmlns:a16="http://schemas.microsoft.com/office/drawing/2014/main" id="{7D538917-187D-176D-ACDF-9C23D3EE3B84}"/>
              </a:ext>
            </a:extLst>
          </p:cNvPr>
          <p:cNvSpPr>
            <a:spLocks noGrp="1"/>
          </p:cNvSpPr>
          <p:nvPr>
            <p:ph idx="1"/>
          </p:nvPr>
        </p:nvSpPr>
        <p:spPr>
          <a:xfrm>
            <a:off x="1422469" y="1352550"/>
            <a:ext cx="6123940" cy="2268085"/>
          </a:xfrm>
        </p:spPr>
        <p:txBody>
          <a:bodyPr vert="horz" lIns="91440" tIns="45720" rIns="91440" bIns="45720" rtlCol="0" anchor="t">
            <a:noAutofit/>
          </a:bodyPr>
          <a:lstStyle/>
          <a:p>
            <a:pPr marL="0" indent="0">
              <a:lnSpc>
                <a:spcPct val="130000"/>
              </a:lnSpc>
              <a:buNone/>
            </a:pPr>
            <a:r>
              <a:rPr lang="en-US" sz="2000">
                <a:latin typeface="Century Gothic"/>
              </a:rPr>
              <a:t>A </a:t>
            </a:r>
            <a:r>
              <a:rPr lang="en-US" sz="2000" b="1">
                <a:solidFill>
                  <a:srgbClr val="0070C0"/>
                </a:solidFill>
                <a:latin typeface="Century Gothic"/>
              </a:rPr>
              <a:t>learner-</a:t>
            </a:r>
            <a:r>
              <a:rPr lang="en-US" sz="2000" b="1" err="1">
                <a:solidFill>
                  <a:srgbClr val="0070C0"/>
                </a:solidFill>
                <a:latin typeface="Century Gothic"/>
              </a:rPr>
              <a:t>centred</a:t>
            </a:r>
            <a:r>
              <a:rPr lang="en-US" sz="2000" b="1">
                <a:solidFill>
                  <a:srgbClr val="0070C0"/>
                </a:solidFill>
                <a:latin typeface="Century Gothic"/>
              </a:rPr>
              <a:t> syllabus </a:t>
            </a:r>
            <a:r>
              <a:rPr lang="en-US" sz="2000">
                <a:latin typeface="Century Gothic"/>
              </a:rPr>
              <a:t>requires that you shift from what you, the instructor, are going to cover in your course, to a concern for what </a:t>
            </a:r>
            <a:r>
              <a:rPr lang="en-US" sz="2000" b="1">
                <a:solidFill>
                  <a:srgbClr val="0070C0"/>
                </a:solidFill>
                <a:latin typeface="Century Gothic"/>
              </a:rPr>
              <a:t>information</a:t>
            </a:r>
            <a:r>
              <a:rPr lang="en-US" sz="2000">
                <a:solidFill>
                  <a:srgbClr val="0070C0"/>
                </a:solidFill>
                <a:latin typeface="Century Gothic"/>
              </a:rPr>
              <a:t> </a:t>
            </a:r>
            <a:r>
              <a:rPr lang="en-US" sz="2000">
                <a:solidFill>
                  <a:srgbClr val="002060"/>
                </a:solidFill>
                <a:latin typeface="Century Gothic"/>
              </a:rPr>
              <a:t>and </a:t>
            </a:r>
            <a:r>
              <a:rPr lang="en-US" sz="2000" b="1">
                <a:solidFill>
                  <a:srgbClr val="0070C0"/>
                </a:solidFill>
                <a:latin typeface="Century Gothic"/>
              </a:rPr>
              <a:t>tools</a:t>
            </a:r>
            <a:r>
              <a:rPr lang="en-US" sz="2000">
                <a:solidFill>
                  <a:srgbClr val="0070C0"/>
                </a:solidFill>
                <a:latin typeface="Century Gothic"/>
              </a:rPr>
              <a:t> </a:t>
            </a:r>
            <a:r>
              <a:rPr lang="en-US" sz="2000">
                <a:latin typeface="Century Gothic"/>
              </a:rPr>
              <a:t>you can provide to your students </a:t>
            </a:r>
            <a:r>
              <a:rPr lang="en-US" sz="2000" b="1">
                <a:solidFill>
                  <a:srgbClr val="0070C0"/>
                </a:solidFill>
                <a:latin typeface="Century Gothic"/>
              </a:rPr>
              <a:t>to promote learning and intellectual development. </a:t>
            </a:r>
          </a:p>
        </p:txBody>
      </p:sp>
    </p:spTree>
    <p:extLst>
      <p:ext uri="{BB962C8B-B14F-4D97-AF65-F5344CB8AC3E}">
        <p14:creationId xmlns:p14="http://schemas.microsoft.com/office/powerpoint/2010/main" val="1443490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3A70F-2E08-7105-7981-CED3C61DFE3A}"/>
            </a:ext>
          </a:extLst>
        </p:cNvPr>
        <p:cNvGrpSpPr/>
        <p:nvPr/>
      </p:nvGrpSpPr>
      <p:grpSpPr>
        <a:xfrm>
          <a:off x="0" y="0"/>
          <a:ext cx="0" cy="0"/>
          <a:chOff x="0" y="0"/>
          <a:chExt cx="0" cy="0"/>
        </a:xfrm>
      </p:grpSpPr>
      <p:sp>
        <p:nvSpPr>
          <p:cNvPr id="5" name="object 5">
            <a:extLst>
              <a:ext uri="{FF2B5EF4-FFF2-40B4-BE49-F238E27FC236}">
                <a16:creationId xmlns:a16="http://schemas.microsoft.com/office/drawing/2014/main" id="{27D29941-ADB7-DE77-1045-63D13FBF979D}"/>
              </a:ext>
            </a:extLst>
          </p:cNvPr>
          <p:cNvSpPr txBox="1"/>
          <p:nvPr/>
        </p:nvSpPr>
        <p:spPr>
          <a:xfrm>
            <a:off x="8765524" y="50490"/>
            <a:ext cx="124460" cy="203200"/>
          </a:xfrm>
          <a:prstGeom prst="rect">
            <a:avLst/>
          </a:prstGeom>
        </p:spPr>
        <p:txBody>
          <a:bodyPr vert="horz" wrap="square" lIns="0" tIns="0" rIns="0" bIns="0" rtlCol="0">
            <a:spAutoFit/>
          </a:bodyPr>
          <a:lstStyle/>
          <a:p>
            <a:pPr marL="12700">
              <a:lnSpc>
                <a:spcPct val="100000"/>
              </a:lnSpc>
            </a:pPr>
            <a:r>
              <a:rPr sz="1400" b="1">
                <a:solidFill>
                  <a:srgbClr val="FFFFFF"/>
                </a:solidFill>
                <a:latin typeface="Arial"/>
                <a:cs typeface="Arial"/>
              </a:rPr>
              <a:t>8</a:t>
            </a:r>
            <a:endParaRPr sz="1400">
              <a:latin typeface="Arial"/>
              <a:cs typeface="Arial"/>
            </a:endParaRPr>
          </a:p>
        </p:txBody>
      </p:sp>
      <p:sp>
        <p:nvSpPr>
          <p:cNvPr id="9" name="object 3">
            <a:extLst>
              <a:ext uri="{FF2B5EF4-FFF2-40B4-BE49-F238E27FC236}">
                <a16:creationId xmlns:a16="http://schemas.microsoft.com/office/drawing/2014/main" id="{40C538A6-5166-9FA0-B242-67A6F0929185}"/>
              </a:ext>
            </a:extLst>
          </p:cNvPr>
          <p:cNvSpPr txBox="1">
            <a:spLocks/>
          </p:cNvSpPr>
          <p:nvPr/>
        </p:nvSpPr>
        <p:spPr>
          <a:xfrm>
            <a:off x="1497600" y="518400"/>
            <a:ext cx="7696200" cy="396000"/>
          </a:xfrm>
          <a:prstGeom prst="rect">
            <a:avLst/>
          </a:prstGeom>
        </p:spPr>
        <p:txBody>
          <a:bodyPr vert="horz" wrap="square" lIns="0" tIns="0" rIns="0" bIns="0" rtlCol="0" anchor="ctr" anchorCtr="0">
            <a:noAutofit/>
          </a:bodyPr>
          <a:lstStyle>
            <a:lvl1pPr>
              <a:defRPr sz="3000" b="0" i="0">
                <a:solidFill>
                  <a:srgbClr val="0070C0"/>
                </a:solidFill>
                <a:latin typeface="Trebuchet MS"/>
                <a:ea typeface="+mj-ea"/>
                <a:cs typeface="Trebuchet MS"/>
              </a:defRPr>
            </a:lvl1pPr>
          </a:lstStyle>
          <a:p>
            <a:pPr marL="9525">
              <a:lnSpc>
                <a:spcPts val="3575"/>
              </a:lnSpc>
            </a:pPr>
            <a:r>
              <a:rPr lang="en-CA" kern="0" spc="-20">
                <a:latin typeface="Century Gothic"/>
              </a:rPr>
              <a:t>Establish a Learning Community</a:t>
            </a:r>
            <a:endParaRPr lang="en-CA" kern="0" spc="-15">
              <a:latin typeface="Century Gothic"/>
            </a:endParaRPr>
          </a:p>
        </p:txBody>
      </p:sp>
      <p:sp>
        <p:nvSpPr>
          <p:cNvPr id="2" name="object 4">
            <a:extLst>
              <a:ext uri="{FF2B5EF4-FFF2-40B4-BE49-F238E27FC236}">
                <a16:creationId xmlns:a16="http://schemas.microsoft.com/office/drawing/2014/main" id="{2429DB5C-5C01-DCD7-C954-D82904E5A0C1}"/>
              </a:ext>
            </a:extLst>
          </p:cNvPr>
          <p:cNvSpPr txBox="1"/>
          <p:nvPr/>
        </p:nvSpPr>
        <p:spPr>
          <a:xfrm>
            <a:off x="608400" y="1181920"/>
            <a:ext cx="8340658" cy="3752029"/>
          </a:xfrm>
          <a:prstGeom prst="rect">
            <a:avLst/>
          </a:prstGeom>
        </p:spPr>
        <p:txBody>
          <a:bodyPr vert="horz" wrap="square" lIns="90000" tIns="0" rIns="0" bIns="0" rtlCol="0" anchor="t">
            <a:noAutofit/>
          </a:bodyPr>
          <a:lstStyle/>
          <a:p>
            <a:pPr marL="12700" marR="426720">
              <a:spcBef>
                <a:spcPts val="1005"/>
              </a:spcBef>
              <a:buClr>
                <a:srgbClr val="1155CC"/>
              </a:buClr>
              <a:tabLst>
                <a:tab pos="393700" algn="l"/>
              </a:tabLst>
            </a:pPr>
            <a:r>
              <a:rPr lang="en-CA" sz="2400" spc="-10">
                <a:solidFill>
                  <a:srgbClr val="0070C0"/>
                </a:solidFill>
                <a:latin typeface="Century Gothic"/>
                <a:cs typeface="Arial"/>
              </a:rPr>
              <a:t>F</a:t>
            </a:r>
            <a:r>
              <a:rPr lang="en-CA" sz="2400">
                <a:solidFill>
                  <a:srgbClr val="0070C0"/>
                </a:solidFill>
                <a:latin typeface="Century Gothic"/>
                <a:cs typeface="Arial"/>
              </a:rPr>
              <a:t>ocus on the needs o</a:t>
            </a:r>
            <a:r>
              <a:rPr lang="en-CA" sz="2400" spc="-10">
                <a:solidFill>
                  <a:srgbClr val="0070C0"/>
                </a:solidFill>
                <a:latin typeface="Century Gothic"/>
                <a:cs typeface="Arial"/>
              </a:rPr>
              <a:t>f</a:t>
            </a:r>
            <a:r>
              <a:rPr lang="en-CA" sz="2400">
                <a:solidFill>
                  <a:srgbClr val="0070C0"/>
                </a:solidFill>
                <a:latin typeface="Century Gothic"/>
                <a:cs typeface="Arial"/>
              </a:rPr>
              <a:t> </a:t>
            </a:r>
            <a:r>
              <a:rPr lang="en-CA" sz="2400" spc="-10">
                <a:solidFill>
                  <a:srgbClr val="0070C0"/>
                </a:solidFill>
                <a:latin typeface="Century Gothic"/>
                <a:cs typeface="Arial"/>
              </a:rPr>
              <a:t>st</a:t>
            </a:r>
            <a:r>
              <a:rPr lang="en-CA" sz="2400">
                <a:solidFill>
                  <a:srgbClr val="0070C0"/>
                </a:solidFill>
                <a:latin typeface="Century Gothic"/>
                <a:cs typeface="Arial"/>
              </a:rPr>
              <a:t>uden</a:t>
            </a:r>
            <a:r>
              <a:rPr lang="en-CA" sz="2400" spc="-10">
                <a:solidFill>
                  <a:srgbClr val="0070C0"/>
                </a:solidFill>
                <a:latin typeface="Century Gothic"/>
                <a:cs typeface="Arial"/>
              </a:rPr>
              <a:t>t</a:t>
            </a:r>
            <a:r>
              <a:rPr lang="en-CA" sz="2400">
                <a:solidFill>
                  <a:srgbClr val="0070C0"/>
                </a:solidFill>
                <a:latin typeface="Century Gothic"/>
                <a:cs typeface="Arial"/>
              </a:rPr>
              <a:t>s</a:t>
            </a:r>
            <a:endParaRPr lang="en-US" sz="2400" spc="-10">
              <a:solidFill>
                <a:srgbClr val="0070C0"/>
              </a:solidFill>
              <a:latin typeface="Century Gothic"/>
              <a:cs typeface="Arial"/>
            </a:endParaRPr>
          </a:p>
          <a:p>
            <a:pPr marL="800100" lvl="1" indent="-342900">
              <a:spcBef>
                <a:spcPts val="600"/>
              </a:spcBef>
              <a:buClr>
                <a:srgbClr val="0070C0"/>
              </a:buClr>
              <a:buFont typeface="Wingdings" pitchFamily="2" charset="2"/>
              <a:buChar char="§"/>
            </a:pPr>
            <a:r>
              <a:rPr lang="en-CA" sz="2200">
                <a:latin typeface="Century Gothic"/>
              </a:rPr>
              <a:t>Shift from “What are we going to cover?” to “How does the course promote learning and intellectual development in students?”</a:t>
            </a:r>
          </a:p>
          <a:p>
            <a:pPr marL="798830" marR="151130" indent="-341630">
              <a:spcBef>
                <a:spcPts val="600"/>
              </a:spcBef>
              <a:buClr>
                <a:srgbClr val="1155CC"/>
              </a:buClr>
              <a:buFont typeface="Wingdings" pitchFamily="2" charset="2"/>
              <a:buChar char="§"/>
              <a:tabLst>
                <a:tab pos="393700" algn="l"/>
              </a:tabLst>
            </a:pPr>
            <a:r>
              <a:rPr lang="en-CA" sz="2200">
                <a:solidFill>
                  <a:srgbClr val="0070C0"/>
                </a:solidFill>
                <a:latin typeface="Century Gothic"/>
                <a:cs typeface="Arial"/>
              </a:rPr>
              <a:t>Learn</a:t>
            </a:r>
            <a:r>
              <a:rPr lang="en-CA" sz="2200" spc="-5">
                <a:solidFill>
                  <a:srgbClr val="0070C0"/>
                </a:solidFill>
                <a:latin typeface="Century Gothic"/>
                <a:cs typeface="Arial"/>
              </a:rPr>
              <a:t>i</a:t>
            </a:r>
            <a:r>
              <a:rPr lang="en-CA" sz="2200">
                <a:solidFill>
                  <a:srgbClr val="0070C0"/>
                </a:solidFill>
                <a:latin typeface="Century Gothic"/>
                <a:cs typeface="Arial"/>
              </a:rPr>
              <a:t>ng is a par</a:t>
            </a:r>
            <a:r>
              <a:rPr lang="en-CA" sz="2200" spc="-10">
                <a:solidFill>
                  <a:srgbClr val="0070C0"/>
                </a:solidFill>
                <a:latin typeface="Century Gothic"/>
                <a:cs typeface="Arial"/>
              </a:rPr>
              <a:t>t</a:t>
            </a:r>
            <a:r>
              <a:rPr lang="en-CA" sz="2200">
                <a:solidFill>
                  <a:srgbClr val="0070C0"/>
                </a:solidFill>
                <a:latin typeface="Century Gothic"/>
                <a:cs typeface="Arial"/>
              </a:rPr>
              <a:t>nersh</a:t>
            </a:r>
            <a:r>
              <a:rPr lang="en-CA" sz="2200" spc="-5">
                <a:solidFill>
                  <a:srgbClr val="0070C0"/>
                </a:solidFill>
                <a:latin typeface="Century Gothic"/>
                <a:cs typeface="Arial"/>
              </a:rPr>
              <a:t>i</a:t>
            </a:r>
            <a:r>
              <a:rPr lang="en-CA" sz="2200">
                <a:solidFill>
                  <a:srgbClr val="0070C0"/>
                </a:solidFill>
                <a:latin typeface="Century Gothic"/>
                <a:cs typeface="Arial"/>
              </a:rPr>
              <a:t>p </a:t>
            </a:r>
            <a:r>
              <a:rPr lang="en-CA" sz="2200">
                <a:latin typeface="Century Gothic"/>
                <a:cs typeface="Arial"/>
              </a:rPr>
              <a:t>be</a:t>
            </a:r>
            <a:r>
              <a:rPr lang="en-CA" sz="2200" spc="-10">
                <a:latin typeface="Century Gothic"/>
                <a:cs typeface="Arial"/>
              </a:rPr>
              <a:t>t</a:t>
            </a:r>
            <a:r>
              <a:rPr lang="en-CA" sz="2200" spc="-5">
                <a:latin typeface="Century Gothic"/>
                <a:cs typeface="Arial"/>
              </a:rPr>
              <a:t>w</a:t>
            </a:r>
            <a:r>
              <a:rPr lang="en-CA" sz="2200">
                <a:latin typeface="Century Gothic"/>
                <a:cs typeface="Arial"/>
              </a:rPr>
              <a:t>een </a:t>
            </a:r>
            <a:r>
              <a:rPr lang="en-CA" sz="2200" spc="-5">
                <a:latin typeface="Century Gothic"/>
                <a:cs typeface="Arial"/>
              </a:rPr>
              <a:t>i</a:t>
            </a:r>
            <a:r>
              <a:rPr lang="en-CA" sz="2200">
                <a:latin typeface="Century Gothic"/>
                <a:cs typeface="Arial"/>
              </a:rPr>
              <a:t>n</a:t>
            </a:r>
            <a:r>
              <a:rPr lang="en-CA" sz="2200" spc="-10">
                <a:latin typeface="Century Gothic"/>
                <a:cs typeface="Arial"/>
              </a:rPr>
              <a:t>st</a:t>
            </a:r>
            <a:r>
              <a:rPr lang="en-CA" sz="2200">
                <a:latin typeface="Century Gothic"/>
                <a:cs typeface="Arial"/>
              </a:rPr>
              <a:t>ru</a:t>
            </a:r>
            <a:r>
              <a:rPr lang="en-CA" sz="2200" spc="-10">
                <a:latin typeface="Century Gothic"/>
                <a:cs typeface="Arial"/>
              </a:rPr>
              <a:t>ct</a:t>
            </a:r>
            <a:r>
              <a:rPr lang="en-CA" sz="2200">
                <a:latin typeface="Century Gothic"/>
                <a:cs typeface="Arial"/>
              </a:rPr>
              <a:t>or(s) &amp; </a:t>
            </a:r>
            <a:r>
              <a:rPr lang="en-CA" sz="2200" spc="-10">
                <a:latin typeface="Century Gothic"/>
                <a:cs typeface="Arial"/>
              </a:rPr>
              <a:t>st</a:t>
            </a:r>
            <a:r>
              <a:rPr lang="en-CA" sz="2200">
                <a:latin typeface="Century Gothic"/>
                <a:cs typeface="Arial"/>
              </a:rPr>
              <a:t>uden</a:t>
            </a:r>
            <a:r>
              <a:rPr lang="en-CA" sz="2200" spc="-10">
                <a:latin typeface="Century Gothic"/>
                <a:cs typeface="Arial"/>
              </a:rPr>
              <a:t>t</a:t>
            </a:r>
            <a:r>
              <a:rPr lang="en-CA" sz="2200">
                <a:latin typeface="Century Gothic"/>
                <a:cs typeface="Arial"/>
              </a:rPr>
              <a:t>s</a:t>
            </a:r>
          </a:p>
          <a:p>
            <a:pPr marL="798830" marR="151130" indent="-341630">
              <a:spcBef>
                <a:spcPts val="600"/>
              </a:spcBef>
              <a:buClr>
                <a:srgbClr val="1155CC"/>
              </a:buClr>
              <a:buFont typeface="Wingdings" pitchFamily="2" charset="2"/>
              <a:buChar char="§"/>
              <a:tabLst>
                <a:tab pos="393700" algn="l"/>
              </a:tabLst>
            </a:pPr>
            <a:r>
              <a:rPr lang="en-CA" sz="2200">
                <a:latin typeface="Century Gothic"/>
                <a:cs typeface="Arial"/>
              </a:rPr>
              <a:t>Foster a </a:t>
            </a:r>
            <a:r>
              <a:rPr lang="en-CA" sz="2200">
                <a:solidFill>
                  <a:srgbClr val="0070C0"/>
                </a:solidFill>
                <a:latin typeface="Century Gothic"/>
                <a:cs typeface="Arial"/>
              </a:rPr>
              <a:t>reciprocal learning community </a:t>
            </a:r>
            <a:r>
              <a:rPr lang="en-CA" sz="2200">
                <a:latin typeface="Century Gothic"/>
                <a:cs typeface="Arial"/>
              </a:rPr>
              <a:t>where students learn from instructors and instructors learn from students  </a:t>
            </a:r>
          </a:p>
          <a:p>
            <a:pPr marL="798830" marR="151130" indent="-341630">
              <a:spcBef>
                <a:spcPts val="600"/>
              </a:spcBef>
              <a:buClr>
                <a:srgbClr val="1155CC"/>
              </a:buClr>
              <a:buFont typeface="Wingdings" pitchFamily="2" charset="2"/>
              <a:buChar char="§"/>
              <a:tabLst>
                <a:tab pos="393700" algn="l"/>
              </a:tabLst>
            </a:pPr>
            <a:r>
              <a:rPr lang="en-CA" sz="2200">
                <a:solidFill>
                  <a:srgbClr val="1155CC"/>
                </a:solidFill>
                <a:latin typeface="Century Gothic"/>
                <a:cs typeface="Arial"/>
              </a:rPr>
              <a:t>Use an encouraging</a:t>
            </a:r>
            <a:r>
              <a:rPr lang="en-CA" sz="2200">
                <a:latin typeface="Century Gothic"/>
                <a:cs typeface="Arial"/>
              </a:rPr>
              <a:t> (rather than punishing) </a:t>
            </a:r>
            <a:r>
              <a:rPr lang="en-CA" sz="2200">
                <a:solidFill>
                  <a:srgbClr val="1155CC"/>
                </a:solidFill>
                <a:latin typeface="Century Gothic"/>
                <a:cs typeface="Arial"/>
              </a:rPr>
              <a:t>tone</a:t>
            </a:r>
            <a:endParaRPr lang="en-CA" sz="2200">
              <a:solidFill>
                <a:srgbClr val="1155CC"/>
              </a:solidFill>
              <a:latin typeface="Century Gothic"/>
            </a:endParaRPr>
          </a:p>
        </p:txBody>
      </p:sp>
    </p:spTree>
    <p:extLst>
      <p:ext uri="{BB962C8B-B14F-4D97-AF65-F5344CB8AC3E}">
        <p14:creationId xmlns:p14="http://schemas.microsoft.com/office/powerpoint/2010/main" val="165594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608400" y="1181921"/>
            <a:ext cx="8340658" cy="3175228"/>
          </a:xfrm>
          <a:prstGeom prst="rect">
            <a:avLst/>
          </a:prstGeom>
        </p:spPr>
        <p:txBody>
          <a:bodyPr vert="horz" wrap="square" lIns="90000" tIns="0" rIns="0" bIns="0" rtlCol="0" anchor="t">
            <a:spAutoFit/>
          </a:bodyPr>
          <a:lstStyle/>
          <a:p>
            <a:pPr marL="12700" marR="426720">
              <a:spcBef>
                <a:spcPts val="1005"/>
              </a:spcBef>
              <a:buClr>
                <a:srgbClr val="1155CC"/>
              </a:buClr>
              <a:tabLst>
                <a:tab pos="393700" algn="l"/>
              </a:tabLst>
            </a:pPr>
            <a:r>
              <a:rPr sz="2400" spc="-10">
                <a:solidFill>
                  <a:srgbClr val="0070C0"/>
                </a:solidFill>
                <a:latin typeface="Century Gothic"/>
                <a:cs typeface="Arial"/>
              </a:rPr>
              <a:t>Instructors </a:t>
            </a:r>
            <a:r>
              <a:rPr lang="en-CA" sz="2400" spc="-5">
                <a:solidFill>
                  <a:srgbClr val="0070C0"/>
                </a:solidFill>
                <a:latin typeface="Century Gothic"/>
                <a:cs typeface="Arial"/>
              </a:rPr>
              <a:t>provide</a:t>
            </a:r>
            <a:r>
              <a:rPr sz="2400">
                <a:solidFill>
                  <a:srgbClr val="0070C0"/>
                </a:solidFill>
                <a:latin typeface="Century Gothic"/>
                <a:cs typeface="Arial"/>
              </a:rPr>
              <a:t> </a:t>
            </a:r>
            <a:r>
              <a:rPr sz="2400" spc="-5">
                <a:solidFill>
                  <a:srgbClr val="0070C0"/>
                </a:solidFill>
                <a:latin typeface="Century Gothic"/>
                <a:cs typeface="Arial"/>
              </a:rPr>
              <a:t>i</a:t>
            </a:r>
            <a:r>
              <a:rPr sz="2400">
                <a:solidFill>
                  <a:srgbClr val="0070C0"/>
                </a:solidFill>
                <a:latin typeface="Century Gothic"/>
                <a:cs typeface="Arial"/>
              </a:rPr>
              <a:t>n</a:t>
            </a:r>
            <a:r>
              <a:rPr sz="2400" spc="-10">
                <a:solidFill>
                  <a:srgbClr val="0070C0"/>
                </a:solidFill>
                <a:latin typeface="Century Gothic"/>
                <a:cs typeface="Arial"/>
              </a:rPr>
              <a:t>f</a:t>
            </a:r>
            <a:r>
              <a:rPr sz="2400">
                <a:solidFill>
                  <a:srgbClr val="0070C0"/>
                </a:solidFill>
                <a:latin typeface="Century Gothic"/>
                <a:cs typeface="Arial"/>
              </a:rPr>
              <a:t>orma</a:t>
            </a:r>
            <a:r>
              <a:rPr sz="2400" spc="-10">
                <a:solidFill>
                  <a:srgbClr val="0070C0"/>
                </a:solidFill>
                <a:latin typeface="Century Gothic"/>
                <a:cs typeface="Arial"/>
              </a:rPr>
              <a:t>t</a:t>
            </a:r>
            <a:r>
              <a:rPr sz="2400" spc="-5">
                <a:solidFill>
                  <a:srgbClr val="0070C0"/>
                </a:solidFill>
                <a:latin typeface="Century Gothic"/>
                <a:cs typeface="Arial"/>
              </a:rPr>
              <a:t>i</a:t>
            </a:r>
            <a:r>
              <a:rPr sz="2400">
                <a:solidFill>
                  <a:srgbClr val="0070C0"/>
                </a:solidFill>
                <a:latin typeface="Century Gothic"/>
                <a:cs typeface="Arial"/>
              </a:rPr>
              <a:t>on</a:t>
            </a:r>
            <a:r>
              <a:rPr lang="en-CA" sz="2400">
                <a:solidFill>
                  <a:srgbClr val="0070C0"/>
                </a:solidFill>
                <a:latin typeface="Century Gothic"/>
                <a:cs typeface="Arial"/>
              </a:rPr>
              <a:t>,</a:t>
            </a:r>
            <a:r>
              <a:rPr sz="2400">
                <a:solidFill>
                  <a:srgbClr val="0070C0"/>
                </a:solidFill>
                <a:latin typeface="Century Gothic"/>
                <a:cs typeface="Arial"/>
              </a:rPr>
              <a:t> </a:t>
            </a:r>
            <a:r>
              <a:rPr lang="en-CA" sz="2400" spc="-10">
                <a:solidFill>
                  <a:srgbClr val="0070C0"/>
                </a:solidFill>
                <a:latin typeface="Century Gothic"/>
                <a:cs typeface="Arial"/>
              </a:rPr>
              <a:t>such as…</a:t>
            </a:r>
            <a:endParaRPr lang="en-US" sz="2400" spc="-10">
              <a:solidFill>
                <a:srgbClr val="0070C0"/>
              </a:solidFill>
              <a:latin typeface="Century Gothic"/>
              <a:cs typeface="Arial"/>
            </a:endParaRPr>
          </a:p>
          <a:p>
            <a:pPr marL="800100" marR="426720" lvl="1" indent="-342900">
              <a:spcBef>
                <a:spcPts val="1005"/>
              </a:spcBef>
              <a:buClr>
                <a:srgbClr val="1155CC"/>
              </a:buClr>
              <a:buFont typeface="Wingdings" pitchFamily="2" charset="2"/>
              <a:buChar char="§"/>
              <a:tabLst>
                <a:tab pos="393700" algn="l"/>
              </a:tabLst>
            </a:pPr>
            <a:r>
              <a:rPr lang="en-CA" sz="2200">
                <a:solidFill>
                  <a:srgbClr val="0070C0"/>
                </a:solidFill>
                <a:latin typeface="Century Gothic"/>
              </a:rPr>
              <a:t>Rationale</a:t>
            </a:r>
            <a:r>
              <a:rPr lang="en-CA" sz="2200">
                <a:latin typeface="Century Gothic"/>
              </a:rPr>
              <a:t> for course objectives and assignments</a:t>
            </a:r>
          </a:p>
          <a:p>
            <a:pPr marL="800100" lvl="1" indent="-342900">
              <a:spcBef>
                <a:spcPts val="600"/>
              </a:spcBef>
              <a:buClr>
                <a:srgbClr val="0070C0"/>
              </a:buClr>
              <a:buFont typeface="Wingdings" pitchFamily="2" charset="2"/>
              <a:buChar char="§"/>
            </a:pPr>
            <a:r>
              <a:rPr lang="en-GB" sz="2200">
                <a:solidFill>
                  <a:srgbClr val="0070C0"/>
                </a:solidFill>
                <a:latin typeface="Century Gothic"/>
              </a:rPr>
              <a:t>Strategies</a:t>
            </a:r>
            <a:r>
              <a:rPr lang="en-GB" sz="2200">
                <a:latin typeface="Century Gothic"/>
              </a:rPr>
              <a:t> for how to tackle certain projects, assignments</a:t>
            </a:r>
            <a:endParaRPr lang="en-CA" sz="2200">
              <a:latin typeface="Century Gothic"/>
            </a:endParaRPr>
          </a:p>
          <a:p>
            <a:pPr marL="800100" lvl="1" indent="-342900">
              <a:spcBef>
                <a:spcPts val="600"/>
              </a:spcBef>
              <a:buClr>
                <a:srgbClr val="0070C0"/>
              </a:buClr>
              <a:buFont typeface="Wingdings" pitchFamily="2" charset="2"/>
              <a:buChar char="§"/>
            </a:pPr>
            <a:r>
              <a:rPr lang="en-CA" sz="2200">
                <a:latin typeface="Century Gothic"/>
              </a:rPr>
              <a:t>Warning of </a:t>
            </a:r>
            <a:r>
              <a:rPr lang="en-CA" sz="2200">
                <a:solidFill>
                  <a:srgbClr val="0070C0"/>
                </a:solidFill>
                <a:latin typeface="Century Gothic"/>
              </a:rPr>
              <a:t>potential pitfalls </a:t>
            </a:r>
            <a:r>
              <a:rPr lang="en-CA" sz="2200">
                <a:latin typeface="Century Gothic"/>
              </a:rPr>
              <a:t>(e.g., ebbs and flows)</a:t>
            </a:r>
          </a:p>
          <a:p>
            <a:pPr marL="800100" lvl="1" indent="-342900">
              <a:spcBef>
                <a:spcPts val="600"/>
              </a:spcBef>
              <a:buClr>
                <a:srgbClr val="0070C0"/>
              </a:buClr>
              <a:buFont typeface="Wingdings" pitchFamily="2" charset="2"/>
              <a:buChar char="§"/>
            </a:pPr>
            <a:r>
              <a:rPr lang="en-CA" sz="2200">
                <a:latin typeface="Century Gothic"/>
              </a:rPr>
              <a:t>Shared and explicit </a:t>
            </a:r>
            <a:r>
              <a:rPr lang="en-CA" sz="2200">
                <a:solidFill>
                  <a:srgbClr val="0070C0"/>
                </a:solidFill>
                <a:latin typeface="Century Gothic"/>
              </a:rPr>
              <a:t>expectations</a:t>
            </a:r>
            <a:r>
              <a:rPr lang="en-CA" sz="2200">
                <a:latin typeface="Century Gothic"/>
              </a:rPr>
              <a:t> (students and instructor)</a:t>
            </a:r>
          </a:p>
          <a:p>
            <a:pPr marL="800100" lvl="1" indent="-342900">
              <a:spcBef>
                <a:spcPts val="600"/>
              </a:spcBef>
              <a:buClr>
                <a:srgbClr val="0070C0"/>
              </a:buClr>
              <a:buFont typeface="Wingdings" pitchFamily="2" charset="2"/>
              <a:buChar char="§"/>
            </a:pPr>
            <a:r>
              <a:rPr lang="en-CA" sz="2200">
                <a:latin typeface="Century Gothic"/>
              </a:rPr>
              <a:t>Student </a:t>
            </a:r>
            <a:r>
              <a:rPr lang="en-CA" sz="2200">
                <a:solidFill>
                  <a:srgbClr val="0070C0"/>
                </a:solidFill>
                <a:latin typeface="Century Gothic"/>
              </a:rPr>
              <a:t>options</a:t>
            </a:r>
            <a:r>
              <a:rPr lang="en-CA" sz="2200">
                <a:latin typeface="Century Gothic"/>
              </a:rPr>
              <a:t> for deadlines and/or assignments</a:t>
            </a:r>
            <a:endParaRPr lang="en-US" sz="2200" spc="-10">
              <a:latin typeface="Century Gothic"/>
              <a:cs typeface="Arial"/>
            </a:endParaRPr>
          </a:p>
        </p:txBody>
      </p:sp>
      <p:sp>
        <p:nvSpPr>
          <p:cNvPr id="5" name="object 5"/>
          <p:cNvSpPr txBox="1"/>
          <p:nvPr/>
        </p:nvSpPr>
        <p:spPr>
          <a:xfrm>
            <a:off x="8765524" y="50490"/>
            <a:ext cx="124460" cy="203200"/>
          </a:xfrm>
          <a:prstGeom prst="rect">
            <a:avLst/>
          </a:prstGeom>
        </p:spPr>
        <p:txBody>
          <a:bodyPr vert="horz" wrap="square" lIns="0" tIns="0" rIns="0" bIns="0" rtlCol="0">
            <a:spAutoFit/>
          </a:bodyPr>
          <a:lstStyle/>
          <a:p>
            <a:pPr marL="12700">
              <a:lnSpc>
                <a:spcPct val="100000"/>
              </a:lnSpc>
            </a:pPr>
            <a:r>
              <a:rPr sz="1400" b="1">
                <a:solidFill>
                  <a:srgbClr val="FFFFFF"/>
                </a:solidFill>
                <a:latin typeface="Arial"/>
                <a:cs typeface="Arial"/>
              </a:rPr>
              <a:t>8</a:t>
            </a:r>
            <a:endParaRPr sz="1400">
              <a:latin typeface="Arial"/>
              <a:cs typeface="Arial"/>
            </a:endParaRPr>
          </a:p>
        </p:txBody>
      </p:sp>
      <p:sp>
        <p:nvSpPr>
          <p:cNvPr id="7" name="object 3">
            <a:extLst>
              <a:ext uri="{FF2B5EF4-FFF2-40B4-BE49-F238E27FC236}">
                <a16:creationId xmlns:a16="http://schemas.microsoft.com/office/drawing/2014/main" id="{633307A4-1E24-6149-B544-08A33E9F47A7}"/>
              </a:ext>
            </a:extLst>
          </p:cNvPr>
          <p:cNvSpPr txBox="1">
            <a:spLocks/>
          </p:cNvSpPr>
          <p:nvPr/>
        </p:nvSpPr>
        <p:spPr>
          <a:xfrm>
            <a:off x="1497600" y="518400"/>
            <a:ext cx="7696200" cy="396000"/>
          </a:xfrm>
          <a:prstGeom prst="rect">
            <a:avLst/>
          </a:prstGeom>
        </p:spPr>
        <p:txBody>
          <a:bodyPr vert="horz" wrap="square" lIns="0" tIns="0" rIns="0" bIns="0" rtlCol="0" anchor="ctr" anchorCtr="0">
            <a:noAutofit/>
          </a:bodyPr>
          <a:lstStyle>
            <a:lvl1pPr>
              <a:defRPr sz="3000" b="0" i="0">
                <a:solidFill>
                  <a:srgbClr val="0070C0"/>
                </a:solidFill>
                <a:latin typeface="Trebuchet MS"/>
                <a:ea typeface="+mj-ea"/>
                <a:cs typeface="Trebuchet MS"/>
              </a:defRPr>
            </a:lvl1pPr>
          </a:lstStyle>
          <a:p>
            <a:pPr marL="9525">
              <a:lnSpc>
                <a:spcPts val="3575"/>
              </a:lnSpc>
            </a:pPr>
            <a:r>
              <a:rPr lang="en-CA" kern="0" spc="-20" dirty="0">
                <a:latin typeface="Century Gothic"/>
              </a:rPr>
              <a:t>Facilitate students’ academic success</a:t>
            </a:r>
            <a:endParaRPr lang="en-CA" kern="0" spc="-15" dirty="0">
              <a:latin typeface="Century Gothic"/>
            </a:endParaRPr>
          </a:p>
        </p:txBody>
      </p:sp>
    </p:spTree>
    <p:extLst>
      <p:ext uri="{BB962C8B-B14F-4D97-AF65-F5344CB8AC3E}">
        <p14:creationId xmlns:p14="http://schemas.microsoft.com/office/powerpoint/2010/main" val="630831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97600" y="518400"/>
            <a:ext cx="7343999" cy="396000"/>
          </a:xfrm>
          <a:prstGeom prst="rect">
            <a:avLst/>
          </a:prstGeom>
        </p:spPr>
        <p:txBody>
          <a:bodyPr vert="horz" wrap="square" lIns="0" tIns="0" rIns="0" bIns="0" rtlCol="0" anchor="ctr" anchorCtr="0">
            <a:noAutofit/>
          </a:bodyPr>
          <a:lstStyle/>
          <a:p>
            <a:pPr>
              <a:lnSpc>
                <a:spcPct val="100000"/>
              </a:lnSpc>
            </a:pPr>
            <a:r>
              <a:rPr lang="en-CA" sz="3000" spc="5">
                <a:solidFill>
                  <a:srgbClr val="0070C0"/>
                </a:solidFill>
                <a:latin typeface="Century Gothic"/>
                <a:cs typeface="Trebuchet MS"/>
              </a:rPr>
              <a:t>Make the implicit explicit!</a:t>
            </a:r>
            <a:endParaRPr lang="en-US" sz="2400">
              <a:latin typeface="Century Gothic"/>
              <a:cs typeface="Trebuchet MS"/>
            </a:endParaRPr>
          </a:p>
        </p:txBody>
      </p:sp>
      <p:sp>
        <p:nvSpPr>
          <p:cNvPr id="3" name="object 3"/>
          <p:cNvSpPr txBox="1"/>
          <p:nvPr/>
        </p:nvSpPr>
        <p:spPr>
          <a:xfrm>
            <a:off x="8765524" y="50490"/>
            <a:ext cx="222250" cy="203200"/>
          </a:xfrm>
          <a:prstGeom prst="rect">
            <a:avLst/>
          </a:prstGeom>
        </p:spPr>
        <p:txBody>
          <a:bodyPr vert="horz" wrap="square" lIns="0" tIns="0" rIns="0" bIns="0" rtlCol="0">
            <a:spAutoFit/>
          </a:bodyPr>
          <a:lstStyle/>
          <a:p>
            <a:pPr marL="12700">
              <a:lnSpc>
                <a:spcPct val="100000"/>
              </a:lnSpc>
            </a:pPr>
            <a:r>
              <a:rPr sz="1400" b="1" spc="-5">
                <a:solidFill>
                  <a:srgbClr val="FFFFFF"/>
                </a:solidFill>
                <a:latin typeface="Arial"/>
                <a:cs typeface="Arial"/>
              </a:rPr>
              <a:t>12</a:t>
            </a:r>
            <a:endParaRPr sz="1400">
              <a:latin typeface="Arial"/>
              <a:cs typeface="Arial"/>
            </a:endParaRPr>
          </a:p>
        </p:txBody>
      </p:sp>
      <p:sp>
        <p:nvSpPr>
          <p:cNvPr id="8" name="TextBox 7">
            <a:extLst>
              <a:ext uri="{FF2B5EF4-FFF2-40B4-BE49-F238E27FC236}">
                <a16:creationId xmlns:a16="http://schemas.microsoft.com/office/drawing/2014/main" id="{E5EAAC64-2587-2FF8-F1A3-A01761FFF87B}"/>
              </a:ext>
            </a:extLst>
          </p:cNvPr>
          <p:cNvSpPr txBox="1"/>
          <p:nvPr/>
        </p:nvSpPr>
        <p:spPr>
          <a:xfrm>
            <a:off x="609600" y="1135711"/>
            <a:ext cx="8149203" cy="3554819"/>
          </a:xfrm>
          <a:prstGeom prst="rect">
            <a:avLst/>
          </a:prstGeom>
          <a:noFill/>
        </p:spPr>
        <p:txBody>
          <a:bodyPr wrap="square" lIns="91440" tIns="45720" rIns="91440" bIns="45720" rtlCol="0" anchor="t">
            <a:spAutoFit/>
          </a:bodyPr>
          <a:lstStyle/>
          <a:p>
            <a:pPr>
              <a:buClr>
                <a:srgbClr val="000000"/>
              </a:buClr>
            </a:pPr>
            <a:r>
              <a:rPr lang="en-US" sz="2400">
                <a:solidFill>
                  <a:srgbClr val="0070C0"/>
                </a:solidFill>
                <a:latin typeface="Century Gothic"/>
                <a:ea typeface="+mn-lt"/>
                <a:cs typeface="+mn-lt"/>
              </a:rPr>
              <a:t>Communicate your thoughtful course design </a:t>
            </a:r>
            <a:endParaRPr lang="en-US" sz="2400">
              <a:latin typeface="Century Gothic"/>
            </a:endParaRPr>
          </a:p>
          <a:p>
            <a:pPr marL="798830" indent="-341630">
              <a:spcBef>
                <a:spcPts val="600"/>
              </a:spcBef>
              <a:buClr>
                <a:srgbClr val="0070C0"/>
              </a:buClr>
              <a:buFont typeface="Wingdings" pitchFamily="2" charset="2"/>
              <a:buChar char="§"/>
            </a:pPr>
            <a:r>
              <a:rPr lang="en-US" sz="2200">
                <a:latin typeface="Century Gothic"/>
                <a:ea typeface="+mn-lt"/>
                <a:cs typeface="+mn-lt"/>
              </a:rPr>
              <a:t>Adopt a </a:t>
            </a:r>
            <a:r>
              <a:rPr lang="en-US" sz="2200">
                <a:solidFill>
                  <a:srgbClr val="0070C0"/>
                </a:solidFill>
                <a:latin typeface="Century Gothic"/>
                <a:ea typeface="+mn-lt"/>
                <a:cs typeface="+mn-lt"/>
              </a:rPr>
              <a:t>warm</a:t>
            </a:r>
            <a:r>
              <a:rPr lang="en-US" sz="2200">
                <a:latin typeface="Century Gothic"/>
                <a:ea typeface="+mn-lt"/>
                <a:cs typeface="+mn-lt"/>
              </a:rPr>
              <a:t> and </a:t>
            </a:r>
            <a:r>
              <a:rPr lang="en-US" sz="2200">
                <a:solidFill>
                  <a:srgbClr val="0070C0"/>
                </a:solidFill>
                <a:latin typeface="Century Gothic"/>
                <a:ea typeface="+mn-lt"/>
                <a:cs typeface="+mn-lt"/>
              </a:rPr>
              <a:t>inclusive</a:t>
            </a:r>
            <a:r>
              <a:rPr lang="en-US" sz="2200">
                <a:latin typeface="Century Gothic"/>
                <a:ea typeface="+mn-lt"/>
                <a:cs typeface="+mn-lt"/>
              </a:rPr>
              <a:t> tone and language </a:t>
            </a:r>
          </a:p>
          <a:p>
            <a:pPr marL="798830" indent="-341630">
              <a:spcBef>
                <a:spcPts val="600"/>
              </a:spcBef>
              <a:buClr>
                <a:srgbClr val="0070C0"/>
              </a:buClr>
              <a:buFont typeface="Wingdings" pitchFamily="2" charset="2"/>
              <a:buChar char="§"/>
            </a:pPr>
            <a:r>
              <a:rPr lang="en-US" sz="2200">
                <a:solidFill>
                  <a:srgbClr val="0070C0"/>
                </a:solidFill>
                <a:latin typeface="Century Gothic"/>
              </a:rPr>
              <a:t>Office hours</a:t>
            </a:r>
            <a:r>
              <a:rPr lang="en-US" sz="2200">
                <a:latin typeface="Century Gothic"/>
              </a:rPr>
              <a:t>: they are for the students!</a:t>
            </a:r>
          </a:p>
          <a:p>
            <a:pPr marL="798830" indent="-341630">
              <a:spcBef>
                <a:spcPts val="600"/>
              </a:spcBef>
              <a:buClr>
                <a:srgbClr val="0070C0"/>
              </a:buClr>
              <a:buFont typeface="Wingdings" pitchFamily="2" charset="2"/>
              <a:buChar char="§"/>
            </a:pPr>
            <a:r>
              <a:rPr lang="en-US" sz="2200">
                <a:latin typeface="Century Gothic"/>
              </a:rPr>
              <a:t>Provide </a:t>
            </a:r>
            <a:r>
              <a:rPr lang="en-US" sz="2200">
                <a:solidFill>
                  <a:srgbClr val="0070C0"/>
                </a:solidFill>
                <a:latin typeface="Century Gothic"/>
              </a:rPr>
              <a:t>costs</a:t>
            </a:r>
            <a:r>
              <a:rPr lang="en-US" sz="2200">
                <a:latin typeface="Century Gothic"/>
              </a:rPr>
              <a:t> associated with the course (e.g., textbook, course materials)</a:t>
            </a:r>
          </a:p>
          <a:p>
            <a:pPr marL="798830" indent="-341630">
              <a:spcBef>
                <a:spcPts val="600"/>
              </a:spcBef>
              <a:buClr>
                <a:srgbClr val="0070C0"/>
              </a:buClr>
              <a:buFont typeface="Wingdings" pitchFamily="2" charset="2"/>
              <a:buChar char="§"/>
            </a:pPr>
            <a:r>
              <a:rPr lang="en-US" sz="2200">
                <a:latin typeface="Century Gothic"/>
              </a:rPr>
              <a:t>Explain </a:t>
            </a:r>
            <a:r>
              <a:rPr lang="en-US" sz="2200">
                <a:solidFill>
                  <a:srgbClr val="0070C0"/>
                </a:solidFill>
                <a:latin typeface="Century Gothic"/>
              </a:rPr>
              <a:t>rationale</a:t>
            </a:r>
            <a:r>
              <a:rPr lang="en-US" sz="2200">
                <a:latin typeface="Century Gothic"/>
              </a:rPr>
              <a:t> for course design, flexibility in </a:t>
            </a:r>
            <a:r>
              <a:rPr lang="en-US" sz="2200">
                <a:latin typeface="Century Gothic"/>
                <a:ea typeface="+mn-lt"/>
                <a:cs typeface="+mn-lt"/>
              </a:rPr>
              <a:t>course policies, and </a:t>
            </a:r>
            <a:r>
              <a:rPr lang="en-US" sz="2200">
                <a:solidFill>
                  <a:srgbClr val="0070C0"/>
                </a:solidFill>
                <a:latin typeface="Century Gothic"/>
                <a:ea typeface="+mn-lt"/>
                <a:cs typeface="+mn-lt"/>
              </a:rPr>
              <a:t>partnership</a:t>
            </a:r>
            <a:r>
              <a:rPr lang="en-US" sz="2200">
                <a:latin typeface="Century Gothic"/>
                <a:ea typeface="+mn-lt"/>
                <a:cs typeface="+mn-lt"/>
              </a:rPr>
              <a:t> between teaching team and students</a:t>
            </a:r>
            <a:endParaRPr lang="en-US" sz="2200">
              <a:latin typeface="Century Gothic"/>
            </a:endParaRPr>
          </a:p>
          <a:p>
            <a:pPr marL="798830" indent="-341630">
              <a:spcBef>
                <a:spcPts val="600"/>
              </a:spcBef>
              <a:buClr>
                <a:srgbClr val="0070C0"/>
              </a:buClr>
              <a:buFont typeface="Wingdings" pitchFamily="2" charset="2"/>
              <a:buChar char="§"/>
            </a:pPr>
            <a:r>
              <a:rPr lang="en-US" sz="2200">
                <a:latin typeface="Century Gothic"/>
              </a:rPr>
              <a:t>Highlight campus </a:t>
            </a:r>
            <a:r>
              <a:rPr lang="en-US" sz="2200">
                <a:solidFill>
                  <a:srgbClr val="0070C0"/>
                </a:solidFill>
                <a:latin typeface="Century Gothic"/>
              </a:rPr>
              <a:t>support resources </a:t>
            </a:r>
          </a:p>
        </p:txBody>
      </p:sp>
    </p:spTree>
    <p:extLst>
      <p:ext uri="{BB962C8B-B14F-4D97-AF65-F5344CB8AC3E}">
        <p14:creationId xmlns:p14="http://schemas.microsoft.com/office/powerpoint/2010/main" val="628298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72665-767C-458D-A497-CE23DDF54336}"/>
              </a:ext>
            </a:extLst>
          </p:cNvPr>
          <p:cNvSpPr>
            <a:spLocks noGrp="1"/>
          </p:cNvSpPr>
          <p:nvPr>
            <p:ph type="title"/>
          </p:nvPr>
        </p:nvSpPr>
        <p:spPr/>
        <p:txBody>
          <a:bodyPr/>
          <a:lstStyle/>
          <a:p>
            <a:r>
              <a:rPr lang="en-US" dirty="0"/>
              <a:t>Examples – Course Modality</a:t>
            </a:r>
          </a:p>
        </p:txBody>
      </p:sp>
      <p:sp>
        <p:nvSpPr>
          <p:cNvPr id="4" name="Content Placeholder 3">
            <a:extLst>
              <a:ext uri="{FF2B5EF4-FFF2-40B4-BE49-F238E27FC236}">
                <a16:creationId xmlns:a16="http://schemas.microsoft.com/office/drawing/2014/main" id="{53A45658-B571-43FF-B23A-C58E8303235B}"/>
              </a:ext>
            </a:extLst>
          </p:cNvPr>
          <p:cNvSpPr>
            <a:spLocks noGrp="1"/>
          </p:cNvSpPr>
          <p:nvPr>
            <p:ph sz="half" idx="1"/>
          </p:nvPr>
        </p:nvSpPr>
        <p:spPr/>
        <p:txBody>
          <a:bodyPr>
            <a:normAutofit fontScale="85000" lnSpcReduction="20000"/>
          </a:bodyPr>
          <a:lstStyle/>
          <a:p>
            <a:pPr marL="0" indent="0">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Original: </a:t>
            </a:r>
          </a:p>
          <a:p>
            <a:r>
              <a:rPr lang="en-US" sz="1800" dirty="0">
                <a:effectLst/>
                <a:latin typeface="Arial" panose="020B0604020202020204" pitchFamily="34" charset="0"/>
                <a:ea typeface="Calibri" panose="020F0502020204030204" pitchFamily="34" charset="0"/>
                <a:cs typeface="Times New Roman" panose="02020603050405020304" pitchFamily="18" charset="0"/>
              </a:rPr>
              <a:t>This course meets face to face on MWF 9am to 10am in IKBLC 201. Attendance will be taken and lectures will not be recorded. You are responsible for all materials discussed during the lecture.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Content Placeholder 4">
            <a:extLst>
              <a:ext uri="{FF2B5EF4-FFF2-40B4-BE49-F238E27FC236}">
                <a16:creationId xmlns:a16="http://schemas.microsoft.com/office/drawing/2014/main" id="{64EE85F3-7B14-4A65-A549-80854B8E4D28}"/>
              </a:ext>
            </a:extLst>
          </p:cNvPr>
          <p:cNvSpPr>
            <a:spLocks noGrp="1"/>
          </p:cNvSpPr>
          <p:nvPr>
            <p:ph sz="half" idx="2"/>
          </p:nvPr>
        </p:nvSpPr>
        <p:spPr/>
        <p:txBody>
          <a:bodyPr>
            <a:normAutofit fontScale="85000" lnSpcReduction="20000"/>
          </a:bodyPr>
          <a:lstStyle/>
          <a:p>
            <a:pPr marL="0" indent="0">
              <a:buNone/>
            </a:pPr>
            <a:r>
              <a:rPr lang="en-US" sz="1800" dirty="0">
                <a:effectLst/>
                <a:latin typeface="Arial" panose="020B0604020202020204" pitchFamily="34" charset="0"/>
                <a:ea typeface="Calibri" panose="020F0502020204030204" pitchFamily="34" charset="0"/>
              </a:rPr>
              <a:t>Revised:</a:t>
            </a:r>
          </a:p>
          <a:p>
            <a:r>
              <a:rPr lang="en-US" sz="1800" dirty="0">
                <a:effectLst/>
                <a:latin typeface="Arial" panose="020B0604020202020204" pitchFamily="34" charset="0"/>
                <a:ea typeface="Calibri" panose="020F0502020204030204" pitchFamily="34" charset="0"/>
              </a:rPr>
              <a:t>This course comprises in-person activities: this is the most effective way to engage in the [discussions / projects] that form a critical part of your learning in the course. These sessions will not be recorded, due to the nature of the conversations we will be engaging in during the class, but if you have to miss a class for whatever reason, here are the ways that you can catch up on missed sessions....</a:t>
            </a:r>
            <a:endParaRPr lang="en-US" dirty="0"/>
          </a:p>
        </p:txBody>
      </p:sp>
    </p:spTree>
    <p:extLst>
      <p:ext uri="{BB962C8B-B14F-4D97-AF65-F5344CB8AC3E}">
        <p14:creationId xmlns:p14="http://schemas.microsoft.com/office/powerpoint/2010/main" val="37531942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72665-767C-458D-A497-CE23DDF54336}"/>
              </a:ext>
            </a:extLst>
          </p:cNvPr>
          <p:cNvSpPr>
            <a:spLocks noGrp="1"/>
          </p:cNvSpPr>
          <p:nvPr>
            <p:ph type="title"/>
          </p:nvPr>
        </p:nvSpPr>
        <p:spPr/>
        <p:txBody>
          <a:bodyPr/>
          <a:lstStyle/>
          <a:p>
            <a:r>
              <a:rPr lang="en-US" dirty="0"/>
              <a:t>Examples – Learning Objectives</a:t>
            </a:r>
          </a:p>
        </p:txBody>
      </p:sp>
      <p:sp>
        <p:nvSpPr>
          <p:cNvPr id="4" name="Content Placeholder 3">
            <a:extLst>
              <a:ext uri="{FF2B5EF4-FFF2-40B4-BE49-F238E27FC236}">
                <a16:creationId xmlns:a16="http://schemas.microsoft.com/office/drawing/2014/main" id="{53A45658-B571-43FF-B23A-C58E8303235B}"/>
              </a:ext>
            </a:extLst>
          </p:cNvPr>
          <p:cNvSpPr>
            <a:spLocks noGrp="1"/>
          </p:cNvSpPr>
          <p:nvPr>
            <p:ph sz="half" idx="1"/>
          </p:nvPr>
        </p:nvSpPr>
        <p:spPr>
          <a:xfrm>
            <a:off x="1453178" y="1132117"/>
            <a:ext cx="3549764" cy="3458643"/>
          </a:xfrm>
        </p:spPr>
        <p:txBody>
          <a:bodyPr>
            <a:normAutofit fontScale="85000" lnSpcReduction="10000"/>
          </a:bodyPr>
          <a:lstStyle/>
          <a:p>
            <a:pPr marL="0" indent="0">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Original: </a:t>
            </a:r>
          </a:p>
          <a:p>
            <a:pPr marL="0" indent="0">
              <a:buNone/>
            </a:pP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ts val="1400"/>
              </a:lnSpc>
              <a:spcBef>
                <a:spcPts val="0"/>
              </a:spcBef>
              <a:spcAft>
                <a:spcPts val="1400"/>
              </a:spcAft>
            </a:pPr>
            <a:r>
              <a:rPr lang="en-US" sz="18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This course will: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ts val="1400"/>
              </a:lnSpc>
              <a:spcBef>
                <a:spcPts val="0"/>
              </a:spcBef>
              <a:spcAft>
                <a:spcPts val="600"/>
              </a:spcAft>
              <a:buFont typeface="+mj-lt"/>
              <a:buAutoNum type="arabicPeriod"/>
            </a:pPr>
            <a:r>
              <a:rPr lang="en-US" sz="1800" u="none" strike="noStrike"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Define modern psychology and identify major perspectives within it</a:t>
            </a:r>
            <a:endParaRPr lang="en-US" sz="18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ts val="1400"/>
              </a:lnSpc>
              <a:spcBef>
                <a:spcPts val="0"/>
              </a:spcBef>
              <a:spcAft>
                <a:spcPts val="600"/>
              </a:spcAft>
              <a:buFont typeface="+mj-lt"/>
              <a:buAutoNum type="arabicPeriod"/>
            </a:pPr>
            <a:r>
              <a:rPr lang="en-US" sz="1800" u="none" strike="noStrike"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Outline psychological concepts and theories from specific subfields (e.g., developmental and social psychology)</a:t>
            </a:r>
            <a:endParaRPr lang="en-US" sz="18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ts val="1400"/>
              </a:lnSpc>
              <a:spcBef>
                <a:spcPts val="0"/>
              </a:spcBef>
              <a:spcAft>
                <a:spcPts val="600"/>
              </a:spcAft>
              <a:buFont typeface="+mj-lt"/>
              <a:buAutoNum type="arabicPeriod"/>
            </a:pPr>
            <a:r>
              <a:rPr lang="en-US" sz="1800" u="none" strike="noStrike"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Explore principles and themes to gain insight into learners themselves, others and events in everyday life</a:t>
            </a:r>
            <a:endParaRPr lang="en-US" sz="1800" u="none" strike="noStrike"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Content Placeholder 4">
            <a:extLst>
              <a:ext uri="{FF2B5EF4-FFF2-40B4-BE49-F238E27FC236}">
                <a16:creationId xmlns:a16="http://schemas.microsoft.com/office/drawing/2014/main" id="{64EE85F3-7B14-4A65-A549-80854B8E4D28}"/>
              </a:ext>
            </a:extLst>
          </p:cNvPr>
          <p:cNvSpPr>
            <a:spLocks noGrp="1"/>
          </p:cNvSpPr>
          <p:nvPr>
            <p:ph sz="half" idx="2"/>
          </p:nvPr>
        </p:nvSpPr>
        <p:spPr>
          <a:xfrm>
            <a:off x="4904328" y="1126584"/>
            <a:ext cx="3916479" cy="3689782"/>
          </a:xfrm>
        </p:spPr>
        <p:txBody>
          <a:bodyPr>
            <a:normAutofit fontScale="85000" lnSpcReduction="10000"/>
          </a:bodyPr>
          <a:lstStyle/>
          <a:p>
            <a:pPr marL="0" indent="0">
              <a:buNone/>
            </a:pPr>
            <a:r>
              <a:rPr lang="en-US" sz="1800" dirty="0">
                <a:effectLst/>
                <a:latin typeface="Arial" panose="020B0604020202020204" pitchFamily="34" charset="0"/>
                <a:ea typeface="Calibri" panose="020F0502020204030204" pitchFamily="34" charset="0"/>
              </a:rPr>
              <a:t>Revised:</a:t>
            </a:r>
          </a:p>
          <a:p>
            <a:pPr marL="0" indent="0">
              <a:buNone/>
            </a:pPr>
            <a:endParaRPr lang="en-US" sz="1800" dirty="0">
              <a:effectLst/>
              <a:latin typeface="Arial" panose="020B0604020202020204" pitchFamily="34" charset="0"/>
              <a:ea typeface="Calibri" panose="020F0502020204030204" pitchFamily="34" charset="0"/>
            </a:endParaRPr>
          </a:p>
          <a:p>
            <a:pPr marL="0" marR="0">
              <a:lnSpc>
                <a:spcPts val="1400"/>
              </a:lnSpc>
              <a:spcBef>
                <a:spcPts val="0"/>
              </a:spcBef>
              <a:spcAft>
                <a:spcPts val="600"/>
              </a:spcAft>
            </a:pPr>
            <a:r>
              <a:rPr lang="en-US" sz="18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I designed this course with specific goals in mind. If you are willing and able to meet the requirements, by the end of this course, you will be able to:</a:t>
            </a:r>
          </a:p>
          <a:p>
            <a:pPr marL="0" marR="0" indent="0">
              <a:lnSpc>
                <a:spcPts val="1400"/>
              </a:lnSpc>
              <a:spcBef>
                <a:spcPts val="0"/>
              </a:spcBef>
              <a:spcAft>
                <a:spcPts val="60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ts val="1400"/>
              </a:lnSpc>
              <a:spcBef>
                <a:spcPts val="0"/>
              </a:spcBef>
              <a:spcAft>
                <a:spcPts val="600"/>
              </a:spcAft>
              <a:buFont typeface="+mj-lt"/>
              <a:buAutoNum type="arabicPeriod"/>
            </a:pPr>
            <a:r>
              <a:rPr lang="en-US" sz="1800" u="none" strike="noStrike"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Define modern psychology and identify some major perspectives within it </a:t>
            </a:r>
            <a:endParaRPr lang="en-US" sz="1800" u="none" strike="noStrike" dirty="0">
              <a:solidFill>
                <a:srgbClr val="202122"/>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ts val="1400"/>
              </a:lnSpc>
              <a:spcBef>
                <a:spcPts val="0"/>
              </a:spcBef>
              <a:spcAft>
                <a:spcPts val="600"/>
              </a:spcAft>
              <a:buFont typeface="+mj-lt"/>
              <a:buAutoNum type="arabicPeriod"/>
            </a:pPr>
            <a:r>
              <a:rPr lang="en-US" sz="1800" u="none" strike="noStrike"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Recognize, recall, connect and evaluate psychological concepts and theories from specific subfields (e.g., developmental and social psychology)</a:t>
            </a:r>
            <a:endParaRPr lang="en-US" sz="1800" u="none" strike="noStrike" dirty="0">
              <a:solidFill>
                <a:srgbClr val="202122"/>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ts val="1400"/>
              </a:lnSpc>
              <a:spcBef>
                <a:spcPts val="0"/>
              </a:spcBef>
              <a:spcAft>
                <a:spcPts val="600"/>
              </a:spcAft>
              <a:buFont typeface="+mj-lt"/>
              <a:buAutoNum type="arabicPeriod"/>
            </a:pPr>
            <a:r>
              <a:rPr lang="en-US" sz="1800" u="none" strike="noStrike"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Apply your knowledge of psychological principles and themes to gain insight into yourself, others and events in your everyday life</a:t>
            </a:r>
            <a:endParaRPr lang="en-US" sz="1800" u="none" strike="noStrike" dirty="0">
              <a:solidFill>
                <a:srgbClr val="202122"/>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0990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CC834-CF20-B945-BA87-1371418656CA}"/>
              </a:ext>
            </a:extLst>
          </p:cNvPr>
          <p:cNvSpPr>
            <a:spLocks noGrp="1"/>
          </p:cNvSpPr>
          <p:nvPr>
            <p:ph type="ctrTitle"/>
          </p:nvPr>
        </p:nvSpPr>
        <p:spPr>
          <a:xfrm>
            <a:off x="0" y="-1426"/>
            <a:ext cx="9144000" cy="900000"/>
          </a:xfrm>
        </p:spPr>
        <p:txBody>
          <a:bodyPr anchor="ctr" anchorCtr="0">
            <a:noAutofit/>
          </a:bodyPr>
          <a:lstStyle/>
          <a:p>
            <a:pPr algn="ctr"/>
            <a:r>
              <a:rPr lang="en-CA" sz="3600">
                <a:solidFill>
                  <a:srgbClr val="4D78C3"/>
                </a:solidFill>
                <a:latin typeface="Trebuchet MS" panose="020B0703020202090204" pitchFamily="34" charset="0"/>
              </a:rPr>
              <a:t>Land Acknowledgement</a:t>
            </a:r>
          </a:p>
        </p:txBody>
      </p:sp>
      <p:sp>
        <p:nvSpPr>
          <p:cNvPr id="4" name="object 3">
            <a:extLst>
              <a:ext uri="{FF2B5EF4-FFF2-40B4-BE49-F238E27FC236}">
                <a16:creationId xmlns:a16="http://schemas.microsoft.com/office/drawing/2014/main" id="{242967F4-BFAC-2743-9850-4804491095AE}"/>
              </a:ext>
            </a:extLst>
          </p:cNvPr>
          <p:cNvSpPr txBox="1">
            <a:spLocks noGrp="1"/>
          </p:cNvSpPr>
          <p:nvPr>
            <p:ph type="subTitle" idx="1"/>
          </p:nvPr>
        </p:nvSpPr>
        <p:spPr>
          <a:xfrm>
            <a:off x="4986130" y="1077567"/>
            <a:ext cx="3993698" cy="3429000"/>
          </a:xfrm>
          <a:prstGeom prst="rect">
            <a:avLst/>
          </a:prstGeom>
        </p:spPr>
        <p:txBody>
          <a:bodyPr vert="horz" wrap="square" lIns="0" tIns="0" rIns="0" bIns="0" rtlCol="0">
            <a:noAutofit/>
          </a:bodyPr>
          <a:lstStyle/>
          <a:p>
            <a:pPr marL="269875" indent="-269875" fontAlgn="base">
              <a:buFont typeface="Wingdings" pitchFamily="2" charset="2"/>
              <a:buChar char="§"/>
            </a:pPr>
            <a:r>
              <a:rPr lang="en-CA" sz="1800">
                <a:solidFill>
                  <a:schemeClr val="tx1"/>
                </a:solidFill>
                <a:latin typeface="Century Gothic"/>
              </a:rPr>
              <a:t>UBC Point Grey Campus sits on the traditional, ancestral, and unceded Musqueam Territory</a:t>
            </a:r>
          </a:p>
          <a:p>
            <a:pPr marL="269875" indent="-269875">
              <a:spcBef>
                <a:spcPts val="1800"/>
              </a:spcBef>
              <a:buFont typeface="Wingdings" pitchFamily="2" charset="2"/>
              <a:buChar char="§"/>
            </a:pPr>
            <a:r>
              <a:rPr lang="en-CA" sz="1800">
                <a:solidFill>
                  <a:schemeClr val="tx1"/>
                </a:solidFill>
                <a:latin typeface="Century Gothic"/>
              </a:rPr>
              <a:t>Create your own land acknowledgement through the UBC HR course: </a:t>
            </a:r>
            <a:r>
              <a:rPr lang="en-CA" sz="1800" i="1">
                <a:solidFill>
                  <a:srgbClr val="0070C0"/>
                </a:solidFill>
                <a:latin typeface="Century Gothic"/>
                <a:hlinkClick r:id="rId3">
                  <a:extLst>
                    <a:ext uri="{A12FA001-AC4F-418D-AE19-62706E023703}">
                      <ahyp:hlinkClr xmlns:ahyp="http://schemas.microsoft.com/office/drawing/2018/hyperlinkcolor" val="tx"/>
                    </a:ext>
                  </a:extLst>
                </a:hlinkClick>
              </a:rPr>
              <a:t>Respect, Sincerity and Responsibility: Land Acknowledgements @ UBC </a:t>
            </a:r>
            <a:endParaRPr lang="en-CA" sz="1800" i="1">
              <a:solidFill>
                <a:srgbClr val="0070C0"/>
              </a:solidFill>
              <a:latin typeface="Century Gothic"/>
            </a:endParaRPr>
          </a:p>
          <a:p>
            <a:pPr marL="269875" indent="-269875">
              <a:spcBef>
                <a:spcPts val="1800"/>
              </a:spcBef>
              <a:buFont typeface="Wingdings" pitchFamily="2" charset="2"/>
              <a:buChar char="§"/>
            </a:pPr>
            <a:r>
              <a:rPr lang="en-CA" sz="1800">
                <a:solidFill>
                  <a:srgbClr val="0070C0"/>
                </a:solidFill>
                <a:latin typeface="Century Gothic"/>
                <a:hlinkClick r:id="rId4">
                  <a:extLst>
                    <a:ext uri="{A12FA001-AC4F-418D-AE19-62706E023703}">
                      <ahyp:hlinkClr xmlns:ahyp="http://schemas.microsoft.com/office/drawing/2018/hyperlinkcolor" val="tx"/>
                    </a:ext>
                  </a:extLst>
                </a:hlinkClick>
              </a:rPr>
              <a:t>UBC </a:t>
            </a:r>
            <a:r>
              <a:rPr lang="en-CA" sz="1800">
                <a:solidFill>
                  <a:srgbClr val="0070C0"/>
                </a:solidFill>
                <a:latin typeface="Century Gothic"/>
                <a:cs typeface="Arial"/>
                <a:hlinkClick r:id="rId4">
                  <a:extLst>
                    <a:ext uri="{A12FA001-AC4F-418D-AE19-62706E023703}">
                      <ahyp:hlinkClr xmlns:ahyp="http://schemas.microsoft.com/office/drawing/2018/hyperlinkcolor" val="tx"/>
                    </a:ext>
                  </a:extLst>
                </a:hlinkClick>
              </a:rPr>
              <a:t>Indian Residential School History and Dialogue Centre</a:t>
            </a:r>
          </a:p>
          <a:p>
            <a:pPr marL="269875" indent="-269875">
              <a:spcBef>
                <a:spcPts val="1800"/>
              </a:spcBef>
              <a:buFont typeface="Wingdings" pitchFamily="2" charset="2"/>
              <a:buChar char="§"/>
            </a:pPr>
            <a:r>
              <a:rPr lang="en-CA" sz="1800">
                <a:solidFill>
                  <a:srgbClr val="0070C0"/>
                </a:solidFill>
                <a:latin typeface="Century Gothic"/>
                <a:cs typeface="Arial"/>
                <a:hlinkClick r:id="rId5">
                  <a:extLst>
                    <a:ext uri="{A12FA001-AC4F-418D-AE19-62706E023703}">
                      <ahyp:hlinkClr xmlns:ahyp="http://schemas.microsoft.com/office/drawing/2018/hyperlinkcolor" val="tx"/>
                    </a:ext>
                  </a:extLst>
                </a:hlinkClick>
              </a:rPr>
              <a:t>Native-land.ca</a:t>
            </a:r>
            <a:endParaRPr lang="en-CA" sz="1800">
              <a:solidFill>
                <a:srgbClr val="0070C0"/>
              </a:solidFill>
              <a:latin typeface="Century Gothic"/>
              <a:cs typeface="Arial"/>
            </a:endParaRPr>
          </a:p>
          <a:p>
            <a:endParaRPr lang="en-US" sz="1800">
              <a:solidFill>
                <a:srgbClr val="1155CC"/>
              </a:solidFill>
              <a:latin typeface="Avenir Book" panose="02000503020000020003" pitchFamily="2" charset="0"/>
            </a:endParaRPr>
          </a:p>
        </p:txBody>
      </p:sp>
      <p:pic>
        <p:nvPicPr>
          <p:cNvPr id="1026" name="Picture 2">
            <a:extLst>
              <a:ext uri="{FF2B5EF4-FFF2-40B4-BE49-F238E27FC236}">
                <a16:creationId xmlns:a16="http://schemas.microsoft.com/office/drawing/2014/main" id="{68A724F9-0609-3E42-BF22-E049C64857F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089" y="1123950"/>
            <a:ext cx="4779621" cy="3581400"/>
          </a:xfrm>
          <a:prstGeom prst="rect">
            <a:avLst/>
          </a:prstGeom>
          <a:noFill/>
          <a:ln>
            <a:solidFill>
              <a:srgbClr val="1155CC"/>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16617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72665-767C-458D-A497-CE23DDF54336}"/>
              </a:ext>
            </a:extLst>
          </p:cNvPr>
          <p:cNvSpPr>
            <a:spLocks noGrp="1"/>
          </p:cNvSpPr>
          <p:nvPr>
            <p:ph type="title"/>
          </p:nvPr>
        </p:nvSpPr>
        <p:spPr/>
        <p:txBody>
          <a:bodyPr/>
          <a:lstStyle/>
          <a:p>
            <a:r>
              <a:rPr lang="en-US" dirty="0"/>
              <a:t>Examples – Assessments</a:t>
            </a:r>
          </a:p>
        </p:txBody>
      </p:sp>
      <p:sp>
        <p:nvSpPr>
          <p:cNvPr id="4" name="Content Placeholder 3">
            <a:extLst>
              <a:ext uri="{FF2B5EF4-FFF2-40B4-BE49-F238E27FC236}">
                <a16:creationId xmlns:a16="http://schemas.microsoft.com/office/drawing/2014/main" id="{53A45658-B571-43FF-B23A-C58E8303235B}"/>
              </a:ext>
            </a:extLst>
          </p:cNvPr>
          <p:cNvSpPr>
            <a:spLocks noGrp="1"/>
          </p:cNvSpPr>
          <p:nvPr>
            <p:ph sz="half" idx="1"/>
          </p:nvPr>
        </p:nvSpPr>
        <p:spPr>
          <a:xfrm>
            <a:off x="1453178" y="1132117"/>
            <a:ext cx="2362077" cy="3458643"/>
          </a:xfrm>
        </p:spPr>
        <p:txBody>
          <a:bodyPr>
            <a:normAutofit/>
          </a:bodyPr>
          <a:lstStyle/>
          <a:p>
            <a:pPr marL="0" indent="0">
              <a:buNone/>
            </a:pPr>
            <a:r>
              <a:rPr lang="en-US" sz="1800" dirty="0">
                <a:effectLst/>
                <a:latin typeface="Arial" panose="020B0604020202020204" pitchFamily="34" charset="0"/>
                <a:ea typeface="Calibri" panose="020F0502020204030204" pitchFamily="34" charset="0"/>
                <a:cs typeface="Times New Roman" panose="02020603050405020304" pitchFamily="18" charset="0"/>
              </a:rPr>
              <a:t>Original: </a:t>
            </a:r>
          </a:p>
          <a:p>
            <a:pPr marL="0" indent="0">
              <a:buNone/>
            </a:pP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ts val="1400"/>
              </a:lnSpc>
              <a:spcBef>
                <a:spcPts val="0"/>
              </a:spcBef>
              <a:spcAft>
                <a:spcPts val="1400"/>
              </a:spcAft>
            </a:pPr>
            <a:r>
              <a:rPr lang="en-US" sz="18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Term paper: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ts val="1400"/>
              </a:lnSpc>
              <a:spcBef>
                <a:spcPts val="0"/>
              </a:spcBef>
              <a:spcAft>
                <a:spcPts val="600"/>
              </a:spcAft>
              <a:buNone/>
            </a:pPr>
            <a:r>
              <a:rPr lang="en-US" sz="1800" dirty="0">
                <a:solidFill>
                  <a:srgbClr val="202122"/>
                </a:solidFill>
                <a:effectLst/>
                <a:latin typeface="Arial" panose="020B0604020202020204" pitchFamily="34" charset="0"/>
                <a:ea typeface="Calibri" panose="020F0502020204030204" pitchFamily="34" charset="0"/>
              </a:rPr>
              <a:t>The term paper (1500 words, double-spaced, in docx format) must be submitted online via the assignment tool before 5:00 pm on the last day of class.</a:t>
            </a:r>
            <a:endParaRPr lang="en-US" dirty="0"/>
          </a:p>
        </p:txBody>
      </p:sp>
      <p:sp>
        <p:nvSpPr>
          <p:cNvPr id="5" name="Content Placeholder 4">
            <a:extLst>
              <a:ext uri="{FF2B5EF4-FFF2-40B4-BE49-F238E27FC236}">
                <a16:creationId xmlns:a16="http://schemas.microsoft.com/office/drawing/2014/main" id="{64EE85F3-7B14-4A65-A549-80854B8E4D28}"/>
              </a:ext>
            </a:extLst>
          </p:cNvPr>
          <p:cNvSpPr>
            <a:spLocks noGrp="1"/>
          </p:cNvSpPr>
          <p:nvPr>
            <p:ph sz="half" idx="2"/>
          </p:nvPr>
        </p:nvSpPr>
        <p:spPr>
          <a:xfrm>
            <a:off x="3978463" y="1132117"/>
            <a:ext cx="3916479" cy="3689782"/>
          </a:xfrm>
        </p:spPr>
        <p:txBody>
          <a:bodyPr>
            <a:normAutofit/>
          </a:bodyPr>
          <a:lstStyle/>
          <a:p>
            <a:pPr marL="0" indent="0">
              <a:buNone/>
            </a:pPr>
            <a:r>
              <a:rPr lang="en-US" sz="1800" dirty="0">
                <a:effectLst/>
                <a:latin typeface="Arial" panose="020B0604020202020204" pitchFamily="34" charset="0"/>
                <a:ea typeface="Calibri" panose="020F0502020204030204" pitchFamily="34" charset="0"/>
              </a:rPr>
              <a:t>Revised:</a:t>
            </a:r>
          </a:p>
          <a:p>
            <a:pPr marL="0" indent="0">
              <a:buNone/>
            </a:pPr>
            <a:endParaRPr lang="en-US" sz="1800" dirty="0">
              <a:effectLst/>
              <a:latin typeface="Arial" panose="020B0604020202020204" pitchFamily="34" charset="0"/>
              <a:ea typeface="Calibri" panose="020F0502020204030204" pitchFamily="34" charset="0"/>
            </a:endParaRPr>
          </a:p>
          <a:p>
            <a:pPr marL="0" marR="0">
              <a:lnSpc>
                <a:spcPts val="1400"/>
              </a:lnSpc>
              <a:spcBef>
                <a:spcPts val="0"/>
              </a:spcBef>
              <a:spcAft>
                <a:spcPts val="600"/>
              </a:spcAft>
            </a:pPr>
            <a:r>
              <a:rPr lang="en-US" sz="18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Term paper:</a:t>
            </a:r>
          </a:p>
          <a:p>
            <a:pPr marL="0" marR="0" indent="0">
              <a:lnSpc>
                <a:spcPts val="1400"/>
              </a:lnSpc>
              <a:spcBef>
                <a:spcPts val="0"/>
              </a:spcBef>
              <a:spcAft>
                <a:spcPts val="600"/>
              </a:spcAft>
              <a:buNone/>
            </a:pPr>
            <a:r>
              <a:rPr lang="en-US" sz="1800" dirty="0">
                <a:solidFill>
                  <a:srgbClr val="202122"/>
                </a:solidFill>
                <a:effectLst/>
                <a:latin typeface="Arial" panose="020B0604020202020204" pitchFamily="34" charset="0"/>
                <a:ea typeface="Calibri" panose="020F0502020204030204" pitchFamily="34" charset="0"/>
              </a:rPr>
              <a:t>In order to help you develop a meaningful research paper, we encourage you to submit your paper in three stages.</a:t>
            </a:r>
          </a:p>
          <a:p>
            <a:pPr marL="0" marR="0" indent="0">
              <a:lnSpc>
                <a:spcPts val="1400"/>
              </a:lnSpc>
              <a:spcBef>
                <a:spcPts val="0"/>
              </a:spcBef>
              <a:spcAft>
                <a:spcPts val="600"/>
              </a:spcAft>
              <a:buNone/>
            </a:pPr>
            <a:endParaRPr lang="en-US" sz="1800" dirty="0">
              <a:solidFill>
                <a:srgbClr val="202122"/>
              </a:solidFill>
              <a:effectLst/>
              <a:latin typeface="Arial" panose="020B0604020202020204" pitchFamily="34" charset="0"/>
              <a:ea typeface="Calibri" panose="020F0502020204030204" pitchFamily="34" charset="0"/>
            </a:endParaRPr>
          </a:p>
          <a:p>
            <a:pPr marL="342900" marR="0" indent="-342900">
              <a:lnSpc>
                <a:spcPts val="1400"/>
              </a:lnSpc>
              <a:spcBef>
                <a:spcPts val="0"/>
              </a:spcBef>
              <a:spcAft>
                <a:spcPts val="600"/>
              </a:spcAft>
              <a:buAutoNum type="arabicPeriod"/>
            </a:pPr>
            <a:r>
              <a:rPr lang="en-US" sz="1800" dirty="0">
                <a:solidFill>
                  <a:srgbClr val="202122"/>
                </a:solidFill>
                <a:latin typeface="Arial" panose="020B0604020202020204" pitchFamily="34" charset="0"/>
                <a:ea typeface="Calibri" panose="020F0502020204030204" pitchFamily="34" charset="0"/>
                <a:cs typeface="Times New Roman" panose="02020603050405020304" pitchFamily="18" charset="0"/>
              </a:rPr>
              <a:t>A 200-word outline stating your research questions, describing why it matters to you how the topic is relevant to the course content. </a:t>
            </a:r>
          </a:p>
          <a:p>
            <a:pPr marL="342900" marR="0" indent="-342900">
              <a:lnSpc>
                <a:spcPts val="1400"/>
              </a:lnSpc>
              <a:spcBef>
                <a:spcPts val="0"/>
              </a:spcBef>
              <a:spcAft>
                <a:spcPts val="600"/>
              </a:spcAft>
              <a:buAutoNum type="arabicPeriod"/>
            </a:pPr>
            <a:r>
              <a:rPr lang="en-US" sz="18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A rough draft to be submitted…</a:t>
            </a:r>
          </a:p>
          <a:p>
            <a:pPr marL="342900" marR="0" indent="-342900">
              <a:lnSpc>
                <a:spcPts val="1400"/>
              </a:lnSpc>
              <a:spcBef>
                <a:spcPts val="0"/>
              </a:spcBef>
              <a:spcAft>
                <a:spcPts val="600"/>
              </a:spcAft>
              <a:buAutoNum type="arabicPeriod"/>
            </a:pPr>
            <a:r>
              <a:rPr lang="en-US" sz="1800" dirty="0">
                <a:solidFill>
                  <a:srgbClr val="202122"/>
                </a:solidFill>
                <a:latin typeface="Arial" panose="020B0604020202020204" pitchFamily="34" charset="0"/>
                <a:ea typeface="Calibri" panose="020F0502020204030204" pitchFamily="34" charset="0"/>
                <a:cs typeface="Times New Roman" panose="02020603050405020304" pitchFamily="18" charset="0"/>
              </a:rPr>
              <a:t>The final version…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67634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B77A9-2F90-FBB7-EC80-E2F15334E62D}"/>
              </a:ext>
            </a:extLst>
          </p:cNvPr>
          <p:cNvSpPr>
            <a:spLocks noGrp="1"/>
          </p:cNvSpPr>
          <p:nvPr>
            <p:ph type="title"/>
          </p:nvPr>
        </p:nvSpPr>
        <p:spPr>
          <a:xfrm>
            <a:off x="1497600" y="518400"/>
            <a:ext cx="6683765" cy="396000"/>
          </a:xfrm>
        </p:spPr>
        <p:txBody>
          <a:bodyPr anchor="ctr" anchorCtr="0">
            <a:noAutofit/>
          </a:bodyPr>
          <a:lstStyle/>
          <a:p>
            <a:r>
              <a:rPr lang="en-US" sz="3000">
                <a:solidFill>
                  <a:srgbClr val="0070C0"/>
                </a:solidFill>
                <a:latin typeface="Century Gothic"/>
              </a:rPr>
              <a:t>Inclusive Teaching </a:t>
            </a:r>
          </a:p>
        </p:txBody>
      </p:sp>
      <p:sp>
        <p:nvSpPr>
          <p:cNvPr id="3" name="Content Placeholder 2">
            <a:extLst>
              <a:ext uri="{FF2B5EF4-FFF2-40B4-BE49-F238E27FC236}">
                <a16:creationId xmlns:a16="http://schemas.microsoft.com/office/drawing/2014/main" id="{186D20BC-6240-4F2A-C677-98D56EEB92EF}"/>
              </a:ext>
            </a:extLst>
          </p:cNvPr>
          <p:cNvSpPr>
            <a:spLocks noGrp="1"/>
          </p:cNvSpPr>
          <p:nvPr>
            <p:ph idx="1"/>
          </p:nvPr>
        </p:nvSpPr>
        <p:spPr>
          <a:xfrm>
            <a:off x="1066801" y="1285421"/>
            <a:ext cx="7238999" cy="3350986"/>
          </a:xfrm>
        </p:spPr>
        <p:txBody>
          <a:bodyPr vert="horz" lIns="91440" tIns="45720" rIns="91440" bIns="45720" rtlCol="0" anchor="t">
            <a:noAutofit/>
          </a:bodyPr>
          <a:lstStyle/>
          <a:p>
            <a:pPr marL="0" indent="0">
              <a:lnSpc>
                <a:spcPct val="114000"/>
              </a:lnSpc>
              <a:buNone/>
            </a:pPr>
            <a:r>
              <a:rPr lang="en-CA" sz="2000">
                <a:latin typeface="Century Gothic"/>
              </a:rPr>
              <a:t>Inclusive teaching refers to intentional approaches to curriculum, course design, teaching practice, and assessment that create a learning environment where all students feel that their </a:t>
            </a:r>
            <a:r>
              <a:rPr lang="en-CA" sz="2000" b="1">
                <a:solidFill>
                  <a:srgbClr val="0070C0"/>
                </a:solidFill>
                <a:latin typeface="Century Gothic"/>
              </a:rPr>
              <a:t>differences are valued and respected</a:t>
            </a:r>
            <a:r>
              <a:rPr lang="en-CA" sz="2000">
                <a:latin typeface="Century Gothic"/>
              </a:rPr>
              <a:t>, have </a:t>
            </a:r>
            <a:r>
              <a:rPr lang="en-CA" sz="2000" b="1">
                <a:solidFill>
                  <a:srgbClr val="0070C0"/>
                </a:solidFill>
                <a:latin typeface="Century Gothic"/>
              </a:rPr>
              <a:t>equitable access to learning </a:t>
            </a:r>
            <a:r>
              <a:rPr lang="en-CA" sz="2000">
                <a:latin typeface="Century Gothic"/>
              </a:rPr>
              <a:t>and other educational opportunities, and are </a:t>
            </a:r>
            <a:r>
              <a:rPr lang="en-CA" sz="2000" b="1">
                <a:solidFill>
                  <a:srgbClr val="0070C0"/>
                </a:solidFill>
                <a:latin typeface="Century Gothic"/>
              </a:rPr>
              <a:t>supported to learn to their full potential…</a:t>
            </a:r>
          </a:p>
          <a:p>
            <a:pPr marL="0" indent="0">
              <a:lnSpc>
                <a:spcPct val="125000"/>
              </a:lnSpc>
              <a:buNone/>
            </a:pPr>
            <a:endParaRPr lang="en-CA" sz="2000" b="1">
              <a:latin typeface="Century Gothic"/>
            </a:endParaRPr>
          </a:p>
          <a:p>
            <a:pPr marL="0" indent="0" algn="r">
              <a:spcBef>
                <a:spcPts val="0"/>
              </a:spcBef>
              <a:buNone/>
            </a:pPr>
            <a:r>
              <a:rPr lang="en-CA" sz="1800">
                <a:latin typeface="Avenir Medium"/>
              </a:rPr>
              <a:t>						</a:t>
            </a:r>
            <a:r>
              <a:rPr lang="en-CA" sz="1800">
                <a:latin typeface="Century Gothic"/>
              </a:rPr>
              <a:t>-https://inclusiveteaching.ctlt.ubc.ca/</a:t>
            </a:r>
          </a:p>
        </p:txBody>
      </p:sp>
    </p:spTree>
    <p:extLst>
      <p:ext uri="{BB962C8B-B14F-4D97-AF65-F5344CB8AC3E}">
        <p14:creationId xmlns:p14="http://schemas.microsoft.com/office/powerpoint/2010/main" val="4095058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0C425-4DBB-8D31-E562-8DF2F10BFB87}"/>
            </a:ext>
          </a:extLst>
        </p:cNvPr>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086D6AB-F84B-D091-4E25-E37148F2053A}"/>
              </a:ext>
            </a:extLst>
          </p:cNvPr>
          <p:cNvSpPr>
            <a:spLocks noGrp="1"/>
          </p:cNvSpPr>
          <p:nvPr>
            <p:ph idx="1"/>
          </p:nvPr>
        </p:nvSpPr>
        <p:spPr>
          <a:xfrm>
            <a:off x="523157" y="1059544"/>
            <a:ext cx="8620843" cy="3851415"/>
          </a:xfrm>
        </p:spPr>
        <p:txBody>
          <a:bodyPr vert="horz" lIns="91440" tIns="45720" rIns="0" bIns="45720" rtlCol="0" anchor="t">
            <a:noAutofit/>
          </a:bodyPr>
          <a:lstStyle/>
          <a:p>
            <a:pPr marL="0" marR="5080" indent="0">
              <a:lnSpc>
                <a:spcPct val="110000"/>
              </a:lnSpc>
              <a:buNone/>
              <a:tabLst>
                <a:tab pos="298450" algn="l"/>
              </a:tabLst>
            </a:pPr>
            <a:r>
              <a:rPr lang="en-CA" sz="2000" spc="-20" dirty="0">
                <a:solidFill>
                  <a:srgbClr val="1155CC"/>
                </a:solidFill>
                <a:latin typeface="Century Gothic"/>
                <a:cs typeface="Arial"/>
              </a:rPr>
              <a:t>Acknowledge</a:t>
            </a:r>
            <a:r>
              <a:rPr lang="en-CA" sz="2000" dirty="0">
                <a:solidFill>
                  <a:srgbClr val="1155CC"/>
                </a:solidFill>
                <a:latin typeface="Century Gothic"/>
                <a:cs typeface="Arial"/>
              </a:rPr>
              <a:t> </a:t>
            </a:r>
            <a:r>
              <a:rPr lang="en-CA" sz="2000" spc="-15" dirty="0">
                <a:solidFill>
                  <a:srgbClr val="1155CC"/>
                </a:solidFill>
                <a:latin typeface="Century Gothic"/>
                <a:cs typeface="Arial"/>
              </a:rPr>
              <a:t>&amp;</a:t>
            </a:r>
            <a:r>
              <a:rPr lang="en-CA" sz="2000" dirty="0">
                <a:solidFill>
                  <a:srgbClr val="1155CC"/>
                </a:solidFill>
                <a:latin typeface="Century Gothic"/>
                <a:cs typeface="Arial"/>
              </a:rPr>
              <a:t> </a:t>
            </a:r>
            <a:r>
              <a:rPr lang="en-CA" sz="2000" spc="-15" dirty="0">
                <a:solidFill>
                  <a:srgbClr val="1155CC"/>
                </a:solidFill>
                <a:latin typeface="Century Gothic"/>
                <a:cs typeface="Arial"/>
              </a:rPr>
              <a:t>valu</a:t>
            </a:r>
            <a:r>
              <a:rPr lang="en-CA" sz="2000" spc="-10" dirty="0">
                <a:solidFill>
                  <a:srgbClr val="1155CC"/>
                </a:solidFill>
                <a:latin typeface="Century Gothic"/>
                <a:cs typeface="Arial"/>
              </a:rPr>
              <a:t>e</a:t>
            </a:r>
            <a:r>
              <a:rPr lang="en-CA" sz="2000" dirty="0">
                <a:solidFill>
                  <a:srgbClr val="1155CC"/>
                </a:solidFill>
                <a:latin typeface="Century Gothic"/>
                <a:cs typeface="Arial"/>
              </a:rPr>
              <a:t> a </a:t>
            </a:r>
            <a:r>
              <a:rPr lang="en-CA" sz="2000" spc="-15" dirty="0">
                <a:solidFill>
                  <a:srgbClr val="1155CC"/>
                </a:solidFill>
                <a:latin typeface="Century Gothic"/>
                <a:cs typeface="Arial"/>
              </a:rPr>
              <a:t>d</a:t>
            </a:r>
            <a:r>
              <a:rPr lang="en-CA" sz="2000" spc="-5" dirty="0">
                <a:solidFill>
                  <a:srgbClr val="1155CC"/>
                </a:solidFill>
                <a:latin typeface="Century Gothic"/>
                <a:cs typeface="Arial"/>
              </a:rPr>
              <a:t>iversit</a:t>
            </a:r>
            <a:r>
              <a:rPr lang="en-CA" sz="2000" dirty="0">
                <a:solidFill>
                  <a:srgbClr val="1155CC"/>
                </a:solidFill>
                <a:latin typeface="Century Gothic"/>
                <a:cs typeface="Arial"/>
              </a:rPr>
              <a:t>y</a:t>
            </a:r>
            <a:r>
              <a:rPr lang="en-CA" sz="2000" spc="-5" dirty="0">
                <a:solidFill>
                  <a:srgbClr val="1155CC"/>
                </a:solidFill>
                <a:latin typeface="Century Gothic"/>
                <a:cs typeface="Arial"/>
              </a:rPr>
              <a:t> </a:t>
            </a:r>
            <a:r>
              <a:rPr lang="en-CA" sz="2000" spc="-15" dirty="0">
                <a:solidFill>
                  <a:srgbClr val="1155CC"/>
                </a:solidFill>
                <a:latin typeface="Century Gothic"/>
                <a:cs typeface="Arial"/>
              </a:rPr>
              <a:t>o</a:t>
            </a:r>
            <a:r>
              <a:rPr lang="en-CA" sz="2000" dirty="0">
                <a:solidFill>
                  <a:srgbClr val="1155CC"/>
                </a:solidFill>
                <a:latin typeface="Century Gothic"/>
                <a:cs typeface="Arial"/>
              </a:rPr>
              <a:t>f </a:t>
            </a:r>
            <a:r>
              <a:rPr lang="en-CA" sz="2000" spc="-5" dirty="0">
                <a:solidFill>
                  <a:srgbClr val="1155CC"/>
                </a:solidFill>
                <a:latin typeface="Century Gothic"/>
                <a:cs typeface="Arial"/>
              </a:rPr>
              <a:t>ex</a:t>
            </a:r>
            <a:r>
              <a:rPr lang="en-CA" sz="2000" dirty="0">
                <a:solidFill>
                  <a:srgbClr val="1155CC"/>
                </a:solidFill>
                <a:latin typeface="Century Gothic"/>
                <a:cs typeface="Arial"/>
              </a:rPr>
              <a:t>p</a:t>
            </a:r>
            <a:r>
              <a:rPr lang="en-CA" sz="2000" spc="-5" dirty="0">
                <a:solidFill>
                  <a:srgbClr val="1155CC"/>
                </a:solidFill>
                <a:latin typeface="Century Gothic"/>
                <a:cs typeface="Arial"/>
              </a:rPr>
              <a:t>erie</a:t>
            </a:r>
            <a:r>
              <a:rPr lang="en-CA" sz="2000" dirty="0">
                <a:solidFill>
                  <a:srgbClr val="1155CC"/>
                </a:solidFill>
                <a:latin typeface="Century Gothic"/>
                <a:cs typeface="Arial"/>
              </a:rPr>
              <a:t>n</a:t>
            </a:r>
            <a:r>
              <a:rPr lang="en-CA" sz="2000" spc="-5" dirty="0">
                <a:solidFill>
                  <a:srgbClr val="1155CC"/>
                </a:solidFill>
                <a:latin typeface="Century Gothic"/>
                <a:cs typeface="Arial"/>
              </a:rPr>
              <a:t>ce</a:t>
            </a:r>
            <a:r>
              <a:rPr lang="en-CA" sz="2000" dirty="0">
                <a:solidFill>
                  <a:srgbClr val="1155CC"/>
                </a:solidFill>
                <a:latin typeface="Century Gothic"/>
                <a:cs typeface="Arial"/>
              </a:rPr>
              <a:t>s</a:t>
            </a:r>
            <a:r>
              <a:rPr lang="en-CA" sz="2000" spc="-5" dirty="0">
                <a:solidFill>
                  <a:srgbClr val="1155CC"/>
                </a:solidFill>
                <a:latin typeface="Century Gothic"/>
                <a:cs typeface="Arial"/>
              </a:rPr>
              <a:t> </a:t>
            </a:r>
            <a:r>
              <a:rPr lang="en-CA" sz="2000" dirty="0">
                <a:solidFill>
                  <a:srgbClr val="1155CC"/>
                </a:solidFill>
                <a:latin typeface="Century Gothic"/>
                <a:cs typeface="Arial"/>
              </a:rPr>
              <a:t>&amp; </a:t>
            </a:r>
            <a:r>
              <a:rPr lang="en-CA" sz="2000" spc="-10" dirty="0">
                <a:solidFill>
                  <a:srgbClr val="1155CC"/>
                </a:solidFill>
                <a:latin typeface="Century Gothic"/>
                <a:cs typeface="Arial"/>
              </a:rPr>
              <a:t>i</a:t>
            </a:r>
            <a:r>
              <a:rPr lang="en-CA" sz="2000" spc="-15" dirty="0">
                <a:solidFill>
                  <a:srgbClr val="1155CC"/>
                </a:solidFill>
                <a:latin typeface="Century Gothic"/>
                <a:cs typeface="Arial"/>
              </a:rPr>
              <a:t>den</a:t>
            </a:r>
            <a:r>
              <a:rPr lang="en-CA" sz="2000" dirty="0">
                <a:solidFill>
                  <a:srgbClr val="1155CC"/>
                </a:solidFill>
                <a:latin typeface="Century Gothic"/>
                <a:cs typeface="Arial"/>
              </a:rPr>
              <a:t>t</a:t>
            </a:r>
            <a:r>
              <a:rPr lang="en-CA" sz="2000" spc="-10" dirty="0">
                <a:solidFill>
                  <a:srgbClr val="1155CC"/>
                </a:solidFill>
                <a:latin typeface="Century Gothic"/>
                <a:cs typeface="Arial"/>
              </a:rPr>
              <a:t>it</a:t>
            </a:r>
            <a:r>
              <a:rPr lang="en-CA" sz="2000" spc="-5" dirty="0">
                <a:solidFill>
                  <a:srgbClr val="1155CC"/>
                </a:solidFill>
                <a:latin typeface="Century Gothic"/>
                <a:cs typeface="Arial"/>
              </a:rPr>
              <a:t>ie</a:t>
            </a:r>
            <a:r>
              <a:rPr lang="en-CA" sz="2000" dirty="0">
                <a:solidFill>
                  <a:srgbClr val="1155CC"/>
                </a:solidFill>
                <a:latin typeface="Century Gothic"/>
                <a:cs typeface="Arial"/>
              </a:rPr>
              <a:t>s</a:t>
            </a:r>
          </a:p>
          <a:p>
            <a:pPr marL="798830" marR="5080" indent="-341630">
              <a:lnSpc>
                <a:spcPct val="110000"/>
              </a:lnSpc>
              <a:spcBef>
                <a:spcPts val="600"/>
              </a:spcBef>
              <a:buFont typeface="Wingdings" pitchFamily="2" charset="2"/>
              <a:buChar char="§"/>
              <a:tabLst>
                <a:tab pos="298450" algn="l"/>
              </a:tabLst>
            </a:pPr>
            <a:r>
              <a:rPr lang="en-CA" sz="2000" spc="-5" dirty="0">
                <a:latin typeface="Century Gothic"/>
                <a:cs typeface="Arial"/>
              </a:rPr>
              <a:t>In</a:t>
            </a:r>
            <a:r>
              <a:rPr lang="en-CA" sz="2000" spc="-10" dirty="0">
                <a:latin typeface="Century Gothic"/>
                <a:cs typeface="Arial"/>
              </a:rPr>
              <a:t>st</a:t>
            </a:r>
            <a:r>
              <a:rPr lang="en-CA" sz="2000" dirty="0">
                <a:latin typeface="Century Gothic"/>
                <a:cs typeface="Arial"/>
              </a:rPr>
              <a:t>r</a:t>
            </a:r>
            <a:r>
              <a:rPr lang="en-CA" sz="2000" spc="-5" dirty="0">
                <a:latin typeface="Century Gothic"/>
                <a:cs typeface="Arial"/>
              </a:rPr>
              <a:t>u</a:t>
            </a:r>
            <a:r>
              <a:rPr lang="en-CA" sz="2000" spc="-10" dirty="0">
                <a:latin typeface="Century Gothic"/>
                <a:cs typeface="Arial"/>
              </a:rPr>
              <a:t>ct</a:t>
            </a:r>
            <a:r>
              <a:rPr lang="en-CA" sz="2000" spc="-5" dirty="0">
                <a:latin typeface="Century Gothic"/>
                <a:cs typeface="Arial"/>
              </a:rPr>
              <a:t>o</a:t>
            </a:r>
            <a:r>
              <a:rPr lang="en-CA" sz="2000" dirty="0">
                <a:latin typeface="Century Gothic"/>
                <a:cs typeface="Arial"/>
              </a:rPr>
              <a:t>rs</a:t>
            </a:r>
            <a:r>
              <a:rPr lang="en-CA" sz="2000" spc="-5" dirty="0">
                <a:latin typeface="Century Gothic"/>
                <a:cs typeface="Arial"/>
              </a:rPr>
              <a:t>, </a:t>
            </a:r>
            <a:r>
              <a:rPr lang="en-CA" sz="2000" spc="-10" dirty="0">
                <a:latin typeface="Century Gothic"/>
                <a:cs typeface="Arial"/>
              </a:rPr>
              <a:t>st</a:t>
            </a:r>
            <a:r>
              <a:rPr lang="en-CA" sz="2000" spc="-5" dirty="0">
                <a:latin typeface="Century Gothic"/>
                <a:cs typeface="Arial"/>
              </a:rPr>
              <a:t>udent</a:t>
            </a:r>
            <a:r>
              <a:rPr lang="en-CA" sz="2000" dirty="0">
                <a:latin typeface="Century Gothic"/>
                <a:cs typeface="Arial"/>
              </a:rPr>
              <a:t>s</a:t>
            </a:r>
            <a:endParaRPr lang="en-CA" sz="2000" dirty="0">
              <a:latin typeface="Century Gothic"/>
              <a:cs typeface="Times New Roman"/>
            </a:endParaRPr>
          </a:p>
          <a:p>
            <a:pPr marL="798830" indent="-341630">
              <a:spcBef>
                <a:spcPts val="600"/>
              </a:spcBef>
              <a:buFont typeface="Wingdings" pitchFamily="2" charset="2"/>
              <a:buChar char="§"/>
              <a:tabLst>
                <a:tab pos="298450" algn="l"/>
              </a:tabLst>
            </a:pPr>
            <a:r>
              <a:rPr lang="en-CA" sz="2000" dirty="0">
                <a:latin typeface="Century Gothic"/>
              </a:rPr>
              <a:t>Communicate </a:t>
            </a:r>
            <a:r>
              <a:rPr lang="en-CA" sz="2000" dirty="0">
                <a:solidFill>
                  <a:srgbClr val="1155CC"/>
                </a:solidFill>
                <a:latin typeface="Century Gothic"/>
              </a:rPr>
              <a:t>commitment to </a:t>
            </a:r>
            <a:r>
              <a:rPr lang="en-CA" sz="2000" dirty="0">
                <a:latin typeface="Century Gothic"/>
              </a:rPr>
              <a:t>equity, diversity, inclusion, decolonization (</a:t>
            </a:r>
            <a:r>
              <a:rPr lang="en-CA" sz="2000" dirty="0">
                <a:solidFill>
                  <a:srgbClr val="1155CC"/>
                </a:solidFill>
                <a:latin typeface="Century Gothic"/>
              </a:rPr>
              <a:t>EDID</a:t>
            </a:r>
            <a:r>
              <a:rPr lang="en-CA" sz="2000" dirty="0">
                <a:latin typeface="Century Gothic"/>
              </a:rPr>
              <a:t>)</a:t>
            </a:r>
          </a:p>
          <a:p>
            <a:pPr marL="798830" indent="-341630">
              <a:spcBef>
                <a:spcPts val="600"/>
              </a:spcBef>
              <a:buFont typeface="Wingdings" pitchFamily="2" charset="2"/>
              <a:buChar char="§"/>
              <a:tabLst>
                <a:tab pos="298450" algn="l"/>
              </a:tabLst>
            </a:pPr>
            <a:r>
              <a:rPr lang="en-CA" sz="2000" dirty="0">
                <a:solidFill>
                  <a:srgbClr val="1155CC"/>
                </a:solidFill>
                <a:latin typeface="Century Gothic"/>
              </a:rPr>
              <a:t>Engage students </a:t>
            </a:r>
            <a:r>
              <a:rPr lang="en-CA" sz="2000" dirty="0">
                <a:latin typeface="Century Gothic"/>
              </a:rPr>
              <a:t>who have been historically &amp; systemically marginalized by creating a </a:t>
            </a:r>
            <a:r>
              <a:rPr lang="en-CA" sz="2000" dirty="0">
                <a:solidFill>
                  <a:srgbClr val="1155CC"/>
                </a:solidFill>
                <a:latin typeface="Century Gothic"/>
                <a:cs typeface="Arial"/>
              </a:rPr>
              <a:t>s</a:t>
            </a:r>
            <a:r>
              <a:rPr lang="en-CA" sz="2000" spc="-5" dirty="0">
                <a:solidFill>
                  <a:srgbClr val="1155CC"/>
                </a:solidFill>
                <a:latin typeface="Century Gothic"/>
                <a:cs typeface="Arial"/>
              </a:rPr>
              <a:t>en</a:t>
            </a:r>
            <a:r>
              <a:rPr lang="en-CA" sz="2000" dirty="0">
                <a:solidFill>
                  <a:srgbClr val="1155CC"/>
                </a:solidFill>
                <a:latin typeface="Century Gothic"/>
                <a:cs typeface="Arial"/>
              </a:rPr>
              <a:t>se</a:t>
            </a:r>
            <a:r>
              <a:rPr lang="en-CA" sz="2000" spc="-5" dirty="0">
                <a:solidFill>
                  <a:srgbClr val="1155CC"/>
                </a:solidFill>
                <a:latin typeface="Century Gothic"/>
                <a:cs typeface="Arial"/>
              </a:rPr>
              <a:t> of be</a:t>
            </a:r>
            <a:r>
              <a:rPr lang="en-CA" sz="2000" dirty="0">
                <a:solidFill>
                  <a:srgbClr val="1155CC"/>
                </a:solidFill>
                <a:latin typeface="Century Gothic"/>
                <a:cs typeface="Arial"/>
              </a:rPr>
              <a:t>l</a:t>
            </a:r>
            <a:r>
              <a:rPr lang="en-CA" sz="2000" spc="-5" dirty="0">
                <a:solidFill>
                  <a:srgbClr val="1155CC"/>
                </a:solidFill>
                <a:latin typeface="Century Gothic"/>
                <a:cs typeface="Arial"/>
              </a:rPr>
              <a:t>ong</a:t>
            </a:r>
            <a:r>
              <a:rPr lang="en-CA" sz="2000" dirty="0">
                <a:solidFill>
                  <a:srgbClr val="1155CC"/>
                </a:solidFill>
                <a:latin typeface="Century Gothic"/>
                <a:cs typeface="Arial"/>
              </a:rPr>
              <a:t>i</a:t>
            </a:r>
            <a:r>
              <a:rPr lang="en-CA" sz="2000" spc="-5" dirty="0">
                <a:solidFill>
                  <a:srgbClr val="1155CC"/>
                </a:solidFill>
                <a:latin typeface="Century Gothic"/>
                <a:cs typeface="Arial"/>
              </a:rPr>
              <a:t>n</a:t>
            </a:r>
            <a:r>
              <a:rPr lang="en-CA" sz="2000" dirty="0">
                <a:solidFill>
                  <a:srgbClr val="1155CC"/>
                </a:solidFill>
                <a:latin typeface="Century Gothic"/>
                <a:cs typeface="Arial"/>
              </a:rPr>
              <a:t>g</a:t>
            </a:r>
            <a:r>
              <a:rPr lang="en-CA" sz="2000" spc="-5" dirty="0">
                <a:solidFill>
                  <a:srgbClr val="1155CC"/>
                </a:solidFill>
                <a:latin typeface="Century Gothic"/>
                <a:cs typeface="Arial"/>
              </a:rPr>
              <a:t> </a:t>
            </a:r>
            <a:r>
              <a:rPr lang="en-CA" sz="2000" dirty="0">
                <a:latin typeface="Century Gothic"/>
                <a:cs typeface="Arial"/>
              </a:rPr>
              <a:t>in</a:t>
            </a:r>
            <a:r>
              <a:rPr lang="en-CA" sz="2000" spc="-5" dirty="0">
                <a:latin typeface="Century Gothic"/>
                <a:cs typeface="Arial"/>
              </a:rPr>
              <a:t> th</a:t>
            </a:r>
            <a:r>
              <a:rPr lang="en-CA" sz="2000" dirty="0">
                <a:latin typeface="Century Gothic"/>
                <a:cs typeface="Arial"/>
              </a:rPr>
              <a:t>e</a:t>
            </a:r>
            <a:r>
              <a:rPr lang="en-CA" sz="2000" spc="-5" dirty="0">
                <a:latin typeface="Century Gothic"/>
                <a:cs typeface="Arial"/>
              </a:rPr>
              <a:t> </a:t>
            </a:r>
            <a:r>
              <a:rPr lang="en-CA" sz="2000" dirty="0">
                <a:latin typeface="Century Gothic"/>
                <a:cs typeface="Arial"/>
              </a:rPr>
              <a:t>learning environment</a:t>
            </a:r>
          </a:p>
          <a:p>
            <a:pPr marL="1455420" lvl="3" indent="-342900">
              <a:spcBef>
                <a:spcPts val="0"/>
              </a:spcBef>
              <a:buClr>
                <a:srgbClr val="0070C0"/>
              </a:buClr>
              <a:buSzPct val="100000"/>
              <a:buFont typeface="Arial" panose="020B0604020202020204" pitchFamily="34" charset="0"/>
              <a:buChar char="•"/>
              <a:tabLst>
                <a:tab pos="755650" algn="l"/>
              </a:tabLst>
            </a:pPr>
            <a:r>
              <a:rPr lang="en-CA" sz="1800" dirty="0">
                <a:latin typeface="Century Gothic"/>
                <a:cs typeface="Arial"/>
              </a:rPr>
              <a:t>Fosters m</a:t>
            </a:r>
            <a:r>
              <a:rPr lang="en-CA" sz="1800" spc="-5" dirty="0">
                <a:latin typeface="Century Gothic"/>
                <a:cs typeface="Arial"/>
              </a:rPr>
              <a:t>o</a:t>
            </a:r>
            <a:r>
              <a:rPr lang="en-CA" sz="1800" dirty="0">
                <a:latin typeface="Century Gothic"/>
                <a:cs typeface="Arial"/>
              </a:rPr>
              <a:t>t</a:t>
            </a:r>
            <a:r>
              <a:rPr lang="en-CA" sz="1800" spc="-10" dirty="0">
                <a:latin typeface="Century Gothic"/>
                <a:cs typeface="Arial"/>
              </a:rPr>
              <a:t>i</a:t>
            </a:r>
            <a:r>
              <a:rPr lang="en-CA" sz="1800" dirty="0">
                <a:latin typeface="Century Gothic"/>
                <a:cs typeface="Arial"/>
              </a:rPr>
              <a:t>v</a:t>
            </a:r>
            <a:r>
              <a:rPr lang="en-CA" sz="1800" spc="-5" dirty="0">
                <a:latin typeface="Century Gothic"/>
                <a:cs typeface="Arial"/>
              </a:rPr>
              <a:t>a</a:t>
            </a:r>
            <a:r>
              <a:rPr lang="en-CA" sz="1800" dirty="0">
                <a:latin typeface="Century Gothic"/>
                <a:cs typeface="Arial"/>
              </a:rPr>
              <a:t>t</a:t>
            </a:r>
            <a:r>
              <a:rPr lang="en-CA" sz="1800" spc="-10" dirty="0">
                <a:latin typeface="Century Gothic"/>
                <a:cs typeface="Arial"/>
              </a:rPr>
              <a:t>i</a:t>
            </a:r>
            <a:r>
              <a:rPr lang="en-CA" sz="1800" spc="-5" dirty="0">
                <a:latin typeface="Century Gothic"/>
                <a:cs typeface="Arial"/>
              </a:rPr>
              <a:t>o</a:t>
            </a:r>
            <a:r>
              <a:rPr lang="en-CA" sz="1800" dirty="0">
                <a:latin typeface="Century Gothic"/>
                <a:cs typeface="Arial"/>
              </a:rPr>
              <a:t>n </a:t>
            </a:r>
            <a:r>
              <a:rPr lang="en-CA" sz="1800" spc="-15" dirty="0">
                <a:latin typeface="Century Gothic"/>
                <a:cs typeface="Arial"/>
              </a:rPr>
              <a:t>&amp;</a:t>
            </a:r>
            <a:r>
              <a:rPr lang="en-CA" sz="1800" dirty="0">
                <a:latin typeface="Century Gothic"/>
                <a:cs typeface="Arial"/>
              </a:rPr>
              <a:t> </a:t>
            </a:r>
            <a:r>
              <a:rPr lang="en-CA" sz="1800" spc="-5" dirty="0">
                <a:latin typeface="Century Gothic"/>
                <a:cs typeface="Arial"/>
              </a:rPr>
              <a:t>engage</a:t>
            </a:r>
            <a:r>
              <a:rPr lang="en-CA" sz="1800" dirty="0">
                <a:latin typeface="Century Gothic"/>
                <a:cs typeface="Arial"/>
              </a:rPr>
              <a:t>m</a:t>
            </a:r>
            <a:r>
              <a:rPr lang="en-CA" sz="1800" spc="-5" dirty="0">
                <a:latin typeface="Century Gothic"/>
                <a:cs typeface="Arial"/>
              </a:rPr>
              <a:t>ent</a:t>
            </a:r>
            <a:endParaRPr lang="en-CA" sz="1800" dirty="0">
              <a:latin typeface="Century Gothic"/>
              <a:cs typeface="Arial"/>
            </a:endParaRPr>
          </a:p>
          <a:p>
            <a:pPr marL="1455420" lvl="3" indent="-342900">
              <a:spcBef>
                <a:spcPts val="0"/>
              </a:spcBef>
              <a:buClr>
                <a:srgbClr val="0070C0"/>
              </a:buClr>
              <a:buSzPct val="100000"/>
              <a:buFont typeface="Arial" panose="020B0604020202020204" pitchFamily="34" charset="0"/>
              <a:buChar char="•"/>
              <a:tabLst>
                <a:tab pos="755650" algn="l"/>
              </a:tabLst>
            </a:pPr>
            <a:r>
              <a:rPr lang="en-CA" sz="1800" spc="-20" dirty="0">
                <a:latin typeface="Century Gothic"/>
                <a:cs typeface="Arial"/>
              </a:rPr>
              <a:t>S</a:t>
            </a:r>
            <a:r>
              <a:rPr lang="en-CA" sz="1800" spc="-5" dirty="0">
                <a:latin typeface="Century Gothic"/>
                <a:cs typeface="Arial"/>
              </a:rPr>
              <a:t>uppo</a:t>
            </a:r>
            <a:r>
              <a:rPr lang="en-CA" sz="1800" dirty="0">
                <a:latin typeface="Century Gothic"/>
                <a:cs typeface="Arial"/>
              </a:rPr>
              <a:t>rts</a:t>
            </a:r>
            <a:r>
              <a:rPr lang="en-CA" sz="1800" spc="5" dirty="0">
                <a:latin typeface="Century Gothic"/>
                <a:cs typeface="Arial"/>
              </a:rPr>
              <a:t> </a:t>
            </a:r>
            <a:r>
              <a:rPr lang="en-CA" sz="1800" spc="-10" dirty="0">
                <a:latin typeface="Century Gothic"/>
                <a:cs typeface="Arial"/>
              </a:rPr>
              <a:t>s</a:t>
            </a:r>
            <a:r>
              <a:rPr lang="en-CA" sz="1800" dirty="0">
                <a:latin typeface="Century Gothic"/>
                <a:cs typeface="Arial"/>
              </a:rPr>
              <a:t>t</a:t>
            </a:r>
            <a:r>
              <a:rPr lang="en-CA" sz="1800" spc="-5" dirty="0">
                <a:latin typeface="Century Gothic"/>
                <a:cs typeface="Arial"/>
              </a:rPr>
              <a:t>udent</a:t>
            </a:r>
            <a:r>
              <a:rPr lang="en-CA" sz="1800" spc="10" dirty="0">
                <a:latin typeface="Century Gothic"/>
                <a:cs typeface="Arial"/>
              </a:rPr>
              <a:t> </a:t>
            </a:r>
            <a:r>
              <a:rPr lang="en-CA" sz="1800" spc="-10" dirty="0">
                <a:latin typeface="Century Gothic"/>
                <a:cs typeface="Arial"/>
              </a:rPr>
              <a:t>w</a:t>
            </a:r>
            <a:r>
              <a:rPr lang="en-CA" sz="1800" spc="-5" dirty="0">
                <a:latin typeface="Century Gothic"/>
                <a:cs typeface="Arial"/>
              </a:rPr>
              <a:t>e</a:t>
            </a:r>
            <a:r>
              <a:rPr lang="en-CA" sz="1800" spc="-10" dirty="0">
                <a:latin typeface="Century Gothic"/>
                <a:cs typeface="Arial"/>
              </a:rPr>
              <a:t>ll</a:t>
            </a:r>
            <a:r>
              <a:rPr lang="en-CA" sz="1800" spc="-5" dirty="0">
                <a:latin typeface="Century Gothic"/>
                <a:cs typeface="Arial"/>
              </a:rPr>
              <a:t>be</a:t>
            </a:r>
            <a:r>
              <a:rPr lang="en-CA" sz="1800" spc="-10" dirty="0">
                <a:latin typeface="Century Gothic"/>
                <a:cs typeface="Arial"/>
              </a:rPr>
              <a:t>i</a:t>
            </a:r>
            <a:r>
              <a:rPr lang="en-CA" sz="1800" spc="-5" dirty="0">
                <a:latin typeface="Century Gothic"/>
                <a:cs typeface="Arial"/>
              </a:rPr>
              <a:t>n</a:t>
            </a:r>
            <a:r>
              <a:rPr lang="en-CA" sz="1800" dirty="0">
                <a:latin typeface="Century Gothic"/>
                <a:cs typeface="Arial"/>
              </a:rPr>
              <a:t>g</a:t>
            </a:r>
          </a:p>
          <a:p>
            <a:pPr marL="1455420" lvl="3" indent="-342900">
              <a:spcBef>
                <a:spcPts val="0"/>
              </a:spcBef>
              <a:buClr>
                <a:srgbClr val="0070C0"/>
              </a:buClr>
              <a:buSzPct val="100000"/>
              <a:buFont typeface="Arial" panose="020B0604020202020204" pitchFamily="34" charset="0"/>
              <a:buChar char="•"/>
              <a:tabLst>
                <a:tab pos="755650" algn="l"/>
              </a:tabLst>
            </a:pPr>
            <a:r>
              <a:rPr lang="en-CA" sz="1800" dirty="0">
                <a:latin typeface="Century Gothic"/>
                <a:cs typeface="Arial"/>
              </a:rPr>
              <a:t>I</a:t>
            </a:r>
            <a:r>
              <a:rPr lang="en-CA" sz="1800" spc="-5" dirty="0">
                <a:latin typeface="Century Gothic"/>
                <a:cs typeface="Arial"/>
              </a:rPr>
              <a:t>n</a:t>
            </a:r>
            <a:r>
              <a:rPr lang="en-CA" sz="1800" dirty="0">
                <a:latin typeface="Century Gothic"/>
                <a:cs typeface="Arial"/>
              </a:rPr>
              <a:t>cr</a:t>
            </a:r>
            <a:r>
              <a:rPr lang="en-CA" sz="1800" spc="-5" dirty="0">
                <a:latin typeface="Century Gothic"/>
                <a:cs typeface="Arial"/>
              </a:rPr>
              <a:t>ea</a:t>
            </a:r>
            <a:r>
              <a:rPr lang="en-CA" sz="1800" dirty="0">
                <a:latin typeface="Century Gothic"/>
                <a:cs typeface="Arial"/>
              </a:rPr>
              <a:t>s</a:t>
            </a:r>
            <a:r>
              <a:rPr lang="en-CA" sz="1800" spc="-5" dirty="0">
                <a:latin typeface="Century Gothic"/>
                <a:cs typeface="Arial"/>
              </a:rPr>
              <a:t>es</a:t>
            </a:r>
            <a:r>
              <a:rPr lang="en-CA" sz="1800" dirty="0">
                <a:latin typeface="Century Gothic"/>
                <a:cs typeface="Arial"/>
              </a:rPr>
              <a:t> </a:t>
            </a:r>
            <a:r>
              <a:rPr lang="en-CA" sz="1800" spc="-10" dirty="0">
                <a:latin typeface="Century Gothic"/>
                <a:cs typeface="Arial"/>
              </a:rPr>
              <a:t>s</a:t>
            </a:r>
            <a:r>
              <a:rPr lang="en-CA" sz="1800" dirty="0">
                <a:latin typeface="Century Gothic"/>
                <a:cs typeface="Arial"/>
              </a:rPr>
              <a:t>t</a:t>
            </a:r>
            <a:r>
              <a:rPr lang="en-CA" sz="1800" spc="-5" dirty="0">
                <a:latin typeface="Century Gothic"/>
                <a:cs typeface="Arial"/>
              </a:rPr>
              <a:t>udent</a:t>
            </a:r>
            <a:r>
              <a:rPr lang="en-CA" sz="1800" spc="10" dirty="0">
                <a:latin typeface="Century Gothic"/>
                <a:cs typeface="Arial"/>
              </a:rPr>
              <a:t> </a:t>
            </a:r>
            <a:r>
              <a:rPr lang="en-CA" sz="1800" dirty="0">
                <a:latin typeface="Century Gothic"/>
                <a:cs typeface="Arial"/>
              </a:rPr>
              <a:t>s</a:t>
            </a:r>
            <a:r>
              <a:rPr lang="en-CA" sz="1800" spc="-5" dirty="0">
                <a:latin typeface="Century Gothic"/>
                <a:cs typeface="Arial"/>
              </a:rPr>
              <a:t>u</a:t>
            </a:r>
            <a:r>
              <a:rPr lang="en-CA" sz="1800" dirty="0">
                <a:latin typeface="Century Gothic"/>
                <a:cs typeface="Arial"/>
              </a:rPr>
              <a:t>cc</a:t>
            </a:r>
            <a:r>
              <a:rPr lang="en-CA" sz="1800" spc="-5" dirty="0">
                <a:latin typeface="Century Gothic"/>
                <a:cs typeface="Arial"/>
              </a:rPr>
              <a:t>e</a:t>
            </a:r>
            <a:r>
              <a:rPr lang="en-CA" sz="1800" dirty="0">
                <a:latin typeface="Century Gothic"/>
                <a:cs typeface="Arial"/>
              </a:rPr>
              <a:t>ss</a:t>
            </a:r>
            <a:r>
              <a:rPr lang="en-CA" sz="1800" spc="5" dirty="0">
                <a:latin typeface="Century Gothic"/>
                <a:cs typeface="Arial"/>
              </a:rPr>
              <a:t> </a:t>
            </a:r>
            <a:r>
              <a:rPr lang="en-CA" sz="1800" spc="-15" dirty="0">
                <a:latin typeface="Century Gothic"/>
                <a:cs typeface="Arial"/>
              </a:rPr>
              <a:t>&amp;</a:t>
            </a:r>
            <a:r>
              <a:rPr lang="en-CA" sz="1800" dirty="0">
                <a:latin typeface="Century Gothic"/>
                <a:cs typeface="Arial"/>
              </a:rPr>
              <a:t> r</a:t>
            </a:r>
            <a:r>
              <a:rPr lang="en-CA" sz="1800" spc="-5" dirty="0">
                <a:latin typeface="Century Gothic"/>
                <a:cs typeface="Arial"/>
              </a:rPr>
              <a:t>e</a:t>
            </a:r>
            <a:r>
              <a:rPr lang="en-CA" sz="1800" dirty="0">
                <a:latin typeface="Century Gothic"/>
                <a:cs typeface="Arial"/>
              </a:rPr>
              <a:t>t</a:t>
            </a:r>
            <a:r>
              <a:rPr lang="en-CA" sz="1800" spc="-5" dirty="0">
                <a:latin typeface="Century Gothic"/>
                <a:cs typeface="Arial"/>
              </a:rPr>
              <a:t>en</a:t>
            </a:r>
            <a:r>
              <a:rPr lang="en-CA" sz="1800" dirty="0">
                <a:latin typeface="Century Gothic"/>
                <a:cs typeface="Arial"/>
              </a:rPr>
              <a:t>t</a:t>
            </a:r>
            <a:r>
              <a:rPr lang="en-CA" sz="1800" spc="-10" dirty="0">
                <a:latin typeface="Century Gothic"/>
                <a:cs typeface="Arial"/>
              </a:rPr>
              <a:t>i</a:t>
            </a:r>
            <a:r>
              <a:rPr lang="en-CA" sz="1800" spc="-5" dirty="0">
                <a:latin typeface="Century Gothic"/>
                <a:cs typeface="Arial"/>
              </a:rPr>
              <a:t>o</a:t>
            </a:r>
            <a:r>
              <a:rPr lang="en-CA" sz="1800" dirty="0">
                <a:latin typeface="Century Gothic"/>
                <a:cs typeface="Arial"/>
              </a:rPr>
              <a:t>n</a:t>
            </a:r>
            <a:endParaRPr lang="en-US" sz="1800" dirty="0">
              <a:solidFill>
                <a:srgbClr val="0070C0"/>
              </a:solidFill>
              <a:latin typeface="Century Gothic"/>
              <a:cs typeface="Arial"/>
            </a:endParaRPr>
          </a:p>
          <a:p>
            <a:pPr marL="255270" indent="0">
              <a:spcBef>
                <a:spcPts val="0"/>
              </a:spcBef>
              <a:buClr>
                <a:srgbClr val="0070C0"/>
              </a:buClr>
              <a:buSzPct val="100000"/>
              <a:buNone/>
              <a:tabLst>
                <a:tab pos="755650" algn="l"/>
              </a:tabLst>
            </a:pPr>
            <a:r>
              <a:rPr lang="en-US" sz="1100" dirty="0">
                <a:solidFill>
                  <a:srgbClr val="0070C0"/>
                </a:solidFill>
                <a:latin typeface="Century Gothic"/>
                <a:cs typeface="Arial"/>
              </a:rPr>
              <a:t>UBC Student Diversity Initiative, UBC Equity &amp; Inclusion Office </a:t>
            </a:r>
          </a:p>
        </p:txBody>
      </p:sp>
      <p:sp>
        <p:nvSpPr>
          <p:cNvPr id="6" name="Title 1">
            <a:extLst>
              <a:ext uri="{FF2B5EF4-FFF2-40B4-BE49-F238E27FC236}">
                <a16:creationId xmlns:a16="http://schemas.microsoft.com/office/drawing/2014/main" id="{416C8CFA-8B2A-F04A-7BC4-1F151AE394EC}"/>
              </a:ext>
            </a:extLst>
          </p:cNvPr>
          <p:cNvSpPr txBox="1">
            <a:spLocks/>
          </p:cNvSpPr>
          <p:nvPr/>
        </p:nvSpPr>
        <p:spPr>
          <a:xfrm>
            <a:off x="1497600" y="518400"/>
            <a:ext cx="6683765" cy="396000"/>
          </a:xfrm>
          <a:prstGeom prst="rect">
            <a:avLst/>
          </a:prstGeom>
        </p:spPr>
        <p:txBody>
          <a:bodyPr vert="horz" lIns="91440" tIns="45720" rIns="91440" bIns="45720" rtlCol="0" anchor="ctr" anchorCtr="0">
            <a:noAutofit/>
          </a:bodyPr>
          <a:lst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000">
                <a:solidFill>
                  <a:srgbClr val="0070C0"/>
                </a:solidFill>
                <a:latin typeface="Century Gothic"/>
              </a:rPr>
              <a:t>Inclusive Syllabus </a:t>
            </a:r>
          </a:p>
        </p:txBody>
      </p:sp>
    </p:spTree>
    <p:extLst>
      <p:ext uri="{BB962C8B-B14F-4D97-AF65-F5344CB8AC3E}">
        <p14:creationId xmlns:p14="http://schemas.microsoft.com/office/powerpoint/2010/main" val="26869760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592DF-375D-A8FF-5E3F-42F9A50F95B8}"/>
              </a:ext>
            </a:extLst>
          </p:cNvPr>
          <p:cNvSpPr>
            <a:spLocks noGrp="1"/>
          </p:cNvSpPr>
          <p:nvPr>
            <p:ph type="ctrTitle"/>
          </p:nvPr>
        </p:nvSpPr>
        <p:spPr>
          <a:xfrm>
            <a:off x="381000" y="882284"/>
            <a:ext cx="2013858" cy="1688015"/>
          </a:xfrm>
        </p:spPr>
        <p:txBody>
          <a:bodyPr>
            <a:noAutofit/>
          </a:bodyPr>
          <a:lstStyle/>
          <a:p>
            <a:r>
              <a:rPr lang="en" sz="1800">
                <a:latin typeface="Century Gothic"/>
                <a:ea typeface="+mj-lt"/>
                <a:cs typeface="+mj-lt"/>
              </a:rPr>
              <a:t>Student's </a:t>
            </a:r>
            <a:br>
              <a:rPr lang="en" sz="1800">
                <a:latin typeface="Century Gothic"/>
                <a:ea typeface="+mj-lt"/>
                <a:cs typeface="+mj-lt"/>
              </a:rPr>
            </a:br>
            <a:r>
              <a:rPr lang="en" sz="1800">
                <a:latin typeface="Century Gothic"/>
                <a:ea typeface="+mj-lt"/>
                <a:cs typeface="+mj-lt"/>
              </a:rPr>
              <a:t>Lived Experiences</a:t>
            </a:r>
            <a:endParaRPr lang="en-US" sz="1800">
              <a:latin typeface="Avenir Medium" panose="02000503020000020003" pitchFamily="2" charset="0"/>
            </a:endParaRPr>
          </a:p>
        </p:txBody>
      </p:sp>
      <p:pic>
        <p:nvPicPr>
          <p:cNvPr id="6" name="Content Placeholder 5" descr="A diagram of different colors&#10;&#10;Description automatically generated">
            <a:extLst>
              <a:ext uri="{FF2B5EF4-FFF2-40B4-BE49-F238E27FC236}">
                <a16:creationId xmlns:a16="http://schemas.microsoft.com/office/drawing/2014/main" id="{935F246F-2B21-931A-8C85-C0B04FA5499E}"/>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Effect>
                      <a14:saturation sat="200000"/>
                    </a14:imgEffect>
                  </a14:imgLayer>
                </a14:imgProps>
              </a:ext>
            </a:extLst>
          </a:blip>
          <a:stretch>
            <a:fillRect/>
          </a:stretch>
        </p:blipFill>
        <p:spPr>
          <a:xfrm>
            <a:off x="2819400" y="232709"/>
            <a:ext cx="6172200" cy="4551937"/>
          </a:xfrm>
          <a:prstGeom prst="rect">
            <a:avLst/>
          </a:prstGeom>
        </p:spPr>
      </p:pic>
    </p:spTree>
    <p:extLst>
      <p:ext uri="{BB962C8B-B14F-4D97-AF65-F5344CB8AC3E}">
        <p14:creationId xmlns:p14="http://schemas.microsoft.com/office/powerpoint/2010/main" val="4189740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ABE0A-C1B8-1DEE-F90B-766C6D494401}"/>
              </a:ext>
            </a:extLst>
          </p:cNvPr>
          <p:cNvSpPr>
            <a:spLocks noGrp="1"/>
          </p:cNvSpPr>
          <p:nvPr>
            <p:ph type="title"/>
          </p:nvPr>
        </p:nvSpPr>
        <p:spPr>
          <a:xfrm>
            <a:off x="1447801" y="353193"/>
            <a:ext cx="4648200" cy="618357"/>
          </a:xfrm>
        </p:spPr>
        <p:txBody>
          <a:bodyPr>
            <a:normAutofit/>
          </a:bodyPr>
          <a:lstStyle/>
          <a:p>
            <a:r>
              <a:rPr lang="en-US" sz="3000">
                <a:solidFill>
                  <a:srgbClr val="0070C0"/>
                </a:solidFill>
                <a:latin typeface="Trebuchet MS" panose="020B0703020202090204" pitchFamily="34" charset="0"/>
              </a:rPr>
              <a:t>Making Syllabus Inclusive </a:t>
            </a:r>
          </a:p>
        </p:txBody>
      </p:sp>
      <p:sp>
        <p:nvSpPr>
          <p:cNvPr id="3" name="Content Placeholder 2">
            <a:extLst>
              <a:ext uri="{FF2B5EF4-FFF2-40B4-BE49-F238E27FC236}">
                <a16:creationId xmlns:a16="http://schemas.microsoft.com/office/drawing/2014/main" id="{2EFA312A-394D-381E-2D5C-CB944F918854}"/>
              </a:ext>
            </a:extLst>
          </p:cNvPr>
          <p:cNvSpPr>
            <a:spLocks noGrp="1"/>
          </p:cNvSpPr>
          <p:nvPr>
            <p:ph idx="1"/>
          </p:nvPr>
        </p:nvSpPr>
        <p:spPr>
          <a:xfrm>
            <a:off x="953146" y="1499461"/>
            <a:ext cx="7413614" cy="3277892"/>
          </a:xfrm>
        </p:spPr>
        <p:txBody>
          <a:bodyPr>
            <a:normAutofit fontScale="92500" lnSpcReduction="20000"/>
          </a:bodyPr>
          <a:lstStyle/>
          <a:p>
            <a:pPr marL="0" indent="0">
              <a:buNone/>
            </a:pPr>
            <a:r>
              <a:rPr lang="en-US" b="1" dirty="0">
                <a:ea typeface="+mn-lt"/>
                <a:cs typeface="+mn-lt"/>
              </a:rPr>
              <a:t>Quick Refinements</a:t>
            </a:r>
            <a:endParaRPr lang="en-US" b="1" dirty="0"/>
          </a:p>
          <a:p>
            <a:pPr lvl="1">
              <a:buClr>
                <a:srgbClr val="000000"/>
              </a:buClr>
            </a:pPr>
            <a:r>
              <a:rPr lang="en-US" sz="1500" dirty="0">
                <a:ea typeface="+mn-lt"/>
                <a:cs typeface="+mn-lt"/>
              </a:rPr>
              <a:t>Adopt a warm and inclusive tone and language.</a:t>
            </a:r>
            <a:endParaRPr lang="en-US" sz="1500" dirty="0"/>
          </a:p>
          <a:p>
            <a:pPr lvl="1">
              <a:buClr>
                <a:srgbClr val="000000"/>
              </a:buClr>
            </a:pPr>
            <a:r>
              <a:rPr lang="en-US" sz="1500" dirty="0">
                <a:ea typeface="+mn-lt"/>
                <a:cs typeface="+mn-lt"/>
              </a:rPr>
              <a:t>Explain the rationale of the course modality and design.</a:t>
            </a:r>
            <a:endParaRPr lang="en-US" sz="1500" dirty="0"/>
          </a:p>
          <a:p>
            <a:pPr lvl="1">
              <a:buClr>
                <a:srgbClr val="000000"/>
              </a:buClr>
            </a:pPr>
            <a:r>
              <a:rPr lang="en-US" sz="1500" dirty="0">
                <a:ea typeface="+mn-lt"/>
                <a:cs typeface="+mn-lt"/>
              </a:rPr>
              <a:t>Describe how students can communicate with you and each other.</a:t>
            </a:r>
            <a:endParaRPr lang="en-US" sz="1500" dirty="0"/>
          </a:p>
          <a:p>
            <a:pPr lvl="1">
              <a:buClr>
                <a:srgbClr val="000000"/>
              </a:buClr>
            </a:pPr>
            <a:r>
              <a:rPr lang="en-US" sz="1500" dirty="0">
                <a:ea typeface="+mn-lt"/>
                <a:cs typeface="+mn-lt"/>
              </a:rPr>
              <a:t>Include supportive and flexible course policies.</a:t>
            </a:r>
            <a:endParaRPr lang="en-US" sz="1500" dirty="0"/>
          </a:p>
          <a:p>
            <a:pPr lvl="1">
              <a:buClr>
                <a:srgbClr val="000000"/>
              </a:buClr>
            </a:pPr>
            <a:r>
              <a:rPr lang="en-US" sz="1500" dirty="0">
                <a:ea typeface="+mn-lt"/>
                <a:cs typeface="+mn-lt"/>
              </a:rPr>
              <a:t>Highlight the benefits of support available for students.</a:t>
            </a:r>
            <a:endParaRPr lang="en-US" sz="1500" dirty="0"/>
          </a:p>
          <a:p>
            <a:pPr marL="0" indent="0">
              <a:buClr>
                <a:srgbClr val="000000"/>
              </a:buClr>
              <a:buNone/>
            </a:pPr>
            <a:r>
              <a:rPr lang="en-US" b="1" dirty="0">
                <a:ea typeface="+mn-lt"/>
                <a:cs typeface="+mn-lt"/>
              </a:rPr>
              <a:t>Moderate changes</a:t>
            </a:r>
          </a:p>
          <a:p>
            <a:pPr lvl="1">
              <a:buClr>
                <a:srgbClr val="000000"/>
              </a:buClr>
            </a:pPr>
            <a:r>
              <a:rPr lang="en-US" sz="1500" dirty="0">
                <a:ea typeface="+mn-lt"/>
                <a:cs typeface="+mn-lt"/>
              </a:rPr>
              <a:t>Articulate a clear and relevant course description/overview.</a:t>
            </a:r>
            <a:endParaRPr lang="en-US" sz="1500" dirty="0"/>
          </a:p>
          <a:p>
            <a:pPr lvl="1">
              <a:buClr>
                <a:srgbClr val="000000"/>
              </a:buClr>
            </a:pPr>
            <a:r>
              <a:rPr lang="en-US" sz="1500" dirty="0">
                <a:ea typeface="+mn-lt"/>
                <a:cs typeface="+mn-lt"/>
              </a:rPr>
              <a:t>State your teaching philosophy and include a diversity statement.</a:t>
            </a:r>
            <a:endParaRPr lang="en-US" sz="1500" dirty="0"/>
          </a:p>
          <a:p>
            <a:pPr lvl="1">
              <a:buClr>
                <a:srgbClr val="000000"/>
              </a:buClr>
            </a:pPr>
            <a:r>
              <a:rPr lang="en-US" sz="1500" dirty="0">
                <a:ea typeface="+mn-lt"/>
                <a:cs typeface="+mn-lt"/>
              </a:rPr>
              <a:t>Include a more meaningful land acknowledgement specific to the course and context.</a:t>
            </a:r>
            <a:endParaRPr lang="en-US" sz="1500" dirty="0"/>
          </a:p>
          <a:p>
            <a:pPr lvl="1">
              <a:buClr>
                <a:srgbClr val="000000"/>
              </a:buClr>
            </a:pPr>
            <a:r>
              <a:rPr lang="en-US" sz="1500" dirty="0">
                <a:ea typeface="+mn-lt"/>
                <a:cs typeface="+mn-lt"/>
              </a:rPr>
              <a:t>Craft a detailed course schedule.</a:t>
            </a:r>
            <a:endParaRPr lang="en-US" sz="1500" dirty="0"/>
          </a:p>
          <a:p>
            <a:endParaRPr lang="en-US" dirty="0"/>
          </a:p>
        </p:txBody>
      </p:sp>
    </p:spTree>
    <p:extLst>
      <p:ext uri="{BB962C8B-B14F-4D97-AF65-F5344CB8AC3E}">
        <p14:creationId xmlns:p14="http://schemas.microsoft.com/office/powerpoint/2010/main" val="2977297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A53D1-F2EC-0CBA-B685-FF04670DBDA5}"/>
              </a:ext>
            </a:extLst>
          </p:cNvPr>
          <p:cNvSpPr>
            <a:spLocks noGrp="1"/>
          </p:cNvSpPr>
          <p:nvPr>
            <p:ph type="title"/>
          </p:nvPr>
        </p:nvSpPr>
        <p:spPr>
          <a:xfrm>
            <a:off x="1497600" y="518400"/>
            <a:ext cx="6683765" cy="396000"/>
          </a:xfrm>
          <a:noFill/>
        </p:spPr>
        <p:txBody>
          <a:bodyPr anchor="ctr" anchorCtr="0">
            <a:noAutofit/>
          </a:bodyPr>
          <a:lstStyle/>
          <a:p>
            <a:r>
              <a:rPr lang="en-US" sz="3000">
                <a:solidFill>
                  <a:srgbClr val="0070C0"/>
                </a:solidFill>
                <a:latin typeface="Century Gothic"/>
              </a:rPr>
              <a:t>Equity and Diversity Statements</a:t>
            </a:r>
          </a:p>
        </p:txBody>
      </p:sp>
      <p:sp>
        <p:nvSpPr>
          <p:cNvPr id="3" name="Content Placeholder 2">
            <a:extLst>
              <a:ext uri="{FF2B5EF4-FFF2-40B4-BE49-F238E27FC236}">
                <a16:creationId xmlns:a16="http://schemas.microsoft.com/office/drawing/2014/main" id="{F66D4C00-2E85-58E4-6CA4-A1D01EE12B54}"/>
              </a:ext>
            </a:extLst>
          </p:cNvPr>
          <p:cNvSpPr>
            <a:spLocks noGrp="1"/>
          </p:cNvSpPr>
          <p:nvPr>
            <p:ph idx="1"/>
          </p:nvPr>
        </p:nvSpPr>
        <p:spPr>
          <a:xfrm>
            <a:off x="687600" y="1276350"/>
            <a:ext cx="7694400" cy="3402750"/>
          </a:xfrm>
        </p:spPr>
        <p:txBody>
          <a:bodyPr vert="horz" lIns="91440" tIns="45720" rIns="91440" bIns="45720" rtlCol="0" anchor="t">
            <a:noAutofit/>
          </a:bodyPr>
          <a:lstStyle/>
          <a:p>
            <a:pPr marL="0" indent="0">
              <a:buNone/>
            </a:pPr>
            <a:r>
              <a:rPr lang="en-US" sz="1800">
                <a:ea typeface="+mn-lt"/>
                <a:cs typeface="+mn-lt"/>
              </a:rPr>
              <a:t>The </a:t>
            </a:r>
            <a:r>
              <a:rPr lang="en-US" sz="1800" b="1">
                <a:ea typeface="+mn-lt"/>
                <a:cs typeface="+mn-lt"/>
              </a:rPr>
              <a:t>UBC School of Creative Writing</a:t>
            </a:r>
            <a:r>
              <a:rPr lang="en-US" sz="1800">
                <a:ea typeface="+mn-lt"/>
                <a:cs typeface="+mn-lt"/>
              </a:rPr>
              <a:t> aims to foster a welcoming and inclusive space for all members of our community. We are engaged in an ongoing process of building and reinforcing anti-racist and decolonial pedagogies and structures in our School, and centering equity, diversity, and inclusion in our teaching, learning and hiring. We are committed to ensuring that our classrooms and community spaces are safe and respectful for individuals from historically </a:t>
            </a:r>
            <a:r>
              <a:rPr lang="en-US" sz="1800" err="1">
                <a:ea typeface="+mn-lt"/>
                <a:cs typeface="+mn-lt"/>
              </a:rPr>
              <a:t>marginalised</a:t>
            </a:r>
            <a:r>
              <a:rPr lang="en-US" sz="1800">
                <a:ea typeface="+mn-lt"/>
                <a:cs typeface="+mn-lt"/>
              </a:rPr>
              <a:t> and oppressed communities – these include BIPOC, queer, trans, two-spirit, disabled and neurodivergent individuals, as well as women.</a:t>
            </a:r>
            <a:endParaRPr lang="en-US"/>
          </a:p>
        </p:txBody>
      </p:sp>
    </p:spTree>
    <p:extLst>
      <p:ext uri="{BB962C8B-B14F-4D97-AF65-F5344CB8AC3E}">
        <p14:creationId xmlns:p14="http://schemas.microsoft.com/office/powerpoint/2010/main" val="2185442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78E05-0DDC-D700-5F09-D28D834819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8BAA6F-9C32-9776-869F-A06622C53E55}"/>
              </a:ext>
            </a:extLst>
          </p:cNvPr>
          <p:cNvSpPr>
            <a:spLocks noGrp="1"/>
          </p:cNvSpPr>
          <p:nvPr>
            <p:ph type="title"/>
          </p:nvPr>
        </p:nvSpPr>
        <p:spPr>
          <a:xfrm>
            <a:off x="1497600" y="518400"/>
            <a:ext cx="6683765" cy="396000"/>
          </a:xfrm>
          <a:noFill/>
        </p:spPr>
        <p:txBody>
          <a:bodyPr anchor="ctr" anchorCtr="0">
            <a:noAutofit/>
          </a:bodyPr>
          <a:lstStyle/>
          <a:p>
            <a:r>
              <a:rPr lang="en-US" sz="3000">
                <a:solidFill>
                  <a:srgbClr val="0070C0"/>
                </a:solidFill>
                <a:latin typeface="Century Gothic"/>
              </a:rPr>
              <a:t>Wellness Statements </a:t>
            </a:r>
          </a:p>
        </p:txBody>
      </p:sp>
      <p:sp>
        <p:nvSpPr>
          <p:cNvPr id="3" name="Content Placeholder 2">
            <a:extLst>
              <a:ext uri="{FF2B5EF4-FFF2-40B4-BE49-F238E27FC236}">
                <a16:creationId xmlns:a16="http://schemas.microsoft.com/office/drawing/2014/main" id="{5D7E1E4B-CD11-E9C0-8981-61443AE5784E}"/>
              </a:ext>
            </a:extLst>
          </p:cNvPr>
          <p:cNvSpPr>
            <a:spLocks noGrp="1"/>
          </p:cNvSpPr>
          <p:nvPr>
            <p:ph idx="1"/>
          </p:nvPr>
        </p:nvSpPr>
        <p:spPr>
          <a:xfrm>
            <a:off x="687600" y="1284079"/>
            <a:ext cx="7600496" cy="2827138"/>
          </a:xfrm>
        </p:spPr>
        <p:txBody>
          <a:bodyPr vert="horz" lIns="91440" tIns="45720" rIns="91440" bIns="45720" rtlCol="0" anchor="t">
            <a:noAutofit/>
          </a:bodyPr>
          <a:lstStyle/>
          <a:p>
            <a:pPr marL="0" indent="0">
              <a:lnSpc>
                <a:spcPct val="113999"/>
              </a:lnSpc>
              <a:buNone/>
            </a:pPr>
            <a:r>
              <a:rPr lang="en-US" sz="2000">
                <a:ea typeface="+mn-lt"/>
                <a:cs typeface="+mn-lt"/>
              </a:rPr>
              <a:t>The </a:t>
            </a:r>
            <a:r>
              <a:rPr lang="en-US" sz="2000" b="1" i="1">
                <a:ea typeface="+mn-lt"/>
                <a:cs typeface="+mn-lt"/>
              </a:rPr>
              <a:t>UBC Wellbeing Strategic Framework</a:t>
            </a:r>
            <a:r>
              <a:rPr lang="en-US" sz="2000">
                <a:ea typeface="+mn-lt"/>
                <a:cs typeface="+mn-lt"/>
              </a:rPr>
              <a:t> is guided by the calls to action in the </a:t>
            </a:r>
            <a:r>
              <a:rPr lang="en-US" sz="2000">
                <a:ea typeface="+mn-lt"/>
                <a:cs typeface="+mn-lt"/>
                <a:hlinkClick r:id="rId3"/>
              </a:rPr>
              <a:t>Okanagan Charter, </a:t>
            </a:r>
            <a:r>
              <a:rPr lang="en-US" sz="2000">
                <a:ea typeface="+mn-lt"/>
                <a:cs typeface="+mn-lt"/>
              </a:rPr>
              <a:t>it connects our long-term, university-wide aspirations with actions that promote wellbeing in six priority areas: </a:t>
            </a:r>
            <a:r>
              <a:rPr lang="en-US" sz="2000">
                <a:ea typeface="+mn-lt"/>
                <a:cs typeface="+mn-lt"/>
                <a:hlinkClick r:id="rId4"/>
              </a:rPr>
              <a:t>Collaborative Leadership</a:t>
            </a:r>
            <a:r>
              <a:rPr lang="en-US" sz="2000">
                <a:ea typeface="+mn-lt"/>
                <a:cs typeface="+mn-lt"/>
              </a:rPr>
              <a:t>, </a:t>
            </a:r>
            <a:r>
              <a:rPr lang="en-US" sz="2000">
                <a:ea typeface="+mn-lt"/>
                <a:cs typeface="+mn-lt"/>
                <a:hlinkClick r:id="rId5"/>
              </a:rPr>
              <a:t>Mental Health &amp; Resilience,</a:t>
            </a:r>
            <a:r>
              <a:rPr lang="en-US" sz="2000">
                <a:ea typeface="+mn-lt"/>
                <a:cs typeface="+mn-lt"/>
              </a:rPr>
              <a:t> </a:t>
            </a:r>
            <a:r>
              <a:rPr lang="en-US" sz="2000">
                <a:ea typeface="+mn-lt"/>
                <a:cs typeface="+mn-lt"/>
                <a:hlinkClick r:id="rId6"/>
              </a:rPr>
              <a:t>Food &amp; Nutrition,</a:t>
            </a:r>
            <a:r>
              <a:rPr lang="en-US" sz="2000">
                <a:ea typeface="+mn-lt"/>
                <a:cs typeface="+mn-lt"/>
              </a:rPr>
              <a:t> </a:t>
            </a:r>
            <a:r>
              <a:rPr lang="en-US" sz="2000">
                <a:ea typeface="+mn-lt"/>
                <a:cs typeface="+mn-lt"/>
                <a:hlinkClick r:id="rId7"/>
              </a:rPr>
              <a:t>Social Connection,</a:t>
            </a:r>
            <a:r>
              <a:rPr lang="en-US" sz="2000">
                <a:ea typeface="+mn-lt"/>
                <a:cs typeface="+mn-lt"/>
              </a:rPr>
              <a:t> </a:t>
            </a:r>
            <a:r>
              <a:rPr lang="en-US" sz="2000">
                <a:ea typeface="+mn-lt"/>
                <a:cs typeface="+mn-lt"/>
                <a:hlinkClick r:id="rId8"/>
              </a:rPr>
              <a:t>Built &amp; Natural Environments</a:t>
            </a:r>
            <a:r>
              <a:rPr lang="en-US" sz="2000">
                <a:ea typeface="+mn-lt"/>
                <a:cs typeface="+mn-lt"/>
              </a:rPr>
              <a:t> and </a:t>
            </a:r>
            <a:r>
              <a:rPr lang="en-US" sz="2000">
                <a:ea typeface="+mn-lt"/>
                <a:cs typeface="+mn-lt"/>
                <a:hlinkClick r:id="rId9"/>
              </a:rPr>
              <a:t>Physical Activity</a:t>
            </a:r>
            <a:r>
              <a:rPr lang="en-US" sz="2000">
                <a:ea typeface="+mn-lt"/>
                <a:cs typeface="+mn-lt"/>
              </a:rPr>
              <a:t>. </a:t>
            </a:r>
            <a:r>
              <a:rPr lang="en-US" sz="2000">
                <a:latin typeface="Century Gothic"/>
              </a:rPr>
              <a:t> </a:t>
            </a:r>
            <a:endParaRPr lang="en-US"/>
          </a:p>
          <a:p>
            <a:pPr marL="0" indent="0">
              <a:lnSpc>
                <a:spcPct val="114000"/>
              </a:lnSpc>
              <a:buNone/>
            </a:pPr>
            <a:endParaRPr lang="en-US" sz="1050">
              <a:latin typeface="Century Gothic"/>
            </a:endParaRPr>
          </a:p>
          <a:p>
            <a:pPr marL="0" indent="0" algn="r">
              <a:buNone/>
            </a:pPr>
            <a:r>
              <a:rPr lang="en-CA" sz="1400">
                <a:latin typeface="Century Gothic"/>
              </a:rPr>
              <a:t>	</a:t>
            </a:r>
          </a:p>
          <a:p>
            <a:pPr marL="0" indent="0">
              <a:buNone/>
            </a:pPr>
            <a:endParaRPr lang="en-US" sz="1400">
              <a:latin typeface="Avenir Medium" panose="02000503020000020003" pitchFamily="2" charset="0"/>
            </a:endParaRPr>
          </a:p>
        </p:txBody>
      </p:sp>
    </p:spTree>
    <p:extLst>
      <p:ext uri="{BB962C8B-B14F-4D97-AF65-F5344CB8AC3E}">
        <p14:creationId xmlns:p14="http://schemas.microsoft.com/office/powerpoint/2010/main" val="21522883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3">
            <a:extLst>
              <a:ext uri="{FF2B5EF4-FFF2-40B4-BE49-F238E27FC236}">
                <a16:creationId xmlns:a16="http://schemas.microsoft.com/office/drawing/2014/main" id="{FBAC7158-0638-314D-A04C-E04E0CC99DC1}"/>
              </a:ext>
            </a:extLst>
          </p:cNvPr>
          <p:cNvSpPr txBox="1">
            <a:spLocks/>
          </p:cNvSpPr>
          <p:nvPr/>
        </p:nvSpPr>
        <p:spPr>
          <a:xfrm>
            <a:off x="1497600" y="518400"/>
            <a:ext cx="7696200" cy="396000"/>
          </a:xfrm>
          <a:prstGeom prst="rect">
            <a:avLst/>
          </a:prstGeom>
        </p:spPr>
        <p:txBody>
          <a:bodyPr vert="horz" wrap="square" lIns="90000" tIns="46800" rIns="0" bIns="46800" rtlCol="0" anchor="ctr" anchorCtr="0">
            <a:noAutofit/>
          </a:bodyPr>
          <a:lstStyle>
            <a:lvl1pPr>
              <a:defRPr sz="3000" b="0" i="0">
                <a:solidFill>
                  <a:srgbClr val="0070C0"/>
                </a:solidFill>
                <a:latin typeface="Trebuchet MS"/>
                <a:ea typeface="+mj-ea"/>
                <a:cs typeface="Trebuchet MS"/>
              </a:defRPr>
            </a:lvl1pPr>
          </a:lstStyle>
          <a:p>
            <a:pPr marL="9525"/>
            <a:r>
              <a:rPr lang="en-CA" kern="0" spc="-20">
                <a:latin typeface="Century Gothic"/>
              </a:rPr>
              <a:t>Land Acknowledgements*</a:t>
            </a:r>
            <a:endParaRPr lang="en-CA" kern="0" spc="-15">
              <a:latin typeface="Century Gothic"/>
            </a:endParaRPr>
          </a:p>
        </p:txBody>
      </p:sp>
      <p:sp>
        <p:nvSpPr>
          <p:cNvPr id="4" name="TextBox 3">
            <a:extLst>
              <a:ext uri="{FF2B5EF4-FFF2-40B4-BE49-F238E27FC236}">
                <a16:creationId xmlns:a16="http://schemas.microsoft.com/office/drawing/2014/main" id="{21627A78-A843-E04E-8823-3D6EA8C80FDE}"/>
              </a:ext>
            </a:extLst>
          </p:cNvPr>
          <p:cNvSpPr txBox="1"/>
          <p:nvPr/>
        </p:nvSpPr>
        <p:spPr>
          <a:xfrm>
            <a:off x="685800" y="1208537"/>
            <a:ext cx="8265369" cy="3862596"/>
          </a:xfrm>
          <a:prstGeom prst="rect">
            <a:avLst/>
          </a:prstGeom>
          <a:noFill/>
        </p:spPr>
        <p:txBody>
          <a:bodyPr wrap="square" lIns="91440" tIns="45720" rIns="91440" bIns="45720" rtlCol="0" anchor="t">
            <a:spAutoFit/>
          </a:bodyPr>
          <a:lstStyle/>
          <a:p>
            <a:r>
              <a:rPr lang="en-CA">
                <a:latin typeface="Century Gothic"/>
              </a:rPr>
              <a:t>“Welcome to </a:t>
            </a:r>
            <a:r>
              <a:rPr lang="en-CA" b="1">
                <a:latin typeface="Century Gothic"/>
              </a:rPr>
              <a:t>Chemistry 100: Foundations of Chemistry.</a:t>
            </a:r>
            <a:r>
              <a:rPr lang="en-CA">
                <a:latin typeface="Century Gothic"/>
              </a:rPr>
              <a:t> The Point Grey Campus of UBC is on the traditional, ancestral, and unceded territory of the </a:t>
            </a:r>
            <a:r>
              <a:rPr lang="en-CA" err="1">
                <a:latin typeface="Century Gothic"/>
              </a:rPr>
              <a:t>xʷmə</a:t>
            </a:r>
            <a:r>
              <a:rPr lang="el-GR">
                <a:latin typeface="Century Gothic"/>
              </a:rPr>
              <a:t>θ</a:t>
            </a:r>
            <a:r>
              <a:rPr lang="en-CA" err="1">
                <a:latin typeface="Century Gothic"/>
              </a:rPr>
              <a:t>kʷəy̓əm</a:t>
            </a:r>
            <a:r>
              <a:rPr lang="en-CA">
                <a:latin typeface="Century Gothic"/>
              </a:rPr>
              <a:t> (Musqueam) people. The land UBC-V is situated on has always been a place of learning for the Musqueam people, who for millennia have passed on their culture, history, and traditions from one generation to the next on this site. This year, while we learn together with short or great distances between us, I will be on the traditional, ancestral, and unceded territories of the Musqueam, Tsleil-Waututh, and Squamish nations.”</a:t>
            </a:r>
          </a:p>
          <a:p>
            <a:pPr>
              <a:spcBef>
                <a:spcPts val="600"/>
              </a:spcBef>
            </a:pPr>
            <a:r>
              <a:rPr lang="en-CA">
                <a:latin typeface="Century Gothic"/>
                <a:cs typeface="Arial"/>
              </a:rPr>
              <a:t>			-Dr. Jackie Stewart, Chemistry 100 Winter 2020</a:t>
            </a:r>
          </a:p>
          <a:p>
            <a:pPr marL="285750" indent="-285750">
              <a:buFont typeface="Arial" panose="020B0604020202020204" pitchFamily="34" charset="0"/>
              <a:buChar char="•"/>
            </a:pPr>
            <a:endParaRPr lang="en-CA" sz="1400">
              <a:latin typeface="Century Gothic"/>
              <a:cs typeface="Arial" panose="020B0604020202020204" pitchFamily="34" charset="0"/>
            </a:endParaRPr>
          </a:p>
          <a:p>
            <a:r>
              <a:rPr lang="en-CA" i="1">
                <a:solidFill>
                  <a:srgbClr val="1155CC"/>
                </a:solidFill>
                <a:latin typeface="Century Gothic"/>
                <a:cs typeface="Arial"/>
              </a:rPr>
              <a:t>*Personalize land acknowledgements to you and your course. </a:t>
            </a:r>
            <a:endParaRPr lang="en-US" i="1">
              <a:solidFill>
                <a:srgbClr val="1155CC"/>
              </a:solidFill>
              <a:latin typeface="Century Gothic"/>
              <a:cs typeface="Arial"/>
            </a:endParaRPr>
          </a:p>
          <a:p>
            <a:r>
              <a:rPr lang="en-CA" sz="1400">
                <a:latin typeface="Century Gothic"/>
                <a:cs typeface="Arial"/>
              </a:rPr>
              <a:t>Indigenous Peoples: Language Guidelines (2021 version): </a:t>
            </a:r>
            <a:r>
              <a:rPr lang="en-CA" sz="1400">
                <a:solidFill>
                  <a:srgbClr val="1155CC"/>
                </a:solidFill>
                <a:latin typeface="Century Gothic"/>
                <a:cs typeface="Arial"/>
                <a:hlinkClick r:id="rId3">
                  <a:extLst>
                    <a:ext uri="{A12FA001-AC4F-418D-AE19-62706E023703}">
                      <ahyp:hlinkClr xmlns:ahyp="http://schemas.microsoft.com/office/drawing/2018/hyperlinkcolor" val="tx"/>
                    </a:ext>
                  </a:extLst>
                </a:hlinkClick>
              </a:rPr>
              <a:t>http://assets.brand.ubc.ca/downloads/ubc_indigenous_peoples_language_guide.pdf</a:t>
            </a:r>
            <a:endParaRPr lang="en-CA">
              <a:solidFill>
                <a:srgbClr val="1155CC"/>
              </a:solidFill>
              <a:latin typeface="Century Gothic"/>
              <a:cs typeface="Arial"/>
            </a:endParaRPr>
          </a:p>
        </p:txBody>
      </p:sp>
    </p:spTree>
    <p:extLst>
      <p:ext uri="{BB962C8B-B14F-4D97-AF65-F5344CB8AC3E}">
        <p14:creationId xmlns:p14="http://schemas.microsoft.com/office/powerpoint/2010/main" val="17066872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497600" y="518400"/>
            <a:ext cx="7513320" cy="397545"/>
          </a:xfrm>
          <a:prstGeom prst="rect">
            <a:avLst/>
          </a:prstGeom>
        </p:spPr>
        <p:txBody>
          <a:bodyPr vert="horz" wrap="square" lIns="90000" tIns="46800" rIns="0" bIns="46800" rtlCol="0" anchor="ctr" anchorCtr="0">
            <a:noAutofit/>
          </a:bodyPr>
          <a:lstStyle/>
          <a:p>
            <a:pPr marL="12700" marR="5080" indent="7620"/>
            <a:r>
              <a:rPr lang="en-CA" sz="3000">
                <a:solidFill>
                  <a:srgbClr val="0070C0"/>
                </a:solidFill>
                <a:latin typeface="Century Gothic"/>
                <a:cs typeface="Trebuchet MS"/>
              </a:rPr>
              <a:t>Share, compare, borrow (15 mins)</a:t>
            </a:r>
            <a:endParaRPr lang="en-US" sz="3000">
              <a:solidFill>
                <a:srgbClr val="0070C0"/>
              </a:solidFill>
              <a:latin typeface="Century Gothic"/>
              <a:cs typeface="Trebuchet MS"/>
            </a:endParaRPr>
          </a:p>
        </p:txBody>
      </p:sp>
      <p:sp>
        <p:nvSpPr>
          <p:cNvPr id="4" name="object 4"/>
          <p:cNvSpPr txBox="1"/>
          <p:nvPr/>
        </p:nvSpPr>
        <p:spPr>
          <a:xfrm>
            <a:off x="737583" y="1282941"/>
            <a:ext cx="8106409" cy="2744341"/>
          </a:xfrm>
          <a:prstGeom prst="rect">
            <a:avLst/>
          </a:prstGeom>
        </p:spPr>
        <p:txBody>
          <a:bodyPr vert="horz" wrap="square" lIns="0" tIns="0" rIns="0" bIns="0" rtlCol="0" anchor="t">
            <a:spAutoFit/>
          </a:bodyPr>
          <a:lstStyle/>
          <a:p>
            <a:pPr marL="12700"/>
            <a:r>
              <a:rPr lang="en-CA" sz="2000">
                <a:solidFill>
                  <a:srgbClr val="0070C0"/>
                </a:solidFill>
                <a:latin typeface="Century Gothic"/>
                <a:cs typeface="Arial"/>
              </a:rPr>
              <a:t>At your table, </a:t>
            </a:r>
            <a:r>
              <a:rPr lang="en-CA" sz="2000" spc="-20">
                <a:latin typeface="Century Gothic"/>
                <a:cs typeface="Arial"/>
              </a:rPr>
              <a:t>share ideas with one another on learning-centred and inclusive characteristics and strategies: </a:t>
            </a:r>
          </a:p>
          <a:p>
            <a:pPr marL="800100" marR="426720" lvl="1" indent="-342900">
              <a:spcBef>
                <a:spcPts val="1005"/>
              </a:spcBef>
              <a:buFont typeface="Wingdings,Sans-Serif"/>
              <a:buChar char="§"/>
            </a:pPr>
            <a:r>
              <a:rPr lang="en-CA" sz="2000">
                <a:solidFill>
                  <a:srgbClr val="0070C0"/>
                </a:solidFill>
                <a:latin typeface="Century Gothic"/>
              </a:rPr>
              <a:t>Share </a:t>
            </a:r>
            <a:r>
              <a:rPr lang="en-CA" sz="2000">
                <a:solidFill>
                  <a:srgbClr val="000000"/>
                </a:solidFill>
                <a:latin typeface="Century Gothic"/>
              </a:rPr>
              <a:t>what you already do on your syllabus that aligns with </a:t>
            </a:r>
            <a:r>
              <a:rPr lang="en-CA" sz="2000">
                <a:latin typeface="Century Gothic"/>
              </a:rPr>
              <a:t>learner-centred and inclusive characteristics</a:t>
            </a:r>
          </a:p>
          <a:p>
            <a:pPr marL="800100" lvl="1" indent="-342900">
              <a:spcBef>
                <a:spcPts val="600"/>
              </a:spcBef>
              <a:buFont typeface="Wingdings,Sans-Serif"/>
              <a:buChar char="§"/>
            </a:pPr>
            <a:r>
              <a:rPr lang="en-CA" sz="2000">
                <a:solidFill>
                  <a:srgbClr val="0070C0"/>
                </a:solidFill>
                <a:latin typeface="Century Gothic"/>
              </a:rPr>
              <a:t>Describe </a:t>
            </a:r>
            <a:r>
              <a:rPr lang="en-CA" sz="2000">
                <a:solidFill>
                  <a:srgbClr val="000000"/>
                </a:solidFill>
                <a:latin typeface="Century Gothic"/>
              </a:rPr>
              <a:t>any </a:t>
            </a:r>
            <a:r>
              <a:rPr lang="en-CA" sz="2000">
                <a:latin typeface="Century Gothic"/>
              </a:rPr>
              <a:t>changes you are inspired to make </a:t>
            </a:r>
            <a:r>
              <a:rPr lang="en-CA" sz="2000" err="1">
                <a:latin typeface="Century Gothic"/>
              </a:rPr>
              <a:t>toyour</a:t>
            </a:r>
            <a:r>
              <a:rPr lang="en-CA" sz="2000">
                <a:latin typeface="Century Gothic"/>
              </a:rPr>
              <a:t> syllabus.</a:t>
            </a:r>
            <a:endParaRPr lang="en-GB" sz="2000">
              <a:latin typeface="Century Gothic"/>
            </a:endParaRPr>
          </a:p>
          <a:p>
            <a:pPr marL="800100" lvl="1" indent="-342900">
              <a:spcBef>
                <a:spcPts val="600"/>
              </a:spcBef>
              <a:buFont typeface="Wingdings,Sans-Serif"/>
              <a:buChar char="§"/>
            </a:pPr>
            <a:r>
              <a:rPr lang="en-CA" sz="2000">
                <a:solidFill>
                  <a:srgbClr val="0070C0"/>
                </a:solidFill>
                <a:latin typeface="Century Gothic"/>
              </a:rPr>
              <a:t>Discuss </a:t>
            </a:r>
            <a:r>
              <a:rPr lang="en-CA" sz="2000">
                <a:latin typeface="Century Gothic"/>
              </a:rPr>
              <a:t>how you want the students to get to know you before they even meet you!</a:t>
            </a:r>
            <a:endParaRPr lang="en-CA" sz="2000" spc="-20">
              <a:latin typeface="Century Gothic"/>
              <a:cs typeface="Arial"/>
            </a:endParaRPr>
          </a:p>
        </p:txBody>
      </p:sp>
      <p:sp>
        <p:nvSpPr>
          <p:cNvPr id="5" name="object 5"/>
          <p:cNvSpPr txBox="1"/>
          <p:nvPr/>
        </p:nvSpPr>
        <p:spPr>
          <a:xfrm>
            <a:off x="8765524" y="50490"/>
            <a:ext cx="222250" cy="203200"/>
          </a:xfrm>
          <a:prstGeom prst="rect">
            <a:avLst/>
          </a:prstGeom>
        </p:spPr>
        <p:txBody>
          <a:bodyPr vert="horz" wrap="square" lIns="0" tIns="0" rIns="0" bIns="0" rtlCol="0">
            <a:spAutoFit/>
          </a:bodyPr>
          <a:lstStyle/>
          <a:p>
            <a:pPr marL="12700">
              <a:lnSpc>
                <a:spcPct val="100000"/>
              </a:lnSpc>
            </a:pPr>
            <a:r>
              <a:rPr sz="1400" b="1" spc="-5">
                <a:solidFill>
                  <a:srgbClr val="FFFFFF"/>
                </a:solidFill>
                <a:latin typeface="Arial"/>
                <a:cs typeface="Arial"/>
              </a:rPr>
              <a:t>20</a:t>
            </a:r>
            <a:endParaRPr sz="1400">
              <a:latin typeface="Arial"/>
              <a:cs typeface="Arial"/>
            </a:endParaRPr>
          </a:p>
        </p:txBody>
      </p:sp>
    </p:spTree>
    <p:extLst>
      <p:ext uri="{BB962C8B-B14F-4D97-AF65-F5344CB8AC3E}">
        <p14:creationId xmlns:p14="http://schemas.microsoft.com/office/powerpoint/2010/main" val="2175572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15106650"/>
            <a:ext cx="96012000" cy="20567904"/>
          </a:xfrm>
          <a:prstGeom prst="rect">
            <a:avLst/>
          </a:prstGeom>
          <a:blipFill>
            <a:blip r:embed="rId3" cstate="print"/>
            <a:stretch>
              <a:fillRect/>
            </a:stretch>
          </a:blipFill>
        </p:spPr>
        <p:txBody>
          <a:bodyPr wrap="square" lIns="0" tIns="0" rIns="0" bIns="0" rtlCol="0"/>
          <a:lstStyle/>
          <a:p>
            <a:endParaRPr/>
          </a:p>
        </p:txBody>
      </p:sp>
      <p:sp>
        <p:nvSpPr>
          <p:cNvPr id="5" name="object 5"/>
          <p:cNvSpPr txBox="1"/>
          <p:nvPr/>
        </p:nvSpPr>
        <p:spPr>
          <a:xfrm>
            <a:off x="8765524" y="50490"/>
            <a:ext cx="222250" cy="203200"/>
          </a:xfrm>
          <a:prstGeom prst="rect">
            <a:avLst/>
          </a:prstGeom>
        </p:spPr>
        <p:txBody>
          <a:bodyPr vert="horz" wrap="square" lIns="0" tIns="0" rIns="0" bIns="0" rtlCol="0">
            <a:spAutoFit/>
          </a:bodyPr>
          <a:lstStyle/>
          <a:p>
            <a:pPr marL="12700">
              <a:lnSpc>
                <a:spcPct val="100000"/>
              </a:lnSpc>
            </a:pPr>
            <a:r>
              <a:rPr sz="1400" b="1" spc="-5">
                <a:solidFill>
                  <a:srgbClr val="FFFFFF"/>
                </a:solidFill>
                <a:latin typeface="Arial"/>
                <a:cs typeface="Arial"/>
              </a:rPr>
              <a:t>20</a:t>
            </a:r>
            <a:endParaRPr sz="1400">
              <a:latin typeface="Arial"/>
              <a:cs typeface="Arial"/>
            </a:endParaRPr>
          </a:p>
        </p:txBody>
      </p:sp>
      <p:sp>
        <p:nvSpPr>
          <p:cNvPr id="21" name="AutoShape 2" descr="https://static.wixstatic.com/media/f53f64_e6689dda8e5a409b98b36e5d6b236a9a~mv2_d_1500_1500_s_2.jpg/v1/fill/w_720,h_720,al_c,q_90,usm_0.66_1.00_0.01/f53f64_e6689dda8e5a409b98b36e5d6b236a9a~mv2_d_1500_1500_s_2.webp">
            <a:extLst>
              <a:ext uri="{FF2B5EF4-FFF2-40B4-BE49-F238E27FC236}">
                <a16:creationId xmlns:a16="http://schemas.microsoft.com/office/drawing/2014/main" id="{7D8002E7-CCEE-2F48-B69E-26AC7FBE2663}"/>
              </a:ext>
            </a:extLst>
          </p:cNvPr>
          <p:cNvSpPr>
            <a:spLocks noChangeAspect="1" noChangeArrowheads="1"/>
          </p:cNvSpPr>
          <p:nvPr/>
        </p:nvSpPr>
        <p:spPr bwMode="auto">
          <a:xfrm>
            <a:off x="4419600" y="-476250"/>
            <a:ext cx="3200400" cy="3200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27" name="Picture 26">
            <a:extLst>
              <a:ext uri="{FF2B5EF4-FFF2-40B4-BE49-F238E27FC236}">
                <a16:creationId xmlns:a16="http://schemas.microsoft.com/office/drawing/2014/main" id="{F5E0CDA5-D5F3-AA4B-9AAD-C5A432438A2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8240" y="953279"/>
            <a:ext cx="4236160" cy="3907080"/>
          </a:xfrm>
          <a:prstGeom prst="rect">
            <a:avLst/>
          </a:prstGeom>
        </p:spPr>
      </p:pic>
      <p:pic>
        <p:nvPicPr>
          <p:cNvPr id="16" name="Picture 15">
            <a:extLst>
              <a:ext uri="{FF2B5EF4-FFF2-40B4-BE49-F238E27FC236}">
                <a16:creationId xmlns:a16="http://schemas.microsoft.com/office/drawing/2014/main" id="{31D92A05-A0D8-0240-9D1E-7BF210247C0F}"/>
              </a:ext>
            </a:extLst>
          </p:cNvPr>
          <p:cNvPicPr>
            <a:picLocks noChangeAspect="1"/>
          </p:cNvPicPr>
          <p:nvPr/>
        </p:nvPicPr>
        <p:blipFill rotWithShape="1">
          <a:blip r:embed="rId5">
            <a:alphaModFix/>
            <a:extLst>
              <a:ext uri="{28A0092B-C50C-407E-A947-70E740481C1C}">
                <a14:useLocalDpi xmlns:a14="http://schemas.microsoft.com/office/drawing/2010/main" val="0"/>
              </a:ext>
            </a:extLst>
          </a:blip>
          <a:srcRect l="3716" t="18235" r="6250" b="18235"/>
          <a:stretch/>
        </p:blipFill>
        <p:spPr>
          <a:xfrm>
            <a:off x="4374723" y="304180"/>
            <a:ext cx="4390801" cy="2743200"/>
          </a:xfrm>
          <a:prstGeom prst="rect">
            <a:avLst/>
          </a:prstGeom>
        </p:spPr>
      </p:pic>
    </p:spTree>
    <p:extLst>
      <p:ext uri="{BB962C8B-B14F-4D97-AF65-F5344CB8AC3E}">
        <p14:creationId xmlns:p14="http://schemas.microsoft.com/office/powerpoint/2010/main" val="1297903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7C6A8-300F-BF53-B00A-9954B5C5EFD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223C8FF-FE6D-E202-3D9C-05CEE89A3F1B}"/>
              </a:ext>
            </a:extLst>
          </p:cNvPr>
          <p:cNvSpPr/>
          <p:nvPr/>
        </p:nvSpPr>
        <p:spPr>
          <a:xfrm>
            <a:off x="0" y="0"/>
            <a:ext cx="9144000" cy="5141976"/>
          </a:xfrm>
          <a:prstGeom prst="rect">
            <a:avLst/>
          </a:prstGeom>
          <a:blipFill>
            <a:blip r:embed="rId3" cstate="print"/>
            <a:stretch>
              <a:fillRect/>
            </a:stretch>
          </a:blipFill>
        </p:spPr>
        <p:txBody>
          <a:bodyPr wrap="square" lIns="0" tIns="0" rIns="0" bIns="0" rtlCol="0"/>
          <a:lstStyle/>
          <a:p>
            <a:endParaRPr/>
          </a:p>
        </p:txBody>
      </p:sp>
      <p:sp>
        <p:nvSpPr>
          <p:cNvPr id="3" name="object 3">
            <a:extLst>
              <a:ext uri="{FF2B5EF4-FFF2-40B4-BE49-F238E27FC236}">
                <a16:creationId xmlns:a16="http://schemas.microsoft.com/office/drawing/2014/main" id="{87794885-C8FD-0959-A522-7B04107ADD9F}"/>
              </a:ext>
            </a:extLst>
          </p:cNvPr>
          <p:cNvSpPr txBox="1">
            <a:spLocks noGrp="1"/>
          </p:cNvSpPr>
          <p:nvPr>
            <p:ph type="title" idx="4294967295"/>
          </p:nvPr>
        </p:nvSpPr>
        <p:spPr>
          <a:xfrm>
            <a:off x="720000" y="439200"/>
            <a:ext cx="7696200" cy="396000"/>
          </a:xfrm>
          <a:prstGeom prst="rect">
            <a:avLst/>
          </a:prstGeom>
        </p:spPr>
        <p:txBody>
          <a:bodyPr vert="horz" wrap="square" lIns="0" tIns="0" rIns="0" bIns="0" rtlCol="0" anchor="ctr" anchorCtr="0">
            <a:noAutofit/>
          </a:bodyPr>
          <a:lstStyle/>
          <a:p>
            <a:pPr marL="9525">
              <a:lnSpc>
                <a:spcPts val="3575"/>
              </a:lnSpc>
            </a:pPr>
            <a:r>
              <a:rPr lang="en-CA" sz="3000" spc="-20">
                <a:solidFill>
                  <a:srgbClr val="0070C0"/>
                </a:solidFill>
                <a:latin typeface="Century Gothic"/>
                <a:cs typeface="Trebuchet MS"/>
              </a:rPr>
              <a:t>Learning Outcomes</a:t>
            </a:r>
            <a:endParaRPr lang="en-US" sz="3000" spc="-15">
              <a:solidFill>
                <a:srgbClr val="0070C0"/>
              </a:solidFill>
              <a:latin typeface="Trebuchet MS"/>
              <a:cs typeface="Trebuchet MS"/>
            </a:endParaRPr>
          </a:p>
        </p:txBody>
      </p:sp>
      <p:sp>
        <p:nvSpPr>
          <p:cNvPr id="4" name="object 4">
            <a:extLst>
              <a:ext uri="{FF2B5EF4-FFF2-40B4-BE49-F238E27FC236}">
                <a16:creationId xmlns:a16="http://schemas.microsoft.com/office/drawing/2014/main" id="{FAE438C4-7296-E349-0274-A0BF80275EDE}"/>
              </a:ext>
            </a:extLst>
          </p:cNvPr>
          <p:cNvSpPr txBox="1"/>
          <p:nvPr/>
        </p:nvSpPr>
        <p:spPr>
          <a:xfrm>
            <a:off x="720000" y="1103449"/>
            <a:ext cx="7357200" cy="4098433"/>
          </a:xfrm>
          <a:prstGeom prst="rect">
            <a:avLst/>
          </a:prstGeom>
        </p:spPr>
        <p:txBody>
          <a:bodyPr vert="horz" wrap="square" lIns="0" tIns="0" rIns="0" bIns="0" rtlCol="0" anchor="t">
            <a:noAutofit/>
          </a:bodyPr>
          <a:lstStyle/>
          <a:p>
            <a:pPr marL="12700">
              <a:lnSpc>
                <a:spcPct val="100000"/>
              </a:lnSpc>
              <a:spcBef>
                <a:spcPts val="1220"/>
              </a:spcBef>
            </a:pPr>
            <a:r>
              <a:rPr sz="2200" spc="-20" dirty="0">
                <a:latin typeface="Century Gothic"/>
                <a:cs typeface="Arial"/>
              </a:rPr>
              <a:t>B</a:t>
            </a:r>
            <a:r>
              <a:rPr sz="2200" dirty="0">
                <a:latin typeface="Century Gothic"/>
                <a:cs typeface="Arial"/>
              </a:rPr>
              <a:t>y</a:t>
            </a:r>
            <a:r>
              <a:rPr sz="2200" spc="-5" dirty="0">
                <a:latin typeface="Century Gothic"/>
                <a:cs typeface="Arial"/>
              </a:rPr>
              <a:t> th</a:t>
            </a:r>
            <a:r>
              <a:rPr sz="2200" dirty="0">
                <a:latin typeface="Century Gothic"/>
                <a:cs typeface="Arial"/>
              </a:rPr>
              <a:t>e</a:t>
            </a:r>
            <a:r>
              <a:rPr sz="2200" spc="-5" dirty="0">
                <a:latin typeface="Century Gothic"/>
                <a:cs typeface="Arial"/>
              </a:rPr>
              <a:t> en</a:t>
            </a:r>
            <a:r>
              <a:rPr sz="2200" dirty="0">
                <a:latin typeface="Century Gothic"/>
                <a:cs typeface="Arial"/>
              </a:rPr>
              <a:t>d</a:t>
            </a:r>
            <a:r>
              <a:rPr sz="2200" spc="-5" dirty="0">
                <a:latin typeface="Century Gothic"/>
                <a:cs typeface="Arial"/>
              </a:rPr>
              <a:t> of th</a:t>
            </a:r>
            <a:r>
              <a:rPr sz="2200" dirty="0">
                <a:latin typeface="Century Gothic"/>
                <a:cs typeface="Arial"/>
              </a:rPr>
              <a:t>e</a:t>
            </a:r>
            <a:r>
              <a:rPr sz="2200" spc="-5" dirty="0">
                <a:latin typeface="Century Gothic"/>
                <a:cs typeface="Arial"/>
              </a:rPr>
              <a:t> </a:t>
            </a:r>
            <a:r>
              <a:rPr sz="2200" dirty="0">
                <a:latin typeface="Century Gothic"/>
                <a:cs typeface="Arial"/>
              </a:rPr>
              <a:t>s</a:t>
            </a:r>
            <a:r>
              <a:rPr sz="2200" spc="-5" dirty="0">
                <a:latin typeface="Century Gothic"/>
                <a:cs typeface="Arial"/>
              </a:rPr>
              <a:t>e</a:t>
            </a:r>
            <a:r>
              <a:rPr sz="2200" dirty="0">
                <a:latin typeface="Century Gothic"/>
                <a:cs typeface="Arial"/>
              </a:rPr>
              <a:t>ssi</a:t>
            </a:r>
            <a:r>
              <a:rPr sz="2200" spc="-5" dirty="0">
                <a:latin typeface="Century Gothic"/>
                <a:cs typeface="Arial"/>
              </a:rPr>
              <a:t>on, </a:t>
            </a:r>
            <a:r>
              <a:rPr sz="2200" dirty="0">
                <a:latin typeface="Century Gothic"/>
                <a:cs typeface="Arial"/>
              </a:rPr>
              <a:t>y</a:t>
            </a:r>
            <a:r>
              <a:rPr sz="2200" spc="-5" dirty="0">
                <a:latin typeface="Century Gothic"/>
                <a:cs typeface="Arial"/>
              </a:rPr>
              <a:t>o</a:t>
            </a:r>
            <a:r>
              <a:rPr sz="2200" dirty="0">
                <a:latin typeface="Century Gothic"/>
                <a:cs typeface="Arial"/>
              </a:rPr>
              <a:t>u</a:t>
            </a:r>
            <a:r>
              <a:rPr sz="2200" spc="-5" dirty="0">
                <a:latin typeface="Century Gothic"/>
                <a:cs typeface="Arial"/>
              </a:rPr>
              <a:t> </a:t>
            </a:r>
            <a:r>
              <a:rPr sz="2200" dirty="0">
                <a:latin typeface="Century Gothic"/>
                <a:cs typeface="Arial"/>
              </a:rPr>
              <a:t>will</a:t>
            </a:r>
            <a:r>
              <a:rPr sz="2200" spc="-5" dirty="0">
                <a:latin typeface="Century Gothic"/>
                <a:cs typeface="Arial"/>
              </a:rPr>
              <a:t> b</a:t>
            </a:r>
            <a:r>
              <a:rPr sz="2200" dirty="0">
                <a:latin typeface="Century Gothic"/>
                <a:cs typeface="Arial"/>
              </a:rPr>
              <a:t>e</a:t>
            </a:r>
            <a:r>
              <a:rPr sz="2200" spc="-5" dirty="0">
                <a:latin typeface="Century Gothic"/>
                <a:cs typeface="Arial"/>
              </a:rPr>
              <a:t> ab</a:t>
            </a:r>
            <a:r>
              <a:rPr sz="2200" dirty="0">
                <a:latin typeface="Century Gothic"/>
                <a:cs typeface="Arial"/>
              </a:rPr>
              <a:t>le</a:t>
            </a:r>
            <a:r>
              <a:rPr sz="2200" spc="-5" dirty="0">
                <a:latin typeface="Century Gothic"/>
                <a:cs typeface="Arial"/>
              </a:rPr>
              <a:t> to:</a:t>
            </a:r>
            <a:endParaRPr lang="en-CA" sz="2200" dirty="0">
              <a:latin typeface="Century Gothic"/>
              <a:cs typeface="Arial"/>
            </a:endParaRPr>
          </a:p>
          <a:p>
            <a:pPr marL="845820" indent="-340995">
              <a:lnSpc>
                <a:spcPct val="100000"/>
              </a:lnSpc>
              <a:spcBef>
                <a:spcPts val="1200"/>
              </a:spcBef>
              <a:buClr>
                <a:srgbClr val="0070C0"/>
              </a:buClr>
              <a:buFont typeface="Arial" panose="020B0604020202020204" pitchFamily="34" charset="0"/>
              <a:buChar char="•"/>
            </a:pPr>
            <a:r>
              <a:rPr sz="2000" spc="-20" dirty="0">
                <a:latin typeface="Century Gothic"/>
                <a:cs typeface="Arial"/>
              </a:rPr>
              <a:t>E</a:t>
            </a:r>
            <a:r>
              <a:rPr sz="2000" dirty="0">
                <a:latin typeface="Century Gothic"/>
                <a:cs typeface="Arial"/>
              </a:rPr>
              <a:t>x</a:t>
            </a:r>
            <a:r>
              <a:rPr sz="2000" spc="-5" dirty="0">
                <a:latin typeface="Century Gothic"/>
                <a:cs typeface="Arial"/>
              </a:rPr>
              <a:t>p</a:t>
            </a:r>
            <a:r>
              <a:rPr sz="2000" dirty="0">
                <a:latin typeface="Century Gothic"/>
                <a:cs typeface="Arial"/>
              </a:rPr>
              <a:t>l</a:t>
            </a:r>
            <a:r>
              <a:rPr sz="2000" spc="-5" dirty="0">
                <a:latin typeface="Century Gothic"/>
                <a:cs typeface="Arial"/>
              </a:rPr>
              <a:t>a</a:t>
            </a:r>
            <a:r>
              <a:rPr sz="2000" dirty="0">
                <a:latin typeface="Century Gothic"/>
                <a:cs typeface="Arial"/>
              </a:rPr>
              <a:t>in</a:t>
            </a:r>
            <a:r>
              <a:rPr sz="2000" spc="-5" dirty="0">
                <a:latin typeface="Century Gothic"/>
                <a:cs typeface="Arial"/>
              </a:rPr>
              <a:t> th</a:t>
            </a:r>
            <a:r>
              <a:rPr sz="2000" dirty="0">
                <a:latin typeface="Century Gothic"/>
                <a:cs typeface="Arial"/>
              </a:rPr>
              <a:t>e</a:t>
            </a:r>
            <a:r>
              <a:rPr sz="2000" spc="-5" dirty="0">
                <a:latin typeface="Century Gothic"/>
                <a:cs typeface="Arial"/>
              </a:rPr>
              <a:t> </a:t>
            </a:r>
            <a:r>
              <a:rPr sz="2000" spc="-5" dirty="0">
                <a:solidFill>
                  <a:srgbClr val="0070C0"/>
                </a:solidFill>
                <a:latin typeface="Century Gothic"/>
                <a:cs typeface="Arial"/>
              </a:rPr>
              <a:t>pu</a:t>
            </a:r>
            <a:r>
              <a:rPr sz="2000" dirty="0">
                <a:solidFill>
                  <a:srgbClr val="0070C0"/>
                </a:solidFill>
                <a:latin typeface="Century Gothic"/>
                <a:cs typeface="Arial"/>
              </a:rPr>
              <a:t>r</a:t>
            </a:r>
            <a:r>
              <a:rPr sz="2000" spc="-5" dirty="0">
                <a:solidFill>
                  <a:srgbClr val="0070C0"/>
                </a:solidFill>
                <a:latin typeface="Century Gothic"/>
                <a:cs typeface="Arial"/>
              </a:rPr>
              <a:t>po</a:t>
            </a:r>
            <a:r>
              <a:rPr sz="2000" dirty="0">
                <a:solidFill>
                  <a:srgbClr val="0070C0"/>
                </a:solidFill>
                <a:latin typeface="Century Gothic"/>
                <a:cs typeface="Arial"/>
              </a:rPr>
              <a:t>s</a:t>
            </a:r>
            <a:r>
              <a:rPr sz="2000" spc="-5" dirty="0">
                <a:solidFill>
                  <a:srgbClr val="0070C0"/>
                </a:solidFill>
                <a:latin typeface="Century Gothic"/>
                <a:cs typeface="Arial"/>
              </a:rPr>
              <a:t>e an</a:t>
            </a:r>
            <a:r>
              <a:rPr sz="2000" dirty="0">
                <a:solidFill>
                  <a:srgbClr val="0070C0"/>
                </a:solidFill>
                <a:latin typeface="Century Gothic"/>
                <a:cs typeface="Arial"/>
              </a:rPr>
              <a:t>d</a:t>
            </a:r>
            <a:r>
              <a:rPr sz="2000" spc="-5" dirty="0">
                <a:solidFill>
                  <a:srgbClr val="0070C0"/>
                </a:solidFill>
                <a:latin typeface="Century Gothic"/>
                <a:cs typeface="Arial"/>
              </a:rPr>
              <a:t> benef</a:t>
            </a:r>
            <a:r>
              <a:rPr sz="2000" dirty="0">
                <a:solidFill>
                  <a:srgbClr val="0070C0"/>
                </a:solidFill>
                <a:latin typeface="Century Gothic"/>
                <a:cs typeface="Arial"/>
              </a:rPr>
              <a:t>i</a:t>
            </a:r>
            <a:r>
              <a:rPr sz="2000" spc="-5" dirty="0">
                <a:solidFill>
                  <a:srgbClr val="0070C0"/>
                </a:solidFill>
                <a:latin typeface="Century Gothic"/>
                <a:cs typeface="Arial"/>
              </a:rPr>
              <a:t>t</a:t>
            </a:r>
            <a:r>
              <a:rPr sz="2000" dirty="0">
                <a:solidFill>
                  <a:srgbClr val="0070C0"/>
                </a:solidFill>
                <a:latin typeface="Century Gothic"/>
                <a:cs typeface="Arial"/>
              </a:rPr>
              <a:t>s</a:t>
            </a:r>
            <a:r>
              <a:rPr sz="2000" spc="-5" dirty="0">
                <a:solidFill>
                  <a:srgbClr val="0070C0"/>
                </a:solidFill>
                <a:latin typeface="Century Gothic"/>
                <a:cs typeface="Arial"/>
              </a:rPr>
              <a:t> </a:t>
            </a:r>
            <a:r>
              <a:rPr sz="2000" spc="-5" dirty="0">
                <a:latin typeface="Century Gothic"/>
                <a:cs typeface="Arial"/>
              </a:rPr>
              <a:t>of</a:t>
            </a:r>
            <a:r>
              <a:rPr lang="en-CA" sz="2000" dirty="0">
                <a:latin typeface="Century Gothic"/>
                <a:cs typeface="Arial"/>
              </a:rPr>
              <a:t> </a:t>
            </a:r>
            <a:r>
              <a:rPr sz="2000" dirty="0">
                <a:latin typeface="Century Gothic"/>
                <a:cs typeface="Arial"/>
              </a:rPr>
              <a:t>l</a:t>
            </a:r>
            <a:r>
              <a:rPr sz="2000" spc="-5" dirty="0">
                <a:latin typeface="Century Gothic"/>
                <a:cs typeface="Arial"/>
              </a:rPr>
              <a:t>ea</a:t>
            </a:r>
            <a:r>
              <a:rPr sz="2000" dirty="0">
                <a:latin typeface="Century Gothic"/>
                <a:cs typeface="Arial"/>
              </a:rPr>
              <a:t>r</a:t>
            </a:r>
            <a:r>
              <a:rPr sz="2000" spc="-5" dirty="0">
                <a:latin typeface="Century Gothic"/>
                <a:cs typeface="Arial"/>
              </a:rPr>
              <a:t>ner</a:t>
            </a:r>
            <a:r>
              <a:rPr sz="2000" dirty="0">
                <a:latin typeface="Century Gothic"/>
                <a:cs typeface="Arial"/>
              </a:rPr>
              <a:t>-c</a:t>
            </a:r>
            <a:r>
              <a:rPr sz="2000" spc="-5" dirty="0">
                <a:latin typeface="Century Gothic"/>
                <a:cs typeface="Arial"/>
              </a:rPr>
              <a:t>ente</a:t>
            </a:r>
            <a:r>
              <a:rPr sz="2000" dirty="0">
                <a:latin typeface="Century Gothic"/>
                <a:cs typeface="Arial"/>
              </a:rPr>
              <a:t>r</a:t>
            </a:r>
            <a:r>
              <a:rPr sz="2000" spc="-5" dirty="0">
                <a:latin typeface="Century Gothic"/>
                <a:cs typeface="Arial"/>
              </a:rPr>
              <a:t>e</a:t>
            </a:r>
            <a:r>
              <a:rPr sz="2000" dirty="0">
                <a:latin typeface="Century Gothic"/>
                <a:cs typeface="Arial"/>
              </a:rPr>
              <a:t>d</a:t>
            </a:r>
            <a:r>
              <a:rPr lang="en-US" sz="2000" dirty="0">
                <a:latin typeface="Century Gothic"/>
                <a:cs typeface="Arial"/>
              </a:rPr>
              <a:t> and inclusive (LCI) </a:t>
            </a:r>
            <a:r>
              <a:rPr sz="2000" dirty="0" err="1">
                <a:latin typeface="Century Gothic"/>
                <a:cs typeface="Arial"/>
              </a:rPr>
              <a:t>syll</a:t>
            </a:r>
            <a:r>
              <a:rPr sz="2000" spc="-5" dirty="0" err="1">
                <a:latin typeface="Century Gothic"/>
                <a:cs typeface="Arial"/>
              </a:rPr>
              <a:t>ab</a:t>
            </a:r>
            <a:r>
              <a:rPr lang="en-CA" sz="2000" spc="-5" dirty="0" err="1">
                <a:latin typeface="Century Gothic"/>
                <a:cs typeface="Arial"/>
              </a:rPr>
              <a:t>i</a:t>
            </a:r>
            <a:r>
              <a:rPr sz="2000" spc="-10" dirty="0">
                <a:latin typeface="Century Gothic"/>
                <a:cs typeface="Arial"/>
              </a:rPr>
              <a:t>,</a:t>
            </a:r>
            <a:r>
              <a:rPr sz="2000" spc="-5" dirty="0">
                <a:latin typeface="Century Gothic"/>
                <a:cs typeface="Arial"/>
              </a:rPr>
              <a:t> f</a:t>
            </a:r>
            <a:r>
              <a:rPr sz="2000" dirty="0">
                <a:latin typeface="Century Gothic"/>
                <a:cs typeface="Arial"/>
              </a:rPr>
              <a:t>r</a:t>
            </a:r>
            <a:r>
              <a:rPr sz="2000" spc="-5" dirty="0">
                <a:latin typeface="Century Gothic"/>
                <a:cs typeface="Arial"/>
              </a:rPr>
              <a:t>o</a:t>
            </a:r>
            <a:r>
              <a:rPr sz="2000" dirty="0">
                <a:latin typeface="Century Gothic"/>
                <a:cs typeface="Arial"/>
              </a:rPr>
              <a:t>m </a:t>
            </a:r>
            <a:r>
              <a:rPr lang="en-CA" sz="2000" dirty="0">
                <a:latin typeface="Century Gothic"/>
                <a:cs typeface="Arial"/>
              </a:rPr>
              <a:t>both the </a:t>
            </a:r>
            <a:r>
              <a:rPr sz="2000" spc="-10" dirty="0">
                <a:latin typeface="Century Gothic"/>
                <a:cs typeface="Arial"/>
              </a:rPr>
              <a:t>st</a:t>
            </a:r>
            <a:r>
              <a:rPr sz="2000" spc="-5" dirty="0">
                <a:latin typeface="Century Gothic"/>
                <a:cs typeface="Arial"/>
              </a:rPr>
              <a:t>udent</a:t>
            </a:r>
            <a:r>
              <a:rPr sz="2000" spc="-65" dirty="0">
                <a:latin typeface="Century Gothic"/>
                <a:cs typeface="Arial"/>
              </a:rPr>
              <a:t> </a:t>
            </a:r>
            <a:r>
              <a:rPr sz="2000" spc="-5" dirty="0">
                <a:latin typeface="Century Gothic"/>
                <a:cs typeface="Arial"/>
              </a:rPr>
              <a:t>an</a:t>
            </a:r>
            <a:r>
              <a:rPr sz="2000" dirty="0">
                <a:latin typeface="Century Gothic"/>
                <a:cs typeface="Arial"/>
              </a:rPr>
              <a:t>d</a:t>
            </a:r>
            <a:r>
              <a:rPr sz="2000" spc="-5" dirty="0">
                <a:latin typeface="Century Gothic"/>
                <a:cs typeface="Arial"/>
              </a:rPr>
              <a:t> </a:t>
            </a:r>
            <a:r>
              <a:rPr sz="2000" dirty="0">
                <a:latin typeface="Century Gothic"/>
                <a:cs typeface="Arial"/>
              </a:rPr>
              <a:t>i</a:t>
            </a:r>
            <a:r>
              <a:rPr sz="2000" spc="-5" dirty="0">
                <a:latin typeface="Century Gothic"/>
                <a:cs typeface="Arial"/>
              </a:rPr>
              <a:t>n</a:t>
            </a:r>
            <a:r>
              <a:rPr sz="2000" spc="-10" dirty="0">
                <a:latin typeface="Century Gothic"/>
                <a:cs typeface="Arial"/>
              </a:rPr>
              <a:t>st</a:t>
            </a:r>
            <a:r>
              <a:rPr sz="2000" dirty="0">
                <a:latin typeface="Century Gothic"/>
                <a:cs typeface="Arial"/>
              </a:rPr>
              <a:t>r</a:t>
            </a:r>
            <a:r>
              <a:rPr sz="2000" spc="-5" dirty="0">
                <a:latin typeface="Century Gothic"/>
                <a:cs typeface="Arial"/>
              </a:rPr>
              <a:t>u</a:t>
            </a:r>
            <a:r>
              <a:rPr sz="2000" spc="-10" dirty="0">
                <a:latin typeface="Century Gothic"/>
                <a:cs typeface="Arial"/>
              </a:rPr>
              <a:t>ct</a:t>
            </a:r>
            <a:r>
              <a:rPr sz="2000" spc="-5" dirty="0">
                <a:latin typeface="Century Gothic"/>
                <a:cs typeface="Arial"/>
              </a:rPr>
              <a:t>o</a:t>
            </a:r>
            <a:r>
              <a:rPr sz="2000" dirty="0">
                <a:latin typeface="Century Gothic"/>
                <a:cs typeface="Arial"/>
              </a:rPr>
              <a:t>r</a:t>
            </a:r>
            <a:r>
              <a:rPr sz="2000" spc="-65" dirty="0">
                <a:latin typeface="Century Gothic"/>
                <a:cs typeface="Arial"/>
              </a:rPr>
              <a:t> </a:t>
            </a:r>
            <a:r>
              <a:rPr sz="2000" spc="-5" dirty="0">
                <a:latin typeface="Century Gothic"/>
                <a:cs typeface="Arial"/>
              </a:rPr>
              <a:t>pe</a:t>
            </a:r>
            <a:r>
              <a:rPr sz="2000" dirty="0">
                <a:latin typeface="Century Gothic"/>
                <a:cs typeface="Arial"/>
              </a:rPr>
              <a:t>rs</a:t>
            </a:r>
            <a:r>
              <a:rPr sz="2000" spc="-5" dirty="0">
                <a:latin typeface="Century Gothic"/>
                <a:cs typeface="Arial"/>
              </a:rPr>
              <a:t>pe</a:t>
            </a:r>
            <a:r>
              <a:rPr sz="2000" spc="-10" dirty="0">
                <a:latin typeface="Century Gothic"/>
                <a:cs typeface="Arial"/>
              </a:rPr>
              <a:t>ct</a:t>
            </a:r>
            <a:r>
              <a:rPr sz="2000" dirty="0">
                <a:latin typeface="Century Gothic"/>
                <a:cs typeface="Arial"/>
              </a:rPr>
              <a:t>iv</a:t>
            </a:r>
            <a:r>
              <a:rPr sz="2000" spc="-5" dirty="0">
                <a:latin typeface="Century Gothic"/>
                <a:cs typeface="Arial"/>
              </a:rPr>
              <a:t>e</a:t>
            </a:r>
            <a:r>
              <a:rPr sz="2000" dirty="0">
                <a:latin typeface="Century Gothic"/>
                <a:cs typeface="Arial"/>
              </a:rPr>
              <a:t>s</a:t>
            </a:r>
            <a:r>
              <a:rPr lang="en-US" sz="2000" dirty="0">
                <a:latin typeface="Century Gothic"/>
                <a:cs typeface="Arial"/>
              </a:rPr>
              <a:t>.</a:t>
            </a:r>
          </a:p>
          <a:p>
            <a:pPr marL="845820" indent="-340995">
              <a:spcBef>
                <a:spcPts val="1200"/>
              </a:spcBef>
              <a:buClr>
                <a:srgbClr val="0070C0"/>
              </a:buClr>
              <a:buFont typeface="Arial" panose="020B0604020202020204" pitchFamily="34" charset="0"/>
              <a:buChar char="•"/>
            </a:pPr>
            <a:r>
              <a:rPr lang="en-GB" sz="2000" dirty="0">
                <a:latin typeface="Century Gothic"/>
              </a:rPr>
              <a:t>Discuss </a:t>
            </a:r>
            <a:r>
              <a:rPr lang="en-GB" sz="2000" dirty="0">
                <a:solidFill>
                  <a:srgbClr val="0070C0"/>
                </a:solidFill>
                <a:latin typeface="Century Gothic"/>
              </a:rPr>
              <a:t>elements</a:t>
            </a:r>
            <a:r>
              <a:rPr lang="en-GB" sz="2000" dirty="0">
                <a:latin typeface="Century Gothic"/>
              </a:rPr>
              <a:t> of a LCI syllabus, and </a:t>
            </a:r>
            <a:r>
              <a:rPr lang="en-CA" sz="2000" dirty="0">
                <a:latin typeface="Century Gothic"/>
                <a:cs typeface="Arial"/>
              </a:rPr>
              <a:t>assess your course syllabi for hidden assumptions. </a:t>
            </a:r>
            <a:endParaRPr lang="en-CA" sz="2000" dirty="0">
              <a:latin typeface="Century Gothic"/>
            </a:endParaRPr>
          </a:p>
          <a:p>
            <a:pPr marL="845820" lvl="0" indent="-340995">
              <a:spcBef>
                <a:spcPts val="1200"/>
              </a:spcBef>
              <a:buClr>
                <a:srgbClr val="0070C0"/>
              </a:buClr>
              <a:buFont typeface="Arial" panose="020B0604020202020204" pitchFamily="34" charset="0"/>
              <a:buChar char="•"/>
            </a:pPr>
            <a:r>
              <a:rPr lang="en-CA" sz="2000" dirty="0">
                <a:latin typeface="Century Gothic"/>
              </a:rPr>
              <a:t>Enhance your syllabus by </a:t>
            </a:r>
            <a:r>
              <a:rPr lang="en-CA" sz="2000" dirty="0">
                <a:solidFill>
                  <a:srgbClr val="0070C0"/>
                </a:solidFill>
                <a:latin typeface="Century Gothic"/>
              </a:rPr>
              <a:t>drafting sections </a:t>
            </a:r>
            <a:r>
              <a:rPr lang="en-CA" sz="2000" dirty="0">
                <a:latin typeface="Century Gothic"/>
              </a:rPr>
              <a:t>to be more learner-centered and inclusive.</a:t>
            </a:r>
          </a:p>
          <a:p>
            <a:pPr marL="845820" indent="-340995">
              <a:spcBef>
                <a:spcPts val="1200"/>
              </a:spcBef>
              <a:buClr>
                <a:srgbClr val="0070C0"/>
              </a:buClr>
              <a:buFont typeface="Arial" panose="020B0604020202020204" pitchFamily="34" charset="0"/>
              <a:buChar char="•"/>
            </a:pPr>
            <a:r>
              <a:rPr lang="en-CA" sz="2000" dirty="0">
                <a:latin typeface="Century Gothic"/>
                <a:cs typeface="Arial"/>
              </a:rPr>
              <a:t>Advance your </a:t>
            </a:r>
            <a:r>
              <a:rPr lang="en-CA" sz="2000" dirty="0">
                <a:solidFill>
                  <a:srgbClr val="0070C0"/>
                </a:solidFill>
                <a:latin typeface="Century Gothic"/>
                <a:cs typeface="Arial"/>
              </a:rPr>
              <a:t>commitment</a:t>
            </a:r>
            <a:r>
              <a:rPr lang="en-CA" sz="2000" dirty="0">
                <a:latin typeface="Century Gothic"/>
                <a:cs typeface="Arial"/>
              </a:rPr>
              <a:t> to inclusive teaching through your course syllabus. </a:t>
            </a:r>
            <a:endParaRPr lang="en-US" sz="2000" dirty="0">
              <a:latin typeface="Century Gothic"/>
            </a:endParaRPr>
          </a:p>
        </p:txBody>
      </p:sp>
      <p:sp>
        <p:nvSpPr>
          <p:cNvPr id="5" name="object 5">
            <a:extLst>
              <a:ext uri="{FF2B5EF4-FFF2-40B4-BE49-F238E27FC236}">
                <a16:creationId xmlns:a16="http://schemas.microsoft.com/office/drawing/2014/main" id="{9EB0F36C-3EC5-193B-E339-FE13B3B04914}"/>
              </a:ext>
            </a:extLst>
          </p:cNvPr>
          <p:cNvSpPr txBox="1"/>
          <p:nvPr/>
        </p:nvSpPr>
        <p:spPr>
          <a:xfrm>
            <a:off x="8765524" y="50490"/>
            <a:ext cx="124460" cy="203200"/>
          </a:xfrm>
          <a:prstGeom prst="rect">
            <a:avLst/>
          </a:prstGeom>
        </p:spPr>
        <p:txBody>
          <a:bodyPr vert="horz" wrap="square" lIns="0" tIns="0" rIns="0" bIns="0" rtlCol="0">
            <a:spAutoFit/>
          </a:bodyPr>
          <a:lstStyle/>
          <a:p>
            <a:pPr marL="12700">
              <a:lnSpc>
                <a:spcPct val="100000"/>
              </a:lnSpc>
            </a:pPr>
            <a:r>
              <a:rPr sz="1400" b="1">
                <a:solidFill>
                  <a:srgbClr val="FFFFFF"/>
                </a:solidFill>
                <a:latin typeface="Arial"/>
                <a:cs typeface="Arial"/>
              </a:rPr>
              <a:t>2</a:t>
            </a:r>
            <a:endParaRPr sz="1400">
              <a:latin typeface="Arial"/>
              <a:cs typeface="Arial"/>
            </a:endParaRPr>
          </a:p>
        </p:txBody>
      </p:sp>
    </p:spTree>
    <p:extLst>
      <p:ext uri="{BB962C8B-B14F-4D97-AF65-F5344CB8AC3E}">
        <p14:creationId xmlns:p14="http://schemas.microsoft.com/office/powerpoint/2010/main" val="1309731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E04D6-724C-7873-5335-E7C012A6B62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A23847B5-AB35-B1C9-30CF-65B6096BB17D}"/>
              </a:ext>
            </a:extLst>
          </p:cNvPr>
          <p:cNvSpPr txBox="1"/>
          <p:nvPr/>
        </p:nvSpPr>
        <p:spPr>
          <a:xfrm>
            <a:off x="1497600" y="518400"/>
            <a:ext cx="7513320" cy="397545"/>
          </a:xfrm>
          <a:prstGeom prst="rect">
            <a:avLst/>
          </a:prstGeom>
        </p:spPr>
        <p:txBody>
          <a:bodyPr vert="horz" wrap="square" lIns="90000" tIns="46800" rIns="0" bIns="46800" rtlCol="0" anchor="ctr" anchorCtr="0">
            <a:noAutofit/>
          </a:bodyPr>
          <a:lstStyle/>
          <a:p>
            <a:pPr marL="12700" marR="5080" indent="7620"/>
            <a:r>
              <a:rPr lang="en-CA" sz="3000">
                <a:solidFill>
                  <a:srgbClr val="0070C0"/>
                </a:solidFill>
                <a:latin typeface="Century Gothic"/>
                <a:cs typeface="Trebuchet MS"/>
              </a:rPr>
              <a:t>Summarize key take-aways</a:t>
            </a:r>
            <a:endParaRPr lang="en-US" sz="3000">
              <a:solidFill>
                <a:srgbClr val="0070C0"/>
              </a:solidFill>
              <a:latin typeface="Century Gothic"/>
              <a:cs typeface="Trebuchet MS"/>
            </a:endParaRPr>
          </a:p>
        </p:txBody>
      </p:sp>
      <p:sp>
        <p:nvSpPr>
          <p:cNvPr id="4" name="object 4">
            <a:extLst>
              <a:ext uri="{FF2B5EF4-FFF2-40B4-BE49-F238E27FC236}">
                <a16:creationId xmlns:a16="http://schemas.microsoft.com/office/drawing/2014/main" id="{730E801A-23CD-B792-61CB-000D8D4FE797}"/>
              </a:ext>
            </a:extLst>
          </p:cNvPr>
          <p:cNvSpPr txBox="1"/>
          <p:nvPr/>
        </p:nvSpPr>
        <p:spPr>
          <a:xfrm>
            <a:off x="737583" y="1282941"/>
            <a:ext cx="8106409" cy="1846659"/>
          </a:xfrm>
          <a:prstGeom prst="rect">
            <a:avLst/>
          </a:prstGeom>
        </p:spPr>
        <p:txBody>
          <a:bodyPr vert="horz" wrap="square" lIns="0" tIns="0" rIns="0" bIns="0" rtlCol="0" anchor="t">
            <a:spAutoFit/>
          </a:bodyPr>
          <a:lstStyle/>
          <a:p>
            <a:pPr marL="355600" indent="-342900">
              <a:spcBef>
                <a:spcPts val="1200"/>
              </a:spcBef>
              <a:buFont typeface="Wingdings" panose="020B0604020202020204" pitchFamily="34" charset="0"/>
              <a:buChar char="§"/>
            </a:pPr>
            <a:r>
              <a:rPr lang="en-CA" sz="2000">
                <a:latin typeface="Century Gothic"/>
                <a:cs typeface="Arial"/>
              </a:rPr>
              <a:t>Include a personalized Land Acknowledgement</a:t>
            </a:r>
            <a:endParaRPr lang="en-US"/>
          </a:p>
          <a:p>
            <a:pPr marL="355600" indent="-342900">
              <a:spcBef>
                <a:spcPts val="1200"/>
              </a:spcBef>
              <a:buFont typeface="Wingdings" panose="020B0604020202020204" pitchFamily="34" charset="0"/>
              <a:buChar char="§"/>
            </a:pPr>
            <a:r>
              <a:rPr lang="en-CA" sz="2000">
                <a:latin typeface="Century Gothic"/>
                <a:cs typeface="Arial"/>
              </a:rPr>
              <a:t>Provide key information outlined in the UBC Senate Policy</a:t>
            </a:r>
          </a:p>
          <a:p>
            <a:pPr marL="355600" indent="-342900">
              <a:spcBef>
                <a:spcPts val="1200"/>
              </a:spcBef>
              <a:buFont typeface="Wingdings" panose="020B0604020202020204" pitchFamily="34" charset="0"/>
              <a:buChar char="§"/>
            </a:pPr>
            <a:r>
              <a:rPr lang="en-CA" sz="2000">
                <a:latin typeface="Century Gothic"/>
                <a:cs typeface="Arial"/>
              </a:rPr>
              <a:t>Write in a welcoming tone using inclusive language that aims to value and respect everyone in the learning environment (including the instructor!)</a:t>
            </a:r>
            <a:endParaRPr lang="en-US" sz="2000" err="1">
              <a:latin typeface="Century Gothic"/>
              <a:cs typeface="Arial"/>
            </a:endParaRPr>
          </a:p>
        </p:txBody>
      </p:sp>
      <p:sp>
        <p:nvSpPr>
          <p:cNvPr id="5" name="object 5">
            <a:extLst>
              <a:ext uri="{FF2B5EF4-FFF2-40B4-BE49-F238E27FC236}">
                <a16:creationId xmlns:a16="http://schemas.microsoft.com/office/drawing/2014/main" id="{7D5ABEFB-52E8-7D61-927C-FA61BB264F1C}"/>
              </a:ext>
            </a:extLst>
          </p:cNvPr>
          <p:cNvSpPr txBox="1"/>
          <p:nvPr/>
        </p:nvSpPr>
        <p:spPr>
          <a:xfrm>
            <a:off x="8765524" y="50490"/>
            <a:ext cx="222250" cy="203200"/>
          </a:xfrm>
          <a:prstGeom prst="rect">
            <a:avLst/>
          </a:prstGeom>
        </p:spPr>
        <p:txBody>
          <a:bodyPr vert="horz" wrap="square" lIns="0" tIns="0" rIns="0" bIns="0" rtlCol="0">
            <a:spAutoFit/>
          </a:bodyPr>
          <a:lstStyle/>
          <a:p>
            <a:pPr marL="12700">
              <a:lnSpc>
                <a:spcPct val="100000"/>
              </a:lnSpc>
            </a:pPr>
            <a:r>
              <a:rPr sz="1400" b="1" spc="-5">
                <a:solidFill>
                  <a:srgbClr val="FFFFFF"/>
                </a:solidFill>
                <a:latin typeface="Arial"/>
                <a:cs typeface="Arial"/>
              </a:rPr>
              <a:t>20</a:t>
            </a:r>
            <a:endParaRPr sz="1400">
              <a:latin typeface="Arial"/>
              <a:cs typeface="Arial"/>
            </a:endParaRPr>
          </a:p>
        </p:txBody>
      </p:sp>
    </p:spTree>
    <p:extLst>
      <p:ext uri="{BB962C8B-B14F-4D97-AF65-F5344CB8AC3E}">
        <p14:creationId xmlns:p14="http://schemas.microsoft.com/office/powerpoint/2010/main" val="36696692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45017" y="480036"/>
            <a:ext cx="4968000" cy="461665"/>
          </a:xfrm>
          <a:prstGeom prst="rect">
            <a:avLst/>
          </a:prstGeom>
        </p:spPr>
        <p:txBody>
          <a:bodyPr vert="horz" wrap="square" lIns="0" tIns="0" rIns="0" bIns="0" rtlCol="0">
            <a:spAutoFit/>
          </a:bodyPr>
          <a:lstStyle/>
          <a:p>
            <a:pPr marL="12700">
              <a:lnSpc>
                <a:spcPct val="100000"/>
              </a:lnSpc>
            </a:pPr>
            <a:r>
              <a:rPr sz="3000" spc="-30">
                <a:solidFill>
                  <a:srgbClr val="0070C0"/>
                </a:solidFill>
                <a:latin typeface="Trebuchet MS"/>
                <a:cs typeface="Trebuchet MS"/>
              </a:rPr>
              <a:t>Q</a:t>
            </a:r>
            <a:r>
              <a:rPr sz="3000" spc="-5">
                <a:solidFill>
                  <a:srgbClr val="0070C0"/>
                </a:solidFill>
                <a:latin typeface="Trebuchet MS"/>
                <a:cs typeface="Trebuchet MS"/>
              </a:rPr>
              <a:t>u</a:t>
            </a:r>
            <a:r>
              <a:rPr sz="3000">
                <a:solidFill>
                  <a:srgbClr val="0070C0"/>
                </a:solidFill>
                <a:latin typeface="Trebuchet MS"/>
                <a:cs typeface="Trebuchet MS"/>
              </a:rPr>
              <a:t>e</a:t>
            </a:r>
            <a:r>
              <a:rPr sz="3000" spc="-20">
                <a:solidFill>
                  <a:srgbClr val="0070C0"/>
                </a:solidFill>
                <a:latin typeface="Trebuchet MS"/>
                <a:cs typeface="Trebuchet MS"/>
              </a:rPr>
              <a:t>s</a:t>
            </a:r>
            <a:r>
              <a:rPr sz="3000" spc="-5">
                <a:solidFill>
                  <a:srgbClr val="0070C0"/>
                </a:solidFill>
                <a:latin typeface="Trebuchet MS"/>
                <a:cs typeface="Trebuchet MS"/>
              </a:rPr>
              <a:t>t</a:t>
            </a:r>
            <a:r>
              <a:rPr sz="3000" spc="-10">
                <a:solidFill>
                  <a:srgbClr val="0070C0"/>
                </a:solidFill>
                <a:latin typeface="Trebuchet MS"/>
                <a:cs typeface="Trebuchet MS"/>
              </a:rPr>
              <a:t>i</a:t>
            </a:r>
            <a:r>
              <a:rPr sz="3000" spc="-20">
                <a:solidFill>
                  <a:srgbClr val="0070C0"/>
                </a:solidFill>
                <a:latin typeface="Trebuchet MS"/>
                <a:cs typeface="Trebuchet MS"/>
              </a:rPr>
              <a:t>o</a:t>
            </a:r>
            <a:r>
              <a:rPr sz="3000" spc="-5">
                <a:solidFill>
                  <a:srgbClr val="0070C0"/>
                </a:solidFill>
                <a:latin typeface="Trebuchet MS"/>
                <a:cs typeface="Trebuchet MS"/>
              </a:rPr>
              <a:t>ns</a:t>
            </a:r>
            <a:r>
              <a:rPr sz="3000">
                <a:solidFill>
                  <a:srgbClr val="0070C0"/>
                </a:solidFill>
                <a:latin typeface="Trebuchet MS"/>
                <a:cs typeface="Trebuchet MS"/>
              </a:rPr>
              <a:t>?</a:t>
            </a:r>
            <a:r>
              <a:rPr lang="en-US" sz="3000">
                <a:solidFill>
                  <a:srgbClr val="0070C0"/>
                </a:solidFill>
                <a:latin typeface="Trebuchet MS"/>
                <a:cs typeface="Trebuchet MS"/>
              </a:rPr>
              <a:t> Get in touch!</a:t>
            </a:r>
            <a:endParaRPr sz="3000">
              <a:latin typeface="Trebuchet MS"/>
              <a:cs typeface="Trebuchet MS"/>
            </a:endParaRPr>
          </a:p>
        </p:txBody>
      </p:sp>
      <p:sp>
        <p:nvSpPr>
          <p:cNvPr id="3" name="object 3"/>
          <p:cNvSpPr txBox="1"/>
          <p:nvPr/>
        </p:nvSpPr>
        <p:spPr>
          <a:xfrm>
            <a:off x="258225" y="61928"/>
            <a:ext cx="1132840" cy="177800"/>
          </a:xfrm>
          <a:prstGeom prst="rect">
            <a:avLst/>
          </a:prstGeom>
        </p:spPr>
        <p:txBody>
          <a:bodyPr vert="horz" wrap="square" lIns="0" tIns="0" rIns="0" bIns="0" rtlCol="0">
            <a:spAutoFit/>
          </a:bodyPr>
          <a:lstStyle/>
          <a:p>
            <a:pPr marL="12700">
              <a:lnSpc>
                <a:spcPct val="100000"/>
              </a:lnSpc>
            </a:pPr>
            <a:r>
              <a:rPr sz="1200" spc="-15">
                <a:solidFill>
                  <a:srgbClr val="FFFFFF"/>
                </a:solidFill>
                <a:latin typeface="Arial"/>
                <a:cs typeface="Arial"/>
              </a:rPr>
              <a:t>A</a:t>
            </a:r>
            <a:r>
              <a:rPr sz="1200" spc="-5">
                <a:solidFill>
                  <a:srgbClr val="FFFFFF"/>
                </a:solidFill>
                <a:latin typeface="Arial"/>
                <a:cs typeface="Arial"/>
              </a:rPr>
              <a:t>ugust</a:t>
            </a:r>
            <a:r>
              <a:rPr sz="1200" spc="5">
                <a:solidFill>
                  <a:srgbClr val="FFFFFF"/>
                </a:solidFill>
                <a:latin typeface="Arial"/>
                <a:cs typeface="Arial"/>
              </a:rPr>
              <a:t> </a:t>
            </a:r>
            <a:r>
              <a:rPr sz="1200" spc="-5">
                <a:solidFill>
                  <a:srgbClr val="FFFFFF"/>
                </a:solidFill>
                <a:latin typeface="Arial"/>
                <a:cs typeface="Arial"/>
              </a:rPr>
              <a:t>28,</a:t>
            </a:r>
            <a:r>
              <a:rPr sz="1200" spc="5">
                <a:solidFill>
                  <a:srgbClr val="FFFFFF"/>
                </a:solidFill>
                <a:latin typeface="Arial"/>
                <a:cs typeface="Arial"/>
              </a:rPr>
              <a:t> </a:t>
            </a:r>
            <a:r>
              <a:rPr sz="1200" spc="-5">
                <a:solidFill>
                  <a:srgbClr val="FFFFFF"/>
                </a:solidFill>
                <a:latin typeface="Arial"/>
                <a:cs typeface="Arial"/>
              </a:rPr>
              <a:t>201</a:t>
            </a:r>
            <a:r>
              <a:rPr sz="1200">
                <a:solidFill>
                  <a:srgbClr val="FFFFFF"/>
                </a:solidFill>
                <a:latin typeface="Arial"/>
                <a:cs typeface="Arial"/>
              </a:rPr>
              <a:t>7</a:t>
            </a:r>
            <a:endParaRPr sz="1200">
              <a:latin typeface="Arial"/>
              <a:cs typeface="Arial"/>
            </a:endParaRPr>
          </a:p>
        </p:txBody>
      </p:sp>
      <p:sp>
        <p:nvSpPr>
          <p:cNvPr id="4" name="object 4"/>
          <p:cNvSpPr txBox="1"/>
          <p:nvPr/>
        </p:nvSpPr>
        <p:spPr>
          <a:xfrm>
            <a:off x="8765524" y="50490"/>
            <a:ext cx="222250" cy="203200"/>
          </a:xfrm>
          <a:prstGeom prst="rect">
            <a:avLst/>
          </a:prstGeom>
        </p:spPr>
        <p:txBody>
          <a:bodyPr vert="horz" wrap="square" lIns="0" tIns="0" rIns="0" bIns="0" rtlCol="0">
            <a:spAutoFit/>
          </a:bodyPr>
          <a:lstStyle/>
          <a:p>
            <a:pPr marL="12700">
              <a:lnSpc>
                <a:spcPct val="100000"/>
              </a:lnSpc>
            </a:pPr>
            <a:r>
              <a:rPr sz="1400" b="1" spc="-5">
                <a:solidFill>
                  <a:srgbClr val="FFFFFF"/>
                </a:solidFill>
                <a:latin typeface="Arial"/>
                <a:cs typeface="Arial"/>
              </a:rPr>
              <a:t>25</a:t>
            </a:r>
            <a:endParaRPr sz="1400">
              <a:latin typeface="Arial"/>
              <a:cs typeface="Arial"/>
            </a:endParaRPr>
          </a:p>
        </p:txBody>
      </p:sp>
      <p:sp>
        <p:nvSpPr>
          <p:cNvPr id="5" name="object 5"/>
          <p:cNvSpPr txBox="1"/>
          <p:nvPr/>
        </p:nvSpPr>
        <p:spPr>
          <a:xfrm>
            <a:off x="1139190" y="3246302"/>
            <a:ext cx="2574652" cy="276999"/>
          </a:xfrm>
          <a:prstGeom prst="rect">
            <a:avLst/>
          </a:prstGeom>
        </p:spPr>
        <p:txBody>
          <a:bodyPr vert="horz" wrap="square" lIns="0" tIns="0" rIns="0" bIns="0" rtlCol="0" anchor="t">
            <a:spAutoFit/>
          </a:bodyPr>
          <a:lstStyle/>
          <a:p>
            <a:pPr marL="12700">
              <a:lnSpc>
                <a:spcPct val="100000"/>
              </a:lnSpc>
            </a:pPr>
            <a:r>
              <a:rPr lang="en-US" spc="-5">
                <a:solidFill>
                  <a:srgbClr val="1155CC"/>
                </a:solidFill>
                <a:latin typeface="Arial"/>
                <a:cs typeface="Arial"/>
                <a:hlinkClick r:id="rId3">
                  <a:extLst>
                    <a:ext uri="{A12FA001-AC4F-418D-AE19-62706E023703}">
                      <ahyp:hlinkClr xmlns:ahyp="http://schemas.microsoft.com/office/drawing/2018/hyperlinkcolor" val="tx"/>
                    </a:ext>
                  </a:extLst>
                </a:hlinkClick>
              </a:rPr>
              <a:t>Ga</a:t>
            </a:r>
            <a:r>
              <a:rPr lang="en-US">
                <a:solidFill>
                  <a:srgbClr val="1155CC"/>
                </a:solidFill>
                <a:latin typeface="Arial"/>
                <a:cs typeface="Arial"/>
                <a:hlinkClick r:id="rId3">
                  <a:extLst>
                    <a:ext uri="{A12FA001-AC4F-418D-AE19-62706E023703}">
                      <ahyp:hlinkClr xmlns:ahyp="http://schemas.microsoft.com/office/drawing/2018/hyperlinkcolor" val="tx"/>
                    </a:ext>
                  </a:extLst>
                </a:hlinkClick>
              </a:rPr>
              <a:t>il</a:t>
            </a:r>
            <a:r>
              <a:rPr lang="en-US" spc="-5">
                <a:solidFill>
                  <a:srgbClr val="1155CC"/>
                </a:solidFill>
                <a:latin typeface="Arial"/>
                <a:cs typeface="Arial"/>
                <a:hlinkClick r:id="rId3">
                  <a:extLst>
                    <a:ext uri="{A12FA001-AC4F-418D-AE19-62706E023703}">
                      <ahyp:hlinkClr xmlns:ahyp="http://schemas.microsoft.com/office/drawing/2018/hyperlinkcolor" val="tx"/>
                    </a:ext>
                  </a:extLst>
                </a:hlinkClick>
              </a:rPr>
              <a:t>.</a:t>
            </a:r>
            <a:r>
              <a:rPr lang="en-US" u="sng" spc="-5">
                <a:solidFill>
                  <a:srgbClr val="1155CC"/>
                </a:solidFill>
                <a:latin typeface="Arial"/>
                <a:cs typeface="Arial"/>
                <a:hlinkClick r:id="rId3"/>
              </a:rPr>
              <a:t>H</a:t>
            </a:r>
            <a:r>
              <a:rPr lang="en-US" u="sng" spc="-5">
                <a:solidFill>
                  <a:srgbClr val="1155CC"/>
                </a:solidFill>
                <a:latin typeface="Arial"/>
                <a:cs typeface="Arial"/>
                <a:hlinkClick r:id="rId3">
                  <a:extLst>
                    <a:ext uri="{A12FA001-AC4F-418D-AE19-62706E023703}">
                      <ahyp:hlinkClr xmlns:ahyp="http://schemas.microsoft.com/office/drawing/2018/hyperlinkcolor" val="tx"/>
                    </a:ext>
                  </a:extLst>
                </a:hlinkClick>
              </a:rPr>
              <a:t>a</a:t>
            </a:r>
            <a:r>
              <a:rPr lang="en-US" u="sng">
                <a:solidFill>
                  <a:srgbClr val="1155CC"/>
                </a:solidFill>
                <a:latin typeface="Arial"/>
                <a:cs typeface="Arial"/>
                <a:hlinkClick r:id="rId3">
                  <a:extLst>
                    <a:ext uri="{A12FA001-AC4F-418D-AE19-62706E023703}">
                      <ahyp:hlinkClr xmlns:ahyp="http://schemas.microsoft.com/office/drawing/2018/hyperlinkcolor" val="tx"/>
                    </a:ext>
                  </a:extLst>
                </a:hlinkClick>
              </a:rPr>
              <a:t>mm</a:t>
            </a:r>
            <a:r>
              <a:rPr lang="en-US" u="sng" spc="-5">
                <a:solidFill>
                  <a:srgbClr val="1155CC"/>
                </a:solidFill>
                <a:latin typeface="Arial"/>
                <a:cs typeface="Arial"/>
                <a:hlinkClick r:id="rId3">
                  <a:extLst>
                    <a:ext uri="{A12FA001-AC4F-418D-AE19-62706E023703}">
                      <ahyp:hlinkClr xmlns:ahyp="http://schemas.microsoft.com/office/drawing/2018/hyperlinkcolor" val="tx"/>
                    </a:ext>
                  </a:extLst>
                </a:hlinkClick>
              </a:rPr>
              <a:t>ond</a:t>
            </a:r>
            <a:r>
              <a:rPr lang="en-US" spc="-5">
                <a:solidFill>
                  <a:srgbClr val="1155CC"/>
                </a:solidFill>
                <a:latin typeface="Arial"/>
                <a:cs typeface="Arial"/>
                <a:hlinkClick r:id="rId3">
                  <a:extLst>
                    <a:ext uri="{A12FA001-AC4F-418D-AE19-62706E023703}">
                      <ahyp:hlinkClr xmlns:ahyp="http://schemas.microsoft.com/office/drawing/2018/hyperlinkcolor" val="tx"/>
                    </a:ext>
                  </a:extLst>
                </a:hlinkClick>
              </a:rPr>
              <a:t>@ub</a:t>
            </a:r>
            <a:r>
              <a:rPr lang="en-US" spc="-10">
                <a:solidFill>
                  <a:srgbClr val="1155CC"/>
                </a:solidFill>
                <a:latin typeface="Arial"/>
                <a:cs typeface="Arial"/>
                <a:hlinkClick r:id="rId3">
                  <a:extLst>
                    <a:ext uri="{A12FA001-AC4F-418D-AE19-62706E023703}">
                      <ahyp:hlinkClr xmlns:ahyp="http://schemas.microsoft.com/office/drawing/2018/hyperlinkcolor" val="tx"/>
                    </a:ext>
                  </a:extLst>
                </a:hlinkClick>
              </a:rPr>
              <a:t>c.</a:t>
            </a:r>
            <a:r>
              <a:rPr lang="en-US">
                <a:solidFill>
                  <a:srgbClr val="1155CC"/>
                </a:solidFill>
                <a:latin typeface="Arial"/>
                <a:cs typeface="Arial"/>
                <a:hlinkClick r:id="rId3">
                  <a:extLst>
                    <a:ext uri="{A12FA001-AC4F-418D-AE19-62706E023703}">
                      <ahyp:hlinkClr xmlns:ahyp="http://schemas.microsoft.com/office/drawing/2018/hyperlinkcolor" val="tx"/>
                    </a:ext>
                  </a:extLst>
                </a:hlinkClick>
              </a:rPr>
              <a:t>ca</a:t>
            </a:r>
            <a:endParaRPr lang="en-US" sz="1800">
              <a:solidFill>
                <a:srgbClr val="1155CC"/>
              </a:solidFill>
              <a:latin typeface="Arial"/>
              <a:cs typeface="Arial"/>
            </a:endParaRPr>
          </a:p>
        </p:txBody>
      </p:sp>
      <p:sp>
        <p:nvSpPr>
          <p:cNvPr id="6" name="object 6"/>
          <p:cNvSpPr txBox="1"/>
          <p:nvPr/>
        </p:nvSpPr>
        <p:spPr>
          <a:xfrm>
            <a:off x="5292271" y="3237231"/>
            <a:ext cx="2493010" cy="276999"/>
          </a:xfrm>
          <a:prstGeom prst="rect">
            <a:avLst/>
          </a:prstGeom>
        </p:spPr>
        <p:txBody>
          <a:bodyPr vert="horz" wrap="square" lIns="0" tIns="0" rIns="0" bIns="0" rtlCol="0" anchor="t">
            <a:spAutoFit/>
          </a:bodyPr>
          <a:lstStyle/>
          <a:p>
            <a:pPr marL="12700">
              <a:lnSpc>
                <a:spcPct val="100000"/>
              </a:lnSpc>
            </a:pPr>
            <a:r>
              <a:rPr lang="en-US">
                <a:solidFill>
                  <a:srgbClr val="1155CC"/>
                </a:solidFill>
                <a:latin typeface="Arial"/>
                <a:cs typeface="Arial"/>
                <a:hlinkClick r:id="rId4"/>
              </a:rPr>
              <a:t>Judy.Chan</a:t>
            </a:r>
            <a:r>
              <a:rPr sz="1800" spc="-5">
                <a:solidFill>
                  <a:srgbClr val="1155CC"/>
                </a:solidFill>
                <a:latin typeface="Arial"/>
                <a:cs typeface="Arial"/>
                <a:hlinkClick r:id="rId4"/>
              </a:rPr>
              <a:t>@ub</a:t>
            </a:r>
            <a:r>
              <a:rPr sz="1800" spc="-10">
                <a:solidFill>
                  <a:srgbClr val="1155CC"/>
                </a:solidFill>
                <a:latin typeface="Arial"/>
                <a:cs typeface="Arial"/>
                <a:hlinkClick r:id="rId4"/>
              </a:rPr>
              <a:t>c</a:t>
            </a:r>
            <a:r>
              <a:rPr lang="en-US" spc="-10">
                <a:solidFill>
                  <a:srgbClr val="1155CC"/>
                </a:solidFill>
                <a:latin typeface="Arial"/>
                <a:cs typeface="Arial"/>
                <a:hlinkClick r:id="rId4"/>
              </a:rPr>
              <a:t>.ca</a:t>
            </a:r>
            <a:endParaRPr lang="en-US" sz="1800">
              <a:solidFill>
                <a:srgbClr val="1155CC"/>
              </a:solidFill>
              <a:latin typeface="Arial"/>
              <a:cs typeface="Arial"/>
            </a:endParaRPr>
          </a:p>
        </p:txBody>
      </p:sp>
      <p:sp>
        <p:nvSpPr>
          <p:cNvPr id="7" name="object 7"/>
          <p:cNvSpPr/>
          <p:nvPr/>
        </p:nvSpPr>
        <p:spPr>
          <a:xfrm>
            <a:off x="755904" y="1533144"/>
            <a:ext cx="3172968" cy="1459991"/>
          </a:xfrm>
          <a:prstGeom prst="rect">
            <a:avLst/>
          </a:prstGeom>
          <a:blipFill>
            <a:blip r:embed="rId5" cstate="print"/>
            <a:stretch>
              <a:fillRect/>
            </a:stretch>
          </a:blipFill>
        </p:spPr>
        <p:txBody>
          <a:bodyPr wrap="square" lIns="0" tIns="0" rIns="0" bIns="0" rtlCol="0"/>
          <a:lstStyle/>
          <a:p>
            <a:endParaRPr/>
          </a:p>
        </p:txBody>
      </p:sp>
      <p:pic>
        <p:nvPicPr>
          <p:cNvPr id="9" name="Picture 8" descr="Judy Chan - UBC Centre for Teaching ...">
            <a:extLst>
              <a:ext uri="{FF2B5EF4-FFF2-40B4-BE49-F238E27FC236}">
                <a16:creationId xmlns:a16="http://schemas.microsoft.com/office/drawing/2014/main" id="{C2CEFF8E-603C-E0A0-2AA6-8993B6878897}"/>
              </a:ext>
            </a:extLst>
          </p:cNvPr>
          <p:cNvPicPr>
            <a:picLocks noChangeAspect="1"/>
          </p:cNvPicPr>
          <p:nvPr/>
        </p:nvPicPr>
        <p:blipFill>
          <a:blip r:embed="rId6"/>
          <a:stretch>
            <a:fillRect/>
          </a:stretch>
        </p:blipFill>
        <p:spPr>
          <a:xfrm>
            <a:off x="4703536" y="1533072"/>
            <a:ext cx="3211285" cy="1460500"/>
          </a:xfrm>
          <a:prstGeom prst="rect">
            <a:avLst/>
          </a:prstGeom>
        </p:spPr>
      </p:pic>
    </p:spTree>
    <p:extLst>
      <p:ext uri="{BB962C8B-B14F-4D97-AF65-F5344CB8AC3E}">
        <p14:creationId xmlns:p14="http://schemas.microsoft.com/office/powerpoint/2010/main" val="359767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84804" y="652347"/>
            <a:ext cx="8177241" cy="3265179"/>
          </a:xfrm>
          <a:prstGeom prst="rect">
            <a:avLst/>
          </a:prstGeom>
          <a:blipFill>
            <a:blip r:embed="rId3" cstate="print"/>
            <a:stretch>
              <a:fillRect/>
            </a:stretch>
          </a:blipFill>
        </p:spPr>
        <p:txBody>
          <a:bodyPr wrap="square" lIns="0" tIns="0" rIns="0" bIns="0" rtlCol="0" anchor="t"/>
          <a:lstStyle/>
          <a:p>
            <a:r>
              <a:rPr lang="en-CA" sz="1400">
                <a:latin typeface="Century Gothic"/>
              </a:rPr>
              <a:t>Inclusive Teaching @ UBC. This website contains resources for faculty members on diversity and inclusion within the classroom</a:t>
            </a:r>
            <a:r>
              <a:rPr lang="en-CA" sz="1400">
                <a:solidFill>
                  <a:srgbClr val="1155CC"/>
                </a:solidFill>
                <a:latin typeface="Century Gothic"/>
              </a:rPr>
              <a:t>: </a:t>
            </a:r>
            <a:r>
              <a:rPr lang="en-CA" sz="1400" u="sng">
                <a:solidFill>
                  <a:srgbClr val="1155CC"/>
                </a:solidFill>
                <a:latin typeface="Century Gothic"/>
                <a:hlinkClick r:id="rId4">
                  <a:extLst>
                    <a:ext uri="{A12FA001-AC4F-418D-AE19-62706E023703}">
                      <ahyp:hlinkClr xmlns:ahyp="http://schemas.microsoft.com/office/drawing/2018/hyperlinkcolor" val="tx"/>
                    </a:ext>
                  </a:extLst>
                </a:hlinkClick>
              </a:rPr>
              <a:t>https://inclusiveteaching.ctlt.ubc.ca/resources/resources-for-faculty/</a:t>
            </a:r>
            <a:endParaRPr lang="en-CA" sz="1400">
              <a:solidFill>
                <a:srgbClr val="1155CC"/>
              </a:solidFill>
              <a:latin typeface="Century Gothic"/>
            </a:endParaRPr>
          </a:p>
          <a:p>
            <a:endParaRPr lang="en-CA" sz="1400" u="sng">
              <a:solidFill>
                <a:srgbClr val="1155CC"/>
              </a:solidFill>
              <a:latin typeface="Century Gothic"/>
            </a:endParaRPr>
          </a:p>
          <a:p>
            <a:r>
              <a:rPr lang="en-CA" sz="1400">
                <a:latin typeface="Century Gothic"/>
              </a:rPr>
              <a:t>UBC Indigenous Peoples: Language Guidelines, 2021:</a:t>
            </a:r>
            <a:endParaRPr lang="en-CA"/>
          </a:p>
          <a:p>
            <a:pPr marL="742950" lvl="1" indent="-287655">
              <a:buFont typeface="Arial" panose="020B0604020202020204" pitchFamily="34" charset="0"/>
              <a:buChar char="•"/>
            </a:pPr>
            <a:r>
              <a:rPr lang="en-CA" sz="1400" u="sng">
                <a:solidFill>
                  <a:srgbClr val="1155CC"/>
                </a:solidFill>
                <a:latin typeface="Century Gothic"/>
                <a:hlinkClick r:id="rId5"/>
              </a:rPr>
              <a:t>https://brand.ubc.ca/indigenous-peoples-language-guide-now-available/</a:t>
            </a:r>
            <a:endParaRPr lang="en-CA" sz="1400">
              <a:latin typeface="Century Gothic"/>
            </a:endParaRPr>
          </a:p>
          <a:p>
            <a:endParaRPr lang="en-CA" sz="1400">
              <a:latin typeface="Century Gothic"/>
            </a:endParaRPr>
          </a:p>
          <a:p>
            <a:r>
              <a:rPr lang="en-CA" sz="1400">
                <a:latin typeface="Century Gothic"/>
              </a:rPr>
              <a:t>UBC Vancouver Senate Policy V-130: Content &amp; Distribution of Course Syllabi:</a:t>
            </a:r>
          </a:p>
          <a:p>
            <a:pPr marL="741045" lvl="1" indent="-287655">
              <a:buFont typeface="Arial" panose="020B0604020202020204" pitchFamily="34" charset="0"/>
              <a:buChar char="•"/>
            </a:pPr>
            <a:r>
              <a:rPr lang="en-CA" sz="1400" u="sng">
                <a:solidFill>
                  <a:srgbClr val="1155CC"/>
                </a:solidFill>
                <a:latin typeface="Century Gothic"/>
                <a:ea typeface="Times New Roman" panose="02020603050405020304" pitchFamily="18" charset="0"/>
                <a:hlinkClick r:id="rId6">
                  <a:extLst>
                    <a:ext uri="{A12FA001-AC4F-418D-AE19-62706E023703}">
                      <ahyp:hlinkClr xmlns:ahyp="http://schemas.microsoft.com/office/drawing/2018/hyperlinkcolor" val="tx"/>
                    </a:ext>
                  </a:extLst>
                </a:hlinkClick>
              </a:rPr>
              <a:t>https://senate.ubc.ca/Policy-20190207-V-130-Syllabus/</a:t>
            </a:r>
            <a:r>
              <a:rPr lang="en-CA" sz="1400" u="sng">
                <a:solidFill>
                  <a:srgbClr val="1155CC"/>
                </a:solidFill>
                <a:latin typeface="Century Gothic"/>
                <a:ea typeface="Times New Roman" panose="02020603050405020304" pitchFamily="18" charset="0"/>
              </a:rPr>
              <a:t> </a:t>
            </a:r>
          </a:p>
          <a:p>
            <a:pPr marL="742950" indent="-285750">
              <a:buFont typeface="Arial" panose="020B0604020202020204" pitchFamily="34" charset="0"/>
              <a:buChar char="•"/>
            </a:pPr>
            <a:r>
              <a:rPr lang="en-CA" sz="1400">
                <a:latin typeface="Century Gothic"/>
              </a:rPr>
              <a:t>UBC Course Syllabus Template: </a:t>
            </a:r>
            <a:r>
              <a:rPr lang="en-CA" sz="1400">
                <a:latin typeface="Century Gothic"/>
                <a:hlinkClick r:id="rId7"/>
              </a:rPr>
              <a:t>https://ctlt.ubc.ca/resources/teaching/course-syllabus/</a:t>
            </a:r>
            <a:endParaRPr lang="en-CA" sz="1400">
              <a:latin typeface="Century Gothic"/>
            </a:endParaRPr>
          </a:p>
          <a:p>
            <a:pPr marL="9525"/>
            <a:endParaRPr lang="en-CA" sz="1400">
              <a:latin typeface="Century Gothic"/>
            </a:endParaRPr>
          </a:p>
          <a:p>
            <a:pPr marL="9525"/>
            <a:r>
              <a:rPr lang="en-CA" sz="1400">
                <a:latin typeface="Century Gothic"/>
              </a:rPr>
              <a:t>UBC Wiki: How to make your syllabus more learner-centred (includes examples):</a:t>
            </a:r>
          </a:p>
          <a:p>
            <a:pPr marL="741045" lvl="1" indent="-287655">
              <a:buFont typeface="Arial" panose="020B0604020202020204" pitchFamily="34" charset="0"/>
              <a:buChar char="•"/>
            </a:pPr>
            <a:r>
              <a:rPr lang="en-CA" sz="1400">
                <a:solidFill>
                  <a:srgbClr val="1155CC"/>
                </a:solidFill>
                <a:latin typeface="Century Gothic"/>
                <a:hlinkClick r:id="rId8">
                  <a:extLst>
                    <a:ext uri="{A12FA001-AC4F-418D-AE19-62706E023703}">
                      <ahyp:hlinkClr xmlns:ahyp="http://schemas.microsoft.com/office/drawing/2018/hyperlinkcolor" val="tx"/>
                    </a:ext>
                  </a:extLst>
                </a:hlinkClick>
              </a:rPr>
              <a:t>https://wiki.ubc.ca/Documentation:Inclusive_Teaching/Learner_Centered_Syllabus</a:t>
            </a:r>
            <a:endParaRPr lang="en-CA" sz="1400">
              <a:solidFill>
                <a:srgbClr val="1155CC"/>
              </a:solidFill>
              <a:latin typeface="Century Gothic"/>
            </a:endParaRPr>
          </a:p>
          <a:p>
            <a:pPr marL="9525"/>
            <a:endParaRPr lang="en-CA" sz="1400">
              <a:latin typeface="Avenir Medium" panose="02000503020000020003" pitchFamily="2" charset="0"/>
            </a:endParaRPr>
          </a:p>
        </p:txBody>
      </p:sp>
      <p:sp>
        <p:nvSpPr>
          <p:cNvPr id="5" name="object 5"/>
          <p:cNvSpPr txBox="1"/>
          <p:nvPr/>
        </p:nvSpPr>
        <p:spPr>
          <a:xfrm>
            <a:off x="8765524" y="50490"/>
            <a:ext cx="222250" cy="203200"/>
          </a:xfrm>
          <a:prstGeom prst="rect">
            <a:avLst/>
          </a:prstGeom>
        </p:spPr>
        <p:txBody>
          <a:bodyPr vert="horz" wrap="square" lIns="0" tIns="0" rIns="0" bIns="0" rtlCol="0">
            <a:spAutoFit/>
          </a:bodyPr>
          <a:lstStyle/>
          <a:p>
            <a:pPr marL="12700">
              <a:lnSpc>
                <a:spcPct val="100000"/>
              </a:lnSpc>
            </a:pPr>
            <a:r>
              <a:rPr sz="1400" b="1" spc="-5">
                <a:solidFill>
                  <a:srgbClr val="FFFFFF"/>
                </a:solidFill>
                <a:latin typeface="Arial"/>
                <a:cs typeface="Arial"/>
              </a:rPr>
              <a:t>20</a:t>
            </a:r>
            <a:endParaRPr sz="1400">
              <a:latin typeface="Arial"/>
              <a:cs typeface="Arial"/>
            </a:endParaRPr>
          </a:p>
        </p:txBody>
      </p:sp>
      <p:sp>
        <p:nvSpPr>
          <p:cNvPr id="4" name="object 3">
            <a:extLst>
              <a:ext uri="{FF2B5EF4-FFF2-40B4-BE49-F238E27FC236}">
                <a16:creationId xmlns:a16="http://schemas.microsoft.com/office/drawing/2014/main" id="{0E4033AD-68B3-E23B-EB76-9467CAEF8C3C}"/>
              </a:ext>
            </a:extLst>
          </p:cNvPr>
          <p:cNvSpPr txBox="1"/>
          <p:nvPr/>
        </p:nvSpPr>
        <p:spPr>
          <a:xfrm>
            <a:off x="282661" y="101547"/>
            <a:ext cx="3369638" cy="397545"/>
          </a:xfrm>
          <a:prstGeom prst="rect">
            <a:avLst/>
          </a:prstGeom>
        </p:spPr>
        <p:txBody>
          <a:bodyPr vert="horz" wrap="square" lIns="0" tIns="0" rIns="0" bIns="0" rtlCol="0" anchor="t">
            <a:spAutoFit/>
          </a:bodyPr>
          <a:lstStyle/>
          <a:p>
            <a:pPr marL="12700" marR="5080" indent="1270">
              <a:lnSpc>
                <a:spcPts val="3120"/>
              </a:lnSpc>
            </a:pPr>
            <a:r>
              <a:rPr lang="en-CA" sz="3000" b="1" spc="-15">
                <a:solidFill>
                  <a:srgbClr val="0070C0"/>
                </a:solidFill>
                <a:latin typeface="Century Gothic"/>
                <a:cs typeface="Trebuchet MS"/>
              </a:rPr>
              <a:t>Resources: UBC </a:t>
            </a:r>
            <a:endParaRPr lang="en-US" sz="3000" b="1">
              <a:latin typeface="Century Gothic"/>
              <a:cs typeface="Trebuchet MS"/>
            </a:endParaRPr>
          </a:p>
        </p:txBody>
      </p:sp>
      <p:sp>
        <p:nvSpPr>
          <p:cNvPr id="6" name="TextBox 5">
            <a:extLst>
              <a:ext uri="{FF2B5EF4-FFF2-40B4-BE49-F238E27FC236}">
                <a16:creationId xmlns:a16="http://schemas.microsoft.com/office/drawing/2014/main" id="{F6E9F894-6895-8B2E-AA64-49E5C1E7E5EC}"/>
              </a:ext>
            </a:extLst>
          </p:cNvPr>
          <p:cNvSpPr txBox="1"/>
          <p:nvPr/>
        </p:nvSpPr>
        <p:spPr>
          <a:xfrm>
            <a:off x="2454072" y="4142884"/>
            <a:ext cx="4136069" cy="830997"/>
          </a:xfrm>
          <a:prstGeom prst="rect">
            <a:avLst/>
          </a:prstGeom>
          <a:noFill/>
        </p:spPr>
        <p:txBody>
          <a:bodyPr wrap="none" rtlCol="0">
            <a:spAutoFit/>
          </a:bodyPr>
          <a:lstStyle/>
          <a:p>
            <a:pPr algn="ctr"/>
            <a:r>
              <a:rPr lang="en-US" sz="2400"/>
              <a:t>We want your feedback!</a:t>
            </a:r>
          </a:p>
          <a:p>
            <a:pPr algn="ctr"/>
            <a:r>
              <a:rPr lang="en-US" sz="2400"/>
              <a:t>Please complete the form.</a:t>
            </a:r>
          </a:p>
        </p:txBody>
      </p:sp>
      <p:pic>
        <p:nvPicPr>
          <p:cNvPr id="7" name="Picture 6">
            <a:extLst>
              <a:ext uri="{FF2B5EF4-FFF2-40B4-BE49-F238E27FC236}">
                <a16:creationId xmlns:a16="http://schemas.microsoft.com/office/drawing/2014/main" id="{0EB5625C-73D3-5D11-B924-801581EA5C82}"/>
              </a:ext>
            </a:extLst>
          </p:cNvPr>
          <p:cNvPicPr>
            <a:picLocks noChangeAspect="1"/>
          </p:cNvPicPr>
          <p:nvPr/>
        </p:nvPicPr>
        <p:blipFill>
          <a:blip r:embed="rId9">
            <a:duotone>
              <a:prstClr val="black"/>
              <a:srgbClr val="0070C3">
                <a:tint val="45000"/>
                <a:satMod val="400000"/>
              </a:srgbClr>
            </a:duotone>
          </a:blip>
          <a:stretch>
            <a:fillRect/>
          </a:stretch>
        </p:blipFill>
        <p:spPr>
          <a:xfrm rot="20438661">
            <a:off x="1299924" y="4050719"/>
            <a:ext cx="1016000" cy="1016000"/>
          </a:xfrm>
          <a:prstGeom prst="rect">
            <a:avLst/>
          </a:prstGeom>
        </p:spPr>
      </p:pic>
    </p:spTree>
    <p:extLst>
      <p:ext uri="{BB962C8B-B14F-4D97-AF65-F5344CB8AC3E}">
        <p14:creationId xmlns:p14="http://schemas.microsoft.com/office/powerpoint/2010/main" val="7268129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F36E9-A932-97B4-5F64-BEF62E512C08}"/>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63BD73AA-C7B3-B203-D1F4-55B32C875784}"/>
              </a:ext>
            </a:extLst>
          </p:cNvPr>
          <p:cNvSpPr txBox="1">
            <a:spLocks/>
          </p:cNvSpPr>
          <p:nvPr/>
        </p:nvSpPr>
        <p:spPr>
          <a:xfrm>
            <a:off x="4343400" y="559800"/>
            <a:ext cx="6827520" cy="608747"/>
          </a:xfrm>
          <a:prstGeom prst="rect">
            <a:avLst/>
          </a:prstGeom>
        </p:spPr>
        <p:txBody>
          <a:bodyPr lIns="91440" tIns="45720" rIns="91440" bIns="45720" anchor="t"/>
          <a:lstStyle>
            <a:lvl1pPr algn="l" defTabSz="342900" rtl="0" eaLnBrk="1" latinLnBrk="0" hangingPunct="1">
              <a:spcBef>
                <a:spcPct val="0"/>
              </a:spcBef>
              <a:buNone/>
              <a:defRPr sz="27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a:t>GenAI and Liquid Syllabi</a:t>
            </a:r>
          </a:p>
        </p:txBody>
      </p:sp>
      <p:sp>
        <p:nvSpPr>
          <p:cNvPr id="4" name="Content Placeholder 3">
            <a:extLst>
              <a:ext uri="{FF2B5EF4-FFF2-40B4-BE49-F238E27FC236}">
                <a16:creationId xmlns:a16="http://schemas.microsoft.com/office/drawing/2014/main" id="{F24B4818-F9E4-12EB-7B9A-6045AFA7C0EF}"/>
              </a:ext>
            </a:extLst>
          </p:cNvPr>
          <p:cNvSpPr txBox="1">
            <a:spLocks/>
          </p:cNvSpPr>
          <p:nvPr/>
        </p:nvSpPr>
        <p:spPr>
          <a:xfrm>
            <a:off x="4343400" y="1184826"/>
            <a:ext cx="4724400" cy="4295397"/>
          </a:xfrm>
          <a:prstGeom prst="rect">
            <a:avLst/>
          </a:prstGeom>
        </p:spPr>
        <p:txBody>
          <a:bodyPr>
            <a:normAutofit/>
          </a:bodyPr>
          <a:lstStyle>
            <a:lvl1pPr marL="257175" indent="-257175" algn="l" defTabSz="342900" rtl="0" eaLnBrk="1" latinLnBrk="0" hangingPunct="1">
              <a:spcBef>
                <a:spcPts val="750"/>
              </a:spcBef>
              <a:spcAft>
                <a:spcPts val="0"/>
              </a:spcAft>
              <a:buClr>
                <a:srgbClr val="1155CC"/>
              </a:buClr>
              <a:buFont typeface="Wingdings 3" charset="2"/>
              <a:buChar char=""/>
              <a:defRPr sz="1350" kern="1200">
                <a:solidFill>
                  <a:schemeClr val="tx1">
                    <a:lumMod val="75000"/>
                    <a:lumOff val="25000"/>
                  </a:schemeClr>
                </a:solidFill>
                <a:latin typeface="+mn-lt"/>
                <a:ea typeface="+mn-ea"/>
                <a:cs typeface="+mn-cs"/>
              </a:defRPr>
            </a:lvl1pPr>
            <a:lvl2pPr marL="557213" indent="-214313" algn="l" defTabSz="342900" rtl="0" eaLnBrk="1" latinLnBrk="0" hangingPunct="1">
              <a:spcBef>
                <a:spcPts val="750"/>
              </a:spcBef>
              <a:spcAft>
                <a:spcPts val="0"/>
              </a:spcAft>
              <a:buClr>
                <a:srgbClr val="1155CC"/>
              </a:buClr>
              <a:buFont typeface="Wingdings 3" charset="2"/>
              <a:buChar char=""/>
              <a:defRPr sz="1200" kern="1200">
                <a:solidFill>
                  <a:schemeClr val="tx1">
                    <a:lumMod val="75000"/>
                    <a:lumOff val="25000"/>
                  </a:schemeClr>
                </a:solidFill>
                <a:latin typeface="+mn-lt"/>
                <a:ea typeface="+mn-ea"/>
                <a:cs typeface="+mn-cs"/>
              </a:defRPr>
            </a:lvl2pPr>
            <a:lvl3pPr marL="857250" indent="-171450" algn="l" defTabSz="342900" rtl="0" eaLnBrk="1" latinLnBrk="0" hangingPunct="1">
              <a:spcBef>
                <a:spcPts val="750"/>
              </a:spcBef>
              <a:spcAft>
                <a:spcPts val="0"/>
              </a:spcAft>
              <a:buClr>
                <a:srgbClr val="1155CC"/>
              </a:buClr>
              <a:buFont typeface="Wingdings 3" charset="2"/>
              <a:buChar char=""/>
              <a:defRPr sz="1050" kern="1200">
                <a:solidFill>
                  <a:schemeClr val="tx1">
                    <a:lumMod val="75000"/>
                    <a:lumOff val="25000"/>
                  </a:schemeClr>
                </a:solidFill>
                <a:latin typeface="+mn-lt"/>
                <a:ea typeface="+mn-ea"/>
                <a:cs typeface="+mn-cs"/>
              </a:defRPr>
            </a:lvl3pPr>
            <a:lvl4pPr marL="1200150" indent="-171450" algn="l" defTabSz="342900" rtl="0" eaLnBrk="1" latinLnBrk="0" hangingPunct="1">
              <a:spcBef>
                <a:spcPts val="750"/>
              </a:spcBef>
              <a:spcAft>
                <a:spcPts val="0"/>
              </a:spcAft>
              <a:buClr>
                <a:srgbClr val="1155CC"/>
              </a:buClr>
              <a:buFont typeface="Wingdings 3" charset="2"/>
              <a:buChar char=""/>
              <a:defRPr sz="900" kern="1200">
                <a:solidFill>
                  <a:schemeClr val="tx1">
                    <a:lumMod val="75000"/>
                    <a:lumOff val="25000"/>
                  </a:schemeClr>
                </a:solidFill>
                <a:latin typeface="+mn-lt"/>
                <a:ea typeface="+mn-ea"/>
                <a:cs typeface="+mn-cs"/>
              </a:defRPr>
            </a:lvl4pPr>
            <a:lvl5pPr marL="1543050" indent="-171450" algn="l" defTabSz="342900" rtl="0" eaLnBrk="1" latinLnBrk="0" hangingPunct="1">
              <a:spcBef>
                <a:spcPts val="750"/>
              </a:spcBef>
              <a:spcAft>
                <a:spcPts val="0"/>
              </a:spcAft>
              <a:buClr>
                <a:srgbClr val="1155CC"/>
              </a:buClr>
              <a:buFont typeface="Wingdings 3" charset="2"/>
              <a:buChar char=""/>
              <a:defRPr sz="900" kern="1200">
                <a:solidFill>
                  <a:schemeClr val="tx1">
                    <a:lumMod val="75000"/>
                    <a:lumOff val="25000"/>
                  </a:schemeClr>
                </a:solidFill>
                <a:latin typeface="+mn-lt"/>
                <a:ea typeface="+mn-ea"/>
                <a:cs typeface="+mn-cs"/>
              </a:defRPr>
            </a:lvl5pPr>
            <a:lvl6pPr marL="18859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Font typeface="Wingdings 3" charset="2"/>
              <a:buChar char=""/>
              <a:defRPr sz="900" kern="1200">
                <a:solidFill>
                  <a:schemeClr val="tx1">
                    <a:lumMod val="75000"/>
                    <a:lumOff val="25000"/>
                  </a:schemeClr>
                </a:solidFill>
                <a:latin typeface="+mn-lt"/>
                <a:ea typeface="+mn-ea"/>
                <a:cs typeface="+mn-cs"/>
              </a:defRPr>
            </a:lvl9pPr>
          </a:lstStyle>
          <a:p>
            <a:pPr marL="0" indent="0">
              <a:buFont typeface="Wingdings 3" charset="2"/>
              <a:buNone/>
            </a:pPr>
            <a:r>
              <a:rPr lang="en-US" sz="2400">
                <a:ea typeface="+mn-lt"/>
                <a:cs typeface="+mn-lt"/>
              </a:rPr>
              <a:t>Can your Syllabi be Liquid?</a:t>
            </a:r>
          </a:p>
          <a:p>
            <a:pPr marL="320675" indent="-320675">
              <a:buClr>
                <a:srgbClr val="000000"/>
              </a:buClr>
              <a:buFont typeface="Arial" panose="020B0604020202020204" pitchFamily="34" charset="0"/>
              <a:buChar char="•"/>
            </a:pPr>
            <a:r>
              <a:rPr lang="en-US">
                <a:ea typeface="+mn-lt"/>
                <a:cs typeface="+mn-lt"/>
              </a:rPr>
              <a:t>Public (accessible online without needing to log into a university account and often available to students before class starts)</a:t>
            </a:r>
            <a:endParaRPr lang="en-US"/>
          </a:p>
          <a:p>
            <a:pPr marL="320675" indent="-320675">
              <a:buClr>
                <a:srgbClr val="000000"/>
              </a:buClr>
              <a:buFont typeface="Arial" panose="020B0604020202020204" pitchFamily="34" charset="0"/>
              <a:buChar char="•"/>
            </a:pPr>
            <a:r>
              <a:rPr lang="en-US">
                <a:ea typeface="+mn-lt"/>
                <a:cs typeface="+mn-lt"/>
              </a:rPr>
              <a:t>Mobile-friendly (resizes responsively based on a user’s device)</a:t>
            </a:r>
            <a:endParaRPr lang="en-US"/>
          </a:p>
          <a:p>
            <a:pPr marL="320675" indent="-320675">
              <a:buClr>
                <a:srgbClr val="000000"/>
              </a:buClr>
              <a:buFont typeface="Arial" panose="020B0604020202020204" pitchFamily="34" charset="0"/>
              <a:buChar char="•"/>
            </a:pPr>
            <a:r>
              <a:rPr lang="en-US">
                <a:ea typeface="+mn-lt"/>
                <a:cs typeface="+mn-lt"/>
              </a:rPr>
              <a:t>Engaging (includes an instructor video and possibly other forms of media)</a:t>
            </a:r>
            <a:endParaRPr lang="en-US"/>
          </a:p>
          <a:p>
            <a:pPr marL="320675" indent="-320675">
              <a:buClr>
                <a:srgbClr val="000000"/>
              </a:buClr>
              <a:buFont typeface="Arial" panose="020B0604020202020204" pitchFamily="34" charset="0"/>
              <a:buChar char="•"/>
            </a:pPr>
            <a:r>
              <a:rPr lang="en-US">
                <a:ea typeface="+mn-lt"/>
                <a:cs typeface="+mn-lt"/>
              </a:rPr>
              <a:t>Visually pleasing (clearly organized with stylistic touches)</a:t>
            </a:r>
          </a:p>
          <a:p>
            <a:pPr marL="1371600" lvl="3" indent="0" algn="r">
              <a:buClr>
                <a:srgbClr val="000000"/>
              </a:buClr>
              <a:buFont typeface="Wingdings 3" charset="2"/>
              <a:buNone/>
            </a:pPr>
            <a:r>
              <a:rPr lang="en-US" sz="1400">
                <a:ea typeface="+mn-lt"/>
                <a:cs typeface="+mn-lt"/>
              </a:rPr>
              <a:t>-</a:t>
            </a:r>
            <a:r>
              <a:rPr lang="en-US" sz="1400">
                <a:ea typeface="+mn-lt"/>
                <a:cs typeface="+mn-lt"/>
                <a:hlinkClick r:id="rId3"/>
              </a:rPr>
              <a:t>Pacansky-Brock, 2021</a:t>
            </a:r>
            <a:endParaRPr lang="en-US" sz="1400">
              <a:ea typeface="+mn-lt"/>
              <a:cs typeface="+mn-lt"/>
            </a:endParaRPr>
          </a:p>
          <a:p>
            <a:pPr marL="285750" indent="-285750">
              <a:buFont typeface="Arial"/>
              <a:buChar char="•"/>
            </a:pPr>
            <a:r>
              <a:rPr lang="en-US"/>
              <a:t>Examples: </a:t>
            </a:r>
            <a:endParaRPr lang="en-US">
              <a:ea typeface="+mn-lt"/>
              <a:cs typeface="+mn-lt"/>
            </a:endParaRPr>
          </a:p>
          <a:p>
            <a:pPr marL="444500" lvl="1" indent="-296863">
              <a:buFont typeface="Courier New"/>
              <a:buChar char="o"/>
            </a:pPr>
            <a:r>
              <a:rPr lang="en-US">
                <a:ea typeface="+mn-lt"/>
                <a:cs typeface="+mn-lt"/>
                <a:hlinkClick r:id="rId4"/>
              </a:rPr>
              <a:t>https://sites.google.com/view/donuts4umoja/home</a:t>
            </a:r>
            <a:endParaRPr lang="en-US">
              <a:ea typeface="+mn-lt"/>
              <a:cs typeface="+mn-lt"/>
            </a:endParaRPr>
          </a:p>
          <a:p>
            <a:pPr marL="444500" lvl="1" indent="-296863">
              <a:buFont typeface="Courier New"/>
              <a:buChar char="o"/>
            </a:pPr>
            <a:r>
              <a:rPr lang="en-US">
                <a:ea typeface="+mn-lt"/>
                <a:cs typeface="+mn-lt"/>
                <a:hlinkClick r:id="rId5"/>
              </a:rPr>
              <a:t>https://span312.arts.ubc.ca/meet-your-instructor/</a:t>
            </a:r>
            <a:endParaRPr lang="en-US" sz="2200"/>
          </a:p>
          <a:p>
            <a:endParaRPr lang="en-US"/>
          </a:p>
        </p:txBody>
      </p:sp>
      <p:pic>
        <p:nvPicPr>
          <p:cNvPr id="1026" name="Picture 2">
            <a:extLst>
              <a:ext uri="{FF2B5EF4-FFF2-40B4-BE49-F238E27FC236}">
                <a16:creationId xmlns:a16="http://schemas.microsoft.com/office/drawing/2014/main" id="{92AE0324-07E1-17F3-C950-ECB883665A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365" y="1266700"/>
            <a:ext cx="3606800" cy="3606800"/>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3">
            <a:extLst>
              <a:ext uri="{FF2B5EF4-FFF2-40B4-BE49-F238E27FC236}">
                <a16:creationId xmlns:a16="http://schemas.microsoft.com/office/drawing/2014/main" id="{F73CA599-862F-DB3D-B024-07FE18A3CCFC}"/>
              </a:ext>
            </a:extLst>
          </p:cNvPr>
          <p:cNvSpPr txBox="1">
            <a:spLocks/>
          </p:cNvSpPr>
          <p:nvPr/>
        </p:nvSpPr>
        <p:spPr>
          <a:xfrm>
            <a:off x="1497600" y="518400"/>
            <a:ext cx="2710565" cy="396000"/>
          </a:xfrm>
          <a:prstGeom prst="rect">
            <a:avLst/>
          </a:prstGeom>
        </p:spPr>
        <p:txBody>
          <a:bodyPr vert="horz" wrap="square" lIns="90000" tIns="0" rIns="0" bIns="0" rtlCol="0" anchor="ctr" anchorCtr="0">
            <a:noAutofit/>
          </a:bodyPr>
          <a:lstStyle>
            <a:lvl1pPr>
              <a:defRPr sz="3000" b="0" i="0">
                <a:solidFill>
                  <a:srgbClr val="0070C0"/>
                </a:solidFill>
                <a:latin typeface="Trebuchet MS"/>
                <a:ea typeface="+mj-ea"/>
                <a:cs typeface="Trebuchet MS"/>
              </a:defRPr>
            </a:lvl1pPr>
          </a:lstStyle>
          <a:p>
            <a:pPr marL="9525"/>
            <a:r>
              <a:rPr lang="en-CA" kern="0" spc="-20">
                <a:latin typeface="Century Gothic"/>
              </a:rPr>
              <a:t>Going Further</a:t>
            </a:r>
            <a:endParaRPr lang="en-CA" kern="0" spc="-15">
              <a:latin typeface="Century Gothic"/>
            </a:endParaRPr>
          </a:p>
        </p:txBody>
      </p:sp>
    </p:spTree>
    <p:extLst>
      <p:ext uri="{BB962C8B-B14F-4D97-AF65-F5344CB8AC3E}">
        <p14:creationId xmlns:p14="http://schemas.microsoft.com/office/powerpoint/2010/main" val="2030494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81000" y="274397"/>
            <a:ext cx="8763000" cy="3821353"/>
          </a:xfrm>
          <a:prstGeom prst="rect">
            <a:avLst/>
          </a:prstGeom>
          <a:blipFill>
            <a:blip r:embed="rId3" cstate="print"/>
            <a:stretch>
              <a:fillRect/>
            </a:stretch>
          </a:blipFill>
        </p:spPr>
        <p:txBody>
          <a:bodyPr wrap="square" lIns="0" tIns="0" rIns="0" bIns="0" rtlCol="0"/>
          <a:lstStyle/>
          <a:p>
            <a:endParaRPr/>
          </a:p>
        </p:txBody>
      </p:sp>
      <p:sp>
        <p:nvSpPr>
          <p:cNvPr id="4" name="object 4"/>
          <p:cNvSpPr txBox="1"/>
          <p:nvPr/>
        </p:nvSpPr>
        <p:spPr>
          <a:xfrm>
            <a:off x="685801" y="1148788"/>
            <a:ext cx="7924799" cy="2608406"/>
          </a:xfrm>
          <a:prstGeom prst="rect">
            <a:avLst/>
          </a:prstGeom>
        </p:spPr>
        <p:txBody>
          <a:bodyPr vert="horz" wrap="square" lIns="0" tIns="0" rIns="0" bIns="0" rtlCol="0" anchor="t">
            <a:spAutoFit/>
          </a:bodyPr>
          <a:lstStyle/>
          <a:p>
            <a:pPr marL="715645" indent="-339725">
              <a:lnSpc>
                <a:spcPct val="100000"/>
              </a:lnSpc>
              <a:spcBef>
                <a:spcPts val="900"/>
              </a:spcBef>
              <a:buClr>
                <a:srgbClr val="0070C0"/>
              </a:buClr>
              <a:buSzPct val="100000"/>
              <a:buFont typeface="Arial" panose="020B0604020202020204" pitchFamily="34" charset="0"/>
              <a:buChar char="•"/>
            </a:pPr>
            <a:r>
              <a:rPr lang="en-CA" sz="2200" spc="-5" dirty="0">
                <a:latin typeface="Century Gothic"/>
                <a:cs typeface="Arial"/>
              </a:rPr>
              <a:t>Welcome &amp; </a:t>
            </a:r>
            <a:r>
              <a:rPr sz="2200" spc="-5" dirty="0">
                <a:latin typeface="Century Gothic"/>
                <a:cs typeface="Arial"/>
              </a:rPr>
              <a:t>Int</a:t>
            </a:r>
            <a:r>
              <a:rPr sz="2200" dirty="0">
                <a:latin typeface="Century Gothic"/>
                <a:cs typeface="Arial"/>
              </a:rPr>
              <a:t>r</a:t>
            </a:r>
            <a:r>
              <a:rPr sz="2200" spc="-5" dirty="0">
                <a:latin typeface="Century Gothic"/>
                <a:cs typeface="Arial"/>
              </a:rPr>
              <a:t>odu</a:t>
            </a:r>
            <a:r>
              <a:rPr sz="2200" spc="-10" dirty="0">
                <a:latin typeface="Century Gothic"/>
                <a:cs typeface="Arial"/>
              </a:rPr>
              <a:t>ct</a:t>
            </a:r>
            <a:r>
              <a:rPr sz="2200" dirty="0">
                <a:latin typeface="Century Gothic"/>
                <a:cs typeface="Arial"/>
              </a:rPr>
              <a:t>i</a:t>
            </a:r>
            <a:r>
              <a:rPr sz="2200" spc="-5" dirty="0">
                <a:latin typeface="Century Gothic"/>
                <a:cs typeface="Arial"/>
              </a:rPr>
              <a:t>on</a:t>
            </a:r>
            <a:r>
              <a:rPr sz="2200" dirty="0">
                <a:latin typeface="Century Gothic"/>
                <a:cs typeface="Arial"/>
              </a:rPr>
              <a:t>s</a:t>
            </a:r>
            <a:endParaRPr lang="en-CA" sz="2200" dirty="0">
              <a:latin typeface="Century Gothic"/>
              <a:cs typeface="Arial"/>
            </a:endParaRPr>
          </a:p>
          <a:p>
            <a:pPr marL="715645" indent="-339725">
              <a:lnSpc>
                <a:spcPct val="100000"/>
              </a:lnSpc>
              <a:spcBef>
                <a:spcPts val="900"/>
              </a:spcBef>
              <a:buClr>
                <a:srgbClr val="0070C0"/>
              </a:buClr>
              <a:buSzPct val="100000"/>
              <a:buFont typeface="Arial" panose="020B0604020202020204" pitchFamily="34" charset="0"/>
              <a:buChar char="•"/>
            </a:pPr>
            <a:r>
              <a:rPr sz="2200" dirty="0">
                <a:latin typeface="Century Gothic"/>
                <a:cs typeface="Arial"/>
              </a:rPr>
              <a:t>U</a:t>
            </a:r>
            <a:r>
              <a:rPr sz="2200" spc="-20" dirty="0">
                <a:latin typeface="Century Gothic"/>
                <a:cs typeface="Arial"/>
              </a:rPr>
              <a:t>B</a:t>
            </a:r>
            <a:r>
              <a:rPr sz="2200" dirty="0">
                <a:latin typeface="Century Gothic"/>
                <a:cs typeface="Arial"/>
              </a:rPr>
              <a:t>C</a:t>
            </a:r>
            <a:r>
              <a:rPr lang="en-CA" sz="2200" dirty="0">
                <a:latin typeface="Century Gothic"/>
                <a:cs typeface="Arial"/>
              </a:rPr>
              <a:t>-V</a:t>
            </a:r>
            <a:r>
              <a:rPr sz="2200" spc="-5" dirty="0">
                <a:latin typeface="Century Gothic"/>
                <a:cs typeface="Arial"/>
              </a:rPr>
              <a:t> </a:t>
            </a:r>
            <a:r>
              <a:rPr sz="2200" dirty="0">
                <a:latin typeface="Century Gothic"/>
                <a:cs typeface="Arial"/>
              </a:rPr>
              <a:t>syll</a:t>
            </a:r>
            <a:r>
              <a:rPr sz="2200" spc="-5" dirty="0">
                <a:latin typeface="Century Gothic"/>
                <a:cs typeface="Arial"/>
              </a:rPr>
              <a:t>abu</a:t>
            </a:r>
            <a:r>
              <a:rPr sz="2200" dirty="0">
                <a:latin typeface="Century Gothic"/>
                <a:cs typeface="Arial"/>
              </a:rPr>
              <a:t>s</a:t>
            </a:r>
            <a:r>
              <a:rPr sz="2200" spc="-5" dirty="0">
                <a:latin typeface="Century Gothic"/>
                <a:cs typeface="Arial"/>
              </a:rPr>
              <a:t> te</a:t>
            </a:r>
            <a:r>
              <a:rPr sz="2200" dirty="0">
                <a:latin typeface="Century Gothic"/>
                <a:cs typeface="Arial"/>
              </a:rPr>
              <a:t>m</a:t>
            </a:r>
            <a:r>
              <a:rPr sz="2200" spc="-5" dirty="0">
                <a:latin typeface="Century Gothic"/>
                <a:cs typeface="Arial"/>
              </a:rPr>
              <a:t>p</a:t>
            </a:r>
            <a:r>
              <a:rPr sz="2200" dirty="0">
                <a:latin typeface="Century Gothic"/>
                <a:cs typeface="Arial"/>
              </a:rPr>
              <a:t>l</a:t>
            </a:r>
            <a:r>
              <a:rPr sz="2200" spc="-5" dirty="0">
                <a:latin typeface="Century Gothic"/>
                <a:cs typeface="Arial"/>
              </a:rPr>
              <a:t>at</a:t>
            </a:r>
            <a:r>
              <a:rPr sz="2200" dirty="0">
                <a:latin typeface="Century Gothic"/>
                <a:cs typeface="Arial"/>
              </a:rPr>
              <a:t>e</a:t>
            </a:r>
          </a:p>
          <a:p>
            <a:pPr marL="715645" indent="-339725">
              <a:lnSpc>
                <a:spcPct val="100000"/>
              </a:lnSpc>
              <a:spcBef>
                <a:spcPts val="900"/>
              </a:spcBef>
              <a:buClr>
                <a:srgbClr val="0070C0"/>
              </a:buClr>
              <a:buSzPct val="100000"/>
              <a:buFont typeface="Arial" panose="020B0604020202020204" pitchFamily="34" charset="0"/>
              <a:buChar char="•"/>
            </a:pPr>
            <a:r>
              <a:rPr lang="en-CA" sz="2200" spc="-5" dirty="0">
                <a:latin typeface="Century Gothic"/>
                <a:cs typeface="Arial"/>
              </a:rPr>
              <a:t>Characteristics, benefits and examples of </a:t>
            </a:r>
            <a:r>
              <a:rPr lang="en-US" sz="2200" spc="-5" dirty="0">
                <a:latin typeface="Century Gothic"/>
                <a:cs typeface="Arial"/>
              </a:rPr>
              <a:t>LCI</a:t>
            </a:r>
            <a:r>
              <a:rPr sz="2200" spc="-5" dirty="0">
                <a:latin typeface="Century Gothic"/>
                <a:cs typeface="Arial"/>
              </a:rPr>
              <a:t> </a:t>
            </a:r>
            <a:r>
              <a:rPr sz="2200" dirty="0" err="1">
                <a:latin typeface="Century Gothic"/>
                <a:cs typeface="Arial"/>
              </a:rPr>
              <a:t>syll</a:t>
            </a:r>
            <a:r>
              <a:rPr sz="2200" spc="-5" dirty="0" err="1">
                <a:latin typeface="Century Gothic"/>
                <a:cs typeface="Arial"/>
              </a:rPr>
              <a:t>ab</a:t>
            </a:r>
            <a:r>
              <a:rPr lang="en-CA" sz="2200" spc="-5" dirty="0" err="1">
                <a:latin typeface="Century Gothic"/>
                <a:cs typeface="Arial"/>
              </a:rPr>
              <a:t>i</a:t>
            </a:r>
            <a:endParaRPr lang="en-CA" sz="2200" dirty="0">
              <a:latin typeface="Century Gothic"/>
              <a:cs typeface="Arial"/>
            </a:endParaRPr>
          </a:p>
          <a:p>
            <a:pPr marL="715645" indent="-339725">
              <a:lnSpc>
                <a:spcPct val="100000"/>
              </a:lnSpc>
              <a:spcBef>
                <a:spcPts val="900"/>
              </a:spcBef>
              <a:buClr>
                <a:srgbClr val="0070C0"/>
              </a:buClr>
              <a:buSzPct val="100000"/>
              <a:buFont typeface="Arial" panose="020B0604020202020204" pitchFamily="34" charset="0"/>
              <a:buChar char="•"/>
            </a:pPr>
            <a:r>
              <a:rPr lang="en-US" sz="2200" spc="-5" dirty="0">
                <a:latin typeface="Century Gothic"/>
                <a:cs typeface="Arial"/>
              </a:rPr>
              <a:t>Breakout rooms: discuss &amp; share LCI syllabus practices</a:t>
            </a:r>
          </a:p>
          <a:p>
            <a:pPr marL="715645" indent="-339725">
              <a:lnSpc>
                <a:spcPct val="100000"/>
              </a:lnSpc>
              <a:spcBef>
                <a:spcPts val="900"/>
              </a:spcBef>
              <a:buClr>
                <a:srgbClr val="0070C0"/>
              </a:buClr>
              <a:buSzPct val="100000"/>
              <a:buFont typeface="Arial" panose="020B0604020202020204" pitchFamily="34" charset="0"/>
              <a:buChar char="•"/>
            </a:pPr>
            <a:r>
              <a:rPr lang="en-US" sz="2200" spc="-5" dirty="0">
                <a:latin typeface="Century Gothic"/>
                <a:cs typeface="Arial"/>
              </a:rPr>
              <a:t>Revise section(s) of your own syllabi to be more LCI</a:t>
            </a:r>
          </a:p>
          <a:p>
            <a:pPr marL="715645" indent="-339725">
              <a:spcBef>
                <a:spcPts val="900"/>
              </a:spcBef>
              <a:buClr>
                <a:srgbClr val="0070C0"/>
              </a:buClr>
              <a:buSzPct val="100000"/>
              <a:buFont typeface="Arial" panose="020B0604020202020204" pitchFamily="34" charset="0"/>
              <a:buChar char="•"/>
            </a:pPr>
            <a:r>
              <a:rPr sz="2200" dirty="0">
                <a:latin typeface="Century Gothic"/>
                <a:cs typeface="Arial"/>
              </a:rPr>
              <a:t>D</a:t>
            </a:r>
            <a:r>
              <a:rPr sz="2200" spc="-5" dirty="0">
                <a:latin typeface="Century Gothic"/>
                <a:cs typeface="Arial"/>
              </a:rPr>
              <a:t>eb</a:t>
            </a:r>
            <a:r>
              <a:rPr sz="2200" dirty="0">
                <a:latin typeface="Century Gothic"/>
                <a:cs typeface="Arial"/>
              </a:rPr>
              <a:t>ri</a:t>
            </a:r>
            <a:r>
              <a:rPr sz="2200" spc="-5" dirty="0">
                <a:latin typeface="Century Gothic"/>
                <a:cs typeface="Arial"/>
              </a:rPr>
              <a:t>ef</a:t>
            </a:r>
            <a:r>
              <a:rPr lang="en-CA" sz="2200" spc="-5" dirty="0">
                <a:latin typeface="Century Gothic"/>
                <a:cs typeface="Arial"/>
              </a:rPr>
              <a:t>,</a:t>
            </a:r>
            <a:r>
              <a:rPr sz="2200" spc="-5" dirty="0">
                <a:latin typeface="Century Gothic"/>
                <a:cs typeface="Arial"/>
              </a:rPr>
              <a:t> </a:t>
            </a:r>
            <a:r>
              <a:rPr sz="2200" dirty="0">
                <a:latin typeface="Century Gothic"/>
                <a:cs typeface="Arial"/>
              </a:rPr>
              <a:t>wr</a:t>
            </a:r>
            <a:r>
              <a:rPr sz="2200" spc="-5" dirty="0">
                <a:latin typeface="Century Gothic"/>
                <a:cs typeface="Arial"/>
              </a:rPr>
              <a:t>a</a:t>
            </a:r>
            <a:r>
              <a:rPr sz="2200" dirty="0">
                <a:latin typeface="Century Gothic"/>
                <a:cs typeface="Arial"/>
              </a:rPr>
              <a:t>p</a:t>
            </a:r>
            <a:r>
              <a:rPr sz="2200" spc="-5" dirty="0">
                <a:latin typeface="Century Gothic"/>
                <a:cs typeface="Arial"/>
              </a:rPr>
              <a:t> u</a:t>
            </a:r>
            <a:r>
              <a:rPr sz="2200" dirty="0">
                <a:latin typeface="Century Gothic"/>
                <a:cs typeface="Arial"/>
              </a:rPr>
              <a:t>p</a:t>
            </a:r>
            <a:r>
              <a:rPr lang="en-CA" sz="2200" dirty="0">
                <a:latin typeface="Century Gothic"/>
                <a:cs typeface="Arial"/>
              </a:rPr>
              <a:t> &amp; feedback</a:t>
            </a:r>
            <a:endParaRPr sz="2200" dirty="0">
              <a:latin typeface="Century Gothic"/>
              <a:cs typeface="Arial"/>
            </a:endParaRPr>
          </a:p>
        </p:txBody>
      </p:sp>
      <p:sp>
        <p:nvSpPr>
          <p:cNvPr id="5" name="object 5"/>
          <p:cNvSpPr txBox="1"/>
          <p:nvPr/>
        </p:nvSpPr>
        <p:spPr>
          <a:xfrm>
            <a:off x="8765524" y="50490"/>
            <a:ext cx="124460" cy="203200"/>
          </a:xfrm>
          <a:prstGeom prst="rect">
            <a:avLst/>
          </a:prstGeom>
        </p:spPr>
        <p:txBody>
          <a:bodyPr vert="horz" wrap="square" lIns="0" tIns="0" rIns="0" bIns="0" rtlCol="0">
            <a:spAutoFit/>
          </a:bodyPr>
          <a:lstStyle/>
          <a:p>
            <a:pPr marL="12700">
              <a:lnSpc>
                <a:spcPct val="100000"/>
              </a:lnSpc>
            </a:pPr>
            <a:r>
              <a:rPr sz="1400" b="1">
                <a:solidFill>
                  <a:srgbClr val="FFFFFF"/>
                </a:solidFill>
                <a:latin typeface="Arial"/>
                <a:cs typeface="Arial"/>
              </a:rPr>
              <a:t>3</a:t>
            </a:r>
            <a:endParaRPr sz="1400">
              <a:latin typeface="Arial"/>
              <a:cs typeface="Arial"/>
            </a:endParaRPr>
          </a:p>
        </p:txBody>
      </p:sp>
      <p:sp>
        <p:nvSpPr>
          <p:cNvPr id="6" name="object 3">
            <a:extLst>
              <a:ext uri="{FF2B5EF4-FFF2-40B4-BE49-F238E27FC236}">
                <a16:creationId xmlns:a16="http://schemas.microsoft.com/office/drawing/2014/main" id="{494A69BB-6C99-334E-869F-54EA22AF34F9}"/>
              </a:ext>
            </a:extLst>
          </p:cNvPr>
          <p:cNvSpPr txBox="1">
            <a:spLocks/>
          </p:cNvSpPr>
          <p:nvPr/>
        </p:nvSpPr>
        <p:spPr>
          <a:xfrm>
            <a:off x="720000" y="438150"/>
            <a:ext cx="7696200" cy="396000"/>
          </a:xfrm>
          <a:prstGeom prst="rect">
            <a:avLst/>
          </a:prstGeom>
        </p:spPr>
        <p:txBody>
          <a:bodyPr vert="horz" wrap="square" lIns="0" tIns="0" rIns="0" bIns="0" rtlCol="0" anchor="ctr" anchorCtr="0">
            <a:noAutofit/>
          </a:bodyPr>
          <a:lstStyle>
            <a:lvl1pPr>
              <a:defRPr sz="3000" b="0" i="0">
                <a:solidFill>
                  <a:srgbClr val="0070C0"/>
                </a:solidFill>
                <a:latin typeface="Trebuchet MS"/>
                <a:ea typeface="+mj-ea"/>
                <a:cs typeface="Trebuchet MS"/>
              </a:defRPr>
            </a:lvl1pPr>
          </a:lstStyle>
          <a:p>
            <a:pPr marL="9525">
              <a:lnSpc>
                <a:spcPts val="3575"/>
              </a:lnSpc>
            </a:pPr>
            <a:r>
              <a:rPr lang="en-CA" kern="0" spc="-20">
                <a:latin typeface="Century Gothic"/>
              </a:rPr>
              <a:t>Agenda</a:t>
            </a:r>
            <a:endParaRPr lang="en-CA" kern="0" spc="-15"/>
          </a:p>
        </p:txBody>
      </p:sp>
    </p:spTree>
    <p:extLst>
      <p:ext uri="{BB962C8B-B14F-4D97-AF65-F5344CB8AC3E}">
        <p14:creationId xmlns:p14="http://schemas.microsoft.com/office/powerpoint/2010/main" val="38786179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4ED2849-0436-2641-B9C3-898F083D8E5A}"/>
              </a:ext>
            </a:extLst>
          </p:cNvPr>
          <p:cNvSpPr txBox="1"/>
          <p:nvPr/>
        </p:nvSpPr>
        <p:spPr>
          <a:xfrm>
            <a:off x="1364604" y="1657350"/>
            <a:ext cx="5535437" cy="914400"/>
          </a:xfrm>
          <a:prstGeom prst="rect">
            <a:avLst/>
          </a:prstGeom>
          <a:noFill/>
        </p:spPr>
        <p:txBody>
          <a:bodyPr wrap="square" lIns="91440" tIns="45720" rIns="91440" bIns="45720" rtlCol="0" anchor="t">
            <a:noAutofit/>
          </a:bodyPr>
          <a:lstStyle/>
          <a:p>
            <a:r>
              <a:rPr lang="en-CA" dirty="0">
                <a:latin typeface="Century Gothic"/>
              </a:rPr>
              <a:t>Getting to know you… </a:t>
            </a:r>
            <a:endParaRPr lang="en-US" dirty="0"/>
          </a:p>
          <a:p>
            <a:r>
              <a:rPr lang="en-CA" dirty="0">
                <a:latin typeface="Century Gothic"/>
              </a:rPr>
              <a:t>a few quick questions</a:t>
            </a:r>
            <a:endParaRPr lang="en-CA" dirty="0"/>
          </a:p>
          <a:p>
            <a:endParaRPr lang="en-CA" dirty="0">
              <a:latin typeface="Century Gothic"/>
            </a:endParaRPr>
          </a:p>
          <a:p>
            <a:r>
              <a:rPr lang="en-GB" b="1" dirty="0">
                <a:ea typeface="+mn-lt"/>
                <a:cs typeface="+mn-lt"/>
              </a:rPr>
              <a:t>What is your role at UBC?</a:t>
            </a:r>
            <a:endParaRPr lang="en-CA" b="1" dirty="0">
              <a:ea typeface="+mn-lt"/>
              <a:cs typeface="+mn-lt"/>
            </a:endParaRPr>
          </a:p>
          <a:p>
            <a:pPr marL="800100" lvl="1" indent="-342900">
              <a:buAutoNum type="arabicPeriod"/>
            </a:pPr>
            <a:r>
              <a:rPr lang="en-GB" dirty="0">
                <a:ea typeface="+mn-lt"/>
                <a:cs typeface="+mn-lt"/>
              </a:rPr>
              <a:t>Faculty </a:t>
            </a:r>
            <a:endParaRPr lang="en-CA" dirty="0">
              <a:ea typeface="+mn-lt"/>
              <a:cs typeface="+mn-lt"/>
            </a:endParaRPr>
          </a:p>
          <a:p>
            <a:pPr marL="800100" lvl="1" indent="-342900">
              <a:buAutoNum type="arabicPeriod"/>
            </a:pPr>
            <a:r>
              <a:rPr lang="en-GB" dirty="0">
                <a:ea typeface="+mn-lt"/>
                <a:cs typeface="+mn-lt"/>
              </a:rPr>
              <a:t>Staff </a:t>
            </a:r>
            <a:endParaRPr lang="en-CA" dirty="0">
              <a:ea typeface="+mn-lt"/>
              <a:cs typeface="+mn-lt"/>
            </a:endParaRPr>
          </a:p>
          <a:p>
            <a:pPr marL="800100" lvl="1" indent="-342900">
              <a:buAutoNum type="arabicPeriod"/>
            </a:pPr>
            <a:r>
              <a:rPr lang="en-GB" dirty="0">
                <a:ea typeface="+mn-lt"/>
                <a:cs typeface="+mn-lt"/>
              </a:rPr>
              <a:t>Student </a:t>
            </a:r>
            <a:endParaRPr lang="en-CA" dirty="0">
              <a:ea typeface="+mn-lt"/>
              <a:cs typeface="+mn-lt"/>
            </a:endParaRPr>
          </a:p>
          <a:p>
            <a:pPr marL="800100" lvl="1" indent="-342900">
              <a:buAutoNum type="arabicPeriod"/>
            </a:pPr>
            <a:r>
              <a:rPr lang="en-GB" dirty="0">
                <a:ea typeface="+mn-lt"/>
                <a:cs typeface="+mn-lt"/>
              </a:rPr>
              <a:t>A combination of these roles </a:t>
            </a:r>
            <a:endParaRPr lang="en-CA" dirty="0">
              <a:ea typeface="+mn-lt"/>
              <a:cs typeface="+mn-lt"/>
            </a:endParaRPr>
          </a:p>
          <a:p>
            <a:endParaRPr lang="en-CA" dirty="0">
              <a:latin typeface="Century Gothic"/>
            </a:endParaRPr>
          </a:p>
        </p:txBody>
      </p:sp>
      <p:pic>
        <p:nvPicPr>
          <p:cNvPr id="1026" name="Picture 2" descr="https://upload.wikimedia.org/wikipedia/commons/thumb/d/d9/Hello_%28yellow%29.svg/800px-Hello_%28yellow%29.svg.png">
            <a:extLst>
              <a:ext uri="{FF2B5EF4-FFF2-40B4-BE49-F238E27FC236}">
                <a16:creationId xmlns:a16="http://schemas.microsoft.com/office/drawing/2014/main" id="{103BC5C4-F2A8-2346-B6D3-24CAE9D9313D}"/>
              </a:ext>
            </a:extLst>
          </p:cNvPr>
          <p:cNvPicPr>
            <a:picLocks noChangeAspect="1" noChangeArrowheads="1"/>
          </p:cNvPicPr>
          <p:nvPr/>
        </p:nvPicPr>
        <p:blipFill>
          <a:blip r:embed="rId3" cstate="print">
            <a:duotone>
              <a:prstClr val="black"/>
              <a:srgbClr val="0070C0">
                <a:tint val="45000"/>
                <a:satMod val="400000"/>
              </a:srgbClr>
            </a:duotone>
            <a:extLst>
              <a:ext uri="{28A0092B-C50C-407E-A947-70E740481C1C}">
                <a14:useLocalDpi xmlns:a14="http://schemas.microsoft.com/office/drawing/2010/main" val="0"/>
              </a:ext>
            </a:extLst>
          </a:blip>
          <a:srcRect/>
          <a:stretch>
            <a:fillRect/>
          </a:stretch>
        </p:blipFill>
        <p:spPr bwMode="auto">
          <a:xfrm>
            <a:off x="3200400" y="209550"/>
            <a:ext cx="2667000" cy="1083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327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BBA75-2D22-DBF1-1E19-7D22D767B984}"/>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825E676C-6334-85F7-A2C4-D6BBB21840E0}"/>
              </a:ext>
            </a:extLst>
          </p:cNvPr>
          <p:cNvSpPr txBox="1"/>
          <p:nvPr/>
        </p:nvSpPr>
        <p:spPr>
          <a:xfrm>
            <a:off x="322892" y="1426936"/>
            <a:ext cx="8325756" cy="1830614"/>
          </a:xfrm>
          <a:prstGeom prst="rect">
            <a:avLst/>
          </a:prstGeom>
          <a:noFill/>
        </p:spPr>
        <p:txBody>
          <a:bodyPr wrap="square" lIns="91440" tIns="45720" rIns="91440" bIns="45720" rtlCol="0" anchor="t">
            <a:noAutofit/>
          </a:bodyPr>
          <a:lstStyle/>
          <a:p>
            <a:r>
              <a:rPr lang="en-GB" b="1">
                <a:ea typeface="+mn-lt"/>
                <a:cs typeface="+mn-lt"/>
              </a:rPr>
              <a:t>What term are you preparing a syllabus for? </a:t>
            </a:r>
            <a:endParaRPr lang="en-US" b="1"/>
          </a:p>
          <a:p>
            <a:pPr marL="800100" lvl="1" indent="-342900">
              <a:buAutoNum type="arabicPeriod"/>
            </a:pPr>
            <a:r>
              <a:rPr lang="en-GB">
                <a:ea typeface="+mn-lt"/>
                <a:cs typeface="+mn-lt"/>
              </a:rPr>
              <a:t>Fall </a:t>
            </a:r>
          </a:p>
          <a:p>
            <a:pPr marL="800100" lvl="1" indent="-342900">
              <a:buAutoNum type="arabicPeriod"/>
            </a:pPr>
            <a:r>
              <a:rPr lang="en-GB">
                <a:ea typeface="+mn-lt"/>
                <a:cs typeface="+mn-lt"/>
              </a:rPr>
              <a:t>Winter </a:t>
            </a:r>
            <a:endParaRPr lang="en-GB"/>
          </a:p>
          <a:p>
            <a:pPr marL="800100" lvl="1" indent="-342900">
              <a:buAutoNum type="arabicPeriod"/>
            </a:pPr>
            <a:r>
              <a:rPr lang="en-GB">
                <a:ea typeface="+mn-lt"/>
                <a:cs typeface="+mn-lt"/>
              </a:rPr>
              <a:t>Both terms </a:t>
            </a:r>
          </a:p>
          <a:p>
            <a:pPr marL="800100" lvl="1" indent="-342900">
              <a:buAutoNum type="arabicPeriod"/>
            </a:pPr>
            <a:r>
              <a:rPr lang="en-GB">
                <a:ea typeface="+mn-lt"/>
                <a:cs typeface="+mn-lt"/>
              </a:rPr>
              <a:t>Not sure yet </a:t>
            </a:r>
            <a:endParaRPr lang="en-GB"/>
          </a:p>
          <a:p>
            <a:pPr marL="742950" lvl="1" indent="-285750">
              <a:buAutoNum type="arabicPeriod"/>
            </a:pPr>
            <a:endParaRPr lang="en-GB">
              <a:ea typeface="+mn-lt"/>
              <a:cs typeface="+mn-lt"/>
            </a:endParaRPr>
          </a:p>
          <a:p>
            <a:r>
              <a:rPr lang="en-GB" b="1">
                <a:ea typeface="+mn-lt"/>
                <a:cs typeface="+mn-lt"/>
              </a:rPr>
              <a:t>Do you use a template to create your syllabi?</a:t>
            </a:r>
            <a:r>
              <a:rPr lang="en-GB">
                <a:ea typeface="+mn-lt"/>
                <a:cs typeface="+mn-lt"/>
              </a:rPr>
              <a:t> </a:t>
            </a:r>
          </a:p>
          <a:p>
            <a:pPr marL="800100" lvl="1" indent="-342900">
              <a:buAutoNum type="arabicPeriod"/>
            </a:pPr>
            <a:r>
              <a:rPr lang="en-GB">
                <a:ea typeface="+mn-lt"/>
                <a:cs typeface="+mn-lt"/>
              </a:rPr>
              <a:t>Yes, I use my own template </a:t>
            </a:r>
          </a:p>
          <a:p>
            <a:pPr marL="800100" lvl="1" indent="-342900">
              <a:buAutoNum type="arabicPeriod"/>
            </a:pPr>
            <a:r>
              <a:rPr lang="en-GB">
                <a:ea typeface="+mn-lt"/>
                <a:cs typeface="+mn-lt"/>
              </a:rPr>
              <a:t>Yes, my department/school has a standard template that I use </a:t>
            </a:r>
          </a:p>
          <a:p>
            <a:pPr marL="800100" lvl="1" indent="-342900">
              <a:buAutoNum type="arabicPeriod"/>
            </a:pPr>
            <a:r>
              <a:rPr lang="en-GB">
                <a:ea typeface="+mn-lt"/>
                <a:cs typeface="+mn-lt"/>
              </a:rPr>
              <a:t>No, I don’t follow any template</a:t>
            </a:r>
          </a:p>
          <a:p>
            <a:pPr marL="800100" lvl="1" indent="-342900">
              <a:buAutoNum type="arabicPeriod"/>
            </a:pPr>
            <a:r>
              <a:rPr lang="en-GB">
                <a:ea typeface="+mn-lt"/>
                <a:cs typeface="+mn-lt"/>
              </a:rPr>
              <a:t>I haven’t created a syllabus before </a:t>
            </a:r>
            <a:endParaRPr lang="en-GB">
              <a:latin typeface="Century Gothic"/>
            </a:endParaRPr>
          </a:p>
          <a:p>
            <a:endParaRPr lang="en-CA">
              <a:latin typeface="Century Gothic"/>
            </a:endParaRPr>
          </a:p>
        </p:txBody>
      </p:sp>
      <p:pic>
        <p:nvPicPr>
          <p:cNvPr id="1026" name="Picture 2" descr="https://upload.wikimedia.org/wikipedia/commons/thumb/d/d9/Hello_%28yellow%29.svg/800px-Hello_%28yellow%29.svg.png">
            <a:extLst>
              <a:ext uri="{FF2B5EF4-FFF2-40B4-BE49-F238E27FC236}">
                <a16:creationId xmlns:a16="http://schemas.microsoft.com/office/drawing/2014/main" id="{A2C31322-2F2A-2B25-3AAF-57978014A5B3}"/>
              </a:ext>
            </a:extLst>
          </p:cNvPr>
          <p:cNvPicPr>
            <a:picLocks noChangeAspect="1" noChangeArrowheads="1"/>
          </p:cNvPicPr>
          <p:nvPr/>
        </p:nvPicPr>
        <p:blipFill>
          <a:blip r:embed="rId3" cstate="print">
            <a:duotone>
              <a:prstClr val="black"/>
              <a:srgbClr val="0070C0">
                <a:tint val="45000"/>
                <a:satMod val="400000"/>
              </a:srgbClr>
            </a:duotone>
            <a:extLst>
              <a:ext uri="{28A0092B-C50C-407E-A947-70E740481C1C}">
                <a14:useLocalDpi xmlns:a14="http://schemas.microsoft.com/office/drawing/2010/main" val="0"/>
              </a:ext>
            </a:extLst>
          </a:blip>
          <a:srcRect/>
          <a:stretch>
            <a:fillRect/>
          </a:stretch>
        </p:blipFill>
        <p:spPr bwMode="auto">
          <a:xfrm>
            <a:off x="3200400" y="209550"/>
            <a:ext cx="2667000" cy="1083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641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D78A19-7678-0D47-81B8-10DE9D5659E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9600" y="697244"/>
            <a:ext cx="4724400" cy="4432781"/>
          </a:xfrm>
          <a:prstGeom prst="rect">
            <a:avLst/>
          </a:prstGeom>
        </p:spPr>
      </p:pic>
      <p:sp>
        <p:nvSpPr>
          <p:cNvPr id="7" name="object 2">
            <a:extLst>
              <a:ext uri="{FF2B5EF4-FFF2-40B4-BE49-F238E27FC236}">
                <a16:creationId xmlns:a16="http://schemas.microsoft.com/office/drawing/2014/main" id="{51CB1394-3633-ED47-A64C-65B97CFE5057}"/>
              </a:ext>
            </a:extLst>
          </p:cNvPr>
          <p:cNvSpPr txBox="1"/>
          <p:nvPr/>
        </p:nvSpPr>
        <p:spPr>
          <a:xfrm>
            <a:off x="720000" y="439200"/>
            <a:ext cx="7162800" cy="460800"/>
          </a:xfrm>
          <a:prstGeom prst="rect">
            <a:avLst/>
          </a:prstGeom>
        </p:spPr>
        <p:txBody>
          <a:bodyPr vert="horz" wrap="square" lIns="0" tIns="0" rIns="0" bIns="0" rtlCol="0" anchor="ctr" anchorCtr="0">
            <a:noAutofit/>
          </a:bodyPr>
          <a:lstStyle/>
          <a:p>
            <a:r>
              <a:rPr lang="en-CA" sz="3000" spc="-5">
                <a:solidFill>
                  <a:srgbClr val="0070C0"/>
                </a:solidFill>
                <a:latin typeface="Trebuchet MS"/>
                <a:cs typeface="Trebuchet MS"/>
              </a:rPr>
              <a:t>Wh</a:t>
            </a:r>
            <a:r>
              <a:rPr lang="en-CA" sz="3000">
                <a:solidFill>
                  <a:srgbClr val="0070C0"/>
                </a:solidFill>
                <a:latin typeface="Trebuchet MS"/>
                <a:cs typeface="Trebuchet MS"/>
              </a:rPr>
              <a:t>y</a:t>
            </a:r>
            <a:r>
              <a:rPr lang="en-CA" sz="3000" spc="-15">
                <a:solidFill>
                  <a:srgbClr val="0070C0"/>
                </a:solidFill>
                <a:latin typeface="Trebuchet MS"/>
                <a:cs typeface="Trebuchet MS"/>
              </a:rPr>
              <a:t> is </a:t>
            </a:r>
            <a:r>
              <a:rPr sz="3000">
                <a:solidFill>
                  <a:srgbClr val="0070C0"/>
                </a:solidFill>
                <a:latin typeface="Trebuchet MS"/>
                <a:cs typeface="Trebuchet MS"/>
              </a:rPr>
              <a:t>t</a:t>
            </a:r>
            <a:r>
              <a:rPr sz="3000" spc="-5">
                <a:solidFill>
                  <a:srgbClr val="0070C0"/>
                </a:solidFill>
                <a:latin typeface="Trebuchet MS"/>
                <a:cs typeface="Trebuchet MS"/>
              </a:rPr>
              <a:t>h</a:t>
            </a:r>
            <a:r>
              <a:rPr sz="3000">
                <a:solidFill>
                  <a:srgbClr val="0070C0"/>
                </a:solidFill>
                <a:latin typeface="Trebuchet MS"/>
                <a:cs typeface="Trebuchet MS"/>
              </a:rPr>
              <a:t>e</a:t>
            </a:r>
            <a:r>
              <a:rPr sz="3000" spc="-10">
                <a:solidFill>
                  <a:srgbClr val="0070C0"/>
                </a:solidFill>
                <a:latin typeface="Trebuchet MS"/>
                <a:cs typeface="Trebuchet MS"/>
              </a:rPr>
              <a:t> </a:t>
            </a:r>
            <a:r>
              <a:rPr lang="en-US" sz="3000" spc="-10">
                <a:solidFill>
                  <a:srgbClr val="0070C0"/>
                </a:solidFill>
                <a:latin typeface="Trebuchet MS"/>
                <a:cs typeface="Trebuchet MS"/>
              </a:rPr>
              <a:t>sy</a:t>
            </a:r>
            <a:r>
              <a:rPr sz="3000" spc="-15">
                <a:solidFill>
                  <a:srgbClr val="0070C0"/>
                </a:solidFill>
                <a:latin typeface="Trebuchet MS"/>
                <a:cs typeface="Trebuchet MS"/>
              </a:rPr>
              <a:t>ll</a:t>
            </a:r>
            <a:r>
              <a:rPr sz="3000">
                <a:solidFill>
                  <a:srgbClr val="0070C0"/>
                </a:solidFill>
                <a:latin typeface="Trebuchet MS"/>
                <a:cs typeface="Trebuchet MS"/>
              </a:rPr>
              <a:t>ab</a:t>
            </a:r>
            <a:r>
              <a:rPr sz="3000" spc="-5">
                <a:solidFill>
                  <a:srgbClr val="0070C0"/>
                </a:solidFill>
                <a:latin typeface="Trebuchet MS"/>
                <a:cs typeface="Trebuchet MS"/>
              </a:rPr>
              <a:t>u</a:t>
            </a:r>
            <a:r>
              <a:rPr sz="3000" spc="-10">
                <a:solidFill>
                  <a:srgbClr val="0070C0"/>
                </a:solidFill>
                <a:latin typeface="Trebuchet MS"/>
                <a:cs typeface="Trebuchet MS"/>
              </a:rPr>
              <a:t>s</a:t>
            </a:r>
            <a:r>
              <a:rPr lang="en-US" sz="3000" spc="-10">
                <a:solidFill>
                  <a:srgbClr val="0070C0"/>
                </a:solidFill>
                <a:latin typeface="Trebuchet MS"/>
                <a:cs typeface="Trebuchet MS"/>
              </a:rPr>
              <a:t> important?</a:t>
            </a:r>
            <a:endParaRPr sz="3000">
              <a:latin typeface="Trebuchet MS"/>
              <a:cs typeface="Trebuchet MS"/>
            </a:endParaRPr>
          </a:p>
        </p:txBody>
      </p:sp>
    </p:spTree>
    <p:extLst>
      <p:ext uri="{BB962C8B-B14F-4D97-AF65-F5344CB8AC3E}">
        <p14:creationId xmlns:p14="http://schemas.microsoft.com/office/powerpoint/2010/main" val="37971649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255" y="285750"/>
            <a:ext cx="9144000" cy="5141976"/>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idx="4294967295"/>
          </p:nvPr>
        </p:nvSpPr>
        <p:spPr>
          <a:xfrm>
            <a:off x="533400" y="251460"/>
            <a:ext cx="7620000" cy="830997"/>
          </a:xfrm>
          <a:prstGeom prst="rect">
            <a:avLst/>
          </a:prstGeom>
        </p:spPr>
        <p:txBody>
          <a:bodyPr vert="horz" wrap="square" lIns="0" tIns="0" rIns="0" bIns="0" rtlCol="0">
            <a:spAutoFit/>
          </a:bodyPr>
          <a:lstStyle/>
          <a:p>
            <a:pPr marL="12700"/>
            <a:r>
              <a:rPr>
                <a:solidFill>
                  <a:srgbClr val="0070C0"/>
                </a:solidFill>
                <a:latin typeface="Century Gothic"/>
                <a:cs typeface="Trebuchet MS"/>
              </a:rPr>
              <a:t>U</a:t>
            </a:r>
            <a:r>
              <a:rPr spc="-20">
                <a:solidFill>
                  <a:srgbClr val="0070C0"/>
                </a:solidFill>
                <a:latin typeface="Century Gothic"/>
                <a:cs typeface="Trebuchet MS"/>
              </a:rPr>
              <a:t>BC</a:t>
            </a:r>
            <a:r>
              <a:rPr lang="en-US" spc="-20">
                <a:solidFill>
                  <a:srgbClr val="0070C0"/>
                </a:solidFill>
                <a:latin typeface="Century Gothic"/>
                <a:cs typeface="Trebuchet MS"/>
              </a:rPr>
              <a:t> Guidance</a:t>
            </a:r>
            <a:r>
              <a:rPr lang="en-US" spc="-20">
                <a:solidFill>
                  <a:srgbClr val="0070C0"/>
                </a:solidFill>
              </a:rPr>
              <a:t>: </a:t>
            </a:r>
            <a:r>
              <a:rPr lang="en-US" b="1" spc="-20">
                <a:solidFill>
                  <a:srgbClr val="0070C0"/>
                </a:solidFill>
              </a:rPr>
              <a:t>Senate Policy</a:t>
            </a:r>
            <a:r>
              <a:rPr lang="en-US" b="1" spc="-5">
                <a:solidFill>
                  <a:srgbClr val="0070C0"/>
                </a:solidFill>
              </a:rPr>
              <a:t> </a:t>
            </a:r>
            <a:r>
              <a:rPr lang="en-US" b="1">
                <a:solidFill>
                  <a:srgbClr val="0070C0"/>
                </a:solidFill>
              </a:rPr>
              <a:t>V</a:t>
            </a:r>
            <a:r>
              <a:rPr lang="en-US" b="1" spc="-5">
                <a:solidFill>
                  <a:srgbClr val="0070C0"/>
                </a:solidFill>
              </a:rPr>
              <a:t>-</a:t>
            </a:r>
            <a:r>
              <a:rPr lang="en-US" b="1">
                <a:solidFill>
                  <a:srgbClr val="0070C0"/>
                </a:solidFill>
              </a:rPr>
              <a:t>130 </a:t>
            </a:r>
            <a:br>
              <a:rPr lang="en-US"/>
            </a:br>
            <a:r>
              <a:rPr lang="en-US" spc="-20">
                <a:solidFill>
                  <a:srgbClr val="0070C0"/>
                </a:solidFill>
                <a:latin typeface="Century Gothic"/>
                <a:cs typeface="Trebuchet MS"/>
              </a:rPr>
              <a:t>Content &amp; Distribution of Course Syllabi</a:t>
            </a:r>
            <a:endParaRPr lang="en-US" sz="2400">
              <a:solidFill>
                <a:srgbClr val="0070C0"/>
              </a:solidFill>
              <a:latin typeface="Century Gothic"/>
              <a:cs typeface="Trebuchet MS"/>
            </a:endParaRPr>
          </a:p>
        </p:txBody>
      </p:sp>
      <p:sp>
        <p:nvSpPr>
          <p:cNvPr id="4" name="object 4"/>
          <p:cNvSpPr txBox="1"/>
          <p:nvPr/>
        </p:nvSpPr>
        <p:spPr>
          <a:xfrm>
            <a:off x="533400" y="1358911"/>
            <a:ext cx="8170762" cy="2000548"/>
          </a:xfrm>
          <a:prstGeom prst="rect">
            <a:avLst/>
          </a:prstGeom>
        </p:spPr>
        <p:txBody>
          <a:bodyPr vert="horz" wrap="square" lIns="0" tIns="0" rIns="0" bIns="0" rtlCol="0" anchor="t">
            <a:spAutoFit/>
          </a:bodyPr>
          <a:lstStyle/>
          <a:p>
            <a:pPr marL="184150" indent="-171450">
              <a:spcBef>
                <a:spcPts val="1200"/>
              </a:spcBef>
              <a:buClr>
                <a:srgbClr val="0070C0"/>
              </a:buClr>
              <a:buFont typeface="Arial"/>
              <a:buChar char="•"/>
              <a:tabLst>
                <a:tab pos="184150" algn="l"/>
              </a:tabLst>
            </a:pPr>
            <a:r>
              <a:rPr lang="en-US" sz="2000" b="1" spc="-10" dirty="0">
                <a:solidFill>
                  <a:srgbClr val="4C7CB0"/>
                </a:solidFill>
                <a:latin typeface="Century Gothic"/>
                <a:cs typeface="Arial"/>
              </a:rPr>
              <a:t>Why: </a:t>
            </a:r>
            <a:r>
              <a:rPr lang="en-US" sz="2000" spc="-10" dirty="0">
                <a:latin typeface="Century Gothic"/>
                <a:cs typeface="Arial"/>
              </a:rPr>
              <a:t>T</a:t>
            </a:r>
            <a:r>
              <a:rPr lang="en-US" sz="2000" dirty="0">
                <a:latin typeface="Century Gothic"/>
                <a:cs typeface="Arial"/>
              </a:rPr>
              <a:t>o</a:t>
            </a:r>
            <a:r>
              <a:rPr lang="en-US" sz="2000" spc="-10" dirty="0">
                <a:latin typeface="Century Gothic"/>
                <a:cs typeface="Arial"/>
              </a:rPr>
              <a:t> </a:t>
            </a:r>
            <a:r>
              <a:rPr lang="en-US" sz="2000" spc="-5" dirty="0">
                <a:latin typeface="Century Gothic"/>
                <a:cs typeface="Arial"/>
              </a:rPr>
              <a:t>en</a:t>
            </a:r>
            <a:r>
              <a:rPr lang="en-US" sz="2000" dirty="0">
                <a:latin typeface="Century Gothic"/>
                <a:cs typeface="Arial"/>
              </a:rPr>
              <a:t>s</a:t>
            </a:r>
            <a:r>
              <a:rPr lang="en-US" sz="2000" spc="-5" dirty="0">
                <a:latin typeface="Century Gothic"/>
                <a:cs typeface="Arial"/>
              </a:rPr>
              <a:t>ur</a:t>
            </a:r>
            <a:r>
              <a:rPr lang="en-US" sz="2000" dirty="0">
                <a:latin typeface="Century Gothic"/>
                <a:cs typeface="Arial"/>
              </a:rPr>
              <a:t>e</a:t>
            </a:r>
            <a:r>
              <a:rPr lang="en-US" sz="2000" spc="-10" dirty="0">
                <a:latin typeface="Century Gothic"/>
                <a:cs typeface="Arial"/>
              </a:rPr>
              <a:t> </a:t>
            </a:r>
            <a:r>
              <a:rPr lang="en-US" sz="2000" dirty="0">
                <a:latin typeface="Century Gothic"/>
                <a:cs typeface="Arial"/>
              </a:rPr>
              <a:t>c</a:t>
            </a:r>
            <a:r>
              <a:rPr lang="en-US" sz="2000" spc="-5" dirty="0">
                <a:latin typeface="Century Gothic"/>
                <a:cs typeface="Arial"/>
              </a:rPr>
              <a:t>on</a:t>
            </a:r>
            <a:r>
              <a:rPr lang="en-US" sz="2000" dirty="0">
                <a:latin typeface="Century Gothic"/>
                <a:cs typeface="Arial"/>
              </a:rPr>
              <a:t>si</a:t>
            </a:r>
            <a:r>
              <a:rPr lang="en-US" sz="2000" spc="-10" dirty="0">
                <a:latin typeface="Century Gothic"/>
                <a:cs typeface="Arial"/>
              </a:rPr>
              <a:t>st</a:t>
            </a:r>
            <a:r>
              <a:rPr lang="en-US" sz="2000" spc="-5" dirty="0">
                <a:latin typeface="Century Gothic"/>
                <a:cs typeface="Arial"/>
              </a:rPr>
              <a:t>ent component, and distribution practices</a:t>
            </a:r>
            <a:endParaRPr lang="en-US" sz="2000" dirty="0">
              <a:latin typeface="Century Gothic"/>
              <a:cs typeface="Arial"/>
            </a:endParaRPr>
          </a:p>
          <a:p>
            <a:pPr marL="184150" indent="-171450">
              <a:lnSpc>
                <a:spcPct val="100000"/>
              </a:lnSpc>
              <a:spcBef>
                <a:spcPts val="1200"/>
              </a:spcBef>
              <a:buClr>
                <a:srgbClr val="0070C0"/>
              </a:buClr>
              <a:buFont typeface="Arial"/>
              <a:buChar char="•"/>
              <a:tabLst>
                <a:tab pos="184150" algn="l"/>
              </a:tabLst>
            </a:pPr>
            <a:r>
              <a:rPr lang="en-US" sz="2000" b="1" spc="-10" dirty="0">
                <a:solidFill>
                  <a:srgbClr val="4C7CB0"/>
                </a:solidFill>
                <a:latin typeface="Century Gothic"/>
                <a:cs typeface="Arial"/>
              </a:rPr>
              <a:t>When: </a:t>
            </a:r>
            <a:r>
              <a:rPr lang="en-US" sz="2000" spc="-10" dirty="0">
                <a:latin typeface="Century Gothic"/>
                <a:cs typeface="Arial"/>
              </a:rPr>
              <a:t>Must provide syllabus during first week of class</a:t>
            </a:r>
          </a:p>
          <a:p>
            <a:pPr marL="641350" lvl="1" indent="-171450">
              <a:spcBef>
                <a:spcPts val="1200"/>
              </a:spcBef>
              <a:buClr>
                <a:srgbClr val="0070C0"/>
              </a:buClr>
              <a:buFont typeface="Arial"/>
              <a:buChar char="•"/>
              <a:tabLst>
                <a:tab pos="184150" algn="l"/>
              </a:tabLst>
            </a:pPr>
            <a:r>
              <a:rPr lang="en-US" sz="2000" spc="-10" dirty="0">
                <a:latin typeface="Century Gothic"/>
                <a:cs typeface="Arial"/>
              </a:rPr>
              <a:t>Unless, developing in collaboration with students, must be finalized before the last official withdrawal date</a:t>
            </a:r>
          </a:p>
          <a:p>
            <a:pPr marL="641350" lvl="1" indent="-171450">
              <a:spcBef>
                <a:spcPts val="1200"/>
              </a:spcBef>
              <a:buClr>
                <a:srgbClr val="0070C0"/>
              </a:buClr>
              <a:buFont typeface="Arial"/>
              <a:buChar char="•"/>
              <a:tabLst>
                <a:tab pos="184150" algn="l"/>
              </a:tabLst>
            </a:pPr>
            <a:r>
              <a:rPr lang="en-US" sz="2000" spc="-10" dirty="0">
                <a:latin typeface="Century Gothic"/>
                <a:cs typeface="Arial"/>
              </a:rPr>
              <a:t>Monday, September 28, 2026</a:t>
            </a:r>
          </a:p>
        </p:txBody>
      </p:sp>
    </p:spTree>
    <p:extLst>
      <p:ext uri="{BB962C8B-B14F-4D97-AF65-F5344CB8AC3E}">
        <p14:creationId xmlns:p14="http://schemas.microsoft.com/office/powerpoint/2010/main" val="3569672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255" y="285750"/>
            <a:ext cx="9144000" cy="5141976"/>
          </a:xfrm>
          <a:prstGeom prst="rect">
            <a:avLst/>
          </a:prstGeom>
          <a:blipFill>
            <a:blip r:embed="rId3" cstate="print"/>
            <a:stretch>
              <a:fillRect/>
            </a:stretch>
          </a:blipFill>
        </p:spPr>
        <p:txBody>
          <a:bodyPr wrap="square" lIns="0" tIns="0" rIns="0" bIns="0" rtlCol="0"/>
          <a:lstStyle/>
          <a:p>
            <a:endParaRPr/>
          </a:p>
        </p:txBody>
      </p:sp>
      <p:sp>
        <p:nvSpPr>
          <p:cNvPr id="3" name="object 3"/>
          <p:cNvSpPr txBox="1">
            <a:spLocks noGrp="1"/>
          </p:cNvSpPr>
          <p:nvPr>
            <p:ph type="title" idx="4294967295"/>
          </p:nvPr>
        </p:nvSpPr>
        <p:spPr>
          <a:xfrm>
            <a:off x="533400" y="251460"/>
            <a:ext cx="7620000" cy="830997"/>
          </a:xfrm>
          <a:prstGeom prst="rect">
            <a:avLst/>
          </a:prstGeom>
        </p:spPr>
        <p:txBody>
          <a:bodyPr vert="horz" wrap="square" lIns="0" tIns="0" rIns="0" bIns="0" rtlCol="0">
            <a:spAutoFit/>
          </a:bodyPr>
          <a:lstStyle/>
          <a:p>
            <a:pPr marL="12700"/>
            <a:r>
              <a:rPr dirty="0">
                <a:solidFill>
                  <a:srgbClr val="0070C0"/>
                </a:solidFill>
                <a:latin typeface="Century Gothic"/>
                <a:cs typeface="Trebuchet MS"/>
              </a:rPr>
              <a:t>U</a:t>
            </a:r>
            <a:r>
              <a:rPr spc="-20" dirty="0">
                <a:solidFill>
                  <a:srgbClr val="0070C0"/>
                </a:solidFill>
                <a:latin typeface="Century Gothic"/>
                <a:cs typeface="Trebuchet MS"/>
              </a:rPr>
              <a:t>BC</a:t>
            </a:r>
            <a:r>
              <a:rPr lang="en-US" spc="-20" dirty="0">
                <a:solidFill>
                  <a:srgbClr val="0070C0"/>
                </a:solidFill>
                <a:latin typeface="Century Gothic"/>
                <a:cs typeface="Trebuchet MS"/>
              </a:rPr>
              <a:t> Guidance</a:t>
            </a:r>
            <a:r>
              <a:rPr lang="en-US" spc="-20" dirty="0">
                <a:solidFill>
                  <a:srgbClr val="0070C0"/>
                </a:solidFill>
              </a:rPr>
              <a:t>: </a:t>
            </a:r>
            <a:r>
              <a:rPr lang="en-US" b="1" spc="-20" dirty="0">
                <a:solidFill>
                  <a:srgbClr val="0070C0"/>
                </a:solidFill>
              </a:rPr>
              <a:t>Senate Policy</a:t>
            </a:r>
            <a:r>
              <a:rPr lang="en-US" b="1" spc="-5" dirty="0">
                <a:solidFill>
                  <a:srgbClr val="0070C0"/>
                </a:solidFill>
              </a:rPr>
              <a:t> </a:t>
            </a:r>
            <a:r>
              <a:rPr lang="en-US" b="1" dirty="0">
                <a:solidFill>
                  <a:srgbClr val="0070C0"/>
                </a:solidFill>
              </a:rPr>
              <a:t>V</a:t>
            </a:r>
            <a:r>
              <a:rPr lang="en-US" b="1" spc="-5" dirty="0">
                <a:solidFill>
                  <a:srgbClr val="0070C0"/>
                </a:solidFill>
              </a:rPr>
              <a:t>-</a:t>
            </a:r>
            <a:r>
              <a:rPr lang="en-US" b="1" dirty="0">
                <a:solidFill>
                  <a:srgbClr val="0070C0"/>
                </a:solidFill>
              </a:rPr>
              <a:t>130 </a:t>
            </a:r>
            <a:br>
              <a:rPr lang="en-US" dirty="0"/>
            </a:br>
            <a:r>
              <a:rPr lang="en-US" spc="-20" dirty="0">
                <a:solidFill>
                  <a:srgbClr val="0070C0"/>
                </a:solidFill>
                <a:latin typeface="Century Gothic"/>
                <a:cs typeface="Trebuchet MS"/>
              </a:rPr>
              <a:t>Latest update, AI Policy, Sept 1, 2026</a:t>
            </a:r>
            <a:endParaRPr lang="en-US" sz="2400" dirty="0">
              <a:solidFill>
                <a:srgbClr val="0070C0"/>
              </a:solidFill>
              <a:latin typeface="Century Gothic"/>
              <a:cs typeface="Trebuchet MS"/>
            </a:endParaRPr>
          </a:p>
        </p:txBody>
      </p:sp>
      <p:sp>
        <p:nvSpPr>
          <p:cNvPr id="4" name="object 4"/>
          <p:cNvSpPr txBox="1"/>
          <p:nvPr/>
        </p:nvSpPr>
        <p:spPr>
          <a:xfrm>
            <a:off x="533400" y="1508683"/>
            <a:ext cx="8170762" cy="2462213"/>
          </a:xfrm>
          <a:prstGeom prst="rect">
            <a:avLst/>
          </a:prstGeom>
        </p:spPr>
        <p:txBody>
          <a:bodyPr vert="horz" wrap="square" lIns="0" tIns="0" rIns="0" bIns="0" rtlCol="0" anchor="t">
            <a:spAutoFit/>
          </a:bodyPr>
          <a:lstStyle/>
          <a:p>
            <a:pPr marL="184150" indent="-171450">
              <a:lnSpc>
                <a:spcPct val="100000"/>
              </a:lnSpc>
              <a:spcBef>
                <a:spcPts val="1200"/>
              </a:spcBef>
              <a:buClr>
                <a:srgbClr val="0070C0"/>
              </a:buClr>
              <a:buFont typeface="Arial"/>
              <a:buChar char="•"/>
              <a:tabLst>
                <a:tab pos="184150" algn="l"/>
              </a:tabLst>
            </a:pPr>
            <a:r>
              <a:rPr lang="en-US" sz="2000" b="1" dirty="0">
                <a:solidFill>
                  <a:srgbClr val="4C7CB0"/>
                </a:solidFill>
                <a:latin typeface="Century Gothic"/>
                <a:cs typeface="Arial"/>
              </a:rPr>
              <a:t>What about AI:</a:t>
            </a:r>
            <a:endParaRPr lang="en-US" sz="2000" dirty="0">
              <a:latin typeface="Century Gothic"/>
              <a:cs typeface="Arial"/>
            </a:endParaRPr>
          </a:p>
          <a:p>
            <a:pPr marL="641350" lvl="1" indent="-171450">
              <a:spcBef>
                <a:spcPts val="1200"/>
              </a:spcBef>
              <a:buClr>
                <a:srgbClr val="0070C0"/>
              </a:buClr>
              <a:buFont typeface="Arial"/>
              <a:buChar char="•"/>
              <a:tabLst>
                <a:tab pos="184150" algn="l"/>
              </a:tabLst>
            </a:pPr>
            <a:r>
              <a:rPr lang="en-US" sz="2000" dirty="0">
                <a:effectLst/>
              </a:rPr>
              <a:t>a statement on </a:t>
            </a:r>
            <a:r>
              <a:rPr lang="en-US" sz="2000" b="1" dirty="0">
                <a:effectLst/>
              </a:rPr>
              <a:t>academic integrity </a:t>
            </a:r>
            <a:r>
              <a:rPr lang="en-US" sz="2000" dirty="0">
                <a:effectLst/>
              </a:rPr>
              <a:t>that informs the students of expectations in the course, including a link to the Academic Calendar statement on Academic Misconduct.</a:t>
            </a:r>
            <a:endParaRPr lang="en-US" sz="2000" dirty="0"/>
          </a:p>
          <a:p>
            <a:pPr marL="641350" lvl="1" indent="-171450">
              <a:spcBef>
                <a:spcPts val="1200"/>
              </a:spcBef>
              <a:buClr>
                <a:srgbClr val="0070C0"/>
              </a:buClr>
              <a:buFont typeface="Arial"/>
              <a:buChar char="•"/>
              <a:tabLst>
                <a:tab pos="184150" algn="l"/>
              </a:tabLst>
            </a:pPr>
            <a:r>
              <a:rPr lang="en-US" sz="2000" dirty="0">
                <a:effectLst/>
              </a:rPr>
              <a:t>a statement on </a:t>
            </a:r>
            <a:r>
              <a:rPr lang="en-US" sz="2000" b="1" dirty="0">
                <a:effectLst/>
              </a:rPr>
              <a:t>generative artificial intelligence </a:t>
            </a:r>
            <a:r>
              <a:rPr lang="en-US" sz="2000" dirty="0">
                <a:effectLst/>
              </a:rPr>
              <a:t>(</a:t>
            </a:r>
            <a:r>
              <a:rPr lang="en-US" sz="2000" dirty="0" err="1">
                <a:effectLst/>
              </a:rPr>
              <a:t>GenAI</a:t>
            </a:r>
            <a:r>
              <a:rPr lang="en-US" sz="2000" dirty="0">
                <a:effectLst/>
              </a:rPr>
              <a:t>) usage in student submitted work that clarifies how the use of </a:t>
            </a:r>
            <a:r>
              <a:rPr lang="en-US" sz="2000" dirty="0" err="1">
                <a:effectLst/>
              </a:rPr>
              <a:t>GenAI</a:t>
            </a:r>
            <a:r>
              <a:rPr lang="en-US" sz="2000" dirty="0">
                <a:effectLst/>
              </a:rPr>
              <a:t> is permitted or not permitted.</a:t>
            </a:r>
          </a:p>
        </p:txBody>
      </p:sp>
    </p:spTree>
    <p:extLst>
      <p:ext uri="{BB962C8B-B14F-4D97-AF65-F5344CB8AC3E}">
        <p14:creationId xmlns:p14="http://schemas.microsoft.com/office/powerpoint/2010/main" val="130757695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1_Wisp">
  <a:themeElements>
    <a:clrScheme name="Custom 3">
      <a:dk1>
        <a:srgbClr val="000000"/>
      </a:dk1>
      <a:lt1>
        <a:srgbClr val="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4372FF"/>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5736</TotalTime>
  <Words>2741</Words>
  <Application>Microsoft Office PowerPoint</Application>
  <PresentationFormat>On-screen Show (16:9)</PresentationFormat>
  <Paragraphs>260</Paragraphs>
  <Slides>33</Slides>
  <Notes>26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33</vt:i4>
      </vt:variant>
    </vt:vector>
  </HeadingPairs>
  <TitlesOfParts>
    <vt:vector size="45" baseType="lpstr">
      <vt:lpstr>Arial</vt:lpstr>
      <vt:lpstr>Avenir Book</vt:lpstr>
      <vt:lpstr>Avenir Medium</vt:lpstr>
      <vt:lpstr>Calibri</vt:lpstr>
      <vt:lpstr>Century Gothic</vt:lpstr>
      <vt:lpstr>Courier New</vt:lpstr>
      <vt:lpstr>Trebuchet MS</vt:lpstr>
      <vt:lpstr>Wingdings</vt:lpstr>
      <vt:lpstr>Wingdings 3</vt:lpstr>
      <vt:lpstr>Wingdings,Sans-Serif</vt:lpstr>
      <vt:lpstr>Wisp</vt:lpstr>
      <vt:lpstr>1_Wisp</vt:lpstr>
      <vt:lpstr>PowerPoint Presentation</vt:lpstr>
      <vt:lpstr>Land Acknowledgement</vt:lpstr>
      <vt:lpstr>Learning Outcomes</vt:lpstr>
      <vt:lpstr>PowerPoint Presentation</vt:lpstr>
      <vt:lpstr>PowerPoint Presentation</vt:lpstr>
      <vt:lpstr>PowerPoint Presentation</vt:lpstr>
      <vt:lpstr>PowerPoint Presentation</vt:lpstr>
      <vt:lpstr>UBC Guidance: Senate Policy V-130  Content &amp; Distribution of Course Syllabi</vt:lpstr>
      <vt:lpstr>UBC Guidance: Senate Policy V-130  Latest update, AI Policy, Sept 1, 2026</vt:lpstr>
      <vt:lpstr>UBC Guidance: Senate Policy V-130  Content &amp; Distribution of Course Syllabi Template</vt:lpstr>
      <vt:lpstr>Syllabus Templates</vt:lpstr>
      <vt:lpstr>Syllabus Templates – Creative Examples</vt:lpstr>
      <vt:lpstr>Characteristics &amp; Benefits of a Learner-Centered and Inclusive Syllabus </vt:lpstr>
      <vt:lpstr>PowerPoint Presentation</vt:lpstr>
      <vt:lpstr>PowerPoint Presentation</vt:lpstr>
      <vt:lpstr>PowerPoint Presentation</vt:lpstr>
      <vt:lpstr>PowerPoint Presentation</vt:lpstr>
      <vt:lpstr>Examples – Course Modality</vt:lpstr>
      <vt:lpstr>Examples – Learning Objectives</vt:lpstr>
      <vt:lpstr>Examples – Assessments</vt:lpstr>
      <vt:lpstr>Inclusive Teaching </vt:lpstr>
      <vt:lpstr>PowerPoint Presentation</vt:lpstr>
      <vt:lpstr>Student's  Lived Experiences</vt:lpstr>
      <vt:lpstr>Making Syllabus Inclusive </vt:lpstr>
      <vt:lpstr>Equity and Diversity Statements</vt:lpstr>
      <vt:lpstr>Wellness Statements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 Judy C. K.</dc:creator>
  <cp:lastModifiedBy>Chan, Judy C. K.</cp:lastModifiedBy>
  <cp:revision>18</cp:revision>
  <cp:lastPrinted>2025-07-07T05:00:21Z</cp:lastPrinted>
  <dcterms:created xsi:type="dcterms:W3CDTF">2019-08-09T18:02:58Z</dcterms:created>
  <dcterms:modified xsi:type="dcterms:W3CDTF">2026-08-18T18:45:34Z</dcterms:modified>
</cp:coreProperties>
</file>