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61" r:id="rId4"/>
    <p:sldId id="330" r:id="rId5"/>
    <p:sldId id="277" r:id="rId6"/>
    <p:sldId id="263" r:id="rId7"/>
    <p:sldId id="339" r:id="rId8"/>
    <p:sldId id="264" r:id="rId9"/>
    <p:sldId id="296" r:id="rId10"/>
    <p:sldId id="298" r:id="rId11"/>
    <p:sldId id="299" r:id="rId12"/>
    <p:sldId id="282" r:id="rId13"/>
    <p:sldId id="346" r:id="rId14"/>
    <p:sldId id="351" r:id="rId15"/>
    <p:sldId id="281" r:id="rId16"/>
    <p:sldId id="341" r:id="rId17"/>
    <p:sldId id="301" r:id="rId18"/>
    <p:sldId id="347" r:id="rId19"/>
    <p:sldId id="356" r:id="rId20"/>
    <p:sldId id="344" r:id="rId21"/>
    <p:sldId id="345" r:id="rId22"/>
    <p:sldId id="338" r:id="rId23"/>
    <p:sldId id="348" r:id="rId24"/>
    <p:sldId id="353" r:id="rId25"/>
    <p:sldId id="354" r:id="rId26"/>
    <p:sldId id="334" r:id="rId27"/>
    <p:sldId id="335" r:id="rId28"/>
    <p:sldId id="336" r:id="rId29"/>
    <p:sldId id="337" r:id="rId30"/>
    <p:sldId id="350" r:id="rId31"/>
    <p:sldId id="355" r:id="rId32"/>
    <p:sldId id="319" r:id="rId33"/>
    <p:sldId id="320" r:id="rId34"/>
    <p:sldId id="322" r:id="rId35"/>
    <p:sldId id="267" r:id="rId36"/>
    <p:sldId id="352" r:id="rId37"/>
    <p:sldId id="280" r:id="rId38"/>
    <p:sldId id="27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5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57" autoAdjust="0"/>
  </p:normalViewPr>
  <p:slideViewPr>
    <p:cSldViewPr snapToGrid="0" snapToObjects="1">
      <p:cViewPr>
        <p:scale>
          <a:sx n="150" d="100"/>
          <a:sy n="150" d="100"/>
        </p:scale>
        <p:origin x="-50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28C0D-88B6-B045-B48E-327A2CEED55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EDD7B-B0E3-6643-8981-C706FEFF7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6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F77DC-05A2-3B4C-B01D-1E719CC0183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BBEEE-EAE5-C048-890A-52FD6066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5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51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Kollins</a:t>
            </a:r>
            <a:r>
              <a:rPr lang="en-US" dirty="0" smtClean="0"/>
              <a:t> et al. Excluded because it</a:t>
            </a:r>
            <a:r>
              <a:rPr lang="en-US" baseline="0" dirty="0" smtClean="0"/>
              <a:t> was a Phase II study.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All Child 0-18 years used as limit as approved for use by FDA in children 6-17 years old.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Limited to effectiveness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65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6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6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6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15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89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89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89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6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Response= clinically</a:t>
            </a:r>
            <a:r>
              <a:rPr lang="en-US" baseline="0" dirty="0" smtClean="0"/>
              <a:t> significant decrease in core ADHD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71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05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23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The majority of somnolence, sedation and hypersomnia occurred in the initial 5 weeks of treatment and resolved before the dose-tapering period, and did not result in discontinuation from the study.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7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58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771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69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baseline="0" dirty="0" smtClean="0"/>
              <a:t>PDSS: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Self-reported, designed to assess sleepiness in 11-15 year old students. -4 point scale for 8 items related to sleepiness. </a:t>
            </a:r>
          </a:p>
          <a:p>
            <a:pPr marL="0" indent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Predominant inattentive sub-type was an exclusion criteria, however 7 of these patients, were inadvertently included.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4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Statistically</a:t>
            </a:r>
            <a:r>
              <a:rPr lang="en-US" baseline="0" dirty="0" smtClean="0"/>
              <a:t> significant differences were evident by visit 3 compared with baseline, the separation between GXR and placebo continued to increase in magnitude through visit 10.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234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TEAEs were reported by 81.4%</a:t>
            </a:r>
            <a:r>
              <a:rPr lang="en-US" baseline="0" dirty="0" smtClean="0"/>
              <a:t> of patients in the all-active group, 79.4% in the morning group, 83.3% in the evening group, and 57.1% in the placebo group.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 subjects in GXR group experienced syncope requiring withdrawal from study.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GXR pm showed a significant increase in PDSS suggested that GXR was associated with increased sleepiness.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78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Study was not powered to detect small differences</a:t>
            </a:r>
            <a:r>
              <a:rPr lang="en-US" baseline="0" dirty="0" smtClean="0"/>
              <a:t> between GXR am and GXR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7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900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201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SPD503-315: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long-term maintenance of efficacy of Extended-Release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Guanfacine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children and adolescents (6-17 years) with attention-deficit/hyperactivity disorder (ADHD) who respond to an initial open-label, short term treatment with SPD503. (completed June 2013)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SPD503-316: A Phase 3,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Randomised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Double-blind,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Multicentre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Parallel-group, Placebo- and Active-reference, Dose-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Efficacy and Safety Study of Extended-release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Guanfacine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Hydrochloride in Children and Adolescents Aged 6-17 Years With Attention-Deficit/Hyperactivity Disorder. Active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comparator= placebo. Active reference=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Atomoxetine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(completed May 2013)</a:t>
            </a:r>
          </a:p>
          <a:p>
            <a:endParaRPr lang="en-US" dirty="0" smtClean="0"/>
          </a:p>
          <a:p>
            <a:r>
              <a:rPr lang="en-US" dirty="0" smtClean="0"/>
              <a:t>SPD503-318: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Phase 3, Open-label,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Multicentre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Study to Provide Access to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Guanfacine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Hydrochloride Extended-release for European Subjects With Attention-deficit/Hyperactivity Disorder (ADHD) Who Participated in Study SPD503-315 or SPD503-316.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95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6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29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47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8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5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Inter-rater reliability coefficients range from .50 to .89 (all correlations significant, p &lt; .001).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BBEEE-EAE5-C048-890A-52FD6066B0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5485-D80D-E543-9A29-E409E29BAF50}" type="datetime1">
              <a:rPr lang="en-CA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1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B1D0-F7FF-B746-83B6-D5E538717FC0}" type="datetime1">
              <a:rPr lang="en-CA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9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3393-C79E-124C-8095-96DF6BCBA299}" type="datetime1">
              <a:rPr lang="en-CA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6473-D503-7341-AF53-A0D22951AEE2}" type="datetime1">
              <a:rPr lang="en-CA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FDFB-C7F2-B944-A66F-DA52465A9626}" type="datetime1">
              <a:rPr lang="en-CA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2876-79A1-624A-964A-265AD2FEFB90}" type="datetime1">
              <a:rPr lang="en-CA" smtClean="0"/>
              <a:t>24/10/2013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DEFC-9972-884C-BC65-BBBB8107D1AD}" type="datetime1">
              <a:rPr lang="en-CA" smtClean="0"/>
              <a:t>24/10/2013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5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871-127A-5145-A1F5-A59517CA9C6B}" type="datetime1">
              <a:rPr lang="en-CA" smtClean="0"/>
              <a:t>24/10/2013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5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B667-0F82-C546-9E32-F3D7E1A4F1F0}" type="datetime1">
              <a:rPr lang="en-CA" smtClean="0"/>
              <a:t>24/10/2013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7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EF9E-326D-984B-91F9-1AC5CAE8DAEE}" type="datetime1">
              <a:rPr lang="en-CA" smtClean="0"/>
              <a:t>24/10/2013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4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543B-528F-034A-977D-48534E3F7402}" type="datetime1">
              <a:rPr lang="en-CA" smtClean="0"/>
              <a:t>24/10/2013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3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8F6E-4211-5E4E-A84D-9BF9362A8D09}" type="datetime1">
              <a:rPr lang="en-CA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EB653-2A14-6948-8DB7-91280AD61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6004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000" dirty="0" smtClean="0"/>
              <a:t>GUANFACINE: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Changing the face of </a:t>
            </a:r>
            <a:br>
              <a:rPr lang="en-US" sz="4800" dirty="0" smtClean="0"/>
            </a:br>
            <a:r>
              <a:rPr lang="en-US" sz="4800" dirty="0" smtClean="0"/>
              <a:t>ADHD treatment?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4727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Katelyn Halpape, BSP, ACPR</a:t>
            </a:r>
          </a:p>
          <a:p>
            <a:r>
              <a:rPr lang="en-US" dirty="0" smtClean="0"/>
              <a:t>Doctor of Pharmacy Student</a:t>
            </a:r>
          </a:p>
          <a:p>
            <a:r>
              <a:rPr lang="en-US" dirty="0" smtClean="0"/>
              <a:t>Faculty of Pharmaceutical Sciences</a:t>
            </a:r>
          </a:p>
          <a:p>
            <a:r>
              <a:rPr lang="en-US" dirty="0" smtClean="0"/>
              <a:t>University of British Columbia</a:t>
            </a:r>
          </a:p>
          <a:p>
            <a:r>
              <a:rPr lang="en-US" dirty="0" err="1" smtClean="0"/>
              <a:t>Katelyn.halpapae@alumni.ubc.ca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Global Impression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92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CGI-S (severity)</a:t>
            </a:r>
          </a:p>
          <a:p>
            <a:pPr lvl="1"/>
            <a:r>
              <a:rPr lang="en-US" dirty="0" smtClean="0"/>
              <a:t>Assessment </a:t>
            </a:r>
            <a:r>
              <a:rPr lang="en-US" dirty="0"/>
              <a:t>of </a:t>
            </a:r>
            <a:r>
              <a:rPr lang="en-US" dirty="0" smtClean="0"/>
              <a:t>patient’s </a:t>
            </a:r>
            <a:r>
              <a:rPr lang="en-US" dirty="0"/>
              <a:t>global </a:t>
            </a:r>
            <a:r>
              <a:rPr lang="en-US" dirty="0" smtClean="0"/>
              <a:t>functioning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CGI-I (improvement)</a:t>
            </a:r>
          </a:p>
          <a:p>
            <a:pPr lvl="1"/>
            <a:r>
              <a:rPr lang="en-US" dirty="0" smtClean="0"/>
              <a:t>Evaluates change from the initiation of treatment</a:t>
            </a:r>
            <a:endParaRPr lang="en-US" sz="600" dirty="0"/>
          </a:p>
          <a:p>
            <a:r>
              <a:rPr lang="en-US" dirty="0" smtClean="0"/>
              <a:t>PGA (Parents’ Global Assessment)</a:t>
            </a:r>
          </a:p>
          <a:p>
            <a:pPr lvl="1"/>
            <a:r>
              <a:rPr lang="en-US" dirty="0" smtClean="0"/>
              <a:t>Analog of CGI-S &amp; CGI-I capturing parents’ perspective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03949"/>
            <a:ext cx="2133600" cy="365125"/>
          </a:xfrm>
        </p:spPr>
        <p:txBody>
          <a:bodyPr/>
          <a:lstStyle/>
          <a:p>
            <a:fld id="{100EB653-2A14-6948-8DB7-91280AD61C35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6203949"/>
            <a:ext cx="3175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5126731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1=</a:t>
            </a:r>
          </a:p>
          <a:p>
            <a:pPr algn="ctr"/>
            <a:r>
              <a:rPr lang="en-US" sz="1600" dirty="0" smtClean="0"/>
              <a:t> normal/</a:t>
            </a:r>
          </a:p>
          <a:p>
            <a:pPr algn="ctr"/>
            <a:r>
              <a:rPr lang="en-US" sz="1600" dirty="0" smtClean="0"/>
              <a:t>very much improved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121400" y="5015608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7= </a:t>
            </a:r>
          </a:p>
          <a:p>
            <a:pPr algn="ctr"/>
            <a:r>
              <a:rPr lang="en-US" sz="1600" dirty="0" smtClean="0"/>
              <a:t>Extremely ill/</a:t>
            </a:r>
          </a:p>
          <a:p>
            <a:pPr algn="ctr"/>
            <a:r>
              <a:rPr lang="en-US" sz="1600" dirty="0" smtClean="0"/>
              <a:t>very much worse from treatment initiation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733800" y="64926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/>
              <a:t>Psychiatry 2007, 28-37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36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Conner’s Parent &amp; Teacher </a:t>
            </a:r>
            <a:br>
              <a:rPr lang="en-US" dirty="0" smtClean="0"/>
            </a:br>
            <a:r>
              <a:rPr lang="en-US" dirty="0" smtClean="0"/>
              <a:t>Rating Scales-Revised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CPRS-R and CTRS-R</a:t>
            </a:r>
          </a:p>
          <a:p>
            <a:endParaRPr lang="en-US" sz="1000" dirty="0" smtClean="0"/>
          </a:p>
          <a:p>
            <a:r>
              <a:rPr lang="en-US" dirty="0" smtClean="0"/>
              <a:t>Assesses patients’ cognitive, behavioral, &amp; emotional problems</a:t>
            </a:r>
          </a:p>
          <a:p>
            <a:endParaRPr lang="en-US" sz="1000" dirty="0" smtClean="0"/>
          </a:p>
          <a:p>
            <a:r>
              <a:rPr lang="en-US" dirty="0" smtClean="0"/>
              <a:t>Short &amp; long versions available</a:t>
            </a:r>
          </a:p>
          <a:p>
            <a:endParaRPr lang="en-US" sz="1000" dirty="0" smtClean="0"/>
          </a:p>
          <a:p>
            <a:r>
              <a:rPr lang="en-US" dirty="0" smtClean="0"/>
              <a:t>4 categories for each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35400" y="65307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/>
              <a:t>J </a:t>
            </a:r>
            <a:r>
              <a:rPr lang="en-US" sz="1200" dirty="0" err="1" smtClean="0"/>
              <a:t>Abnor</a:t>
            </a:r>
            <a:r>
              <a:rPr lang="en-US" sz="1200" dirty="0" smtClean="0"/>
              <a:t> Child Psych, 1998:26(4):257-268.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03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Strategy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659713"/>
              </p:ext>
            </p:extLst>
          </p:nvPr>
        </p:nvGraphicFramePr>
        <p:xfrm>
          <a:off x="273316" y="1537052"/>
          <a:ext cx="8617466" cy="37800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{2D5ABB26-0587-4C30-8999-92F81FD0307C}</a:tableStyleId>
              </a:tblPr>
              <a:tblGrid>
                <a:gridCol w="1598263"/>
                <a:gridCol w="7019203"/>
              </a:tblGrid>
              <a:tr h="7022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DATABASES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PubMed,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Embase</a:t>
                      </a:r>
                      <a:r>
                        <a:rPr lang="en-US" sz="2400" baseline="0" dirty="0" smtClean="0">
                          <a:latin typeface="+mj-lt"/>
                        </a:rPr>
                        <a:t>, Google, Google Scholar, IPA, Cochrane,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Clinicaltrials.gov</a:t>
                      </a:r>
                      <a:endParaRPr lang="en-US" sz="2400" baseline="0" dirty="0" smtClean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SEARCH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j-lt"/>
                        </a:rPr>
                        <a:t>Guanfacine</a:t>
                      </a:r>
                      <a:r>
                        <a:rPr lang="en-US" sz="2400" dirty="0" smtClean="0">
                          <a:latin typeface="+mj-lt"/>
                        </a:rPr>
                        <a:t>,</a:t>
                      </a:r>
                      <a:r>
                        <a:rPr lang="en-US" sz="2400" baseline="0" dirty="0" smtClean="0">
                          <a:latin typeface="+mj-lt"/>
                        </a:rPr>
                        <a:t> Attention Deficit Disorder with Hyperactivity, ADHD,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SPD503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LIMITS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Humans, English, Child (0</a:t>
                      </a:r>
                      <a:r>
                        <a:rPr lang="en-US" sz="2400" baseline="0" dirty="0" smtClean="0">
                          <a:latin typeface="+mj-lt"/>
                        </a:rPr>
                        <a:t> to 18 years), Clinical trials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Phase III</a:t>
                      </a:r>
                      <a:endParaRPr lang="en-US" sz="24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RESULTS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 RCT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1 Cochrane Protocol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2 Open label extension studies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1"/>
            <a:ext cx="8229600" cy="1143000"/>
          </a:xfrm>
        </p:spPr>
        <p:txBody>
          <a:bodyPr/>
          <a:lstStyle/>
          <a:p>
            <a:r>
              <a:rPr lang="en-US" dirty="0" smtClean="0"/>
              <a:t>RCTs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22167"/>
              </p:ext>
            </p:extLst>
          </p:nvPr>
        </p:nvGraphicFramePr>
        <p:xfrm>
          <a:off x="368300" y="2286001"/>
          <a:ext cx="855980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562100"/>
                <a:gridCol w="1329633"/>
                <a:gridCol w="2061268"/>
              </a:tblGrid>
              <a:tr h="7245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Biederman</a:t>
                      </a:r>
                      <a:r>
                        <a:rPr lang="en-US" sz="2400" dirty="0" smtClean="0"/>
                        <a:t> 2008</a:t>
                      </a:r>
                    </a:p>
                    <a:p>
                      <a:pPr algn="ctr"/>
                      <a:r>
                        <a:rPr lang="en-US" sz="2400" dirty="0" smtClean="0"/>
                        <a:t>SPD503-301</a:t>
                      </a:r>
                    </a:p>
                    <a:p>
                      <a:pPr algn="ctr"/>
                      <a:r>
                        <a:rPr lang="en-US" sz="2400" dirty="0" smtClean="0"/>
                        <a:t>(n= 345)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Sallee</a:t>
                      </a:r>
                      <a:r>
                        <a:rPr lang="en-US" sz="2400" dirty="0" smtClean="0"/>
                        <a:t> 2009</a:t>
                      </a:r>
                    </a:p>
                    <a:p>
                      <a:pPr algn="ctr"/>
                      <a:r>
                        <a:rPr lang="en-US" sz="2400" dirty="0" smtClean="0"/>
                        <a:t>SPD503-304</a:t>
                      </a:r>
                    </a:p>
                    <a:p>
                      <a:pPr algn="ctr"/>
                      <a:r>
                        <a:rPr lang="en-US" sz="2400" dirty="0" smtClean="0"/>
                        <a:t>(n= 324)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Connor 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al.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 217)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Wilens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2012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SPD503-313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(n=461)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Newcorn</a:t>
                      </a:r>
                      <a:r>
                        <a:rPr lang="en-US" sz="2400" baseline="0" dirty="0" smtClean="0"/>
                        <a:t> 2013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ADHD Tempo Study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(n= 333)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20302" y="57673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Pediatrics 2008;121;e73,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2009;48(2):155-165,</a:t>
            </a:r>
          </a:p>
          <a:p>
            <a:pPr algn="r"/>
            <a:r>
              <a:rPr lang="en-US" sz="1400" dirty="0" smtClean="0"/>
              <a:t>CNS Drugs 2010;24(9):755-768,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2012;51(1)74-85, </a:t>
            </a:r>
          </a:p>
          <a:p>
            <a:pPr algn="r"/>
            <a:r>
              <a:rPr lang="en-US" sz="1400" dirty="0" smtClean="0"/>
              <a:t>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812800" y="576736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Pediatrics 2008;121;e73, J Am </a:t>
            </a:r>
            <a:r>
              <a:rPr lang="en-US" sz="1200" dirty="0" err="1" smtClean="0"/>
              <a:t>Acad</a:t>
            </a:r>
            <a:r>
              <a:rPr lang="en-US" sz="1200" dirty="0" smtClean="0"/>
              <a:t> </a:t>
            </a:r>
            <a:r>
              <a:rPr lang="en-US" sz="1200" dirty="0" err="1" smtClean="0"/>
              <a:t>Adol</a:t>
            </a:r>
            <a:r>
              <a:rPr lang="en-US" sz="1200" dirty="0" smtClean="0"/>
              <a:t> Psych 2009;48(2):155-165,</a:t>
            </a:r>
          </a:p>
          <a:p>
            <a:pPr algn="r"/>
            <a:r>
              <a:rPr lang="en-US" sz="1200" dirty="0" smtClean="0"/>
              <a:t>CNS Drugs 2010;24(9):755-768, J Am </a:t>
            </a:r>
            <a:r>
              <a:rPr lang="en-US" sz="1200" dirty="0" err="1" smtClean="0"/>
              <a:t>Acad</a:t>
            </a:r>
            <a:r>
              <a:rPr lang="en-US" sz="1200" dirty="0" smtClean="0"/>
              <a:t> Child </a:t>
            </a:r>
            <a:r>
              <a:rPr lang="en-US" sz="1200" dirty="0" err="1" smtClean="0"/>
              <a:t>Adol</a:t>
            </a:r>
            <a:r>
              <a:rPr lang="en-US" sz="1200" dirty="0" smtClean="0"/>
              <a:t> Psych 2012;51(1)74-85, </a:t>
            </a:r>
          </a:p>
          <a:p>
            <a:pPr algn="r"/>
            <a:r>
              <a:rPr lang="en-US" sz="1200" dirty="0" smtClean="0"/>
              <a:t>J Am </a:t>
            </a:r>
            <a:r>
              <a:rPr lang="en-US" sz="1200" dirty="0" err="1" smtClean="0"/>
              <a:t>Acad</a:t>
            </a:r>
            <a:r>
              <a:rPr lang="en-US" sz="1200" dirty="0" smtClean="0"/>
              <a:t> Child </a:t>
            </a:r>
            <a:r>
              <a:rPr lang="en-US" sz="1200" dirty="0" err="1" smtClean="0"/>
              <a:t>Adol</a:t>
            </a:r>
            <a:r>
              <a:rPr lang="en-US" sz="1200" dirty="0" smtClean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23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1"/>
            <a:ext cx="8229600" cy="1143000"/>
          </a:xfrm>
        </p:spPr>
        <p:txBody>
          <a:bodyPr/>
          <a:lstStyle/>
          <a:p>
            <a:r>
              <a:rPr lang="en-US" dirty="0" smtClean="0"/>
              <a:t>RCTs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24667"/>
              </p:ext>
            </p:extLst>
          </p:nvPr>
        </p:nvGraphicFramePr>
        <p:xfrm>
          <a:off x="368300" y="2286001"/>
          <a:ext cx="855980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562100"/>
                <a:gridCol w="1329633"/>
                <a:gridCol w="2061268"/>
              </a:tblGrid>
              <a:tr h="7245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Biederman</a:t>
                      </a:r>
                      <a:r>
                        <a:rPr lang="en-US" sz="2400" dirty="0" smtClean="0"/>
                        <a:t> 2008</a:t>
                      </a:r>
                    </a:p>
                    <a:p>
                      <a:pPr algn="ctr"/>
                      <a:r>
                        <a:rPr lang="en-US" sz="2400" dirty="0" smtClean="0"/>
                        <a:t>SPD503-301</a:t>
                      </a:r>
                    </a:p>
                    <a:p>
                      <a:pPr algn="ctr"/>
                      <a:r>
                        <a:rPr lang="en-US" sz="2400" dirty="0" smtClean="0"/>
                        <a:t>(n= 345)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Sallee</a:t>
                      </a:r>
                      <a:r>
                        <a:rPr lang="en-US" sz="2400" dirty="0" smtClean="0"/>
                        <a:t> 2009</a:t>
                      </a:r>
                    </a:p>
                    <a:p>
                      <a:pPr algn="ctr"/>
                      <a:r>
                        <a:rPr lang="en-US" sz="2400" dirty="0" smtClean="0"/>
                        <a:t>SPD503-304</a:t>
                      </a:r>
                    </a:p>
                    <a:p>
                      <a:pPr algn="ctr"/>
                      <a:r>
                        <a:rPr lang="en-US" sz="2400" dirty="0" smtClean="0"/>
                        <a:t>(n= 322)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Connor 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al.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 217)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Wilens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2012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SPD503-313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(n=461)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Newcorn</a:t>
                      </a:r>
                      <a:r>
                        <a:rPr lang="en-US" sz="2400" baseline="0" dirty="0" smtClean="0"/>
                        <a:t> 2013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ADHD Tempo Study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(n= 333)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20302" y="57673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Pediatrics 2008;121;e73,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2009;48(2):155-165,</a:t>
            </a:r>
          </a:p>
          <a:p>
            <a:pPr algn="r"/>
            <a:r>
              <a:rPr lang="en-US" sz="1400" dirty="0" smtClean="0"/>
              <a:t>CNS Drugs 2010;24(9):755-768,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2012;51(1)74-85, </a:t>
            </a:r>
          </a:p>
          <a:p>
            <a:pPr algn="r"/>
            <a:r>
              <a:rPr lang="en-US" sz="1400" dirty="0" smtClean="0"/>
              <a:t>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2256" y="2133600"/>
            <a:ext cx="5389244" cy="2178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0302" y="57673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Pediatrics 2008;121;e73,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2009;48(2):155-165,</a:t>
            </a:r>
          </a:p>
          <a:p>
            <a:pPr algn="r"/>
            <a:r>
              <a:rPr lang="en-US" sz="1400" dirty="0" smtClean="0"/>
              <a:t>CNS Drugs 2010;24(9):755-768,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2012;51(1)74-85, </a:t>
            </a:r>
          </a:p>
          <a:p>
            <a:pPr algn="r"/>
            <a:r>
              <a:rPr lang="en-US" sz="1400" dirty="0" smtClean="0"/>
              <a:t>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50129"/>
              </p:ext>
            </p:extLst>
          </p:nvPr>
        </p:nvGraphicFramePr>
        <p:xfrm>
          <a:off x="190501" y="86994"/>
          <a:ext cx="8801099" cy="622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361"/>
                <a:gridCol w="2491276"/>
                <a:gridCol w="2082211"/>
                <a:gridCol w="3005251"/>
              </a:tblGrid>
              <a:tr h="546099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Biederman</a:t>
                      </a:r>
                      <a:r>
                        <a:rPr lang="en-US" sz="1600" dirty="0" smtClean="0"/>
                        <a:t> 2008</a:t>
                      </a:r>
                    </a:p>
                    <a:p>
                      <a:pPr algn="ctr"/>
                      <a:r>
                        <a:rPr lang="en-US" sz="1600" dirty="0" smtClean="0"/>
                        <a:t>SPD503-301</a:t>
                      </a:r>
                    </a:p>
                    <a:p>
                      <a:pPr algn="ctr"/>
                      <a:r>
                        <a:rPr lang="en-US" sz="1600" dirty="0" smtClean="0"/>
                        <a:t>(n= 345)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Sallee</a:t>
                      </a:r>
                      <a:r>
                        <a:rPr lang="en-US" sz="1600" dirty="0" smtClean="0"/>
                        <a:t> 2009</a:t>
                      </a:r>
                    </a:p>
                    <a:p>
                      <a:pPr algn="ctr"/>
                      <a:r>
                        <a:rPr lang="en-US" sz="1600" dirty="0" smtClean="0"/>
                        <a:t>SPD503-304</a:t>
                      </a:r>
                    </a:p>
                    <a:p>
                      <a:pPr algn="ctr"/>
                      <a:r>
                        <a:rPr lang="en-US" sz="1600" dirty="0" smtClean="0"/>
                        <a:t>(n= 322)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Connor 2010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(n= 217)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</a:tr>
              <a:tr h="3431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Design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r>
                        <a:rPr lang="en-US" sz="1800" baseline="0" dirty="0" smtClean="0"/>
                        <a:t> DB PC   8 weeks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 DB PC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en-US" sz="1800" dirty="0" smtClean="0"/>
                        <a:t>9 weeks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 DB PC</a:t>
                      </a: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</a:rPr>
                        <a:t> 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9 weeks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DSM-IV Diagnosis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ADHD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ADHD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ADHD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Oppositional Defiant Disorder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ADHD Subtype*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I 26%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H 2%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C 72%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 26%</a:t>
                      </a:r>
                    </a:p>
                    <a:p>
                      <a:pPr algn="ctr"/>
                      <a:r>
                        <a:rPr lang="en-US" sz="1800" dirty="0" smtClean="0"/>
                        <a:t>H 2%</a:t>
                      </a:r>
                    </a:p>
                    <a:p>
                      <a:pPr algn="ctr"/>
                      <a:r>
                        <a:rPr lang="en-US" sz="1800" dirty="0" smtClean="0"/>
                        <a:t>C 73%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 13%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H 3%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 84%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Age (years)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 to 17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Mean: 10.5 (6-17)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to 17 </a:t>
                      </a:r>
                    </a:p>
                    <a:p>
                      <a:pPr algn="ctr"/>
                      <a:r>
                        <a:rPr lang="en-US" sz="1800" dirty="0" smtClean="0"/>
                        <a:t>Mean: 11 (8-14)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6 to 12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Mean: 9.4 (7.6- 11.2)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Gender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Male: 75%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Male: 72%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Male: 68.7%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Ethnicity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Caucasian: 70%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Caucasian: 67%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Caucasian: 66.4%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Baseline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ADHD-RS-IV</a:t>
                      </a:r>
                      <a:endParaRPr lang="en-US" sz="160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I: (26.54)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C: (40.23)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40.1 (SD 8.65)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42.3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(CPRS-R: 19.9)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5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EXCLUSION</a:t>
                      </a:r>
                    </a:p>
                    <a:p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Severe co-morbid Axis I or II disorder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Uncontrolled, comorbid psychiatric diagnosis (except oppositional defiant disorder)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Abnormal ECG or vital signs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Cardiac abnormalities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Tic disorder or family history of Tourette’s disorder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Use of medications that affect BP, CNS, or HR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7567" y="644458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*I= Inattentive, H= Hyperactive-impulsive, C= Combined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35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344"/>
            <a:ext cx="8229600" cy="1143000"/>
          </a:xfrm>
        </p:spPr>
        <p:txBody>
          <a:bodyPr/>
          <a:lstStyle/>
          <a:p>
            <a:r>
              <a:rPr lang="en-US" dirty="0" smtClean="0"/>
              <a:t>RCTs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68293"/>
              </p:ext>
            </p:extLst>
          </p:nvPr>
        </p:nvGraphicFramePr>
        <p:xfrm>
          <a:off x="355600" y="638537"/>
          <a:ext cx="8542869" cy="571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773"/>
                <a:gridCol w="650459"/>
                <a:gridCol w="687202"/>
                <a:gridCol w="714151"/>
                <a:gridCol w="700677"/>
                <a:gridCol w="606356"/>
                <a:gridCol w="646779"/>
                <a:gridCol w="687486"/>
                <a:gridCol w="585104"/>
                <a:gridCol w="619232"/>
                <a:gridCol w="717075"/>
                <a:gridCol w="584575"/>
              </a:tblGrid>
              <a:tr h="106517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Biederman</a:t>
                      </a:r>
                      <a:r>
                        <a:rPr lang="en-US" sz="1800" dirty="0" smtClean="0"/>
                        <a:t> 2008</a:t>
                      </a:r>
                    </a:p>
                    <a:p>
                      <a:pPr algn="ctr"/>
                      <a:r>
                        <a:rPr lang="en-US" sz="1800" dirty="0" smtClean="0"/>
                        <a:t>SPD503-301</a:t>
                      </a:r>
                    </a:p>
                    <a:p>
                      <a:pPr algn="ctr"/>
                      <a:r>
                        <a:rPr lang="en-US" sz="1800" dirty="0" smtClean="0"/>
                        <a:t>(n= 345)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Sallee</a:t>
                      </a:r>
                      <a:r>
                        <a:rPr lang="en-US" sz="1800" dirty="0" smtClean="0"/>
                        <a:t> 2009</a:t>
                      </a:r>
                    </a:p>
                    <a:p>
                      <a:pPr algn="ctr"/>
                      <a:r>
                        <a:rPr lang="en-US" sz="1800" dirty="0" smtClean="0"/>
                        <a:t>SPD503-304</a:t>
                      </a:r>
                    </a:p>
                    <a:p>
                      <a:pPr algn="ctr"/>
                      <a:r>
                        <a:rPr lang="en-US" sz="1800" dirty="0" smtClean="0"/>
                        <a:t>(n= 322)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Connor 2010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(n= 217)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516"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Intervention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GXR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GXR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GXR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GXR 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GXR 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GXR 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GXR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GXR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GXR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GXR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GXR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GXR 1 restricted to </a:t>
                      </a:r>
                      <a:r>
                        <a:rPr lang="en-US" sz="1800" dirty="0" err="1" smtClean="0"/>
                        <a:t>pts</a:t>
                      </a:r>
                      <a:r>
                        <a:rPr lang="en-US" sz="1800" dirty="0" smtClean="0"/>
                        <a:t> &lt;50 kg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43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Comparator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PBO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PBO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PBO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595">
                <a:tc rowSpan="3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1800" i="1" baseline="300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baseline="30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baseline="30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baseline="30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800" i="1" baseline="300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baseline="30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baseline="0" dirty="0" smtClean="0">
                          <a:solidFill>
                            <a:schemeClr val="bg1"/>
                          </a:solidFill>
                        </a:rPr>
                        <a:t>Toxicity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ADHD-RS-IV</a:t>
                      </a:r>
                    </a:p>
                    <a:p>
                      <a:pPr algn="ctr"/>
                      <a:endParaRPr lang="en-US" sz="18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ADHD-RS-IV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CPRS-R-L oppositional</a:t>
                      </a:r>
                      <a:r>
                        <a:rPr lang="en-US" sz="1800" baseline="0" dirty="0" smtClean="0"/>
                        <a:t> subscale</a:t>
                      </a:r>
                      <a:endParaRPr lang="en-US" sz="1800" dirty="0" smtClean="0"/>
                    </a:p>
                    <a:p>
                      <a:pPr algn="ctr"/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4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CGI-I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PGA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CPRS-R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CTRS-R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CGI-I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PGA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CPRS-R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ADHD-RS-IV</a:t>
                      </a:r>
                    </a:p>
                    <a:p>
                      <a:pPr algn="ctr"/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Safety Profile Assessments</a:t>
                      </a:r>
                    </a:p>
                    <a:p>
                      <a:pPr algn="ctr"/>
                      <a:r>
                        <a:rPr lang="en-US" sz="1800" dirty="0" smtClean="0"/>
                        <a:t>Adverse Drug Events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1333500" y="643254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/>
              <a:t>GXR= </a:t>
            </a:r>
            <a:r>
              <a:rPr lang="en-US" sz="1400" dirty="0" err="1" smtClean="0"/>
              <a:t>guanfacine</a:t>
            </a:r>
            <a:r>
              <a:rPr lang="en-US" sz="1400" dirty="0" smtClean="0"/>
              <a:t> extended release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27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230"/>
            <a:ext cx="8229600" cy="1143000"/>
          </a:xfrm>
        </p:spPr>
        <p:txBody>
          <a:bodyPr/>
          <a:lstStyle/>
          <a:p>
            <a:r>
              <a:rPr lang="en-US" dirty="0" smtClean="0"/>
              <a:t>SPD503-301 ADHD-RS-IV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230"/>
            <a:ext cx="8229600" cy="4525963"/>
          </a:xfrm>
        </p:spPr>
        <p:txBody>
          <a:bodyPr/>
          <a:lstStyle/>
          <a:p>
            <a:r>
              <a:rPr lang="en-US" dirty="0" smtClean="0"/>
              <a:t>Mean reduction:</a:t>
            </a:r>
          </a:p>
          <a:p>
            <a:pPr lvl="1"/>
            <a:r>
              <a:rPr lang="en-US" dirty="0" err="1" smtClean="0"/>
              <a:t>Guanfacine</a:t>
            </a:r>
            <a:r>
              <a:rPr lang="en-US" dirty="0" smtClean="0"/>
              <a:t> XR -16.7 vs. Placebo -8.9</a:t>
            </a:r>
          </a:p>
          <a:p>
            <a:pPr lvl="1"/>
            <a:r>
              <a:rPr lang="en-US" dirty="0" smtClean="0"/>
              <a:t>P &lt; .0001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17</a:t>
            </a:fld>
            <a:endParaRPr lang="en-US"/>
          </a:p>
        </p:txBody>
      </p:sp>
      <p:pic>
        <p:nvPicPr>
          <p:cNvPr id="6" name="Content Placeholder 4" descr="Screen Shot 2013-10-19 at 10.08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" r="853"/>
          <a:stretch>
            <a:fillRect/>
          </a:stretch>
        </p:blipFill>
        <p:spPr>
          <a:xfrm>
            <a:off x="1563400" y="2817812"/>
            <a:ext cx="6145499" cy="3379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6491817"/>
            <a:ext cx="170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Pediatrics 2008;121;e73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2400" y="3437466"/>
            <a:ext cx="745067" cy="19134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927"/>
            <a:ext cx="8229600" cy="1143000"/>
          </a:xfrm>
        </p:spPr>
        <p:txBody>
          <a:bodyPr/>
          <a:lstStyle/>
          <a:p>
            <a:r>
              <a:rPr lang="en-US" dirty="0" smtClean="0"/>
              <a:t>Study Results: Benefits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456" y="5696940"/>
            <a:ext cx="8805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All results significant &lt; 0.05 when compared to placebo</a:t>
            </a:r>
          </a:p>
          <a:p>
            <a:r>
              <a:rPr lang="en-US" sz="1600" dirty="0" smtClean="0"/>
              <a:t>*Mean change from baseline</a:t>
            </a:r>
          </a:p>
          <a:p>
            <a:r>
              <a:rPr lang="en-US" sz="1600" dirty="0" smtClean="0"/>
              <a:t>** Placebo-adjust mean change</a:t>
            </a:r>
          </a:p>
          <a:p>
            <a:r>
              <a:rPr lang="en-US" sz="1600" dirty="0" smtClean="0"/>
              <a:t>*** % of patients with an </a:t>
            </a:r>
            <a:r>
              <a:rPr lang="en-US" sz="1600" dirty="0"/>
              <a:t>i</a:t>
            </a:r>
            <a:r>
              <a:rPr lang="en-US" sz="1600" dirty="0" smtClean="0"/>
              <a:t>mprovement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17930"/>
              </p:ext>
            </p:extLst>
          </p:nvPr>
        </p:nvGraphicFramePr>
        <p:xfrm>
          <a:off x="254000" y="845993"/>
          <a:ext cx="8521700" cy="4807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100"/>
                <a:gridCol w="952500"/>
                <a:gridCol w="990600"/>
                <a:gridCol w="782564"/>
                <a:gridCol w="822476"/>
                <a:gridCol w="774093"/>
                <a:gridCol w="858764"/>
                <a:gridCol w="1400935"/>
                <a:gridCol w="1012668"/>
              </a:tblGrid>
              <a:tr h="353011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SPD503-301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SPD503-304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Connor et al.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557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2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(n=87)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4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(n=86)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PBO (n=86)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1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(n=62)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4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(n=66)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(n=66)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(n=138)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Placebo (n=79)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287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ADHD-RS-IV*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-16.2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-18.8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-8.5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-20.4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-20.9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-12.2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-23.8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-11.5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1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CPRS-R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-6.55</a:t>
                      </a:r>
                      <a:r>
                        <a:rPr lang="en-US" sz="1200" dirty="0" smtClean="0"/>
                        <a:t>**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-12.70</a:t>
                      </a:r>
                      <a:r>
                        <a:rPr lang="en-US" sz="1200" dirty="0" smtClean="0"/>
                        <a:t>**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-12.8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400" baseline="0" dirty="0" smtClean="0"/>
                        <a:t>@ 8 hours</a:t>
                      </a:r>
                      <a:r>
                        <a:rPr lang="en-US" sz="1100" baseline="0" dirty="0" smtClean="0"/>
                        <a:t>**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-7.5</a:t>
                      </a:r>
                      <a:r>
                        <a:rPr lang="en-US" sz="1800" baseline="0" dirty="0" smtClean="0"/>
                        <a:t>@ </a:t>
                      </a:r>
                      <a:r>
                        <a:rPr lang="en-US" sz="1400" baseline="0" dirty="0" smtClean="0"/>
                        <a:t>12 hours</a:t>
                      </a:r>
                      <a:r>
                        <a:rPr lang="en-US" sz="1100" baseline="0" dirty="0" smtClean="0"/>
                        <a:t>**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-10.9*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-6.8*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7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CTRS-R**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-11.57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-12.53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5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CGI-I***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55.95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55.56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25.64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2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PGA***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62.12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66.10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23.08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2256" y="1811866"/>
            <a:ext cx="8513444" cy="58420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SPD503-304 ADHD-RS-IV </a:t>
            </a:r>
            <a:br>
              <a:rPr lang="en-US" dirty="0" smtClean="0"/>
            </a:br>
            <a:r>
              <a:rPr lang="en-US" dirty="0" smtClean="0"/>
              <a:t>Mean Changes </a:t>
            </a:r>
            <a:r>
              <a:rPr lang="en-US" sz="4000" dirty="0" smtClean="0"/>
              <a:t>(Weight-Adjusted Dose)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71067" y="6368766"/>
            <a:ext cx="2827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 Am </a:t>
            </a:r>
            <a:r>
              <a:rPr lang="en-US" sz="1200" dirty="0" err="1"/>
              <a:t>Acad</a:t>
            </a:r>
            <a:r>
              <a:rPr lang="en-US" sz="1200" dirty="0"/>
              <a:t> </a:t>
            </a:r>
            <a:r>
              <a:rPr lang="en-US" sz="1200" dirty="0" err="1"/>
              <a:t>Adol</a:t>
            </a:r>
            <a:r>
              <a:rPr lang="en-US" sz="1200" dirty="0"/>
              <a:t> Psych 2009;48(2):155-165</a:t>
            </a:r>
          </a:p>
        </p:txBody>
      </p:sp>
      <p:pic>
        <p:nvPicPr>
          <p:cNvPr id="6" name="Picture 5" descr="Screen Shot 2013-10-23 at 7.0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1762152"/>
            <a:ext cx="7687733" cy="37994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8133" y="4588158"/>
            <a:ext cx="965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dirty="0" smtClean="0"/>
              <a:t>= 0.01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05867" y="4865157"/>
            <a:ext cx="965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dirty="0" smtClean="0"/>
              <a:t>= 0.0004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909733" y="5284558"/>
            <a:ext cx="965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dirty="0" smtClean="0"/>
              <a:t>= 0.001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230532" y="5423058"/>
            <a:ext cx="965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US" sz="1200" dirty="0" smtClean="0"/>
              <a:t>= 0.003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50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dirty="0" smtClean="0"/>
              <a:t>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763587"/>
            <a:ext cx="8407400" cy="5475239"/>
          </a:xfrm>
        </p:spPr>
        <p:txBody>
          <a:bodyPr>
            <a:noAutofit/>
          </a:bodyPr>
          <a:lstStyle/>
          <a:p>
            <a:r>
              <a:rPr lang="en-US" sz="2400" dirty="0" smtClean="0"/>
              <a:t>Neuropsychiatric disorder</a:t>
            </a:r>
          </a:p>
          <a:p>
            <a:pPr marL="0" indent="0">
              <a:buNone/>
            </a:pPr>
            <a:endParaRPr lang="en-US" sz="300" dirty="0" smtClean="0"/>
          </a:p>
          <a:p>
            <a:r>
              <a:rPr lang="en-US" sz="2400" dirty="0" smtClean="0"/>
              <a:t>Affects 5-12% of Canadian children aged 6-17</a:t>
            </a:r>
          </a:p>
          <a:p>
            <a:pPr lvl="1"/>
            <a:r>
              <a:rPr lang="en-US" sz="2400" dirty="0" smtClean="0"/>
              <a:t>8-10% of males </a:t>
            </a:r>
          </a:p>
          <a:p>
            <a:pPr lvl="1"/>
            <a:r>
              <a:rPr lang="en-US" sz="2400" dirty="0" smtClean="0"/>
              <a:t>3-4% of females</a:t>
            </a:r>
          </a:p>
          <a:p>
            <a:endParaRPr lang="en-US" sz="300" dirty="0" smtClean="0"/>
          </a:p>
          <a:p>
            <a:r>
              <a:rPr lang="en-US" sz="2400" dirty="0" smtClean="0"/>
              <a:t>Hallmark symptoms: inattention, impulsivity, hyperactivity</a:t>
            </a:r>
          </a:p>
          <a:p>
            <a:endParaRPr lang="en-US" sz="300" dirty="0" smtClean="0"/>
          </a:p>
          <a:p>
            <a:r>
              <a:rPr lang="en-US" sz="2400" dirty="0" err="1" smtClean="0"/>
              <a:t>Sequelae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Academic impairment</a:t>
            </a:r>
          </a:p>
          <a:p>
            <a:pPr lvl="1"/>
            <a:r>
              <a:rPr lang="en-US" sz="2400" dirty="0" smtClean="0"/>
              <a:t>Dysfunction with family</a:t>
            </a:r>
            <a:r>
              <a:rPr lang="en-US" sz="2400" dirty="0"/>
              <a:t> </a:t>
            </a:r>
            <a:r>
              <a:rPr lang="en-US" sz="2400" dirty="0" smtClean="0"/>
              <a:t>and peer relationships</a:t>
            </a:r>
          </a:p>
          <a:p>
            <a:pPr lvl="1"/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400" dirty="0" smtClean="0"/>
              <a:t> rate of injuries</a:t>
            </a:r>
          </a:p>
          <a:p>
            <a:pPr lvl="1"/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 smtClean="0"/>
              <a:t> self esteem</a:t>
            </a:r>
          </a:p>
          <a:p>
            <a:pPr lvl="1"/>
            <a:endParaRPr lang="en-US" sz="300" dirty="0" smtClean="0"/>
          </a:p>
          <a:p>
            <a:r>
              <a:rPr lang="en-US" sz="2400" dirty="0" smtClean="0"/>
              <a:t>Often co-exists with: mood &amp; tic disorders, learning disabilities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60400" y="623882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American Psychiatric Association 2000, </a:t>
            </a:r>
            <a:r>
              <a:rPr lang="en-US" sz="1200" dirty="0" err="1" smtClean="0"/>
              <a:t>Pediatr</a:t>
            </a:r>
            <a:r>
              <a:rPr lang="en-US" sz="1200" dirty="0" smtClean="0"/>
              <a:t> </a:t>
            </a:r>
            <a:r>
              <a:rPr lang="en-US" sz="1200" dirty="0" err="1" smtClean="0"/>
              <a:t>Clin</a:t>
            </a:r>
            <a:r>
              <a:rPr lang="en-US" sz="1200" dirty="0" smtClean="0"/>
              <a:t> North Am 2003;50: 1019-1048,</a:t>
            </a:r>
          </a:p>
          <a:p>
            <a:pPr algn="r"/>
            <a:r>
              <a:rPr lang="en-US" sz="1200" dirty="0" smtClean="0"/>
              <a:t> Am J Psychiatry 1991;148: 564-57,  </a:t>
            </a:r>
            <a:r>
              <a:rPr lang="en-US" sz="1200" dirty="0" err="1" smtClean="0"/>
              <a:t>Dipiro</a:t>
            </a:r>
            <a:r>
              <a:rPr lang="en-US" sz="1200" dirty="0" smtClean="0"/>
              <a:t> 2008, CADDRA 2012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3"/>
            <a:ext cx="8229600" cy="1143000"/>
          </a:xfrm>
        </p:spPr>
        <p:txBody>
          <a:bodyPr/>
          <a:lstStyle/>
          <a:p>
            <a:r>
              <a:rPr lang="en-US" dirty="0" smtClean="0"/>
              <a:t>Study Results: ADE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7068" y="6356350"/>
            <a:ext cx="8314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*Most common reasons for discontinuation: lack of efficacy, withdrew consent, adverse effects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94022"/>
              </p:ext>
            </p:extLst>
          </p:nvPr>
        </p:nvGraphicFramePr>
        <p:xfrm>
          <a:off x="617856" y="1276553"/>
          <a:ext cx="8107044" cy="4992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144"/>
                <a:gridCol w="1003300"/>
                <a:gridCol w="800100"/>
                <a:gridCol w="800100"/>
                <a:gridCol w="1219200"/>
                <a:gridCol w="952500"/>
                <a:gridCol w="1041400"/>
                <a:gridCol w="876300"/>
              </a:tblGrid>
              <a:tr h="31962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SPD503-301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SPD503-304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Connor et al.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972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2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(n=87), n(%)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4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(n=86),n(%)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PBO (n=86), n(%)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(n=256),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n(%)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(n=66), n(%)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GXR (n=138), n(%)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Placebo (n=79), n(%)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525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Any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ADE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67 (77)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75</a:t>
                      </a:r>
                      <a:r>
                        <a:rPr lang="en-US" sz="1400" b="0" baseline="0" dirty="0" smtClean="0"/>
                        <a:t> (87.2)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55 (64)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189 (74)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50 (76)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114 (83.8)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45 (57.7)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Somnolence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21 (24.1)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33</a:t>
                      </a:r>
                      <a:r>
                        <a:rPr lang="en-US" sz="1400" b="0" baseline="0" dirty="0" smtClean="0"/>
                        <a:t> (38.4)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 (3.5)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69 (27)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 (12)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69 (50.7)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 (5.1)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Fatigue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/Lethargy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21 (24.1)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21 (24.4)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 (7)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24 (9)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 (3)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15 (11)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 (5.1)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Abdominal Pain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9 (10.3)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14 (16.3)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5 (5.8)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16 (6)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 (9)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16 (11.8)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 (2.6)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Sedation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 (9.2)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14 (16.3)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 (3.5)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15 (6)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 (5)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18 (13.2)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 (1.3)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Dizziness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 (4.6)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9 (10.5)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 (2.3)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15 (6)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 (6)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 (5.1)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 (3.8)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9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*Study Discontinuation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29 (33)</a:t>
                      </a:r>
                    </a:p>
                    <a:p>
                      <a:pPr algn="ctr"/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37 (43)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33 (38)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88 (34)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25 (37.8)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29 (21)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31 (39)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7856" y="2997200"/>
            <a:ext cx="8107044" cy="11176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856" y="5603875"/>
            <a:ext cx="8107044" cy="6655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3"/>
            <a:ext cx="8229600" cy="1143000"/>
          </a:xfrm>
        </p:spPr>
        <p:txBody>
          <a:bodyPr/>
          <a:lstStyle/>
          <a:p>
            <a:r>
              <a:rPr lang="en-US" dirty="0" smtClean="0"/>
              <a:t>Study Results: Safety Assessments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49004"/>
              </p:ext>
            </p:extLst>
          </p:nvPr>
        </p:nvGraphicFramePr>
        <p:xfrm>
          <a:off x="203200" y="1887426"/>
          <a:ext cx="8703735" cy="326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080"/>
                <a:gridCol w="844486"/>
                <a:gridCol w="959727"/>
                <a:gridCol w="694975"/>
                <a:gridCol w="1439591"/>
                <a:gridCol w="1489232"/>
                <a:gridCol w="882324"/>
                <a:gridCol w="1103320"/>
              </a:tblGrid>
              <a:tr h="319627"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SPD503-301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SPD503-304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Connor et al.</a:t>
                      </a:r>
                      <a:endParaRPr lang="en-US" sz="19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587"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GXR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GXR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  <a:endParaRPr lang="en-US" sz="21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GXR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GXR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52561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SBP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(mmHg)</a:t>
                      </a:r>
                      <a:endParaRPr lang="en-US" sz="23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-7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-10.1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-7.4 to 0.5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-1.3 to -0.5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-2.6 (10.3)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+ 0.7 (8.2)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61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DBP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(mmHg)</a:t>
                      </a:r>
                      <a:endParaRPr lang="en-US" sz="23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-3.8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-7.1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-5.4 to 1.2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-0.7 to 0.8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-1.3 (8.5)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+0.9 (7.4)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0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HR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(</a:t>
                      </a:r>
                      <a:r>
                        <a:rPr lang="en-US" sz="2300" b="1" dirty="0" err="1" smtClean="0">
                          <a:solidFill>
                            <a:srgbClr val="FFFFFF"/>
                          </a:solidFill>
                        </a:rPr>
                        <a:t>bpm</a:t>
                      </a:r>
                      <a:r>
                        <a:rPr lang="en-US" sz="2300" b="1" dirty="0" smtClean="0">
                          <a:solidFill>
                            <a:srgbClr val="FFFFFF"/>
                          </a:solidFill>
                        </a:rPr>
                        <a:t>)</a:t>
                      </a:r>
                      <a:endParaRPr lang="en-US" sz="23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-5.7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-8.1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-9.5 to -1.3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-1.6 to 1.5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-4.3</a:t>
                      </a:r>
                      <a:r>
                        <a:rPr lang="en-US" sz="2200" baseline="0" dirty="0" smtClean="0"/>
                        <a:t> (11.9)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+0.7 (11.4)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7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371"/>
            <a:ext cx="8229600" cy="1143000"/>
          </a:xfrm>
        </p:spPr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00118"/>
              </p:ext>
            </p:extLst>
          </p:nvPr>
        </p:nvGraphicFramePr>
        <p:xfrm>
          <a:off x="321733" y="1090162"/>
          <a:ext cx="8551333" cy="539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5546"/>
                <a:gridCol w="7095787"/>
              </a:tblGrid>
              <a:tr h="8565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Internal Validity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Randomization,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blinding &amp; ITT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Short duration of treatment &amp; follow-up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3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Results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Limitations of rating scales (</a:t>
                      </a:r>
                      <a:r>
                        <a:rPr lang="en-US" baseline="0" dirty="0" err="1" smtClean="0"/>
                        <a:t>ie</a:t>
                      </a:r>
                      <a:r>
                        <a:rPr lang="en-US" baseline="0" dirty="0" smtClean="0"/>
                        <a:t>. inter-rater reliability)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Risk of reporter bias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Somnolence, sedation &amp; hypersomnia were identified as TAEs of interest, but hypersomnia was not reported (Conner et al.)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Teacher ratings’ of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behaviour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only included in SPD503-301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51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External Validity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Study procedure</a:t>
                      </a:r>
                      <a:r>
                        <a:rPr lang="en-US" baseline="0" dirty="0" smtClean="0"/>
                        <a:t> artificially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adherence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Exclusion criteria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applicability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No information on 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concurrent</a:t>
                      </a:r>
                      <a:r>
                        <a:rPr lang="en-US" baseline="0" dirty="0" smtClean="0"/>
                        <a:t> non-pharmacological treatment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previous ADHD medication regimens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7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Additional</a:t>
                      </a:r>
                    </a:p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Comments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SPD503-301 and SPD503-304 subgroups analysis identified significant benefit only in patients aged 6-12; however only powered to test hypothesis on entire group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0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1"/>
            <a:ext cx="8229600" cy="1143000"/>
          </a:xfrm>
        </p:spPr>
        <p:txBody>
          <a:bodyPr/>
          <a:lstStyle/>
          <a:p>
            <a:r>
              <a:rPr lang="en-US" dirty="0" smtClean="0"/>
              <a:t>RCTs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39415"/>
              </p:ext>
            </p:extLst>
          </p:nvPr>
        </p:nvGraphicFramePr>
        <p:xfrm>
          <a:off x="368300" y="2286001"/>
          <a:ext cx="855980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562100"/>
                <a:gridCol w="1329633"/>
                <a:gridCol w="2061268"/>
              </a:tblGrid>
              <a:tr h="7245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Biederman</a:t>
                      </a:r>
                      <a:r>
                        <a:rPr lang="en-US" sz="2400" dirty="0" smtClean="0"/>
                        <a:t> 2008</a:t>
                      </a:r>
                    </a:p>
                    <a:p>
                      <a:pPr algn="ctr"/>
                      <a:r>
                        <a:rPr lang="en-US" sz="2400" dirty="0" smtClean="0"/>
                        <a:t>SPD503-301</a:t>
                      </a:r>
                    </a:p>
                    <a:p>
                      <a:pPr algn="ctr"/>
                      <a:r>
                        <a:rPr lang="en-US" sz="2400" dirty="0" smtClean="0"/>
                        <a:t>(n= 345)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Sallee</a:t>
                      </a:r>
                      <a:r>
                        <a:rPr lang="en-US" sz="2400" dirty="0" smtClean="0"/>
                        <a:t> 2009</a:t>
                      </a:r>
                    </a:p>
                    <a:p>
                      <a:pPr algn="ctr"/>
                      <a:r>
                        <a:rPr lang="en-US" sz="2400" dirty="0" smtClean="0"/>
                        <a:t>SPD503-304</a:t>
                      </a:r>
                    </a:p>
                    <a:p>
                      <a:pPr algn="ctr"/>
                      <a:r>
                        <a:rPr lang="en-US" sz="2400" dirty="0" smtClean="0"/>
                        <a:t>(n= 324)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Connor 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al.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 217)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Wilens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2012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SPD503-313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(n=461)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Newcorn</a:t>
                      </a:r>
                      <a:r>
                        <a:rPr lang="en-US" sz="2400" baseline="0" dirty="0" smtClean="0"/>
                        <a:t> 2013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ADHD Tempo Study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(n= 333)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20302" y="57673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Pediatrics 2008;121;e73,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2009;48(2):155-165,</a:t>
            </a:r>
          </a:p>
          <a:p>
            <a:pPr algn="r"/>
            <a:r>
              <a:rPr lang="en-US" sz="1400" dirty="0" smtClean="0"/>
              <a:t>CNS Drugs 2010;24(9):755-768,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2012;51(1)74-85, </a:t>
            </a:r>
          </a:p>
          <a:p>
            <a:pPr algn="r"/>
            <a:r>
              <a:rPr lang="en-US" sz="1400" dirty="0" smtClean="0"/>
              <a:t>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28735" y="2286002"/>
            <a:ext cx="1329266" cy="1920240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6862"/>
            <a:ext cx="8229600" cy="1143000"/>
          </a:xfrm>
        </p:spPr>
        <p:txBody>
          <a:bodyPr/>
          <a:lstStyle/>
          <a:p>
            <a:r>
              <a:rPr lang="en-US" dirty="0" smtClean="0"/>
              <a:t>Study Design (SPD503-313)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98488"/>
              </p:ext>
            </p:extLst>
          </p:nvPr>
        </p:nvGraphicFramePr>
        <p:xfrm>
          <a:off x="457200" y="1016138"/>
          <a:ext cx="8146588" cy="5081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3606800"/>
                <a:gridCol w="423333"/>
                <a:gridCol w="3405255"/>
              </a:tblGrid>
              <a:tr h="34025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Design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Phase</a:t>
                      </a:r>
                      <a:r>
                        <a:rPr lang="en-US" sz="1600" baseline="0" dirty="0" smtClean="0"/>
                        <a:t> III, MC (59 US centers), R DB PC,  9 weeks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41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Inclusion: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Age </a:t>
                      </a:r>
                      <a:r>
                        <a:rPr lang="en-US" sz="1600" baseline="0" dirty="0" smtClean="0"/>
                        <a:t>6 to 17 years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Mean age: 10.8 (6-17)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Male: 72%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DSM-IV</a:t>
                      </a:r>
                      <a:r>
                        <a:rPr lang="en-US" sz="1600" baseline="0" dirty="0" smtClean="0"/>
                        <a:t> ADHD diagnosis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Suboptimal response to </a:t>
                      </a:r>
                      <a:r>
                        <a:rPr lang="en-US" sz="1600" baseline="0" dirty="0" smtClean="0"/>
                        <a:t>XR stimulant</a:t>
                      </a:r>
                      <a:r>
                        <a:rPr lang="en-US" sz="1600" dirty="0" smtClean="0"/>
                        <a:t>: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u="sng" dirty="0" smtClean="0"/>
                        <a:t>&gt;</a:t>
                      </a:r>
                      <a:r>
                        <a:rPr lang="en-US" sz="1600" u="none" dirty="0" smtClean="0"/>
                        <a:t> 4 weeks at stable dose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u="none" dirty="0" smtClean="0"/>
                        <a:t>Continued</a:t>
                      </a:r>
                      <a:r>
                        <a:rPr lang="en-US" sz="1600" u="none" baseline="0" dirty="0" smtClean="0"/>
                        <a:t> mild-mod symptoms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ADHD-RS-IV </a:t>
                      </a:r>
                      <a:r>
                        <a:rPr lang="en-US" sz="1600" u="sng" baseline="0" dirty="0" smtClean="0"/>
                        <a:t>&gt;</a:t>
                      </a:r>
                      <a:r>
                        <a:rPr lang="en-US" sz="1600" u="none" baseline="0" dirty="0" smtClean="0"/>
                        <a:t> 24 (mean baseline= 37)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CGI-S </a:t>
                      </a:r>
                      <a:r>
                        <a:rPr lang="en-US" sz="1600" u="sng" baseline="0" dirty="0" smtClean="0"/>
                        <a:t>&gt;</a:t>
                      </a:r>
                      <a:r>
                        <a:rPr lang="en-US" sz="1600" u="none" baseline="0" dirty="0" smtClean="0"/>
                        <a:t> 3</a:t>
                      </a:r>
                      <a:endParaRPr lang="en-US" sz="1600" u="sng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Exclusion: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Current severe Axis I</a:t>
                      </a:r>
                      <a:r>
                        <a:rPr lang="en-US" sz="1600" baseline="0" dirty="0" smtClean="0"/>
                        <a:t> or II disorder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Uncontrolled, comorbid psychiatric diagnosis (except ODD)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Cardiovascular abnormalities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Lack</a:t>
                      </a:r>
                      <a:r>
                        <a:rPr lang="en-US" sz="1600" baseline="0" dirty="0" smtClean="0"/>
                        <a:t> of response to current </a:t>
                      </a:r>
                      <a:r>
                        <a:rPr lang="en-US" sz="1600" baseline="0" dirty="0" err="1" smtClean="0"/>
                        <a:t>psychostimulant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err="1" smtClean="0"/>
                        <a:t>Psychostimulant</a:t>
                      </a:r>
                      <a:r>
                        <a:rPr lang="en-US" sz="1600" dirty="0" smtClean="0"/>
                        <a:t> plus: </a:t>
                      </a:r>
                      <a:r>
                        <a:rPr lang="en-US" sz="1600" baseline="0" dirty="0" smtClean="0"/>
                        <a:t>               </a:t>
                      </a:r>
                      <a:r>
                        <a:rPr lang="en-US" sz="1600" dirty="0" smtClean="0"/>
                        <a:t>GXR upon</a:t>
                      </a:r>
                      <a:r>
                        <a:rPr lang="en-US" sz="1600" baseline="0" dirty="0" smtClean="0"/>
                        <a:t> wakening (GXR am) + PBO at bedtime, or</a:t>
                      </a:r>
                    </a:p>
                    <a:p>
                      <a:r>
                        <a:rPr lang="en-US" sz="1600" baseline="0" dirty="0" smtClean="0"/>
                        <a:t>                                                        PBO am + GXR at bedtime (GXR pm)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7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Psychostimulant</a:t>
                      </a:r>
                      <a:r>
                        <a:rPr lang="en-US" sz="1600" baseline="0" dirty="0" smtClean="0"/>
                        <a:t> plus: PBO am + PBO pm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9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ADHD-RS-IV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CGI-I</a:t>
                      </a:r>
                    </a:p>
                    <a:p>
                      <a:r>
                        <a:rPr lang="en-US" sz="1600" baseline="0" dirty="0" smtClean="0"/>
                        <a:t>      CGI-S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9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Safety Profile Assessments</a:t>
                      </a:r>
                    </a:p>
                    <a:p>
                      <a:pPr algn="ctr"/>
                      <a:r>
                        <a:rPr lang="en-US" sz="1600" dirty="0" smtClean="0"/>
                        <a:t>Adverse Events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736600" y="655022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J Am </a:t>
            </a:r>
            <a:r>
              <a:rPr lang="en-US" sz="1200" dirty="0" err="1"/>
              <a:t>Acad</a:t>
            </a:r>
            <a:r>
              <a:rPr lang="en-US" sz="1200" dirty="0"/>
              <a:t> Child </a:t>
            </a:r>
            <a:r>
              <a:rPr lang="en-US" sz="1200" dirty="0" err="1"/>
              <a:t>Adol</a:t>
            </a:r>
            <a:r>
              <a:rPr lang="en-US" sz="1200" dirty="0"/>
              <a:t> Psych 2012;51(1)74-85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07067" y="2641602"/>
            <a:ext cx="3640665" cy="1227665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76867" y="3869267"/>
            <a:ext cx="7426921" cy="601133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06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Concomitant Psychostimulants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96877"/>
              </p:ext>
            </p:extLst>
          </p:nvPr>
        </p:nvGraphicFramePr>
        <p:xfrm>
          <a:off x="220133" y="1420298"/>
          <a:ext cx="8821311" cy="44718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1111"/>
                <a:gridCol w="2314329"/>
                <a:gridCol w="2262127"/>
                <a:gridCol w="2243744"/>
              </a:tblGrid>
              <a:tr h="50119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GXR AM + PBO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GXR PM +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</a:rPr>
                        <a:t> PBO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PS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</a:rPr>
                        <a:t> + PBO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4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Mixed amphetamine salts XR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 (17.3)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 (18.4)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 (17.6)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95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OROS MPH*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 (46)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 (44.7)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 (45.1)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SODAS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d-MPH**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 (6.0)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 (5.9)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r>
                        <a:rPr lang="en-US" sz="2400" baseline="0" dirty="0" smtClean="0"/>
                        <a:t> (5.9)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Methylphenidate controlled delivery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(1.3)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(0.7)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(1.3)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9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SODAS MPH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(0.7)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(0.7)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9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Lisdexamfetamine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 (28.7)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r>
                        <a:rPr lang="en-US" sz="2400" baseline="0" dirty="0" smtClean="0"/>
                        <a:t> (30.3)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 (29.4)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5700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*OROS MPH= osmotic release system methylphenidate</a:t>
            </a:r>
          </a:p>
          <a:p>
            <a:r>
              <a:rPr lang="en-US" sz="1400" dirty="0" smtClean="0"/>
              <a:t>**SODAS MPH= spheroidal oral drug absorption system </a:t>
            </a:r>
            <a:r>
              <a:rPr lang="en-US" sz="1400" dirty="0" err="1" smtClean="0"/>
              <a:t>dexmethylphenidate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-736600" y="607935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J Am </a:t>
            </a:r>
            <a:r>
              <a:rPr lang="en-US" sz="1200" dirty="0" err="1"/>
              <a:t>Acad</a:t>
            </a:r>
            <a:r>
              <a:rPr lang="en-US" sz="1200" dirty="0"/>
              <a:t> Child </a:t>
            </a:r>
            <a:r>
              <a:rPr lang="en-US" sz="1200" dirty="0" err="1"/>
              <a:t>Adol</a:t>
            </a:r>
            <a:r>
              <a:rPr lang="en-US" sz="1200" dirty="0"/>
              <a:t> Psych 2012;51(1)74-85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133" y="2844799"/>
            <a:ext cx="8729134" cy="474134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Study Results: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63155"/>
              </p:ext>
            </p:extLst>
          </p:nvPr>
        </p:nvGraphicFramePr>
        <p:xfrm>
          <a:off x="457200" y="802616"/>
          <a:ext cx="8492068" cy="5317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3017"/>
                <a:gridCol w="2123017"/>
                <a:gridCol w="2123017"/>
                <a:gridCol w="2123017"/>
              </a:tblGrid>
              <a:tr h="1140244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GXR AM + PS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(n= 150)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GXR PM + PS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(n= 152)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PB + PS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(n= 153)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81959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ADHD-RS-IV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(mean change)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-20.3 (SD 11.8)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-21.1 (SD 12.9)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-16 (SD 12.98)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1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ADHD-RS-IV</a:t>
                      </a: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(placebo-adjusted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LS mean change)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-4.5</a:t>
                      </a:r>
                    </a:p>
                    <a:p>
                      <a:pPr algn="ctr"/>
                      <a:r>
                        <a:rPr lang="en-US" sz="2400" dirty="0" smtClean="0"/>
                        <a:t>(p= 0.002)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-5.3</a:t>
                      </a:r>
                    </a:p>
                    <a:p>
                      <a:pPr algn="ctr"/>
                      <a:r>
                        <a:rPr lang="en-US" sz="2400" dirty="0" smtClean="0"/>
                        <a:t>(p&lt;</a:t>
                      </a:r>
                      <a:r>
                        <a:rPr lang="en-US" sz="2400" baseline="0" dirty="0" smtClean="0"/>
                        <a:t> 0.001)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13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of Patients with an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Improvement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in Scores at Endpoint: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3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CGI-I</a:t>
                      </a:r>
                    </a:p>
                    <a:p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10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CGI-S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51*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736600" y="639796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J Am </a:t>
            </a:r>
            <a:r>
              <a:rPr lang="en-US" sz="1200" dirty="0" err="1"/>
              <a:t>Acad</a:t>
            </a:r>
            <a:r>
              <a:rPr lang="en-US" sz="1200" dirty="0"/>
              <a:t> Child </a:t>
            </a:r>
            <a:r>
              <a:rPr lang="en-US" sz="1200" dirty="0" err="1"/>
              <a:t>Adol</a:t>
            </a:r>
            <a:r>
              <a:rPr lang="en-US" sz="1200" dirty="0"/>
              <a:t> Psych 2012;51(1)74-85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866" y="63056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 &lt; 0.05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0266" y="1989667"/>
            <a:ext cx="8509001" cy="1786466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Study Results: 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73067" y="411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86034"/>
              </p:ext>
            </p:extLst>
          </p:nvPr>
        </p:nvGraphicFramePr>
        <p:xfrm>
          <a:off x="423335" y="975361"/>
          <a:ext cx="8449732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692"/>
                <a:gridCol w="1878016"/>
                <a:gridCol w="1878016"/>
                <a:gridCol w="2636008"/>
              </a:tblGrid>
              <a:tr h="517526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GXR AM + PS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(n= 150), n</a:t>
                      </a:r>
                      <a:r>
                        <a:rPr lang="en-US" sz="2200" b="1" baseline="0" dirty="0" smtClean="0">
                          <a:solidFill>
                            <a:srgbClr val="FFFFFF"/>
                          </a:solidFill>
                        </a:rPr>
                        <a:t> (%)</a:t>
                      </a:r>
                      <a:endParaRPr lang="en-US" sz="22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GXR PM + PS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(n= 152), n (%)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PB + PS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(n= 153), n (%)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Any</a:t>
                      </a:r>
                      <a:r>
                        <a:rPr lang="en-US" sz="2200" b="1" baseline="0" dirty="0" smtClean="0">
                          <a:solidFill>
                            <a:srgbClr val="FFFFFF"/>
                          </a:solidFill>
                        </a:rPr>
                        <a:t> ADE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116 (77.3)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116 (76.3)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97 (63.4)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Headache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32 (21.3)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32 (21.1)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 (13.1)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Somnolence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21 (14.0)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 (13.7)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 (4.6)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Fatigue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18 (12.0)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 (7.2)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 (2.6)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Sedation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 (3.3)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 (5.3)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 (2.0)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Insomnia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 (5.3)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18 (11.8)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 (3.9)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Abdominal Pain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 (8.0)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13 (8.6)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 (2.0)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Dizziness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 (10.0)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 (5.3)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 (3.9)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42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FF"/>
                          </a:solidFill>
                        </a:rPr>
                        <a:t>*Study Discontinuation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25 (16.7)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25 (16.4)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25 (16.3)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1816" y="6063962"/>
            <a:ext cx="80649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*Most common reasons for discontinuation: withdrew consent, lost to follow-up, protocol non-adherence, adverse events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40267" y="2590799"/>
            <a:ext cx="8432800" cy="1710268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0267" y="3903133"/>
            <a:ext cx="8432800" cy="397934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Results: Safety </a:t>
            </a:r>
            <a:r>
              <a:rPr lang="en-US" dirty="0" smtClean="0"/>
              <a:t>Assessment*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110557"/>
              </p:ext>
            </p:extLst>
          </p:nvPr>
        </p:nvGraphicFramePr>
        <p:xfrm>
          <a:off x="685799" y="1854915"/>
          <a:ext cx="7861301" cy="3798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4396"/>
                <a:gridCol w="1747233"/>
                <a:gridCol w="1747233"/>
                <a:gridCol w="2452439"/>
              </a:tblGrid>
              <a:tr h="117016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GXR  AM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(n=150)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GXR PM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(n=152)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  <a:r>
                        <a:rPr lang="en-US" sz="2800" b="1" baseline="0" dirty="0" smtClean="0">
                          <a:solidFill>
                            <a:srgbClr val="FFFFFF"/>
                          </a:solidFill>
                        </a:rPr>
                        <a:t> + PS</a:t>
                      </a:r>
                      <a:endParaRPr lang="en-US" sz="28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(n=</a:t>
                      </a:r>
                      <a:r>
                        <a:rPr lang="en-US" sz="2800" b="1" baseline="0" dirty="0" smtClean="0">
                          <a:solidFill>
                            <a:srgbClr val="FFFFFF"/>
                          </a:solidFill>
                        </a:rPr>
                        <a:t> 53)</a:t>
                      </a:r>
                      <a:endParaRPr lang="en-US" sz="2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85324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SBP (mmHg)</a:t>
                      </a:r>
                      <a:endParaRPr lang="en-US" sz="2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-1.5 (9.7)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-2.9 (9.7)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-0.6 (8.4)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24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DBP (mmHg)</a:t>
                      </a:r>
                      <a:endParaRPr lang="en-US" sz="2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-1.1 (7.5)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-1.2</a:t>
                      </a:r>
                      <a:r>
                        <a:rPr lang="en-US" sz="2800" baseline="0" dirty="0" smtClean="0"/>
                        <a:t> (8.5)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0.0</a:t>
                      </a:r>
                      <a:r>
                        <a:rPr lang="en-US" sz="2800" baseline="0" dirty="0" smtClean="0"/>
                        <a:t> (7.61)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4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HR (</a:t>
                      </a:r>
                      <a:r>
                        <a:rPr lang="en-US" sz="2800" b="1" dirty="0" err="1" smtClean="0">
                          <a:solidFill>
                            <a:srgbClr val="FFFFFF"/>
                          </a:solidFill>
                        </a:rPr>
                        <a:t>bpm</a:t>
                      </a:r>
                      <a:r>
                        <a:rPr lang="en-US" sz="2800" b="1" dirty="0" smtClean="0">
                          <a:solidFill>
                            <a:srgbClr val="FFFFFF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-5.8 (12.3)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-5.4 (11.8)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+2.1 (10.65)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1816" y="6334780"/>
            <a:ext cx="806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*Highest mean change from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35915"/>
              </p:ext>
            </p:extLst>
          </p:nvPr>
        </p:nvGraphicFramePr>
        <p:xfrm>
          <a:off x="237068" y="1470477"/>
          <a:ext cx="8669866" cy="4663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5722"/>
                <a:gridCol w="7194144"/>
              </a:tblGrid>
              <a:tr h="57036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Internal Validity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Randomization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blinding &amp;ITT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Short duration of treatment &amp; follow-up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0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Results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Limitations of rating scales: inter-rater reliability 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Doses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baseline="0" dirty="0" smtClean="0"/>
                        <a:t> based on clinician judgment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Risk of reporter bias</a:t>
                      </a:r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Not powered to assess: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Effect of weight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Optimal dose of GXR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Difference between morning &amp; evening dose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Combination with specific stimulants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0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External Validity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Study procedure</a:t>
                      </a:r>
                      <a:r>
                        <a:rPr lang="en-US" baseline="0" dirty="0" smtClean="0"/>
                        <a:t> artificially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adherence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baseline="0" dirty="0" err="1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Psychostimulant</a:t>
                      </a: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adherence prior to study unknown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Exclusion criteria </a:t>
                      </a:r>
                      <a:r>
                        <a:rPr lang="en-US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applicability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Teacher ratings’ of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behaviour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were not included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No information regarding previous trials of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psychostimulants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(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ie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. number of treatment failures)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2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Pharmacotherapy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" y="1007533"/>
            <a:ext cx="8839199" cy="4207933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Psychostimulants 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5100" dirty="0" smtClean="0"/>
              <a:t>1</a:t>
            </a:r>
            <a:r>
              <a:rPr lang="en-US" sz="5100" baseline="30000" dirty="0" smtClean="0"/>
              <a:t>st</a:t>
            </a:r>
            <a:r>
              <a:rPr lang="en-US" sz="5100" dirty="0" smtClean="0"/>
              <a:t> line treatment</a:t>
            </a:r>
          </a:p>
          <a:p>
            <a:pPr lvl="1"/>
            <a:endParaRPr lang="en-US" sz="5100" dirty="0" smtClean="0"/>
          </a:p>
          <a:p>
            <a:pPr lvl="1"/>
            <a:r>
              <a:rPr lang="en-US" sz="5100" dirty="0" smtClean="0"/>
              <a:t>~70% of patients have clinically significant response</a:t>
            </a:r>
            <a:endParaRPr lang="en-US" sz="5100" dirty="0" smtClean="0">
              <a:sym typeface="Wingdings"/>
            </a:endParaRPr>
          </a:p>
          <a:p>
            <a:pPr lvl="1"/>
            <a:endParaRPr lang="en-US" sz="5100" dirty="0" smtClean="0"/>
          </a:p>
          <a:p>
            <a:pPr lvl="1"/>
            <a:r>
              <a:rPr lang="en-US" sz="5100" dirty="0" smtClean="0"/>
              <a:t>Effectiveness limited by ADE &amp; tolerability issues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98500" y="63347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J Child </a:t>
            </a:r>
            <a:r>
              <a:rPr lang="en-US" sz="1200" dirty="0" err="1" smtClean="0"/>
              <a:t>Adol</a:t>
            </a:r>
            <a:r>
              <a:rPr lang="en-US" sz="1200" dirty="0" smtClean="0"/>
              <a:t> Psych 2013;23(5):208-219 </a:t>
            </a:r>
          </a:p>
          <a:p>
            <a:pPr algn="r"/>
            <a:r>
              <a:rPr lang="en-US" sz="1200" dirty="0" smtClean="0"/>
              <a:t>CADDRA (accessed Oct 2013)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34" y="4208228"/>
            <a:ext cx="9127066" cy="175432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dirty="0"/>
              <a:t>Social </a:t>
            </a:r>
            <a:r>
              <a:rPr lang="en-US" dirty="0" smtClean="0"/>
              <a:t>stigmatization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Drug diversion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Emergence </a:t>
            </a:r>
            <a:r>
              <a:rPr lang="en-US" dirty="0"/>
              <a:t>or exacerbation of </a:t>
            </a:r>
            <a:r>
              <a:rPr lang="en-US" dirty="0" smtClean="0"/>
              <a:t>tics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/>
              <a:t> Appetite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Insomnia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Delayed growth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Cardiovascular concerns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Psychosis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ea typeface="Wingdings"/>
                <a:cs typeface="Calibri"/>
                <a:sym typeface="Wingdings"/>
              </a:rPr>
              <a:t> </a:t>
            </a:r>
            <a:r>
              <a:rPr lang="en-US" dirty="0">
                <a:ea typeface="Wingdings"/>
                <a:cs typeface="Calibri"/>
                <a:sym typeface="Wingdings"/>
              </a:rPr>
              <a:t>Seizure threshold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1"/>
            <a:ext cx="8229600" cy="1143000"/>
          </a:xfrm>
        </p:spPr>
        <p:txBody>
          <a:bodyPr/>
          <a:lstStyle/>
          <a:p>
            <a:r>
              <a:rPr lang="en-US" dirty="0" smtClean="0"/>
              <a:t>RCTs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603796"/>
              </p:ext>
            </p:extLst>
          </p:nvPr>
        </p:nvGraphicFramePr>
        <p:xfrm>
          <a:off x="368300" y="2286001"/>
          <a:ext cx="855980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562100"/>
                <a:gridCol w="1329633"/>
                <a:gridCol w="2061268"/>
              </a:tblGrid>
              <a:tr h="7245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Biederman</a:t>
                      </a:r>
                      <a:r>
                        <a:rPr lang="en-US" sz="2400" dirty="0" smtClean="0"/>
                        <a:t> 2008</a:t>
                      </a:r>
                    </a:p>
                    <a:p>
                      <a:pPr algn="ctr"/>
                      <a:r>
                        <a:rPr lang="en-US" sz="2400" dirty="0" smtClean="0"/>
                        <a:t>SPD503-301</a:t>
                      </a:r>
                    </a:p>
                    <a:p>
                      <a:pPr algn="ctr"/>
                      <a:r>
                        <a:rPr lang="en-US" sz="2400" dirty="0" smtClean="0"/>
                        <a:t>(n= 345)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Sallee</a:t>
                      </a:r>
                      <a:r>
                        <a:rPr lang="en-US" sz="2400" dirty="0" smtClean="0"/>
                        <a:t> 2009</a:t>
                      </a:r>
                    </a:p>
                    <a:p>
                      <a:pPr algn="ctr"/>
                      <a:r>
                        <a:rPr lang="en-US" sz="2400" dirty="0" smtClean="0"/>
                        <a:t>SPD503-304</a:t>
                      </a:r>
                    </a:p>
                    <a:p>
                      <a:pPr algn="ctr"/>
                      <a:r>
                        <a:rPr lang="en-US" sz="2400" dirty="0" smtClean="0"/>
                        <a:t>(n= 324)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52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Connor 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al.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 217)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Wilens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2012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SPD503-313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(n=461)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Newcorn</a:t>
                      </a:r>
                      <a:r>
                        <a:rPr lang="en-US" sz="2400" baseline="0" dirty="0" smtClean="0"/>
                        <a:t> 2013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ADHD Tempo Study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(n= 333)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20302" y="57673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Pediatrics 2008;121;e73,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2009;48(2):155-165,</a:t>
            </a:r>
          </a:p>
          <a:p>
            <a:pPr algn="r"/>
            <a:r>
              <a:rPr lang="en-US" sz="1400" dirty="0" smtClean="0"/>
              <a:t>CNS Drugs 2010;24(9):755-768, 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2012;51(1)74-85, </a:t>
            </a:r>
          </a:p>
          <a:p>
            <a:pPr algn="r"/>
            <a:r>
              <a:rPr lang="en-US" sz="1400" dirty="0" smtClean="0"/>
              <a:t>J Am </a:t>
            </a:r>
            <a:r>
              <a:rPr lang="en-US" sz="1400" dirty="0" err="1" smtClean="0"/>
              <a:t>Acad</a:t>
            </a:r>
            <a:r>
              <a:rPr lang="en-US" sz="1400" dirty="0" smtClean="0"/>
              <a:t> Child </a:t>
            </a:r>
            <a:r>
              <a:rPr lang="en-US" sz="1400" dirty="0" err="1" smtClean="0"/>
              <a:t>Adol</a:t>
            </a:r>
            <a:r>
              <a:rPr lang="en-US" sz="1400" dirty="0" smtClean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90056" y="2228850"/>
            <a:ext cx="2265044" cy="20891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428037"/>
              </p:ext>
            </p:extLst>
          </p:nvPr>
        </p:nvGraphicFramePr>
        <p:xfrm>
          <a:off x="457200" y="961391"/>
          <a:ext cx="8146589" cy="539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3179"/>
                <a:gridCol w="3474821"/>
                <a:gridCol w="176884"/>
                <a:gridCol w="3651705"/>
              </a:tblGrid>
              <a:tr h="321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Design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Phase</a:t>
                      </a:r>
                      <a:r>
                        <a:rPr lang="en-US" sz="1800" baseline="0" dirty="0" smtClean="0"/>
                        <a:t> III, MC ( 47 US &amp; Canadian centers), Multiple arm, R DB PC, 8 weeks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19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P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Inclusion: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/>
                        <a:t>Age </a:t>
                      </a:r>
                      <a:r>
                        <a:rPr lang="en-US" sz="1800" baseline="0" dirty="0" smtClean="0"/>
                        <a:t>6 to 12 years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aseline="0" dirty="0" smtClean="0"/>
                        <a:t>Mean age: 9.1 (SD 1.77)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aseline="0" dirty="0" smtClean="0"/>
                        <a:t>Male: 71%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DSM-IV</a:t>
                      </a:r>
                      <a:r>
                        <a:rPr lang="en-US" sz="1800" baseline="0" dirty="0" smtClean="0"/>
                        <a:t> ADHD diagnosis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Combined subtype: 95%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ADHD</a:t>
                      </a:r>
                      <a:r>
                        <a:rPr lang="en-US" sz="1800" u="none" baseline="0" dirty="0" smtClean="0"/>
                        <a:t>-RS-IV </a:t>
                      </a:r>
                      <a:r>
                        <a:rPr lang="en-US" sz="1800" u="sng" baseline="0" dirty="0" smtClean="0"/>
                        <a:t>&gt;</a:t>
                      </a:r>
                      <a:r>
                        <a:rPr lang="en-US" sz="1800" u="none" baseline="0" dirty="0" smtClean="0"/>
                        <a:t> 28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u="none" baseline="0" dirty="0" smtClean="0"/>
                        <a:t>mean baseline: 42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u="none" baseline="0" dirty="0" smtClean="0"/>
                        <a:t>CGI-S </a:t>
                      </a:r>
                      <a:r>
                        <a:rPr lang="en-US" sz="1800" u="sng" baseline="0" dirty="0" smtClean="0"/>
                        <a:t>&gt;</a:t>
                      </a:r>
                      <a:r>
                        <a:rPr lang="en-US" sz="1800" u="none" baseline="0" dirty="0" smtClean="0"/>
                        <a:t> 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Exclusion: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ADHD</a:t>
                      </a:r>
                      <a:r>
                        <a:rPr lang="en-US" sz="1800" baseline="0" dirty="0" smtClean="0"/>
                        <a:t> predominantly inattentive</a:t>
                      </a:r>
                      <a:endParaRPr lang="en-US" sz="1800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Current severe Axis I</a:t>
                      </a:r>
                      <a:r>
                        <a:rPr lang="en-US" sz="1800" baseline="0" dirty="0" smtClean="0"/>
                        <a:t> or II disorder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Uncontrolled, comorbid psychiatric diagnosis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Cardiovascular abnormalities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Sleep disorder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Suicide</a:t>
                      </a:r>
                      <a:r>
                        <a:rPr lang="en-US" sz="1800" baseline="0" dirty="0" smtClean="0"/>
                        <a:t> risk (current or past)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299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GXR am + PBO pm</a:t>
                      </a:r>
                    </a:p>
                    <a:p>
                      <a:r>
                        <a:rPr lang="en-US" sz="1800" baseline="0" dirty="0" smtClean="0"/>
                        <a:t>PBO am + GXR pm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PBO am + PBO pm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55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o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ADHD-RS-IV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ADHD-RS-IV Hyperactivity/</a:t>
                      </a:r>
                      <a:r>
                        <a:rPr lang="en-US" sz="1800" baseline="0" dirty="0" smtClean="0"/>
                        <a:t> Impulsivity Subscale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ADHD-RS-IV Inattention Subscale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Safety Profile Assessments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Adverse Events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dirty="0" smtClean="0"/>
                        <a:t>including</a:t>
                      </a:r>
                      <a:r>
                        <a:rPr lang="en-US" sz="1800" baseline="0" dirty="0" smtClean="0"/>
                        <a:t> Pediatric Daytime Sleepiness Scale)</a:t>
                      </a:r>
                      <a:endParaRPr lang="en-US" sz="18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850900" y="659639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J Am </a:t>
            </a:r>
            <a:r>
              <a:rPr lang="en-US" sz="1200" dirty="0" err="1"/>
              <a:t>Acad</a:t>
            </a:r>
            <a:r>
              <a:rPr lang="en-US" sz="1200" dirty="0"/>
              <a:t> Child </a:t>
            </a:r>
            <a:r>
              <a:rPr lang="en-US" sz="1200" dirty="0" err="1"/>
              <a:t>Adol</a:t>
            </a:r>
            <a:r>
              <a:rPr lang="en-US" sz="1200" dirty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-1822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Study Design (ADHD Tempo Study)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86932" y="3854450"/>
            <a:ext cx="1896535" cy="7090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17132" y="5496984"/>
            <a:ext cx="3208868" cy="8593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Results: </a:t>
            </a:r>
            <a:br>
              <a:rPr lang="en-US" dirty="0" smtClean="0"/>
            </a:br>
            <a:r>
              <a:rPr lang="en-US" dirty="0" smtClean="0"/>
              <a:t>Mean ADHD-RS-IV Change*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14627"/>
              </p:ext>
            </p:extLst>
          </p:nvPr>
        </p:nvGraphicFramePr>
        <p:xfrm>
          <a:off x="287866" y="1751542"/>
          <a:ext cx="8669865" cy="4216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3973"/>
                <a:gridCol w="1733973"/>
                <a:gridCol w="1733973"/>
                <a:gridCol w="1733973"/>
                <a:gridCol w="1733973"/>
              </a:tblGrid>
              <a:tr h="62464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GXR all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(n= 221)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GXR am + PBO pm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(n=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107)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am + GXR pm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(n= 114)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PBO am + PBO pm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(n=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112)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105664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ADHD-RS-IV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-20 (12.97)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-19.8 (12.95)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-20.1 (13.04)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-11</a:t>
                      </a:r>
                      <a:r>
                        <a:rPr lang="en-US" sz="2400" baseline="0" dirty="0" smtClean="0"/>
                        <a:t> (12.93)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6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ADHD-RS-IV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Hyperactivity/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Impulsivity SS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-10 (6.77)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-9.9 (6.81)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-10.2</a:t>
                      </a:r>
                      <a:r>
                        <a:rPr lang="en-US" sz="2400" baseline="0" dirty="0" smtClean="0"/>
                        <a:t> (6.77)</a:t>
                      </a:r>
                    </a:p>
                    <a:p>
                      <a:pPr algn="ctr"/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-5.3 (6.71)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6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ADHD-RS-IV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Inattention SS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-9.9 (7.12)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-9.9 (7.05)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-10.0 (7.21)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-5.7 (7.01)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800100" y="6434263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J Am </a:t>
            </a:r>
            <a:r>
              <a:rPr lang="en-US" sz="1200" dirty="0" err="1"/>
              <a:t>Acad</a:t>
            </a:r>
            <a:r>
              <a:rPr lang="en-US" sz="1200" dirty="0"/>
              <a:t> Child </a:t>
            </a:r>
            <a:r>
              <a:rPr lang="en-US" sz="1200" dirty="0" err="1"/>
              <a:t>Adol</a:t>
            </a:r>
            <a:r>
              <a:rPr lang="en-US" sz="1200" dirty="0"/>
              <a:t> Psych 2013;52(9):921-930</a:t>
            </a:r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-2053167" y="6056975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*All active groups compared to placebo. All results significant (p &lt; 0.05)</a:t>
            </a:r>
          </a:p>
          <a:p>
            <a:pPr marL="285750" indent="-285750" algn="r">
              <a:buFontTx/>
              <a:buChar char="•"/>
            </a:pPr>
            <a:endParaRPr lang="en-US" dirty="0"/>
          </a:p>
          <a:p>
            <a:pPr algn="r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87866" y="3855932"/>
            <a:ext cx="8669865" cy="2112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1667"/>
            <a:ext cx="8229600" cy="1143000"/>
          </a:xfrm>
        </p:spPr>
        <p:txBody>
          <a:bodyPr/>
          <a:lstStyle/>
          <a:p>
            <a:r>
              <a:rPr lang="en-US" dirty="0" smtClean="0"/>
              <a:t>Study Results: 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73067" y="411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96325"/>
              </p:ext>
            </p:extLst>
          </p:nvPr>
        </p:nvGraphicFramePr>
        <p:xfrm>
          <a:off x="457200" y="931333"/>
          <a:ext cx="8229600" cy="5098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4085"/>
                <a:gridCol w="1829090"/>
                <a:gridCol w="1829090"/>
                <a:gridCol w="2567335"/>
              </a:tblGrid>
              <a:tr h="55033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GXR am + PBO pm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(n=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 107), n (%)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PBO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 am + GXR pm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(n= 114), n(%)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PBO am + PBO pm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(n=</a:t>
                      </a:r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 112), n (%)</a:t>
                      </a:r>
                      <a:endParaRPr lang="en-US" sz="2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Somnolence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 (46.7)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 (42.1)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 (12.5)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Headache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 (17.8)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 (15.8)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 (10.7)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Sedation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 (14.0)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 (14.9)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 (2.7)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Upper abdominal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pain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r>
                        <a:rPr lang="en-US" sz="2000" baseline="0" dirty="0" smtClean="0"/>
                        <a:t> (6.5)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 (17.5)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 (7.1)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Fatigue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 (10.3)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 (11.4)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 (2.7)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Insomnia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(5.6)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 (2.6)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 (4.1)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Study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discontinuation*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34 (31.8)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 (22.8)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 (33)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Pediatric Daytime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Sleepiness Scale**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</a:t>
                      </a:r>
                    </a:p>
                    <a:p>
                      <a:pPr algn="ctr"/>
                      <a:r>
                        <a:rPr lang="en-US" sz="2000" dirty="0" smtClean="0"/>
                        <a:t>p&gt;0.1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1.7</a:t>
                      </a:r>
                    </a:p>
                    <a:p>
                      <a:pPr algn="ctr"/>
                      <a:r>
                        <a:rPr lang="en-US" sz="2000" b="1" dirty="0" smtClean="0"/>
                        <a:t>p=0.02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6268" y="6242447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*Most common reasons for discontinuation: withdrew consent, adverse event, lack of efficacy, lost to follow up</a:t>
            </a:r>
          </a:p>
          <a:p>
            <a:r>
              <a:rPr lang="en-US" sz="1400" dirty="0" smtClean="0"/>
              <a:t>**Placebo adjusted Least Squares mean change scores from baseline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57201" y="4224867"/>
            <a:ext cx="7594600" cy="4656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5320665"/>
            <a:ext cx="5672667" cy="7090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21723"/>
              </p:ext>
            </p:extLst>
          </p:nvPr>
        </p:nvGraphicFramePr>
        <p:xfrm>
          <a:off x="220133" y="1316253"/>
          <a:ext cx="8805334" cy="423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997"/>
                <a:gridCol w="7846337"/>
              </a:tblGrid>
              <a:tr h="6089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Internal Validity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Randomization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,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blinding &amp; ITT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Short duration of treatment &amp;  follow-up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3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Results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Limitations of rating scales: inter-rater reliability &amp; recall bias</a:t>
                      </a:r>
                      <a:endParaRPr lang="en-US" sz="20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Doses </a:t>
                      </a:r>
                      <a:r>
                        <a:rPr lang="en-US" sz="2000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2000" baseline="0" dirty="0" smtClean="0"/>
                        <a:t> based on clinician judgment (open to interpretation)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Did not assess fluctuation of symptoms throughout the day</a:t>
                      </a:r>
                      <a:endParaRPr lang="en-US" sz="20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i="0" dirty="0" smtClean="0"/>
                        <a:t>Inability</a:t>
                      </a:r>
                      <a:r>
                        <a:rPr lang="en-US" sz="2000" i="0" baseline="0" dirty="0" smtClean="0"/>
                        <a:t> to draw conclusion about specific doses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Not powered to detect difference between GXR am &amp; GXR pm groups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Potential for underreporting of AEs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0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External Validity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Study procedure</a:t>
                      </a:r>
                      <a:r>
                        <a:rPr lang="en-US" sz="2000" baseline="0" dirty="0" smtClean="0"/>
                        <a:t> artificially </a:t>
                      </a:r>
                      <a:r>
                        <a:rPr lang="en-US" sz="2000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adherence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>
                          <a:latin typeface="+mn-lt"/>
                          <a:ea typeface="+mn-ea"/>
                          <a:cs typeface="+mn-cs"/>
                          <a:sym typeface="Wingdings"/>
                        </a:rPr>
                        <a:t>Exclusion criteria </a:t>
                      </a:r>
                      <a:r>
                        <a:rPr lang="en-US" sz="2000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applicability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No information regarding previous ADHD treatments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Teacher rating’s of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behaviour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were not included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No mention of concurrent non-pharmacological treatments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Guanfacine</a:t>
            </a:r>
            <a:r>
              <a:rPr lang="en-US" dirty="0" smtClean="0"/>
              <a:t> XR vs. Placebo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28771"/>
              </p:ext>
            </p:extLst>
          </p:nvPr>
        </p:nvGraphicFramePr>
        <p:xfrm>
          <a:off x="1003300" y="2302510"/>
          <a:ext cx="7264401" cy="405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1467"/>
                <a:gridCol w="2421467"/>
                <a:gridCol w="2421467"/>
              </a:tblGrid>
              <a:tr h="535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Statistically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Significant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Clinically Significant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16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8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ADHD-RS-IV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CGI-S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CGI-I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PGA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CTRS-R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CPRS-R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Somnolence,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sedation, fatigue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Hypotension,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bradycardia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6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35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 children aged 6-12 with ADHD and who have either failed to respond to </a:t>
            </a:r>
            <a:r>
              <a:rPr lang="en-US" dirty="0" err="1" smtClean="0"/>
              <a:t>psychostimulant</a:t>
            </a:r>
            <a:r>
              <a:rPr lang="en-US" dirty="0" smtClean="0"/>
              <a:t> therapy or have experienced intolerable adverse effects to </a:t>
            </a:r>
            <a:r>
              <a:rPr lang="en-US" dirty="0" err="1" smtClean="0"/>
              <a:t>psychostimulants</a:t>
            </a:r>
            <a:r>
              <a:rPr lang="en-US" dirty="0" smtClean="0"/>
              <a:t>: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 would recommend </a:t>
            </a:r>
            <a:r>
              <a:rPr lang="en-US" dirty="0" err="1" smtClean="0"/>
              <a:t>guanfacine</a:t>
            </a:r>
            <a:r>
              <a:rPr lang="en-US" dirty="0" smtClean="0"/>
              <a:t> as </a:t>
            </a:r>
            <a:r>
              <a:rPr lang="en-US" u="sng" dirty="0" smtClean="0"/>
              <a:t>MONOTHERAPY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 the future..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066"/>
            <a:ext cx="85598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Long term efficacy and safety information</a:t>
            </a:r>
          </a:p>
          <a:p>
            <a:pPr lvl="1"/>
            <a:r>
              <a:rPr lang="en-US" dirty="0"/>
              <a:t>SPD503-315</a:t>
            </a:r>
          </a:p>
          <a:p>
            <a:pPr lvl="1"/>
            <a:r>
              <a:rPr lang="en-US" dirty="0"/>
              <a:t>SPD503-316</a:t>
            </a:r>
          </a:p>
          <a:p>
            <a:pPr lvl="1"/>
            <a:r>
              <a:rPr lang="en-US" dirty="0"/>
              <a:t>SPD503-</a:t>
            </a:r>
            <a:r>
              <a:rPr lang="en-US" dirty="0" smtClean="0"/>
              <a:t>318</a:t>
            </a:r>
          </a:p>
          <a:p>
            <a:r>
              <a:rPr lang="en-US" dirty="0" smtClean="0"/>
              <a:t>Establishment of place in therapy</a:t>
            </a:r>
          </a:p>
          <a:p>
            <a:r>
              <a:rPr lang="en-US" dirty="0" smtClean="0"/>
              <a:t>Comparison to gold standard therapy</a:t>
            </a:r>
          </a:p>
          <a:p>
            <a:r>
              <a:rPr lang="en-US" dirty="0" smtClean="0"/>
              <a:t>Weight-based dosing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 descr="tapping-pencil-344x214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7" b="579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Screen Shot 2013-10-20 at 1.06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" y="-289730"/>
            <a:ext cx="9077310" cy="701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Goals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600200"/>
            <a:ext cx="892386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Eliminate or significantly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latin typeface="Calibri"/>
                <a:ea typeface="Wingdings"/>
                <a:cs typeface="Calibri"/>
                <a:sym typeface="Wingdings"/>
              </a:rPr>
              <a:t> core ADHD symptoms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 err="1">
                <a:sym typeface="Wingdings"/>
              </a:rPr>
              <a:t>B</a:t>
            </a:r>
            <a:r>
              <a:rPr lang="en-US" dirty="0" err="1" smtClean="0"/>
              <a:t>ehavioural</a:t>
            </a:r>
            <a:r>
              <a:rPr lang="en-US" dirty="0" smtClean="0"/>
              <a:t> &amp; academic performance </a:t>
            </a:r>
          </a:p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ym typeface="Wingdings"/>
              </a:rPr>
              <a:t>    </a:t>
            </a:r>
            <a:r>
              <a:rPr lang="en-US" dirty="0" smtClean="0">
                <a:sym typeface="Wingdings"/>
              </a:rPr>
              <a:t>S</a:t>
            </a:r>
            <a:r>
              <a:rPr lang="en-US" dirty="0" smtClean="0"/>
              <a:t>elf-esteem &amp; social functioning</a:t>
            </a:r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>
                <a:sym typeface="Wingdings"/>
              </a:rPr>
              <a:t>A</a:t>
            </a:r>
            <a:r>
              <a:rPr lang="en-US" dirty="0" smtClean="0"/>
              <a:t>dverse effects of drug therapy</a:t>
            </a:r>
          </a:p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/>
              <a:t>    Morbidity and </a:t>
            </a:r>
            <a:r>
              <a:rPr lang="en-US" dirty="0" smtClean="0"/>
              <a:t>mortality</a:t>
            </a:r>
          </a:p>
          <a:p>
            <a:r>
              <a:rPr lang="en-US" dirty="0" smtClean="0"/>
              <a:t>        Educate patient and caregiver</a:t>
            </a:r>
          </a:p>
          <a:p>
            <a:r>
              <a:rPr lang="en-US" dirty="0" smtClean="0"/>
              <a:t>        Support long term adherence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6281" b="6281"/>
          <a:stretch>
            <a:fillRect/>
          </a:stretch>
        </p:blipFill>
        <p:spPr>
          <a:xfrm>
            <a:off x="6903803" y="252950"/>
            <a:ext cx="2030099" cy="1116476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9700" y="952500"/>
            <a:ext cx="9144000" cy="55149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Health Canada NOC July 2013 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Previously SAP</a:t>
            </a:r>
          </a:p>
          <a:p>
            <a:endParaRPr lang="en-US" sz="6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Originally </a:t>
            </a:r>
            <a:r>
              <a:rPr lang="en-US" sz="2800" dirty="0" smtClean="0">
                <a:solidFill>
                  <a:schemeClr val="tx1"/>
                </a:solidFill>
              </a:rPr>
              <a:t>used as centrally </a:t>
            </a:r>
            <a:r>
              <a:rPr lang="en-US" sz="2800" dirty="0">
                <a:solidFill>
                  <a:schemeClr val="tx1"/>
                </a:solidFill>
              </a:rPr>
              <a:t>active antihypertensive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Selective </a:t>
            </a:r>
            <a:r>
              <a:rPr lang="en-US" sz="2800" dirty="0">
                <a:solidFill>
                  <a:schemeClr val="tx1"/>
                </a:solidFill>
              </a:rPr>
              <a:t>α</a:t>
            </a:r>
            <a:r>
              <a:rPr lang="en-US" sz="2800" baseline="-25000" dirty="0">
                <a:solidFill>
                  <a:schemeClr val="tx1"/>
                </a:solidFill>
              </a:rPr>
              <a:t>2A</a:t>
            </a:r>
            <a:r>
              <a:rPr lang="en-US" sz="2800" dirty="0">
                <a:solidFill>
                  <a:schemeClr val="tx1"/>
                </a:solidFill>
              </a:rPr>
              <a:t>- adrenergic receptor </a:t>
            </a:r>
            <a:r>
              <a:rPr lang="en-US" sz="2800" dirty="0" smtClean="0">
                <a:solidFill>
                  <a:schemeClr val="tx1"/>
                </a:solidFill>
              </a:rPr>
              <a:t>agonist</a:t>
            </a:r>
          </a:p>
          <a:p>
            <a:pPr lvl="1"/>
            <a:r>
              <a:rPr lang="en-US" sz="19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19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1900" dirty="0">
                <a:solidFill>
                  <a:srgbClr val="000000"/>
                </a:solidFill>
                <a:sym typeface="Wingdings"/>
              </a:rPr>
              <a:t>blood flow to the prefrontal </a:t>
            </a:r>
            <a:r>
              <a:rPr lang="en-US" sz="1900" dirty="0" smtClean="0">
                <a:solidFill>
                  <a:srgbClr val="000000"/>
                </a:solidFill>
                <a:sym typeface="Wingdings"/>
              </a:rPr>
              <a:t>cortex </a:t>
            </a:r>
          </a:p>
          <a:p>
            <a:pPr lvl="1"/>
            <a:r>
              <a:rPr lang="en-US" sz="19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1900" dirty="0" smtClean="0">
                <a:solidFill>
                  <a:srgbClr val="000000"/>
                </a:solidFill>
                <a:sym typeface="Wingdings"/>
              </a:rPr>
              <a:t> working memory, executive function, impulse control</a:t>
            </a:r>
            <a:endParaRPr lang="en-US" sz="19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5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Compared to clonidine: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Less sedation and hypotension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More </a:t>
            </a:r>
            <a:r>
              <a:rPr lang="en-US" sz="1800" dirty="0" err="1" smtClean="0">
                <a:solidFill>
                  <a:schemeClr val="tx1"/>
                </a:solidFill>
              </a:rPr>
              <a:t>favourable</a:t>
            </a:r>
            <a:r>
              <a:rPr lang="en-US" sz="1800" dirty="0" smtClean="0">
                <a:solidFill>
                  <a:schemeClr val="tx1"/>
                </a:solidFill>
              </a:rPr>
              <a:t> PK profile: longer t</a:t>
            </a:r>
            <a:r>
              <a:rPr lang="en-US" sz="1800" baseline="-25000" dirty="0" smtClean="0">
                <a:solidFill>
                  <a:schemeClr val="tx1"/>
                </a:solidFill>
              </a:rPr>
              <a:t>1/2</a:t>
            </a:r>
            <a:r>
              <a:rPr lang="en-US" sz="1800" dirty="0" smtClean="0">
                <a:solidFill>
                  <a:schemeClr val="tx1"/>
                </a:solidFill>
              </a:rPr>
              <a:t> and larger </a:t>
            </a:r>
            <a:r>
              <a:rPr lang="en-US" sz="1800" dirty="0" err="1" smtClean="0">
                <a:solidFill>
                  <a:schemeClr val="tx1"/>
                </a:solidFill>
              </a:rPr>
              <a:t>Vd</a:t>
            </a:r>
            <a:endParaRPr lang="en-US" sz="1800" baseline="-25000" dirty="0" smtClean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Approved for ADHD treatment in children aged 6 to 12: 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Monotherapy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Adjunctive therapy to </a:t>
            </a:r>
            <a:r>
              <a:rPr lang="en-US" sz="1800" dirty="0" err="1" smtClean="0">
                <a:solidFill>
                  <a:schemeClr val="tx1"/>
                </a:solidFill>
              </a:rPr>
              <a:t>psychostimulants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698500" y="634748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Health Canada Drug Product Database- accessed Oct 2013,</a:t>
            </a:r>
          </a:p>
          <a:p>
            <a:pPr algn="r"/>
            <a:r>
              <a:rPr lang="en-US" sz="1200" dirty="0" smtClean="0"/>
              <a:t>J Child </a:t>
            </a:r>
            <a:r>
              <a:rPr lang="en-US" sz="1200" dirty="0" err="1" smtClean="0"/>
              <a:t>Adol</a:t>
            </a:r>
            <a:r>
              <a:rPr lang="en-US" sz="1200" dirty="0" smtClean="0"/>
              <a:t> Psych 2013;23(5):208-</a:t>
            </a:r>
            <a:r>
              <a:rPr lang="en-US" sz="1200" dirty="0"/>
              <a:t>219, Drugs 1986; 301-336</a:t>
            </a:r>
          </a:p>
          <a:p>
            <a:pPr algn="r"/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02151"/>
            <a:ext cx="7010400" cy="95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 smtClean="0"/>
              <a:t>Guanfacine</a:t>
            </a:r>
            <a:r>
              <a:rPr lang="en-US" sz="4800" dirty="0" smtClean="0"/>
              <a:t>: A familiar face?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057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Guanfacine</a:t>
            </a:r>
            <a:r>
              <a:rPr lang="en-US" dirty="0" smtClean="0"/>
              <a:t> MOA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Screen Shot 2013-10-20 at 6.00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33" y="1792816"/>
            <a:ext cx="3771900" cy="4102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901700" y="638704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Arnsten</a:t>
            </a:r>
            <a:r>
              <a:rPr lang="en-US" sz="1200" dirty="0" smtClean="0"/>
              <a:t> Lab. 2007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52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1143000"/>
          </a:xfrm>
        </p:spPr>
        <p:txBody>
          <a:bodyPr/>
          <a:lstStyle/>
          <a:p>
            <a:r>
              <a:rPr lang="en-US" dirty="0" smtClean="0"/>
              <a:t>Clinical Question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650215"/>
              </p:ext>
            </p:extLst>
          </p:nvPr>
        </p:nvGraphicFramePr>
        <p:xfrm>
          <a:off x="273316" y="1230120"/>
          <a:ext cx="8617466" cy="51591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crgbClr r="0" g="0" b="0">
                      <a:alpha val="43000"/>
                    </a:scrgbClr>
                  </a:outerShdw>
                </a:effectLst>
                <a:tableStyleId>{2D5ABB26-0587-4C30-8999-92F81FD0307C}</a:tableStyleId>
              </a:tblPr>
              <a:tblGrid>
                <a:gridCol w="1030551"/>
                <a:gridCol w="7586915"/>
              </a:tblGrid>
              <a:tr h="6402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P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In children </a:t>
                      </a:r>
                      <a:r>
                        <a:rPr lang="en-US" sz="2400" baseline="0" dirty="0" smtClean="0">
                          <a:latin typeface="+mj-lt"/>
                        </a:rPr>
                        <a:t>with ADHD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2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I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is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guanfacine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0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C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compared</a:t>
                      </a:r>
                      <a:r>
                        <a:rPr lang="en-US" sz="2400" baseline="0" dirty="0" smtClean="0">
                          <a:latin typeface="+mj-lt"/>
                        </a:rPr>
                        <a:t> to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+mj-lt"/>
                        </a:rPr>
                        <a:t>p</a:t>
                      </a:r>
                      <a:r>
                        <a:rPr lang="en-US" sz="2400" dirty="0" smtClean="0">
                          <a:latin typeface="+mj-lt"/>
                        </a:rPr>
                        <a:t>lacebo</a:t>
                      </a:r>
                      <a:r>
                        <a:rPr lang="en-US" sz="2400" baseline="0" dirty="0" smtClean="0">
                          <a:latin typeface="+mj-lt"/>
                        </a:rPr>
                        <a:t> or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p</a:t>
                      </a:r>
                      <a:r>
                        <a:rPr lang="en-US" sz="2400" dirty="0" err="1" smtClean="0">
                          <a:latin typeface="+mj-lt"/>
                        </a:rPr>
                        <a:t>sychostimulant</a:t>
                      </a:r>
                      <a:r>
                        <a:rPr lang="en-US" sz="2400" dirty="0" smtClean="0">
                          <a:latin typeface="+mj-lt"/>
                        </a:rPr>
                        <a:t> therapy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9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O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an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effective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treatment?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360">
                <a:tc>
                  <a:txBody>
                    <a:bodyPr/>
                    <a:lstStyle/>
                    <a:p>
                      <a:r>
                        <a:rPr lang="en-US" dirty="0" smtClean="0"/>
                        <a:t>Efficacy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ADHD Rating Scale IV (ADHD-RS-IV)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Global Impression of Severity (CGI-S)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Global Impression of Improvement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(CGI-I)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Parent’s Global Assessment (PGA)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Conners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’ Parent Rating Scale-Revised: Short Form (CPRS-R)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Conners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’ Teacher Rating Scale-Revised: Short Form (CTRS-R)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88">
                <a:tc>
                  <a:txBody>
                    <a:bodyPr/>
                    <a:lstStyle/>
                    <a:p>
                      <a:r>
                        <a:rPr lang="en-US" dirty="0" smtClean="0"/>
                        <a:t>Toxicity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ADEs</a:t>
                      </a: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ADHD Rating Scale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18-item scale </a:t>
            </a:r>
          </a:p>
          <a:p>
            <a:r>
              <a:rPr lang="en-US" sz="2400" dirty="0" smtClean="0"/>
              <a:t>Parent completes form </a:t>
            </a:r>
          </a:p>
          <a:p>
            <a:r>
              <a:rPr lang="en-US" sz="2400" dirty="0" smtClean="0"/>
              <a:t>Clinician scores form</a:t>
            </a:r>
          </a:p>
          <a:p>
            <a:r>
              <a:rPr lang="en-US" sz="2400" dirty="0" smtClean="0"/>
              <a:t>Total score ranges from 0-54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Divided </a:t>
            </a:r>
            <a:r>
              <a:rPr lang="en-US" sz="2400" dirty="0"/>
              <a:t>into 2 subscales:</a:t>
            </a:r>
          </a:p>
          <a:p>
            <a:pPr lvl="1"/>
            <a:r>
              <a:rPr lang="en-US" sz="2200" dirty="0"/>
              <a:t>Hyperactivity/impulsivity</a:t>
            </a:r>
          </a:p>
          <a:p>
            <a:pPr lvl="1"/>
            <a:r>
              <a:rPr lang="en-US" sz="2200" dirty="0"/>
              <a:t>Inattentiveness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EB653-2A14-6948-8DB7-91280AD61C3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4600" y="641369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err="1"/>
              <a:t>DuPaul</a:t>
            </a:r>
            <a:r>
              <a:rPr lang="en-US" sz="1200" dirty="0"/>
              <a:t> </a:t>
            </a:r>
            <a:r>
              <a:rPr lang="en-US" sz="1200" dirty="0" smtClean="0"/>
              <a:t>GJ. Guilford</a:t>
            </a:r>
            <a:r>
              <a:rPr lang="en-US" sz="1200" dirty="0"/>
              <a:t>, </a:t>
            </a:r>
            <a:r>
              <a:rPr lang="en-US" sz="1200" dirty="0" smtClean="0"/>
              <a:t>1998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84500" y="4622800"/>
            <a:ext cx="3175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84500" y="5676900"/>
            <a:ext cx="3175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54100" y="44079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Hyperactivity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54100" y="54922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Inattentiveness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305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0600" y="420850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51551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59500" y="519326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07200" y="3843239"/>
            <a:ext cx="210820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FF"/>
                </a:solidFill>
              </a:rPr>
              <a:t>Clinically significant </a:t>
            </a:r>
            <a:r>
              <a:rPr lang="en-US" i="1" dirty="0">
                <a:solidFill>
                  <a:srgbClr val="0000FF"/>
                </a:solidFill>
              </a:rPr>
              <a:t>response often referred to as a “</a:t>
            </a:r>
            <a:r>
              <a:rPr lang="en-US" b="1" i="1" dirty="0">
                <a:solidFill>
                  <a:srgbClr val="0000FF"/>
                </a:solidFill>
              </a:rPr>
              <a:t>30% reduction </a:t>
            </a:r>
            <a:r>
              <a:rPr lang="en-US" i="1" dirty="0">
                <a:solidFill>
                  <a:srgbClr val="0000FF"/>
                </a:solidFill>
              </a:rPr>
              <a:t>in ADHD-RS-IV” score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 </a:t>
            </a:r>
            <a:endParaRPr lang="en-US" i="1" dirty="0" smtClean="0">
              <a:solidFill>
                <a:srgbClr val="0000FF"/>
              </a:solidFill>
              <a:sym typeface="Wingdings"/>
            </a:endParaRPr>
          </a:p>
          <a:p>
            <a:pPr algn="ctr"/>
            <a:r>
              <a:rPr lang="en-US" b="1" i="1" u="sng" dirty="0" smtClean="0">
                <a:solidFill>
                  <a:srgbClr val="0000FF"/>
                </a:solidFill>
                <a:sym typeface="Wingdings"/>
              </a:rPr>
              <a:t>~</a:t>
            </a:r>
            <a:r>
              <a:rPr lang="en-US" b="1" i="1" u="sng" dirty="0">
                <a:solidFill>
                  <a:srgbClr val="0000FF"/>
                </a:solidFill>
                <a:sym typeface="Wingdings"/>
              </a:rPr>
              <a:t>16 point change</a:t>
            </a:r>
            <a:endParaRPr lang="en-US" b="1" i="1" u="sng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69000" y="4904263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Severe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4908947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Mild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955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11393</TotalTime>
  <Words>3805</Words>
  <Application>Microsoft Office PowerPoint</Application>
  <PresentationFormat>On-screen Show (4:3)</PresentationFormat>
  <Paragraphs>992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GUANFACINE:  Changing the face of  ADHD treatment? </vt:lpstr>
      <vt:lpstr>ADHD</vt:lpstr>
      <vt:lpstr>Pharmacotherapy</vt:lpstr>
      <vt:lpstr>PowerPoint Presentation</vt:lpstr>
      <vt:lpstr>ADHD Goals of Therapy</vt:lpstr>
      <vt:lpstr>PowerPoint Presentation</vt:lpstr>
      <vt:lpstr>Guanfacine MOA</vt:lpstr>
      <vt:lpstr>Clinical Question</vt:lpstr>
      <vt:lpstr>ADHD Rating Scale IV</vt:lpstr>
      <vt:lpstr>Clinical Global Impression Scales</vt:lpstr>
      <vt:lpstr>Conner’s Parent &amp; Teacher  Rating Scales-Revised</vt:lpstr>
      <vt:lpstr>Search Strategy</vt:lpstr>
      <vt:lpstr>RCTs</vt:lpstr>
      <vt:lpstr>RCTs</vt:lpstr>
      <vt:lpstr>PowerPoint Presentation</vt:lpstr>
      <vt:lpstr>RCTs</vt:lpstr>
      <vt:lpstr>SPD503-301 ADHD-RS-IV Results</vt:lpstr>
      <vt:lpstr>Study Results: Benefits</vt:lpstr>
      <vt:lpstr>SPD503-304 ADHD-RS-IV  Mean Changes (Weight-Adjusted Dose)</vt:lpstr>
      <vt:lpstr>Study Results: ADE</vt:lpstr>
      <vt:lpstr>Study Results: Safety Assessments</vt:lpstr>
      <vt:lpstr>Critique</vt:lpstr>
      <vt:lpstr>RCTs</vt:lpstr>
      <vt:lpstr>Study Design (SPD503-313)</vt:lpstr>
      <vt:lpstr>Concomitant Psychostimulants</vt:lpstr>
      <vt:lpstr>Study Results: Benefits</vt:lpstr>
      <vt:lpstr>Study Results: ADE</vt:lpstr>
      <vt:lpstr>Study Results: Safety Assessment*</vt:lpstr>
      <vt:lpstr>Critique</vt:lpstr>
      <vt:lpstr>RCTs</vt:lpstr>
      <vt:lpstr>PowerPoint Presentation</vt:lpstr>
      <vt:lpstr>Study Results:  Mean ADHD-RS-IV Change* </vt:lpstr>
      <vt:lpstr>Study Results: ADE</vt:lpstr>
      <vt:lpstr>Critique</vt:lpstr>
      <vt:lpstr>Summary of Evidence</vt:lpstr>
      <vt:lpstr>Conclusion</vt:lpstr>
      <vt:lpstr>In the future..</vt:lpstr>
      <vt:lpstr>Questions?</vt:lpstr>
    </vt:vector>
  </TitlesOfParts>
  <Company>University of Saskatchewan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Guanfacine: A</dc:title>
  <dc:creator>Katelyn Halpape</dc:creator>
  <cp:lastModifiedBy>Rachel Wu</cp:lastModifiedBy>
  <cp:revision>298</cp:revision>
  <dcterms:created xsi:type="dcterms:W3CDTF">2013-10-09T04:11:01Z</dcterms:created>
  <dcterms:modified xsi:type="dcterms:W3CDTF">2013-10-24T16:20:09Z</dcterms:modified>
</cp:coreProperties>
</file>