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65" r:id="rId5"/>
    <p:sldId id="269"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6DE69EC-E981-4F5C-9437-7389B34D5161}" type="datetimeFigureOut">
              <a:rPr lang="en-CA" smtClean="0"/>
              <a:t>27/10/2016</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244260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65003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418120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12705D9-E1FD-4574-A67B-78A2A1502CA8}"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77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105378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DE69EC-E981-4F5C-9437-7389B34D5161}" type="datetimeFigureOut">
              <a:rPr lang="en-CA" smtClean="0"/>
              <a:t>27/10/2016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42814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DE69EC-E981-4F5C-9437-7389B34D5161}" type="datetimeFigureOut">
              <a:rPr lang="en-CA" smtClean="0"/>
              <a:t>27/10/2016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03230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DE69EC-E981-4F5C-9437-7389B34D5161}" type="datetimeFigureOut">
              <a:rPr lang="en-CA" smtClean="0"/>
              <a:t>27/10/2016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8357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6DE69EC-E981-4F5C-9437-7389B34D5161}" type="datetimeFigureOut">
              <a:rPr lang="en-CA" smtClean="0"/>
              <a:t>27/10/2016</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271806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DE69EC-E981-4F5C-9437-7389B34D5161}" type="datetimeFigureOut">
              <a:rPr lang="en-CA" smtClean="0"/>
              <a:t>27/10/2016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8606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6DE69EC-E981-4F5C-9437-7389B34D5161}" type="datetimeFigureOut">
              <a:rPr lang="en-CA" smtClean="0"/>
              <a:t>27/10/2016</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05646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82110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DE69EC-E981-4F5C-9437-7389B34D5161}" type="datetimeFigureOut">
              <a:rPr lang="en-CA" smtClean="0"/>
              <a:t>27/10/2016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33616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DE69EC-E981-4F5C-9437-7389B34D5161}" type="datetimeFigureOut">
              <a:rPr lang="en-CA" smtClean="0"/>
              <a:t>27/10/2016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225841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E69EC-E981-4F5C-9437-7389B34D5161}" type="datetimeFigureOut">
              <a:rPr lang="en-CA" smtClean="0"/>
              <a:t>27/10/2016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4597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206155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E69EC-E981-4F5C-9437-7389B34D5161}" type="datetimeFigureOut">
              <a:rPr lang="en-CA" smtClean="0"/>
              <a:t>27/10/2016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2705D9-E1FD-4574-A67B-78A2A1502CA8}" type="slidenum">
              <a:rPr lang="en-CA" smtClean="0"/>
              <a:t>‹#›</a:t>
            </a:fld>
            <a:endParaRPr lang="en-CA"/>
          </a:p>
        </p:txBody>
      </p:sp>
    </p:spTree>
    <p:extLst>
      <p:ext uri="{BB962C8B-B14F-4D97-AF65-F5344CB8AC3E}">
        <p14:creationId xmlns:p14="http://schemas.microsoft.com/office/powerpoint/2010/main" val="168710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DE69EC-E981-4F5C-9437-7389B34D5161}" type="datetimeFigureOut">
              <a:rPr lang="en-CA" smtClean="0"/>
              <a:t>27/10/2016</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2705D9-E1FD-4574-A67B-78A2A1502CA8}" type="slidenum">
              <a:rPr lang="en-CA" smtClean="0"/>
              <a:t>‹#›</a:t>
            </a:fld>
            <a:endParaRPr lang="en-CA"/>
          </a:p>
        </p:txBody>
      </p:sp>
    </p:spTree>
    <p:extLst>
      <p:ext uri="{BB962C8B-B14F-4D97-AF65-F5344CB8AC3E}">
        <p14:creationId xmlns:p14="http://schemas.microsoft.com/office/powerpoint/2010/main" val="208672724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ftintegration.com/docs/ch/qanimate/examples/vib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803405"/>
            <a:ext cx="10744200" cy="1825096"/>
          </a:xfrm>
        </p:spPr>
        <p:txBody>
          <a:bodyPr/>
          <a:lstStyle/>
          <a:p>
            <a:r>
              <a:rPr lang="en-US" dirty="0" err="1" smtClean="0"/>
              <a:t>PH</a:t>
            </a:r>
            <a:r>
              <a:rPr lang="en-US" dirty="0" err="1" smtClean="0">
                <a:latin typeface="+mn-lt"/>
              </a:rPr>
              <a:t>ysics</a:t>
            </a:r>
            <a:r>
              <a:rPr lang="en-US" dirty="0" smtClean="0"/>
              <a:t> of music</a:t>
            </a:r>
            <a:endParaRPr lang="en-CA" dirty="0"/>
          </a:p>
        </p:txBody>
      </p:sp>
      <p:sp>
        <p:nvSpPr>
          <p:cNvPr id="3" name="Subtitle 2"/>
          <p:cNvSpPr>
            <a:spLocks noGrp="1"/>
          </p:cNvSpPr>
          <p:nvPr>
            <p:ph type="subTitle" idx="1"/>
          </p:nvPr>
        </p:nvSpPr>
        <p:spPr/>
        <p:txBody>
          <a:bodyPr/>
          <a:lstStyle/>
          <a:p>
            <a:r>
              <a:rPr lang="en-US" dirty="0" smtClean="0"/>
              <a:t>Lecture 2</a:t>
            </a:r>
            <a:r>
              <a:rPr lang="en-US" dirty="0" smtClean="0"/>
              <a:t>:</a:t>
            </a:r>
            <a:endParaRPr lang="en-CA" dirty="0"/>
          </a:p>
        </p:txBody>
      </p:sp>
    </p:spTree>
    <p:extLst>
      <p:ext uri="{BB962C8B-B14F-4D97-AF65-F5344CB8AC3E}">
        <p14:creationId xmlns:p14="http://schemas.microsoft.com/office/powerpoint/2010/main" val="845352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Periodic motion</a:t>
            </a:r>
            <a:r>
              <a:rPr lang="en-CA" dirty="0">
                <a:latin typeface="Calibri Light" panose="020F0302020204030204" pitchFamily="34" charset="0"/>
              </a:rPr>
              <a:t/>
            </a:r>
            <a:br>
              <a:rPr lang="en-CA" dirty="0">
                <a:latin typeface="Calibri Light" panose="020F0302020204030204" pitchFamily="34" charset="0"/>
              </a:rPr>
            </a:br>
            <a:endParaRPr lang="en-CA" dirty="0">
              <a:latin typeface="Calibri Light" panose="020F0302020204030204" pitchFamily="34" charset="0"/>
            </a:endParaRPr>
          </a:p>
        </p:txBody>
      </p:sp>
      <p:sp>
        <p:nvSpPr>
          <p:cNvPr id="3" name="Content Placeholder 2"/>
          <p:cNvSpPr>
            <a:spLocks noGrp="1"/>
          </p:cNvSpPr>
          <p:nvPr>
            <p:ph idx="1"/>
          </p:nvPr>
        </p:nvSpPr>
        <p:spPr>
          <a:xfrm>
            <a:off x="3225800" y="2057401"/>
            <a:ext cx="7378700" cy="4024125"/>
          </a:xfrm>
        </p:spPr>
        <p:txBody>
          <a:bodyPr>
            <a:normAutofit/>
          </a:bodyPr>
          <a:lstStyle/>
          <a:p>
            <a:r>
              <a:rPr lang="en-US" sz="1800" dirty="0">
                <a:latin typeface="Calibri" panose="020F0502020204030204" pitchFamily="34" charset="0"/>
              </a:rPr>
              <a:t>When an object is held at rest by a balance of forces, such that those forces increase to negate any change in position, that object is said to be in stable equilibrium. If this object is disturbed it will try and regain its original position, and often overshoot that position, causing it to vibrate.</a:t>
            </a:r>
          </a:p>
          <a:p>
            <a:r>
              <a:rPr lang="en-US" sz="1800" dirty="0">
                <a:latin typeface="Calibri" panose="020F0502020204030204" pitchFamily="34" charset="0"/>
              </a:rPr>
              <a:t>In </a:t>
            </a:r>
            <a:r>
              <a:rPr lang="en-US" sz="1800" dirty="0" smtClean="0">
                <a:latin typeface="Calibri" panose="020F0502020204030204" pitchFamily="34" charset="0"/>
              </a:rPr>
              <a:t>the case of a mass on a spring, </a:t>
            </a:r>
            <a:r>
              <a:rPr lang="en-US" sz="1800" dirty="0">
                <a:latin typeface="Calibri" panose="020F0502020204030204" pitchFamily="34" charset="0"/>
              </a:rPr>
              <a:t>the upward force of the spring on the mass balances its weight. If the mass moves down, the spring force increases which accelerates the mass upwards. If the mass moves up, the spring force decreases which accelerates the mass downwards</a:t>
            </a:r>
          </a:p>
          <a:p>
            <a:r>
              <a:rPr lang="en-US" sz="1400" dirty="0">
                <a:latin typeface="Calibri" panose="020F0502020204030204" pitchFamily="34" charset="0"/>
              </a:rPr>
              <a:t>https://en.wikipedia.org/wiki/Vibration#/media/File:Simple_harmonic_oscillator.gif</a:t>
            </a:r>
          </a:p>
          <a:p>
            <a:endParaRPr lang="en-CA" sz="1400"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2245360"/>
            <a:ext cx="1104900" cy="3419475"/>
          </a:xfrm>
          <a:prstGeom prst="rect">
            <a:avLst/>
          </a:prstGeom>
        </p:spPr>
      </p:pic>
    </p:spTree>
    <p:extLst>
      <p:ext uri="{BB962C8B-B14F-4D97-AF65-F5344CB8AC3E}">
        <p14:creationId xmlns:p14="http://schemas.microsoft.com/office/powerpoint/2010/main" val="405334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rPr>
              <a:t>Periodic motion</a:t>
            </a:r>
            <a:r>
              <a:rPr lang="en-CA" dirty="0" smtClean="0"/>
              <a:t> </a:t>
            </a:r>
            <a:endParaRPr lang="en-CA" dirty="0"/>
          </a:p>
        </p:txBody>
      </p:sp>
      <p:sp>
        <p:nvSpPr>
          <p:cNvPr id="3" name="Content Placeholder 2"/>
          <p:cNvSpPr>
            <a:spLocks noGrp="1"/>
          </p:cNvSpPr>
          <p:nvPr>
            <p:ph idx="1"/>
          </p:nvPr>
        </p:nvSpPr>
        <p:spPr>
          <a:xfrm>
            <a:off x="685800" y="2328863"/>
            <a:ext cx="5600700" cy="3835399"/>
          </a:xfrm>
        </p:spPr>
        <p:txBody>
          <a:bodyPr>
            <a:normAutofit/>
          </a:bodyPr>
          <a:lstStyle/>
          <a:p>
            <a:pPr marL="0" indent="0">
              <a:buNone/>
            </a:pPr>
            <a:r>
              <a:rPr lang="en-US" dirty="0" smtClean="0">
                <a:latin typeface="Calibri" panose="020F0502020204030204" pitchFamily="34" charset="0"/>
              </a:rPr>
              <a:t>Repetitive </a:t>
            </a:r>
            <a:r>
              <a:rPr lang="en-US" dirty="0">
                <a:latin typeface="Calibri" panose="020F0502020204030204" pitchFamily="34" charset="0"/>
              </a:rPr>
              <a:t>motion can be described in </a:t>
            </a:r>
            <a:r>
              <a:rPr lang="en-US" dirty="0" smtClean="0">
                <a:latin typeface="Calibri" panose="020F0502020204030204" pitchFamily="34" charset="0"/>
              </a:rPr>
              <a:t>terms </a:t>
            </a:r>
            <a:r>
              <a:rPr lang="en-US" dirty="0">
                <a:latin typeface="Calibri" panose="020F0502020204030204" pitchFamily="34" charset="0"/>
              </a:rPr>
              <a:t>of:</a:t>
            </a:r>
            <a:endParaRPr lang="en-CA" dirty="0">
              <a:latin typeface="Calibri" panose="020F0502020204030204" pitchFamily="34" charset="0"/>
            </a:endParaRPr>
          </a:p>
          <a:p>
            <a:pPr lvl="0"/>
            <a:r>
              <a:rPr lang="en-US" dirty="0">
                <a:latin typeface="Calibri" panose="020F0502020204030204" pitchFamily="34" charset="0"/>
              </a:rPr>
              <a:t>Displacement: distance from equilibrium position (positive and negative) [m].</a:t>
            </a:r>
            <a:endParaRPr lang="en-CA" dirty="0">
              <a:latin typeface="Calibri" panose="020F0502020204030204" pitchFamily="34" charset="0"/>
            </a:endParaRPr>
          </a:p>
          <a:p>
            <a:pPr lvl="0"/>
            <a:r>
              <a:rPr lang="en-US" dirty="0">
                <a:latin typeface="Calibri" panose="020F0502020204030204" pitchFamily="34" charset="0"/>
              </a:rPr>
              <a:t>Velocity: rate of change of displacement, largest when displacement is smallest [m/s].</a:t>
            </a:r>
            <a:endParaRPr lang="en-CA" dirty="0">
              <a:latin typeface="Calibri" panose="020F0502020204030204" pitchFamily="34" charset="0"/>
            </a:endParaRPr>
          </a:p>
          <a:p>
            <a:pPr lvl="0"/>
            <a:r>
              <a:rPr lang="en-US" dirty="0" smtClean="0">
                <a:latin typeface="Calibri" panose="020F0502020204030204" pitchFamily="34" charset="0"/>
              </a:rPr>
              <a:t>Displacement </a:t>
            </a:r>
            <a:r>
              <a:rPr lang="en-US" i="1" dirty="0" smtClean="0">
                <a:latin typeface="Calibri" panose="020F0502020204030204" pitchFamily="34" charset="0"/>
              </a:rPr>
              <a:t>Amplitude</a:t>
            </a:r>
            <a:r>
              <a:rPr lang="en-US" dirty="0">
                <a:latin typeface="Calibri" panose="020F0502020204030204" pitchFamily="34" charset="0"/>
              </a:rPr>
              <a:t>: maximum </a:t>
            </a:r>
            <a:r>
              <a:rPr lang="en-US" dirty="0" smtClean="0">
                <a:latin typeface="Calibri" panose="020F0502020204030204" pitchFamily="34" charset="0"/>
              </a:rPr>
              <a:t>distance </a:t>
            </a:r>
            <a:r>
              <a:rPr lang="en-US" dirty="0">
                <a:latin typeface="Calibri" panose="020F0502020204030204" pitchFamily="34" charset="0"/>
              </a:rPr>
              <a:t>from equilibrium position (positive) [m].</a:t>
            </a:r>
            <a:endParaRPr lang="en-CA" dirty="0">
              <a:latin typeface="Calibri" panose="020F0502020204030204" pitchFamily="34" charset="0"/>
            </a:endParaRPr>
          </a:p>
          <a:p>
            <a:pPr lvl="0"/>
            <a:r>
              <a:rPr lang="en-US" dirty="0">
                <a:latin typeface="Calibri" panose="020F0502020204030204" pitchFamily="34" charset="0"/>
              </a:rPr>
              <a:t>Mass of whatever is vibrating [kg</a:t>
            </a:r>
            <a:r>
              <a:rPr lang="en-US" dirty="0" smtClean="0">
                <a:latin typeface="Calibri" panose="020F0502020204030204" pitchFamily="34" charset="0"/>
              </a:rPr>
              <a:t>].</a:t>
            </a:r>
            <a:endParaRPr lang="en-CA"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514" y="2430462"/>
            <a:ext cx="4520974" cy="3500438"/>
          </a:xfrm>
          <a:prstGeom prst="rect">
            <a:avLst/>
          </a:prstGeom>
        </p:spPr>
      </p:pic>
      <p:sp>
        <p:nvSpPr>
          <p:cNvPr id="7" name="Rectangle 6"/>
          <p:cNvSpPr/>
          <p:nvPr/>
        </p:nvSpPr>
        <p:spPr>
          <a:xfrm>
            <a:off x="6096000" y="6369991"/>
            <a:ext cx="6096000" cy="230832"/>
          </a:xfrm>
          <a:prstGeom prst="rect">
            <a:avLst/>
          </a:prstGeom>
        </p:spPr>
        <p:txBody>
          <a:bodyPr>
            <a:spAutoFit/>
          </a:bodyPr>
          <a:lstStyle/>
          <a:p>
            <a:r>
              <a:rPr lang="en-US" sz="900" dirty="0"/>
              <a:t>https://en.wikipedia.org/wiki/Simple_harmonic_motion#/media/File:Simple_Harmonic_Motion_Orbit.gif</a:t>
            </a:r>
            <a:endParaRPr lang="en-CA" sz="900" dirty="0"/>
          </a:p>
        </p:txBody>
      </p:sp>
      <p:sp>
        <p:nvSpPr>
          <p:cNvPr id="8" name="TextBox 7"/>
          <p:cNvSpPr txBox="1"/>
          <p:nvPr/>
        </p:nvSpPr>
        <p:spPr>
          <a:xfrm>
            <a:off x="10591800" y="3225800"/>
            <a:ext cx="973343" cy="461665"/>
          </a:xfrm>
          <a:prstGeom prst="rect">
            <a:avLst/>
          </a:prstGeom>
          <a:noFill/>
        </p:spPr>
        <p:txBody>
          <a:bodyPr wrap="none" rtlCol="0">
            <a:spAutoFit/>
          </a:bodyPr>
          <a:lstStyle/>
          <a:p>
            <a:r>
              <a:rPr lang="en-US" sz="1200" dirty="0" smtClean="0"/>
              <a:t>Equilibrium</a:t>
            </a:r>
          </a:p>
          <a:p>
            <a:r>
              <a:rPr lang="en-US" sz="1200" dirty="0" smtClean="0"/>
              <a:t>position</a:t>
            </a:r>
            <a:endParaRPr lang="en-CA" sz="1200" dirty="0"/>
          </a:p>
        </p:txBody>
      </p:sp>
      <p:cxnSp>
        <p:nvCxnSpPr>
          <p:cNvPr id="10" name="Straight Arrow Connector 9"/>
          <p:cNvCxnSpPr/>
          <p:nvPr/>
        </p:nvCxnSpPr>
        <p:spPr>
          <a:xfrm flipH="1">
            <a:off x="10132786" y="3644900"/>
            <a:ext cx="522514" cy="837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88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vibration</a:t>
            </a:r>
            <a:endParaRPr lang="en-C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2194560"/>
                <a:ext cx="8343900" cy="4024125"/>
              </a:xfrm>
            </p:spPr>
            <p:txBody>
              <a:bodyPr>
                <a:normAutofit/>
              </a:bodyPr>
              <a:lstStyle/>
              <a:p>
                <a:r>
                  <a:rPr lang="en-US" sz="2000" dirty="0" smtClean="0">
                    <a:latin typeface="Calibri" panose="020F0502020204030204" pitchFamily="34" charset="0"/>
                  </a:rPr>
                  <a:t>Time taken for one complete cycle is the </a:t>
                </a:r>
                <a:r>
                  <a:rPr lang="en-US" sz="2000" i="1" dirty="0" smtClean="0">
                    <a:latin typeface="Calibri" panose="020F0502020204030204" pitchFamily="34" charset="0"/>
                  </a:rPr>
                  <a:t>period</a:t>
                </a:r>
                <a:r>
                  <a:rPr lang="en-US" sz="2000" dirty="0" smtClean="0">
                    <a:latin typeface="Calibri" panose="020F0502020204030204" pitchFamily="34" charset="0"/>
                  </a:rPr>
                  <a:t> (in s)</a:t>
                </a:r>
              </a:p>
              <a:p>
                <a:r>
                  <a:rPr lang="en-US" sz="2000" dirty="0" smtClean="0">
                    <a:latin typeface="Calibri" panose="020F0502020204030204" pitchFamily="34" charset="0"/>
                  </a:rPr>
                  <a:t>Period is usually denoted by </a:t>
                </a:r>
                <a:r>
                  <a:rPr lang="en-US" sz="2000" i="1" dirty="0" smtClean="0">
                    <a:latin typeface="Calibri" panose="020F0502020204030204" pitchFamily="34" charset="0"/>
                  </a:rPr>
                  <a:t>T</a:t>
                </a:r>
                <a:r>
                  <a:rPr lang="en-US" sz="2000" dirty="0" smtClean="0">
                    <a:latin typeface="Calibri" panose="020F0502020204030204" pitchFamily="34" charset="0"/>
                  </a:rPr>
                  <a:t>.</a:t>
                </a:r>
              </a:p>
              <a:p>
                <a:r>
                  <a:rPr lang="en-US" sz="2000" dirty="0" smtClean="0">
                    <a:latin typeface="Calibri" panose="020F0502020204030204" pitchFamily="34" charset="0"/>
                  </a:rPr>
                  <a:t>Number of complete vibration cycles per second is called </a:t>
                </a:r>
                <a:r>
                  <a:rPr lang="en-US" sz="2000" i="1" dirty="0" smtClean="0">
                    <a:latin typeface="Calibri" panose="020F0502020204030204" pitchFamily="34" charset="0"/>
                  </a:rPr>
                  <a:t>frequency</a:t>
                </a:r>
                <a:r>
                  <a:rPr lang="en-US" sz="2000" dirty="0" smtClean="0">
                    <a:latin typeface="Calibri" panose="020F0502020204030204" pitchFamily="34" charset="0"/>
                  </a:rPr>
                  <a:t>.</a:t>
                </a:r>
              </a:p>
              <a:p>
                <a:r>
                  <a:rPr lang="en-US" sz="2000" dirty="0" smtClean="0">
                    <a:latin typeface="Calibri" panose="020F0502020204030204" pitchFamily="34" charset="0"/>
                  </a:rPr>
                  <a:t>Frequency is usually denoted by </a:t>
                </a:r>
                <a:r>
                  <a:rPr lang="en-US" sz="2000" i="1" dirty="0" smtClean="0">
                    <a:latin typeface="Calibri" panose="020F0502020204030204" pitchFamily="34" charset="0"/>
                  </a:rPr>
                  <a:t>f</a:t>
                </a:r>
                <a:r>
                  <a:rPr lang="en-US" sz="2000" dirty="0" smtClean="0">
                    <a:latin typeface="Calibri" panose="020F0502020204030204" pitchFamily="34" charset="0"/>
                  </a:rPr>
                  <a:t>.</a:t>
                </a:r>
              </a:p>
              <a:p>
                <a:r>
                  <a:rPr lang="en-US" sz="2000" dirty="0" smtClean="0">
                    <a:latin typeface="Calibri" panose="020F0502020204030204" pitchFamily="34" charset="0"/>
                  </a:rPr>
                  <a:t>Historically, the units used were cycles per second, or c/s.</a:t>
                </a:r>
              </a:p>
              <a:p>
                <a:r>
                  <a:rPr lang="en-US" sz="2000" dirty="0" smtClean="0">
                    <a:latin typeface="Calibri" panose="020F0502020204030204" pitchFamily="34" charset="0"/>
                  </a:rPr>
                  <a:t>Car engine manufacturers use rpm (= 1/60 c/s).</a:t>
                </a:r>
              </a:p>
              <a:p>
                <a:r>
                  <a:rPr lang="en-US" sz="2000" dirty="0" smtClean="0">
                    <a:latin typeface="Calibri" panose="020F0502020204030204" pitchFamily="34" charset="0"/>
                  </a:rPr>
                  <a:t>Physicists call c/s </a:t>
                </a:r>
                <a:r>
                  <a:rPr lang="en-US" sz="2000" i="1" dirty="0" smtClean="0">
                    <a:latin typeface="Calibri" panose="020F0502020204030204" pitchFamily="34" charset="0"/>
                  </a:rPr>
                  <a:t>hertz</a:t>
                </a:r>
                <a:r>
                  <a:rPr lang="en-US" sz="2000" dirty="0" smtClean="0">
                    <a:latin typeface="Calibri" panose="020F0502020204030204" pitchFamily="34" charset="0"/>
                  </a:rPr>
                  <a:t>, Hz.</a:t>
                </a:r>
              </a:p>
              <a:p>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=1/</m:t>
                    </m:r>
                    <m:r>
                      <a:rPr lang="en-US" sz="2000" b="0" i="1" smtClean="0">
                        <a:latin typeface="Cambria Math" panose="02040503050406030204" pitchFamily="18" charset="0"/>
                      </a:rPr>
                      <m:t>𝑇</m:t>
                    </m:r>
                  </m:oMath>
                </a14:m>
                <a:endParaRPr lang="en-US" sz="2000" dirty="0" smtClean="0">
                  <a:latin typeface="Calibri" panose="020F0502020204030204" pitchFamily="34" charset="0"/>
                </a:endParaRPr>
              </a:p>
              <a:p>
                <a:r>
                  <a:rPr lang="en-US" sz="2000" dirty="0">
                    <a:latin typeface="Calibri" panose="020F0502020204030204" pitchFamily="34" charset="0"/>
                  </a:rPr>
                  <a:t>e</a:t>
                </a:r>
                <a:r>
                  <a:rPr lang="en-US" sz="2000" dirty="0" smtClean="0">
                    <a:latin typeface="Calibri" panose="020F0502020204030204" pitchFamily="34" charset="0"/>
                  </a:rPr>
                  <a:t>.g. if a child’s swing has a period of 3 s, the frequency is 1/3 ≈ 0.33 Hz.</a:t>
                </a:r>
                <a:endParaRPr lang="en-CA" sz="2000" dirty="0">
                  <a:latin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2194560"/>
                <a:ext cx="8343900" cy="4024125"/>
              </a:xfrm>
              <a:blipFill rotWithShape="0">
                <a:blip r:embed="rId2"/>
                <a:stretch>
                  <a:fillRect l="-658" t="-1515"/>
                </a:stretch>
              </a:blipFill>
            </p:spPr>
            <p:txBody>
              <a:bodyPr/>
              <a:lstStyle/>
              <a:p>
                <a:r>
                  <a:rPr lang="en-CA">
                    <a:noFill/>
                  </a:rPr>
                  <a:t> </a:t>
                </a:r>
              </a:p>
            </p:txBody>
          </p:sp>
        </mc:Fallback>
      </mc:AlternateContent>
      <p:sp>
        <p:nvSpPr>
          <p:cNvPr id="5" name="Rectangle 4"/>
          <p:cNvSpPr/>
          <p:nvPr/>
        </p:nvSpPr>
        <p:spPr>
          <a:xfrm>
            <a:off x="8692719" y="4881879"/>
            <a:ext cx="3010761" cy="253916"/>
          </a:xfrm>
          <a:prstGeom prst="rect">
            <a:avLst/>
          </a:prstGeom>
        </p:spPr>
        <p:txBody>
          <a:bodyPr wrap="none">
            <a:spAutoFit/>
          </a:bodyPr>
          <a:lstStyle/>
          <a:p>
            <a:r>
              <a:rPr lang="en-CA" sz="1050" dirty="0" smtClean="0"/>
              <a:t>https</a:t>
            </a:r>
            <a:r>
              <a:rPr lang="en-CA" sz="1050" dirty="0"/>
              <a:t>://en.wikipedia.org/wiki/Heinrich_Hertz</a:t>
            </a:r>
          </a:p>
        </p:txBody>
      </p:sp>
      <p:pic>
        <p:nvPicPr>
          <p:cNvPr id="6" name="Picture 5"/>
          <p:cNvPicPr>
            <a:picLocks noChangeAspect="1"/>
          </p:cNvPicPr>
          <p:nvPr/>
        </p:nvPicPr>
        <p:blipFill>
          <a:blip r:embed="rId3"/>
          <a:stretch>
            <a:fillRect/>
          </a:stretch>
        </p:blipFill>
        <p:spPr>
          <a:xfrm>
            <a:off x="8687230" y="3072129"/>
            <a:ext cx="3016250" cy="1809750"/>
          </a:xfrm>
          <a:prstGeom prst="rect">
            <a:avLst/>
          </a:prstGeom>
        </p:spPr>
      </p:pic>
    </p:spTree>
    <p:extLst>
      <p:ext uri="{BB962C8B-B14F-4D97-AF65-F5344CB8AC3E}">
        <p14:creationId xmlns:p14="http://schemas.microsoft.com/office/powerpoint/2010/main" val="23784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Time scales</a:t>
            </a:r>
            <a:endParaRPr lang="en-CA" dirty="0"/>
          </a:p>
        </p:txBody>
      </p:sp>
      <p:sp>
        <p:nvSpPr>
          <p:cNvPr id="3" name="Content Placeholder 2"/>
          <p:cNvSpPr>
            <a:spLocks noGrp="1"/>
          </p:cNvSpPr>
          <p:nvPr>
            <p:ph idx="1"/>
          </p:nvPr>
        </p:nvSpPr>
        <p:spPr>
          <a:xfrm>
            <a:off x="368300" y="2169160"/>
            <a:ext cx="7899400" cy="4024125"/>
          </a:xfrm>
        </p:spPr>
        <p:txBody>
          <a:bodyPr>
            <a:noAutofit/>
          </a:bodyPr>
          <a:lstStyle/>
          <a:p>
            <a:r>
              <a:rPr lang="en-US" sz="2000" dirty="0" smtClean="0">
                <a:latin typeface="Calibri" panose="020F0502020204030204" pitchFamily="34" charset="0"/>
              </a:rPr>
              <a:t>Middle </a:t>
            </a:r>
            <a:r>
              <a:rPr lang="en-US" sz="2000" dirty="0">
                <a:latin typeface="Calibri" panose="020F0502020204030204" pitchFamily="34" charset="0"/>
              </a:rPr>
              <a:t>C has a frequency </a:t>
            </a:r>
            <a:r>
              <a:rPr lang="en-US" sz="2000" i="1" dirty="0">
                <a:latin typeface="Calibri" panose="020F0502020204030204" pitchFamily="34" charset="0"/>
              </a:rPr>
              <a:t>f</a:t>
            </a:r>
            <a:r>
              <a:rPr lang="en-US" sz="2000" dirty="0">
                <a:latin typeface="Calibri" panose="020F0502020204030204" pitchFamily="34" charset="0"/>
              </a:rPr>
              <a:t> = 262 Hz; the period </a:t>
            </a:r>
            <a:r>
              <a:rPr lang="en-US" sz="2000" i="1" dirty="0">
                <a:latin typeface="Calibri" panose="020F0502020204030204" pitchFamily="34" charset="0"/>
              </a:rPr>
              <a:t>T</a:t>
            </a:r>
            <a:r>
              <a:rPr lang="en-US" sz="2000" dirty="0">
                <a:latin typeface="Calibri" panose="020F0502020204030204" pitchFamily="34" charset="0"/>
              </a:rPr>
              <a:t> is 0.0038 s, or 3.8 </a:t>
            </a:r>
            <a:r>
              <a:rPr lang="en-US" sz="2000" dirty="0" err="1">
                <a:latin typeface="Calibri" panose="020F0502020204030204" pitchFamily="34" charset="0"/>
              </a:rPr>
              <a:t>ms</a:t>
            </a:r>
            <a:r>
              <a:rPr lang="en-US" sz="2000" dirty="0" err="1" smtClean="0">
                <a:latin typeface="Calibri" panose="020F0502020204030204" pitchFamily="34" charset="0"/>
              </a:rPr>
              <a:t>.</a:t>
            </a:r>
            <a:endParaRPr lang="en-US" sz="2000" dirty="0" smtClean="0">
              <a:latin typeface="Calibri" panose="020F0502020204030204" pitchFamily="34" charset="0"/>
            </a:endParaRPr>
          </a:p>
          <a:p>
            <a:r>
              <a:rPr lang="en-US" sz="2000" dirty="0" smtClean="0">
                <a:latin typeface="Calibri" panose="020F0502020204030204" pitchFamily="34" charset="0"/>
              </a:rPr>
              <a:t>Musically important frequencies go up to 10 kHz.</a:t>
            </a:r>
          </a:p>
          <a:p>
            <a:r>
              <a:rPr lang="en-US" sz="2000" dirty="0" smtClean="0">
                <a:latin typeface="Calibri" panose="020F0502020204030204" pitchFamily="34" charset="0"/>
              </a:rPr>
              <a:t>The period equivalent to 10 kHz is 0.1 </a:t>
            </a:r>
            <a:r>
              <a:rPr lang="en-US" sz="2000" dirty="0" err="1" smtClean="0">
                <a:latin typeface="Calibri" panose="020F0502020204030204" pitchFamily="34" charset="0"/>
              </a:rPr>
              <a:t>ms</a:t>
            </a:r>
            <a:endParaRPr lang="en-US" sz="2000" dirty="0" smtClean="0">
              <a:latin typeface="Calibri" panose="020F0502020204030204" pitchFamily="34" charset="0"/>
            </a:endParaRPr>
          </a:p>
          <a:p>
            <a:r>
              <a:rPr lang="en-US" sz="2000" dirty="0" smtClean="0">
                <a:latin typeface="Calibri" panose="020F0502020204030204" pitchFamily="34" charset="0"/>
              </a:rPr>
              <a:t>We cannot see “faster” than about 30 frames per second (33 </a:t>
            </a:r>
            <a:r>
              <a:rPr lang="en-US" sz="2000" dirty="0" err="1" smtClean="0">
                <a:latin typeface="Calibri" panose="020F0502020204030204" pitchFamily="34" charset="0"/>
              </a:rPr>
              <a:t>ms</a:t>
            </a:r>
            <a:r>
              <a:rPr lang="en-US" sz="2000" dirty="0" smtClean="0">
                <a:latin typeface="Calibri" panose="020F0502020204030204" pitchFamily="34" charset="0"/>
              </a:rPr>
              <a:t>)</a:t>
            </a:r>
          </a:p>
          <a:p>
            <a:r>
              <a:rPr lang="en-US" sz="2000" dirty="0" smtClean="0">
                <a:latin typeface="Calibri" panose="020F0502020204030204" pitchFamily="34" charset="0"/>
              </a:rPr>
              <a:t>Hence we cannot see individual vibrations of a musical instrument</a:t>
            </a:r>
          </a:p>
          <a:p>
            <a:pPr lvl="1"/>
            <a:r>
              <a:rPr lang="en-US" sz="1600" dirty="0" smtClean="0">
                <a:latin typeface="Calibri" panose="020F0502020204030204" pitchFamily="34" charset="0"/>
              </a:rPr>
              <a:t>We can, however, see the envelope of a string vibration. </a:t>
            </a:r>
          </a:p>
          <a:p>
            <a:r>
              <a:rPr lang="en-US" sz="1800" dirty="0" smtClean="0">
                <a:latin typeface="Calibri" panose="020F0502020204030204" pitchFamily="34" charset="0"/>
              </a:rPr>
              <a:t>Conversely, computers have </a:t>
            </a:r>
            <a:r>
              <a:rPr lang="en-US" sz="1800" dirty="0" err="1" smtClean="0">
                <a:latin typeface="Calibri" panose="020F0502020204030204" pitchFamily="34" charset="0"/>
              </a:rPr>
              <a:t>calculational</a:t>
            </a:r>
            <a:r>
              <a:rPr lang="en-US" sz="1800" dirty="0" smtClean="0">
                <a:latin typeface="Calibri" panose="020F0502020204030204" pitchFamily="34" charset="0"/>
              </a:rPr>
              <a:t> rates of GHz (billions of </a:t>
            </a:r>
            <a:r>
              <a:rPr lang="en-CA" sz="1800" dirty="0" smtClean="0">
                <a:latin typeface="Calibri" panose="020F0502020204030204" pitchFamily="34" charset="0"/>
              </a:rPr>
              <a:t>calculations</a:t>
            </a:r>
            <a:r>
              <a:rPr lang="en-US" sz="1800" dirty="0" smtClean="0">
                <a:latin typeface="Calibri" panose="020F0502020204030204" pitchFamily="34" charset="0"/>
              </a:rPr>
              <a:t> per second).</a:t>
            </a:r>
          </a:p>
          <a:p>
            <a:pPr lvl="1"/>
            <a:r>
              <a:rPr lang="en-US" sz="1600" dirty="0" smtClean="0">
                <a:latin typeface="Calibri" panose="020F0502020204030204" pitchFamily="34" charset="0"/>
              </a:rPr>
              <a:t>So recording and analyzing sound in real time is trivial for a modern computer</a:t>
            </a:r>
            <a:endParaRPr lang="en-US" sz="1600" dirty="0">
              <a:latin typeface="Calibri" panose="020F0502020204030204" pitchFamily="34" charset="0"/>
            </a:endParaRPr>
          </a:p>
          <a:p>
            <a:pPr lvl="1"/>
            <a:r>
              <a:rPr lang="en-US" sz="1600" dirty="0" smtClean="0">
                <a:latin typeface="Calibri" panose="020F0502020204030204" pitchFamily="34" charset="0"/>
              </a:rPr>
              <a:t>This makes possible, for example:</a:t>
            </a:r>
          </a:p>
          <a:p>
            <a:pPr lvl="2"/>
            <a:r>
              <a:rPr lang="en-US" sz="1400" dirty="0" smtClean="0">
                <a:latin typeface="Calibri" panose="020F0502020204030204" pitchFamily="34" charset="0"/>
              </a:rPr>
              <a:t>Compression</a:t>
            </a:r>
          </a:p>
          <a:p>
            <a:pPr lvl="2"/>
            <a:r>
              <a:rPr lang="en-US" sz="1400" dirty="0" smtClean="0">
                <a:latin typeface="Calibri" panose="020F0502020204030204" pitchFamily="34" charset="0"/>
              </a:rPr>
              <a:t>Reprocessing of voices</a:t>
            </a:r>
            <a:endParaRPr lang="en-US" sz="14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8726172" y="2995613"/>
            <a:ext cx="3219317" cy="2147888"/>
          </a:xfrm>
          <a:prstGeom prst="rect">
            <a:avLst/>
          </a:prstGeom>
        </p:spPr>
      </p:pic>
      <p:sp>
        <p:nvSpPr>
          <p:cNvPr id="5" name="Rectangle 4"/>
          <p:cNvSpPr/>
          <p:nvPr/>
        </p:nvSpPr>
        <p:spPr>
          <a:xfrm>
            <a:off x="8583588" y="5250934"/>
            <a:ext cx="3504486" cy="253916"/>
          </a:xfrm>
          <a:prstGeom prst="rect">
            <a:avLst/>
          </a:prstGeom>
        </p:spPr>
        <p:txBody>
          <a:bodyPr wrap="none">
            <a:spAutoFit/>
          </a:bodyPr>
          <a:lstStyle/>
          <a:p>
            <a:r>
              <a:rPr lang="en-CA" sz="1050" dirty="0"/>
              <a:t>http://tuvalu.santafe.edu/projects/musicplusmath/</a:t>
            </a:r>
          </a:p>
        </p:txBody>
      </p:sp>
    </p:spTree>
    <p:extLst>
      <p:ext uri="{BB962C8B-B14F-4D97-AF65-F5344CB8AC3E}">
        <p14:creationId xmlns:p14="http://schemas.microsoft.com/office/powerpoint/2010/main" val="28443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harmonic motion</a:t>
            </a:r>
            <a:endParaRPr lang="en-CA" dirty="0"/>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“Simple Harmonic Motion” (SHM) means:</a:t>
            </a:r>
          </a:p>
          <a:p>
            <a:pPr lvl="1"/>
            <a:r>
              <a:rPr lang="en-US" dirty="0" smtClean="0">
                <a:latin typeface="Calibri" panose="020F0502020204030204" pitchFamily="34" charset="0"/>
              </a:rPr>
              <a:t>Only one frequency present</a:t>
            </a:r>
          </a:p>
          <a:p>
            <a:pPr lvl="1"/>
            <a:r>
              <a:rPr lang="en-US" dirty="0" smtClean="0">
                <a:latin typeface="Calibri" panose="020F0502020204030204" pitchFamily="34" charset="0"/>
              </a:rPr>
              <a:t>Frequency does not depend on amplitude</a:t>
            </a:r>
          </a:p>
          <a:p>
            <a:pPr lvl="1"/>
            <a:r>
              <a:rPr lang="en-US" dirty="0" smtClean="0">
                <a:latin typeface="Calibri" panose="020F0502020204030204" pitchFamily="34" charset="0"/>
              </a:rPr>
              <a:t>This occurs if the restoring force is proportional to displacement (Hooke’s Law)</a:t>
            </a:r>
          </a:p>
          <a:p>
            <a:pPr lvl="1"/>
            <a:endParaRPr lang="en-US" dirty="0">
              <a:latin typeface="Calibri" panose="020F0502020204030204" pitchFamily="34" charset="0"/>
            </a:endParaRPr>
          </a:p>
          <a:p>
            <a:r>
              <a:rPr lang="en-US" dirty="0" smtClean="0">
                <a:latin typeface="Calibri" panose="020F0502020204030204" pitchFamily="34" charset="0"/>
              </a:rPr>
              <a:t>Examples of SHM:</a:t>
            </a:r>
          </a:p>
          <a:p>
            <a:pPr lvl="1"/>
            <a:r>
              <a:rPr lang="en-US" dirty="0" smtClean="0">
                <a:latin typeface="Calibri" panose="020F0502020204030204" pitchFamily="34" charset="0"/>
              </a:rPr>
              <a:t>Mass on spring (if spring follows Hooke’s Law, which they usually do at small amplitudes)</a:t>
            </a:r>
          </a:p>
          <a:p>
            <a:pPr lvl="1"/>
            <a:endParaRPr lang="en-US" dirty="0">
              <a:latin typeface="Calibri" panose="020F0502020204030204" pitchFamily="34" charset="0"/>
            </a:endParaRPr>
          </a:p>
          <a:p>
            <a:r>
              <a:rPr lang="en-US" dirty="0" smtClean="0">
                <a:latin typeface="Calibri" panose="020F0502020204030204" pitchFamily="34" charset="0"/>
              </a:rPr>
              <a:t>Examples of inharmonic motion:</a:t>
            </a:r>
          </a:p>
          <a:p>
            <a:pPr lvl="1"/>
            <a:r>
              <a:rPr lang="en-US" dirty="0" smtClean="0">
                <a:latin typeface="Calibri" panose="020F0502020204030204" pitchFamily="34" charset="0"/>
              </a:rPr>
              <a:t>Pendulum (frequency goes down at large angles of swing – but harmonic if angle small)</a:t>
            </a:r>
          </a:p>
          <a:p>
            <a:pPr lvl="1"/>
            <a:r>
              <a:rPr lang="en-US" dirty="0" smtClean="0">
                <a:latin typeface="Calibri" panose="020F0502020204030204" pitchFamily="34" charset="0"/>
              </a:rPr>
              <a:t>Slack guitar string – frequency rises with tension, which rises with amplitude of pluck</a:t>
            </a:r>
          </a:p>
          <a:p>
            <a:pPr lvl="1"/>
            <a:r>
              <a:rPr lang="en-US" dirty="0">
                <a:latin typeface="Calibri" panose="020F0502020204030204" pitchFamily="34" charset="0"/>
              </a:rPr>
              <a:t>Chinese gong (</a:t>
            </a:r>
            <a:r>
              <a:rPr lang="en-US" dirty="0" err="1" smtClean="0">
                <a:latin typeface="Calibri" panose="020F0502020204030204" pitchFamily="34" charset="0"/>
              </a:rPr>
              <a:t>luó</a:t>
            </a:r>
            <a:r>
              <a:rPr lang="en-US" dirty="0">
                <a:latin typeface="Calibri" panose="020F0502020204030204" pitchFamily="34" charset="0"/>
              </a:rPr>
              <a:t> </a:t>
            </a:r>
            <a:r>
              <a:rPr lang="en-US" dirty="0" smtClean="0">
                <a:latin typeface="Calibri" panose="020F0502020204030204" pitchFamily="34" charset="0"/>
              </a:rPr>
              <a:t>– frequency goes down at large amplitudes)</a:t>
            </a:r>
          </a:p>
          <a:p>
            <a:pPr lvl="1"/>
            <a:endParaRPr lang="en-CA" dirty="0">
              <a:latin typeface="Calibri" panose="020F0502020204030204" pitchFamily="34" charset="0"/>
            </a:endParaRPr>
          </a:p>
        </p:txBody>
      </p:sp>
    </p:spTree>
    <p:extLst>
      <p:ext uri="{BB962C8B-B14F-4D97-AF65-F5344CB8AC3E}">
        <p14:creationId xmlns:p14="http://schemas.microsoft.com/office/powerpoint/2010/main" val="415507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damping</a:t>
            </a:r>
            <a:endParaRPr lang="en-CA" dirty="0"/>
          </a:p>
        </p:txBody>
      </p:sp>
      <p:sp>
        <p:nvSpPr>
          <p:cNvPr id="3" name="Content Placeholder 2"/>
          <p:cNvSpPr>
            <a:spLocks noGrp="1"/>
          </p:cNvSpPr>
          <p:nvPr>
            <p:ph idx="1"/>
          </p:nvPr>
        </p:nvSpPr>
        <p:spPr>
          <a:xfrm>
            <a:off x="596900" y="2057401"/>
            <a:ext cx="5930900" cy="4024125"/>
          </a:xfrm>
        </p:spPr>
        <p:txBody>
          <a:bodyPr>
            <a:normAutofit/>
          </a:bodyPr>
          <a:lstStyle/>
          <a:p>
            <a:r>
              <a:rPr lang="en-US" dirty="0" smtClean="0">
                <a:latin typeface="Calibri" panose="020F0502020204030204" pitchFamily="34" charset="0"/>
              </a:rPr>
              <a:t>Vibrating systems lose energy to other forms</a:t>
            </a:r>
          </a:p>
          <a:p>
            <a:pPr lvl="1"/>
            <a:r>
              <a:rPr lang="en-US" dirty="0" smtClean="0">
                <a:latin typeface="Calibri" panose="020F0502020204030204" pitchFamily="34" charset="0"/>
              </a:rPr>
              <a:t>A guitar string would not be doing its job if it didn’t</a:t>
            </a:r>
          </a:p>
          <a:p>
            <a:r>
              <a:rPr lang="en-US" dirty="0" smtClean="0">
                <a:latin typeface="Calibri" panose="020F0502020204030204" pitchFamily="34" charset="0"/>
              </a:rPr>
              <a:t>Unless energy is continually put in (e.g. a bowed string), vibration will “damp” down.</a:t>
            </a:r>
          </a:p>
          <a:p>
            <a:r>
              <a:rPr lang="en-US" dirty="0" smtClean="0">
                <a:latin typeface="Calibri" panose="020F0502020204030204" pitchFamily="34" charset="0"/>
              </a:rPr>
              <a:t>Three cases</a:t>
            </a:r>
          </a:p>
          <a:p>
            <a:pPr lvl="1"/>
            <a:r>
              <a:rPr lang="en-US" dirty="0" smtClean="0">
                <a:latin typeface="Calibri" panose="020F0502020204030204" pitchFamily="34" charset="0"/>
              </a:rPr>
              <a:t>Overdamped: very slow to reach equilibrium</a:t>
            </a:r>
          </a:p>
          <a:p>
            <a:pPr lvl="1"/>
            <a:r>
              <a:rPr lang="en-US" dirty="0" smtClean="0">
                <a:latin typeface="Calibri" panose="020F0502020204030204" pitchFamily="34" charset="0"/>
              </a:rPr>
              <a:t>Critically damped: fastest to reach equilibrium</a:t>
            </a:r>
          </a:p>
          <a:p>
            <a:pPr lvl="1"/>
            <a:r>
              <a:rPr lang="en-US" dirty="0" smtClean="0">
                <a:latin typeface="Calibri" panose="020F0502020204030204" pitchFamily="34" charset="0"/>
              </a:rPr>
              <a:t>Underdamped (most musical vibrations): overshoots equilibrium and continues to oscillate for a while</a:t>
            </a:r>
          </a:p>
          <a:p>
            <a:endParaRPr lang="en-US" dirty="0" smtClean="0">
              <a:latin typeface="Calibri" panose="020F0502020204030204" pitchFamily="34" charset="0"/>
            </a:endParaRPr>
          </a:p>
        </p:txBody>
      </p:sp>
      <p:pic>
        <p:nvPicPr>
          <p:cNvPr id="4" name="Picture 3">
            <a:hlinkClick r:id="rId2"/>
          </p:cNvPr>
          <p:cNvPicPr>
            <a:picLocks noChangeAspect="1"/>
          </p:cNvPicPr>
          <p:nvPr/>
        </p:nvPicPr>
        <p:blipFill>
          <a:blip r:embed="rId3"/>
          <a:stretch>
            <a:fillRect/>
          </a:stretch>
        </p:blipFill>
        <p:spPr>
          <a:xfrm>
            <a:off x="6858000" y="2057401"/>
            <a:ext cx="4648200" cy="4419600"/>
          </a:xfrm>
          <a:prstGeom prst="rect">
            <a:avLst/>
          </a:prstGeom>
        </p:spPr>
      </p:pic>
    </p:spTree>
    <p:extLst>
      <p:ext uri="{BB962C8B-B14F-4D97-AF65-F5344CB8AC3E}">
        <p14:creationId xmlns:p14="http://schemas.microsoft.com/office/powerpoint/2010/main" val="1194596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times</a:t>
            </a:r>
            <a:endParaRPr lang="en-CA" dirty="0"/>
          </a:p>
        </p:txBody>
      </p:sp>
      <p:pic>
        <p:nvPicPr>
          <p:cNvPr id="4" name="Content Placeholder 3" descr="Physics and Music: The Science of Musical Sound - Harvey E. White, Donald H. White - Google Books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6554" t="35109" r="19578" b="7140"/>
          <a:stretch/>
        </p:blipFill>
        <p:spPr>
          <a:xfrm>
            <a:off x="8061" y="1941443"/>
            <a:ext cx="7844773" cy="4247318"/>
          </a:xfrm>
        </p:spPr>
      </p:pic>
      <p:sp>
        <p:nvSpPr>
          <p:cNvPr id="5" name="TextBox 4"/>
          <p:cNvSpPr txBox="1"/>
          <p:nvPr/>
        </p:nvSpPr>
        <p:spPr>
          <a:xfrm>
            <a:off x="7696200" y="1941444"/>
            <a:ext cx="3810000" cy="4247317"/>
          </a:xfrm>
          <a:prstGeom prst="rect">
            <a:avLst/>
          </a:prstGeom>
          <a:noFill/>
        </p:spPr>
        <p:txBody>
          <a:bodyPr wrap="square" rtlCol="0">
            <a:spAutoFit/>
          </a:bodyPr>
          <a:lstStyle/>
          <a:p>
            <a:r>
              <a:rPr lang="en-US" dirty="0" smtClean="0">
                <a:latin typeface="Calibri" panose="020F0502020204030204" pitchFamily="34" charset="0"/>
              </a:rPr>
              <a:t>Diagram from textbook illustrates how to determine the decay half-time from a time-displacement graph.</a:t>
            </a:r>
          </a:p>
          <a:p>
            <a:endParaRPr lang="en-US" dirty="0" smtClean="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In acoustics, we usually consider the time taken for a signal to drop to 1/1000 of its initial value (a 60 dB drop, but we’ll get to that later). </a:t>
            </a:r>
          </a:p>
          <a:p>
            <a:endParaRPr lang="en-US" dirty="0">
              <a:latin typeface="Calibri" panose="020F0502020204030204" pitchFamily="34" charset="0"/>
            </a:endParaRPr>
          </a:p>
          <a:p>
            <a:r>
              <a:rPr lang="en-US" dirty="0" smtClean="0">
                <a:latin typeface="Calibri" panose="020F0502020204030204" pitchFamily="34" charset="0"/>
              </a:rPr>
              <a:t>This is because of the enormous dynamic range of the ear and the fact that we can lock on to signal and still hear it even when it is quieter than the ambient noise.</a:t>
            </a:r>
            <a:endParaRPr lang="en-CA" dirty="0">
              <a:latin typeface="Calibri" panose="020F0502020204030204" pitchFamily="34" charset="0"/>
            </a:endParaRPr>
          </a:p>
        </p:txBody>
      </p:sp>
    </p:spTree>
    <p:extLst>
      <p:ext uri="{BB962C8B-B14F-4D97-AF65-F5344CB8AC3E}">
        <p14:creationId xmlns:p14="http://schemas.microsoft.com/office/powerpoint/2010/main" val="39216151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507</TotalTime>
  <Words>685</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Century Gothic</vt:lpstr>
      <vt:lpstr>Vapor Trail</vt:lpstr>
      <vt:lpstr>PHysics of music</vt:lpstr>
      <vt:lpstr>Periodic motion </vt:lpstr>
      <vt:lpstr>Periodic motion </vt:lpstr>
      <vt:lpstr>Frequency of vibration</vt:lpstr>
      <vt:lpstr>Musical Time scales</vt:lpstr>
      <vt:lpstr>Simple harmonic motion</vt:lpstr>
      <vt:lpstr>damping</vt:lpstr>
      <vt:lpstr>Decay times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music</dc:title>
  <dc:creator>Waltham</dc:creator>
  <cp:lastModifiedBy>Waltham</cp:lastModifiedBy>
  <cp:revision>21</cp:revision>
  <dcterms:created xsi:type="dcterms:W3CDTF">2016-08-04T23:13:11Z</dcterms:created>
  <dcterms:modified xsi:type="dcterms:W3CDTF">2016-10-27T22:05:56Z</dcterms:modified>
</cp:coreProperties>
</file>