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1/28/2017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case study 1</a:t>
            </a:r>
            <a:endParaRPr lang="en-CA" dirty="0"/>
          </a:p>
        </p:txBody>
      </p:sp>
      <p:sp>
        <p:nvSpPr>
          <p:cNvPr id="3" name="Subtitle 2"/>
          <p:cNvSpPr>
            <a:spLocks noGrp="1"/>
          </p:cNvSpPr>
          <p:nvPr>
            <p:ph type="subTitle" idx="1"/>
          </p:nvPr>
        </p:nvSpPr>
        <p:spPr/>
        <p:txBody>
          <a:bodyPr/>
          <a:lstStyle/>
          <a:p>
            <a:r>
              <a:rPr lang="en-CA" dirty="0"/>
              <a:t>The </a:t>
            </a:r>
            <a:r>
              <a:rPr lang="en-CA" dirty="0" smtClean="0"/>
              <a:t>Immune </a:t>
            </a:r>
            <a:r>
              <a:rPr lang="en-CA" dirty="0"/>
              <a:t>Response</a:t>
            </a:r>
          </a:p>
        </p:txBody>
      </p:sp>
    </p:spTree>
    <p:extLst>
      <p:ext uri="{BB962C8B-B14F-4D97-AF65-F5344CB8AC3E}">
        <p14:creationId xmlns:p14="http://schemas.microsoft.com/office/powerpoint/2010/main" val="1526543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295152" y="212035"/>
            <a:ext cx="7172325" cy="5638800"/>
          </a:xfrm>
          <a:prstGeom prst="rect">
            <a:avLst/>
          </a:prstGeom>
        </p:spPr>
      </p:pic>
      <p:sp>
        <p:nvSpPr>
          <p:cNvPr id="7" name="TextBox 6"/>
          <p:cNvSpPr txBox="1"/>
          <p:nvPr/>
        </p:nvSpPr>
        <p:spPr>
          <a:xfrm>
            <a:off x="8388625" y="429371"/>
            <a:ext cx="3419061" cy="1754326"/>
          </a:xfrm>
          <a:prstGeom prst="rect">
            <a:avLst/>
          </a:prstGeom>
          <a:noFill/>
        </p:spPr>
        <p:txBody>
          <a:bodyPr wrap="square" rtlCol="0">
            <a:spAutoFit/>
          </a:bodyPr>
          <a:lstStyle/>
          <a:p>
            <a:r>
              <a:rPr lang="en-CA" dirty="0" smtClean="0"/>
              <a:t>Physical and chemical barriers are nonspecific first line of defense. These include skin, cilia in nostrils, mucosal membranes in nasopharyngeal cavities, and stomach acid. </a:t>
            </a:r>
            <a:endParaRPr lang="en-CA" dirty="0"/>
          </a:p>
        </p:txBody>
      </p:sp>
    </p:spTree>
    <p:extLst>
      <p:ext uri="{BB962C8B-B14F-4D97-AF65-F5344CB8AC3E}">
        <p14:creationId xmlns:p14="http://schemas.microsoft.com/office/powerpoint/2010/main" val="2340282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7279" y="0"/>
            <a:ext cx="10639425" cy="6353175"/>
          </a:xfrm>
          <a:prstGeom prst="rect">
            <a:avLst/>
          </a:prstGeom>
        </p:spPr>
      </p:pic>
      <p:sp>
        <p:nvSpPr>
          <p:cNvPr id="3" name="TextBox 2"/>
          <p:cNvSpPr txBox="1"/>
          <p:nvPr/>
        </p:nvSpPr>
        <p:spPr>
          <a:xfrm>
            <a:off x="1144988" y="238539"/>
            <a:ext cx="2369489" cy="369332"/>
          </a:xfrm>
          <a:prstGeom prst="rect">
            <a:avLst/>
          </a:prstGeom>
          <a:noFill/>
        </p:spPr>
        <p:txBody>
          <a:bodyPr wrap="square" rtlCol="0">
            <a:spAutoFit/>
          </a:bodyPr>
          <a:lstStyle/>
          <a:p>
            <a:r>
              <a:rPr lang="en-CA" dirty="0" smtClean="0"/>
              <a:t>broken epidermis</a:t>
            </a:r>
            <a:endParaRPr lang="en-CA" dirty="0"/>
          </a:p>
        </p:txBody>
      </p:sp>
      <p:grpSp>
        <p:nvGrpSpPr>
          <p:cNvPr id="12" name="Group 11"/>
          <p:cNvGrpSpPr/>
          <p:nvPr/>
        </p:nvGrpSpPr>
        <p:grpSpPr>
          <a:xfrm>
            <a:off x="3514477" y="431401"/>
            <a:ext cx="4778735" cy="4855357"/>
            <a:chOff x="3514477" y="431401"/>
            <a:chExt cx="4778735" cy="4855357"/>
          </a:xfrm>
        </p:grpSpPr>
        <p:sp>
          <p:nvSpPr>
            <p:cNvPr id="4" name="TextBox 3"/>
            <p:cNvSpPr txBox="1"/>
            <p:nvPr/>
          </p:nvSpPr>
          <p:spPr>
            <a:xfrm>
              <a:off x="3514477" y="2117133"/>
              <a:ext cx="2369489" cy="369332"/>
            </a:xfrm>
            <a:prstGeom prst="rect">
              <a:avLst/>
            </a:prstGeom>
            <a:noFill/>
          </p:spPr>
          <p:txBody>
            <a:bodyPr wrap="square" rtlCol="0">
              <a:spAutoFit/>
            </a:bodyPr>
            <a:lstStyle/>
            <a:p>
              <a:r>
                <a:rPr lang="en-CA" dirty="0" smtClean="0"/>
                <a:t>macrophage</a:t>
              </a:r>
              <a:endParaRPr lang="en-CA" dirty="0"/>
            </a:p>
          </p:txBody>
        </p:sp>
        <p:sp>
          <p:nvSpPr>
            <p:cNvPr id="5" name="TextBox 4"/>
            <p:cNvSpPr txBox="1"/>
            <p:nvPr/>
          </p:nvSpPr>
          <p:spPr>
            <a:xfrm>
              <a:off x="5606992" y="3488695"/>
              <a:ext cx="2369489" cy="369332"/>
            </a:xfrm>
            <a:prstGeom prst="rect">
              <a:avLst/>
            </a:prstGeom>
            <a:noFill/>
          </p:spPr>
          <p:txBody>
            <a:bodyPr wrap="square" rtlCol="0">
              <a:spAutoFit/>
            </a:bodyPr>
            <a:lstStyle/>
            <a:p>
              <a:r>
                <a:rPr lang="en-CA" dirty="0"/>
                <a:t>m</a:t>
              </a:r>
              <a:r>
                <a:rPr lang="en-CA" dirty="0" smtClean="0"/>
                <a:t>ast cells </a:t>
              </a:r>
              <a:endParaRPr lang="en-CA" dirty="0"/>
            </a:p>
          </p:txBody>
        </p:sp>
        <p:sp>
          <p:nvSpPr>
            <p:cNvPr id="6" name="TextBox 5"/>
            <p:cNvSpPr txBox="1"/>
            <p:nvPr/>
          </p:nvSpPr>
          <p:spPr>
            <a:xfrm>
              <a:off x="3865658" y="3840535"/>
              <a:ext cx="2369489" cy="369332"/>
            </a:xfrm>
            <a:prstGeom prst="rect">
              <a:avLst/>
            </a:prstGeom>
            <a:noFill/>
          </p:spPr>
          <p:txBody>
            <a:bodyPr wrap="square" rtlCol="0">
              <a:spAutoFit/>
            </a:bodyPr>
            <a:lstStyle/>
            <a:p>
              <a:r>
                <a:rPr lang="en-CA" dirty="0"/>
                <a:t>h</a:t>
              </a:r>
              <a:r>
                <a:rPr lang="en-CA" dirty="0" smtClean="0"/>
                <a:t>istamines</a:t>
              </a:r>
              <a:endParaRPr lang="en-CA" dirty="0"/>
            </a:p>
          </p:txBody>
        </p:sp>
        <p:sp>
          <p:nvSpPr>
            <p:cNvPr id="7" name="TextBox 6"/>
            <p:cNvSpPr txBox="1"/>
            <p:nvPr/>
          </p:nvSpPr>
          <p:spPr>
            <a:xfrm>
              <a:off x="5923723" y="4917426"/>
              <a:ext cx="2369489" cy="369332"/>
            </a:xfrm>
            <a:prstGeom prst="rect">
              <a:avLst/>
            </a:prstGeom>
            <a:noFill/>
          </p:spPr>
          <p:txBody>
            <a:bodyPr wrap="square" rtlCol="0">
              <a:spAutoFit/>
            </a:bodyPr>
            <a:lstStyle/>
            <a:p>
              <a:r>
                <a:rPr lang="en-CA" dirty="0" smtClean="0"/>
                <a:t>connective tissue</a:t>
              </a:r>
              <a:endParaRPr lang="en-CA" dirty="0"/>
            </a:p>
          </p:txBody>
        </p:sp>
        <p:sp>
          <p:nvSpPr>
            <p:cNvPr id="8" name="TextBox 7"/>
            <p:cNvSpPr txBox="1"/>
            <p:nvPr/>
          </p:nvSpPr>
          <p:spPr>
            <a:xfrm>
              <a:off x="5431029" y="431401"/>
              <a:ext cx="2369489" cy="369332"/>
            </a:xfrm>
            <a:prstGeom prst="rect">
              <a:avLst/>
            </a:prstGeom>
            <a:noFill/>
          </p:spPr>
          <p:txBody>
            <a:bodyPr wrap="square" rtlCol="0">
              <a:spAutoFit/>
            </a:bodyPr>
            <a:lstStyle/>
            <a:p>
              <a:r>
                <a:rPr lang="en-CA" dirty="0"/>
                <a:t>a</a:t>
              </a:r>
              <a:r>
                <a:rPr lang="en-CA" dirty="0" smtClean="0"/>
                <a:t>ntigens </a:t>
              </a:r>
              <a:endParaRPr lang="en-CA" dirty="0"/>
            </a:p>
          </p:txBody>
        </p:sp>
      </p:grpSp>
      <p:sp>
        <p:nvSpPr>
          <p:cNvPr id="9" name="TextBox 8"/>
          <p:cNvSpPr txBox="1"/>
          <p:nvPr/>
        </p:nvSpPr>
        <p:spPr>
          <a:xfrm>
            <a:off x="44396" y="704387"/>
            <a:ext cx="3093057" cy="2031325"/>
          </a:xfrm>
          <a:prstGeom prst="rect">
            <a:avLst/>
          </a:prstGeom>
          <a:noFill/>
        </p:spPr>
        <p:txBody>
          <a:bodyPr wrap="square" rtlCol="0">
            <a:spAutoFit/>
          </a:bodyPr>
          <a:lstStyle/>
          <a:p>
            <a:r>
              <a:rPr lang="en-CA" dirty="0" smtClean="0"/>
              <a:t>The breach of physical and/or chemical barriers triggers the innate immune system, which signals nonspecific macrophages and neutrophils to arrive at the site of entry for phagocytosis of the invader.</a:t>
            </a:r>
          </a:p>
        </p:txBody>
      </p:sp>
      <p:sp>
        <p:nvSpPr>
          <p:cNvPr id="10" name="Rectangle 9"/>
          <p:cNvSpPr/>
          <p:nvPr/>
        </p:nvSpPr>
        <p:spPr>
          <a:xfrm>
            <a:off x="9065813" y="330873"/>
            <a:ext cx="3126187" cy="1754326"/>
          </a:xfrm>
          <a:prstGeom prst="rect">
            <a:avLst/>
          </a:prstGeom>
        </p:spPr>
        <p:txBody>
          <a:bodyPr wrap="square">
            <a:spAutoFit/>
          </a:bodyPr>
          <a:lstStyle/>
          <a:p>
            <a:r>
              <a:rPr lang="en-CA" dirty="0"/>
              <a:t>Phagocytosis is responsible for the release of inflammatory cytokines TNF-a, IL-6 and </a:t>
            </a:r>
            <a:r>
              <a:rPr lang="en-CA" dirty="0" smtClean="0"/>
              <a:t>IL-12. These cytokines can increase vasodilation, and attract more neutrophils to the infected site.</a:t>
            </a:r>
            <a:endParaRPr lang="en-CA" dirty="0"/>
          </a:p>
        </p:txBody>
      </p:sp>
      <p:sp>
        <p:nvSpPr>
          <p:cNvPr id="11" name="TextBox 10"/>
          <p:cNvSpPr txBox="1"/>
          <p:nvPr/>
        </p:nvSpPr>
        <p:spPr>
          <a:xfrm>
            <a:off x="44396" y="3440098"/>
            <a:ext cx="2722658" cy="1477328"/>
          </a:xfrm>
          <a:prstGeom prst="rect">
            <a:avLst/>
          </a:prstGeom>
          <a:noFill/>
        </p:spPr>
        <p:txBody>
          <a:bodyPr wrap="square" rtlCol="0">
            <a:spAutoFit/>
          </a:bodyPr>
          <a:lstStyle/>
          <a:p>
            <a:r>
              <a:rPr lang="en-CA" dirty="0" smtClean="0"/>
              <a:t>Mast cells secrete histamines that contribute to increased vascular permeability and further attract macrophages.</a:t>
            </a:r>
            <a:endParaRPr lang="en-CA" dirty="0"/>
          </a:p>
        </p:txBody>
      </p:sp>
    </p:spTree>
    <p:extLst>
      <p:ext uri="{BB962C8B-B14F-4D97-AF65-F5344CB8AC3E}">
        <p14:creationId xmlns:p14="http://schemas.microsoft.com/office/powerpoint/2010/main" val="2777709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40830" y="1135464"/>
            <a:ext cx="6667500" cy="3219450"/>
          </a:xfrm>
          <a:prstGeom prst="rect">
            <a:avLst/>
          </a:prstGeom>
        </p:spPr>
      </p:pic>
      <p:sp>
        <p:nvSpPr>
          <p:cNvPr id="3" name="TextBox 2"/>
          <p:cNvSpPr txBox="1"/>
          <p:nvPr/>
        </p:nvSpPr>
        <p:spPr>
          <a:xfrm>
            <a:off x="3689405" y="3681454"/>
            <a:ext cx="4110825" cy="1200329"/>
          </a:xfrm>
          <a:prstGeom prst="rect">
            <a:avLst/>
          </a:prstGeom>
          <a:noFill/>
        </p:spPr>
        <p:txBody>
          <a:bodyPr wrap="square" rtlCol="0">
            <a:spAutoFit/>
          </a:bodyPr>
          <a:lstStyle/>
          <a:p>
            <a:r>
              <a:rPr lang="en-CA" dirty="0" smtClean="0"/>
              <a:t>Swelling, redness, increased temperature at the site of entry are typical immunological responses to host cell infiltration.</a:t>
            </a:r>
            <a:endParaRPr lang="en-CA" dirty="0"/>
          </a:p>
        </p:txBody>
      </p:sp>
    </p:spTree>
    <p:extLst>
      <p:ext uri="{BB962C8B-B14F-4D97-AF65-F5344CB8AC3E}">
        <p14:creationId xmlns:p14="http://schemas.microsoft.com/office/powerpoint/2010/main" val="852578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466769" y="11969"/>
            <a:ext cx="5511847" cy="6846031"/>
          </a:xfrm>
          <a:prstGeom prst="rect">
            <a:avLst/>
          </a:prstGeom>
        </p:spPr>
      </p:pic>
      <p:sp>
        <p:nvSpPr>
          <p:cNvPr id="3" name="TextBox 2"/>
          <p:cNvSpPr txBox="1"/>
          <p:nvPr/>
        </p:nvSpPr>
        <p:spPr>
          <a:xfrm>
            <a:off x="190832" y="1717482"/>
            <a:ext cx="3633746" cy="3693319"/>
          </a:xfrm>
          <a:prstGeom prst="rect">
            <a:avLst/>
          </a:prstGeom>
          <a:noFill/>
        </p:spPr>
        <p:txBody>
          <a:bodyPr wrap="square" rtlCol="0">
            <a:spAutoFit/>
          </a:bodyPr>
          <a:lstStyle/>
          <a:p>
            <a:r>
              <a:rPr lang="en-CA" dirty="0" smtClean="0"/>
              <a:t>Adaptive immune is antigen specific and is responsible for long-term immunogenic memory. </a:t>
            </a:r>
            <a:endParaRPr lang="en-CA" dirty="0"/>
          </a:p>
          <a:p>
            <a:endParaRPr lang="en-CA" dirty="0" smtClean="0"/>
          </a:p>
          <a:p>
            <a:r>
              <a:rPr lang="en-CA" dirty="0" smtClean="0"/>
              <a:t>Antigen-presenting cells (APCs) engulf and process foreign invaders and activates T cells such as necrotic T killer cells and T helper cells. </a:t>
            </a:r>
          </a:p>
          <a:p>
            <a:endParaRPr lang="en-CA" dirty="0"/>
          </a:p>
          <a:p>
            <a:r>
              <a:rPr lang="en-CA" dirty="0" smtClean="0"/>
              <a:t>These cells activate specific cytokines such as IL-2 and IL-4, that triggers the production of B cells and its respective antibodies.</a:t>
            </a:r>
            <a:endParaRPr lang="en-CA" dirty="0"/>
          </a:p>
        </p:txBody>
      </p:sp>
      <p:sp>
        <p:nvSpPr>
          <p:cNvPr id="4" name="TextBox 3"/>
          <p:cNvSpPr txBox="1"/>
          <p:nvPr/>
        </p:nvSpPr>
        <p:spPr>
          <a:xfrm>
            <a:off x="5379854" y="5470498"/>
            <a:ext cx="1685676" cy="646331"/>
          </a:xfrm>
          <a:prstGeom prst="rect">
            <a:avLst/>
          </a:prstGeom>
          <a:noFill/>
        </p:spPr>
        <p:txBody>
          <a:bodyPr wrap="square" rtlCol="0">
            <a:spAutoFit/>
          </a:bodyPr>
          <a:lstStyle/>
          <a:p>
            <a:pPr algn="ctr"/>
            <a:r>
              <a:rPr lang="en-CA" dirty="0" smtClean="0"/>
              <a:t>B cells &amp; antibodies</a:t>
            </a:r>
            <a:endParaRPr lang="en-CA" dirty="0"/>
          </a:p>
        </p:txBody>
      </p:sp>
      <p:sp>
        <p:nvSpPr>
          <p:cNvPr id="5" name="TextBox 4"/>
          <p:cNvSpPr txBox="1"/>
          <p:nvPr/>
        </p:nvSpPr>
        <p:spPr>
          <a:xfrm>
            <a:off x="5605669" y="3379475"/>
            <a:ext cx="1626838" cy="369332"/>
          </a:xfrm>
          <a:prstGeom prst="rect">
            <a:avLst/>
          </a:prstGeom>
          <a:noFill/>
        </p:spPr>
        <p:txBody>
          <a:bodyPr wrap="square" rtlCol="0">
            <a:spAutoFit/>
          </a:bodyPr>
          <a:lstStyle/>
          <a:p>
            <a:r>
              <a:rPr lang="en-CA" dirty="0" smtClean="0"/>
              <a:t>T helper cells</a:t>
            </a:r>
            <a:endParaRPr lang="en-CA" dirty="0"/>
          </a:p>
        </p:txBody>
      </p:sp>
      <p:sp>
        <p:nvSpPr>
          <p:cNvPr id="6" name="TextBox 5"/>
          <p:cNvSpPr txBox="1"/>
          <p:nvPr/>
        </p:nvSpPr>
        <p:spPr>
          <a:xfrm>
            <a:off x="6419088" y="461175"/>
            <a:ext cx="2258171" cy="369332"/>
          </a:xfrm>
          <a:prstGeom prst="rect">
            <a:avLst/>
          </a:prstGeom>
          <a:noFill/>
        </p:spPr>
        <p:txBody>
          <a:bodyPr wrap="square" rtlCol="0">
            <a:spAutoFit/>
          </a:bodyPr>
          <a:lstStyle/>
          <a:p>
            <a:r>
              <a:rPr lang="en-CA" dirty="0"/>
              <a:t>d</a:t>
            </a:r>
            <a:r>
              <a:rPr lang="en-CA" dirty="0" smtClean="0"/>
              <a:t>endritic cells</a:t>
            </a:r>
            <a:endParaRPr lang="en-CA" dirty="0"/>
          </a:p>
        </p:txBody>
      </p:sp>
    </p:spTree>
    <p:extLst>
      <p:ext uri="{BB962C8B-B14F-4D97-AF65-F5344CB8AC3E}">
        <p14:creationId xmlns:p14="http://schemas.microsoft.com/office/powerpoint/2010/main" val="2869628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476170" y="920198"/>
            <a:ext cx="4667250" cy="4381500"/>
          </a:xfrm>
          <a:prstGeom prst="rect">
            <a:avLst/>
          </a:prstGeom>
        </p:spPr>
      </p:pic>
      <p:sp>
        <p:nvSpPr>
          <p:cNvPr id="3" name="TextBox 2"/>
          <p:cNvSpPr txBox="1"/>
          <p:nvPr/>
        </p:nvSpPr>
        <p:spPr>
          <a:xfrm>
            <a:off x="4334786" y="262394"/>
            <a:ext cx="3522428" cy="461665"/>
          </a:xfrm>
          <a:prstGeom prst="rect">
            <a:avLst/>
          </a:prstGeom>
          <a:noFill/>
        </p:spPr>
        <p:txBody>
          <a:bodyPr wrap="square" rtlCol="0">
            <a:spAutoFit/>
          </a:bodyPr>
          <a:lstStyle/>
          <a:p>
            <a:pPr algn="ctr"/>
            <a:r>
              <a:rPr lang="en-CA" sz="2400" b="1" dirty="0" smtClean="0"/>
              <a:t>Staphylococcus aureus</a:t>
            </a:r>
            <a:endParaRPr lang="en-CA" sz="2400" b="1" dirty="0"/>
          </a:p>
        </p:txBody>
      </p:sp>
      <p:sp>
        <p:nvSpPr>
          <p:cNvPr id="4" name="TextBox 3"/>
          <p:cNvSpPr txBox="1"/>
          <p:nvPr/>
        </p:nvSpPr>
        <p:spPr>
          <a:xfrm>
            <a:off x="0" y="2556950"/>
            <a:ext cx="3689405" cy="1754326"/>
          </a:xfrm>
          <a:prstGeom prst="rect">
            <a:avLst/>
          </a:prstGeom>
          <a:noFill/>
        </p:spPr>
        <p:txBody>
          <a:bodyPr wrap="square" rtlCol="0">
            <a:spAutoFit/>
          </a:bodyPr>
          <a:lstStyle/>
          <a:p>
            <a:r>
              <a:rPr lang="en-CA" dirty="0" smtClean="0"/>
              <a:t>Alpha-toxin lyses host cells by forming holes in the cell membrane, thus preventing phagocytosis and the release of cytokines. Pantone-Valentine </a:t>
            </a:r>
            <a:r>
              <a:rPr lang="en-CA" dirty="0" err="1" smtClean="0"/>
              <a:t>Leukocidin</a:t>
            </a:r>
            <a:r>
              <a:rPr lang="en-CA" dirty="0" smtClean="0"/>
              <a:t> (PVL) is a toxin that targets neutrophils.</a:t>
            </a:r>
          </a:p>
        </p:txBody>
      </p:sp>
      <p:sp>
        <p:nvSpPr>
          <p:cNvPr id="6" name="Rectangle 5"/>
          <p:cNvSpPr/>
          <p:nvPr/>
        </p:nvSpPr>
        <p:spPr>
          <a:xfrm>
            <a:off x="3476170" y="4810640"/>
            <a:ext cx="3766268" cy="1754326"/>
          </a:xfrm>
          <a:prstGeom prst="rect">
            <a:avLst/>
          </a:prstGeom>
        </p:spPr>
        <p:txBody>
          <a:bodyPr wrap="square">
            <a:spAutoFit/>
          </a:bodyPr>
          <a:lstStyle/>
          <a:p>
            <a:pPr algn="ctr"/>
            <a:r>
              <a:rPr lang="en-CA" dirty="0" smtClean="0"/>
              <a:t>Protein A</a:t>
            </a:r>
          </a:p>
          <a:p>
            <a:pPr algn="ctr"/>
            <a:endParaRPr lang="en-CA" i="1" dirty="0" smtClean="0"/>
          </a:p>
          <a:p>
            <a:r>
              <a:rPr lang="en-CA" i="1" dirty="0" smtClean="0"/>
              <a:t>S</a:t>
            </a:r>
            <a:r>
              <a:rPr lang="en-CA" i="1" dirty="0"/>
              <a:t>. aureus </a:t>
            </a:r>
            <a:r>
              <a:rPr lang="en-CA" dirty="0"/>
              <a:t>confuses host response by protein A that bind to bind IgG in the wrong orientation to prevent activation and opsonisation.</a:t>
            </a:r>
          </a:p>
        </p:txBody>
      </p:sp>
      <p:sp>
        <p:nvSpPr>
          <p:cNvPr id="7" name="Rectangle 6"/>
          <p:cNvSpPr/>
          <p:nvPr/>
        </p:nvSpPr>
        <p:spPr>
          <a:xfrm>
            <a:off x="7857214" y="724059"/>
            <a:ext cx="3872285" cy="1477328"/>
          </a:xfrm>
          <a:prstGeom prst="rect">
            <a:avLst/>
          </a:prstGeom>
        </p:spPr>
        <p:txBody>
          <a:bodyPr wrap="square">
            <a:spAutoFit/>
          </a:bodyPr>
          <a:lstStyle/>
          <a:p>
            <a:r>
              <a:rPr lang="en-CA" dirty="0" smtClean="0"/>
              <a:t>Bacterial </a:t>
            </a:r>
            <a:r>
              <a:rPr lang="en-CA" dirty="0"/>
              <a:t>components such as the peptidoglycan that contains many bacterial protein are able to hide from the host immune system, since it is similar to host cardiac and neuronal tissues.</a:t>
            </a:r>
          </a:p>
        </p:txBody>
      </p:sp>
      <p:sp>
        <p:nvSpPr>
          <p:cNvPr id="10" name="TextBox 9"/>
          <p:cNvSpPr txBox="1"/>
          <p:nvPr/>
        </p:nvSpPr>
        <p:spPr>
          <a:xfrm>
            <a:off x="72970" y="421420"/>
            <a:ext cx="3689405" cy="1200329"/>
          </a:xfrm>
          <a:prstGeom prst="rect">
            <a:avLst/>
          </a:prstGeom>
          <a:noFill/>
        </p:spPr>
        <p:txBody>
          <a:bodyPr wrap="square" rtlCol="0">
            <a:spAutoFit/>
          </a:bodyPr>
          <a:lstStyle/>
          <a:p>
            <a:r>
              <a:rPr lang="en-CA" i="1" dirty="0"/>
              <a:t>S. aureus </a:t>
            </a:r>
            <a:r>
              <a:rPr lang="en-CA" dirty="0"/>
              <a:t>evades host immune mechanisms via the bacterial capsule, exotoxins, and surface proteins.</a:t>
            </a:r>
          </a:p>
          <a:p>
            <a:endParaRPr lang="en-CA" dirty="0"/>
          </a:p>
        </p:txBody>
      </p:sp>
      <p:sp>
        <p:nvSpPr>
          <p:cNvPr id="5" name="TextBox 4"/>
          <p:cNvSpPr txBox="1"/>
          <p:nvPr/>
        </p:nvSpPr>
        <p:spPr>
          <a:xfrm>
            <a:off x="8143420" y="4042582"/>
            <a:ext cx="3751731" cy="2031325"/>
          </a:xfrm>
          <a:prstGeom prst="rect">
            <a:avLst/>
          </a:prstGeom>
          <a:noFill/>
        </p:spPr>
        <p:txBody>
          <a:bodyPr wrap="square" rtlCol="0">
            <a:spAutoFit/>
          </a:bodyPr>
          <a:lstStyle/>
          <a:p>
            <a:r>
              <a:rPr lang="en-CA" u="sng" dirty="0" err="1" smtClean="0"/>
              <a:t>Adhesins</a:t>
            </a:r>
            <a:r>
              <a:rPr lang="en-CA" dirty="0" smtClean="0"/>
              <a:t> such as clumping factor A promotes bacterial adherence to host cells. </a:t>
            </a:r>
            <a:endParaRPr lang="en-CA" dirty="0"/>
          </a:p>
          <a:p>
            <a:endParaRPr lang="en-CA" dirty="0"/>
          </a:p>
          <a:p>
            <a:r>
              <a:rPr lang="en-CA" u="sng" dirty="0" err="1" smtClean="0"/>
              <a:t>Invasins</a:t>
            </a:r>
            <a:r>
              <a:rPr lang="en-CA" dirty="0" smtClean="0"/>
              <a:t> such as </a:t>
            </a:r>
            <a:r>
              <a:rPr lang="en-CA" dirty="0" err="1" smtClean="0"/>
              <a:t>Staphylokinase</a:t>
            </a:r>
            <a:r>
              <a:rPr lang="en-CA" dirty="0" smtClean="0"/>
              <a:t> digests clots, causing inability to rebuild damaged connective tissues.</a:t>
            </a:r>
            <a:endParaRPr lang="en-CA" dirty="0"/>
          </a:p>
        </p:txBody>
      </p:sp>
      <p:sp>
        <p:nvSpPr>
          <p:cNvPr id="9" name="TextBox 8"/>
          <p:cNvSpPr txBox="1"/>
          <p:nvPr/>
        </p:nvSpPr>
        <p:spPr>
          <a:xfrm>
            <a:off x="7736620" y="3110948"/>
            <a:ext cx="1152940" cy="646331"/>
          </a:xfrm>
          <a:prstGeom prst="rect">
            <a:avLst/>
          </a:prstGeom>
          <a:noFill/>
        </p:spPr>
        <p:txBody>
          <a:bodyPr wrap="square" rtlCol="0">
            <a:spAutoFit/>
          </a:bodyPr>
          <a:lstStyle/>
          <a:p>
            <a:r>
              <a:rPr lang="en-CA" dirty="0" err="1" smtClean="0"/>
              <a:t>adhesins</a:t>
            </a:r>
            <a:r>
              <a:rPr lang="en-CA" dirty="0" smtClean="0"/>
              <a:t> &amp; </a:t>
            </a:r>
            <a:r>
              <a:rPr lang="en-CA" dirty="0" err="1" smtClean="0"/>
              <a:t>invasins</a:t>
            </a:r>
            <a:endParaRPr lang="en-CA" dirty="0"/>
          </a:p>
        </p:txBody>
      </p:sp>
      <p:sp>
        <p:nvSpPr>
          <p:cNvPr id="11" name="TextBox 10"/>
          <p:cNvSpPr txBox="1"/>
          <p:nvPr/>
        </p:nvSpPr>
        <p:spPr>
          <a:xfrm>
            <a:off x="2865078" y="1920713"/>
            <a:ext cx="2305879" cy="369332"/>
          </a:xfrm>
          <a:prstGeom prst="rect">
            <a:avLst/>
          </a:prstGeom>
          <a:noFill/>
        </p:spPr>
        <p:txBody>
          <a:bodyPr wrap="square" rtlCol="0">
            <a:spAutoFit/>
          </a:bodyPr>
          <a:lstStyle/>
          <a:p>
            <a:pPr algn="ctr"/>
            <a:r>
              <a:rPr lang="en-CA" dirty="0" smtClean="0"/>
              <a:t>toxins</a:t>
            </a:r>
            <a:endParaRPr lang="en-CA" dirty="0"/>
          </a:p>
        </p:txBody>
      </p:sp>
      <p:sp>
        <p:nvSpPr>
          <p:cNvPr id="12" name="TextBox 11"/>
          <p:cNvSpPr txBox="1"/>
          <p:nvPr/>
        </p:nvSpPr>
        <p:spPr>
          <a:xfrm>
            <a:off x="5698477" y="1551381"/>
            <a:ext cx="2305879" cy="369332"/>
          </a:xfrm>
          <a:prstGeom prst="rect">
            <a:avLst/>
          </a:prstGeom>
          <a:noFill/>
        </p:spPr>
        <p:txBody>
          <a:bodyPr wrap="square" rtlCol="0">
            <a:spAutoFit/>
          </a:bodyPr>
          <a:lstStyle/>
          <a:p>
            <a:pPr algn="ctr"/>
            <a:r>
              <a:rPr lang="en-CA" dirty="0" smtClean="0"/>
              <a:t>capsule</a:t>
            </a:r>
            <a:endParaRPr lang="en-CA" dirty="0"/>
          </a:p>
        </p:txBody>
      </p:sp>
    </p:spTree>
    <p:extLst>
      <p:ext uri="{BB962C8B-B14F-4D97-AF65-F5344CB8AC3E}">
        <p14:creationId xmlns:p14="http://schemas.microsoft.com/office/powerpoint/2010/main" val="161488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01510" y="793680"/>
            <a:ext cx="4562475" cy="5191125"/>
          </a:xfrm>
          <a:prstGeom prst="rect">
            <a:avLst/>
          </a:prstGeom>
        </p:spPr>
      </p:pic>
      <p:sp>
        <p:nvSpPr>
          <p:cNvPr id="3" name="TextBox 2"/>
          <p:cNvSpPr txBox="1"/>
          <p:nvPr/>
        </p:nvSpPr>
        <p:spPr>
          <a:xfrm>
            <a:off x="3482671" y="421419"/>
            <a:ext cx="5502303" cy="461665"/>
          </a:xfrm>
          <a:prstGeom prst="rect">
            <a:avLst/>
          </a:prstGeom>
          <a:noFill/>
        </p:spPr>
        <p:txBody>
          <a:bodyPr wrap="square" rtlCol="0">
            <a:spAutoFit/>
          </a:bodyPr>
          <a:lstStyle/>
          <a:p>
            <a:pPr algn="ctr"/>
            <a:r>
              <a:rPr lang="en-CA" sz="2400" b="1" dirty="0" smtClean="0"/>
              <a:t>Streptococcus pyogenes</a:t>
            </a:r>
            <a:endParaRPr lang="en-CA" sz="2400" b="1" dirty="0"/>
          </a:p>
        </p:txBody>
      </p:sp>
      <p:sp>
        <p:nvSpPr>
          <p:cNvPr id="5" name="TextBox 4"/>
          <p:cNvSpPr txBox="1"/>
          <p:nvPr/>
        </p:nvSpPr>
        <p:spPr>
          <a:xfrm>
            <a:off x="8468139" y="883084"/>
            <a:ext cx="3482671" cy="2585323"/>
          </a:xfrm>
          <a:prstGeom prst="rect">
            <a:avLst/>
          </a:prstGeom>
          <a:noFill/>
        </p:spPr>
        <p:txBody>
          <a:bodyPr wrap="square" rtlCol="0">
            <a:spAutoFit/>
          </a:bodyPr>
          <a:lstStyle/>
          <a:p>
            <a:r>
              <a:rPr lang="en-CA" dirty="0" smtClean="0"/>
              <a:t>M protein projects from the peptidoglycan and is responsible for bacterial adherence in conjunction with LTA. M protein is also responsible for antigenic shift that prevents host immune system from forming long-term immune memory.</a:t>
            </a:r>
          </a:p>
          <a:p>
            <a:endParaRPr lang="en-CA" dirty="0"/>
          </a:p>
        </p:txBody>
      </p:sp>
      <p:sp>
        <p:nvSpPr>
          <p:cNvPr id="6" name="TextBox 5"/>
          <p:cNvSpPr txBox="1"/>
          <p:nvPr/>
        </p:nvSpPr>
        <p:spPr>
          <a:xfrm>
            <a:off x="182880" y="2299661"/>
            <a:ext cx="3514477" cy="1477328"/>
          </a:xfrm>
          <a:prstGeom prst="rect">
            <a:avLst/>
          </a:prstGeom>
          <a:noFill/>
        </p:spPr>
        <p:txBody>
          <a:bodyPr wrap="square" rtlCol="0">
            <a:spAutoFit/>
          </a:bodyPr>
          <a:lstStyle/>
          <a:p>
            <a:r>
              <a:rPr lang="en-CA" dirty="0" smtClean="0"/>
              <a:t>Similar to </a:t>
            </a:r>
            <a:r>
              <a:rPr lang="en-CA" i="1" dirty="0" smtClean="0"/>
              <a:t>S. aureus, S. pyogenes </a:t>
            </a:r>
            <a:r>
              <a:rPr lang="en-CA" dirty="0" smtClean="0"/>
              <a:t>also secrete exotoxins that lyse host cells and leukocytes, preventing phagocytosis, and activation of complement.</a:t>
            </a:r>
            <a:endParaRPr lang="en-CA" dirty="0"/>
          </a:p>
        </p:txBody>
      </p:sp>
      <p:sp>
        <p:nvSpPr>
          <p:cNvPr id="4" name="TextBox 3"/>
          <p:cNvSpPr txBox="1"/>
          <p:nvPr/>
        </p:nvSpPr>
        <p:spPr>
          <a:xfrm>
            <a:off x="7585544" y="4325510"/>
            <a:ext cx="2305879" cy="369332"/>
          </a:xfrm>
          <a:prstGeom prst="rect">
            <a:avLst/>
          </a:prstGeom>
          <a:noFill/>
        </p:spPr>
        <p:txBody>
          <a:bodyPr wrap="square" rtlCol="0">
            <a:spAutoFit/>
          </a:bodyPr>
          <a:lstStyle/>
          <a:p>
            <a:r>
              <a:rPr lang="en-CA" dirty="0" smtClean="0"/>
              <a:t>hyaluronic acid capsule</a:t>
            </a:r>
            <a:endParaRPr lang="en-CA" dirty="0"/>
          </a:p>
        </p:txBody>
      </p:sp>
      <p:sp>
        <p:nvSpPr>
          <p:cNvPr id="7" name="TextBox 6"/>
          <p:cNvSpPr txBox="1"/>
          <p:nvPr/>
        </p:nvSpPr>
        <p:spPr>
          <a:xfrm>
            <a:off x="3801510" y="2543558"/>
            <a:ext cx="755372" cy="369332"/>
          </a:xfrm>
          <a:prstGeom prst="rect">
            <a:avLst/>
          </a:prstGeom>
          <a:noFill/>
        </p:spPr>
        <p:txBody>
          <a:bodyPr wrap="square" rtlCol="0">
            <a:spAutoFit/>
          </a:bodyPr>
          <a:lstStyle/>
          <a:p>
            <a:r>
              <a:rPr lang="en-CA" dirty="0" smtClean="0"/>
              <a:t>toxins</a:t>
            </a:r>
            <a:endParaRPr lang="en-CA" dirty="0"/>
          </a:p>
        </p:txBody>
      </p:sp>
      <p:sp>
        <p:nvSpPr>
          <p:cNvPr id="8" name="TextBox 7"/>
          <p:cNvSpPr txBox="1"/>
          <p:nvPr/>
        </p:nvSpPr>
        <p:spPr>
          <a:xfrm>
            <a:off x="4842345" y="932179"/>
            <a:ext cx="1065475" cy="646331"/>
          </a:xfrm>
          <a:prstGeom prst="rect">
            <a:avLst/>
          </a:prstGeom>
          <a:noFill/>
        </p:spPr>
        <p:txBody>
          <a:bodyPr wrap="square" rtlCol="0">
            <a:spAutoFit/>
          </a:bodyPr>
          <a:lstStyle/>
          <a:p>
            <a:r>
              <a:rPr lang="en-CA" dirty="0" smtClean="0"/>
              <a:t>M protein</a:t>
            </a:r>
          </a:p>
          <a:p>
            <a:r>
              <a:rPr lang="en-CA" dirty="0" smtClean="0"/>
              <a:t>(pink)</a:t>
            </a:r>
            <a:endParaRPr lang="en-CA" dirty="0"/>
          </a:p>
        </p:txBody>
      </p:sp>
      <p:sp>
        <p:nvSpPr>
          <p:cNvPr id="9" name="TextBox 8"/>
          <p:cNvSpPr txBox="1"/>
          <p:nvPr/>
        </p:nvSpPr>
        <p:spPr>
          <a:xfrm>
            <a:off x="6679095" y="883084"/>
            <a:ext cx="2305879" cy="646331"/>
          </a:xfrm>
          <a:prstGeom prst="rect">
            <a:avLst/>
          </a:prstGeom>
          <a:noFill/>
        </p:spPr>
        <p:txBody>
          <a:bodyPr wrap="square" rtlCol="0">
            <a:spAutoFit/>
          </a:bodyPr>
          <a:lstStyle/>
          <a:p>
            <a:r>
              <a:rPr lang="en-CA" dirty="0" err="1" smtClean="0"/>
              <a:t>lipoteichoic</a:t>
            </a:r>
            <a:r>
              <a:rPr lang="en-CA" dirty="0" smtClean="0"/>
              <a:t> acid (purple)</a:t>
            </a:r>
            <a:endParaRPr lang="en-CA" dirty="0"/>
          </a:p>
        </p:txBody>
      </p:sp>
      <p:sp>
        <p:nvSpPr>
          <p:cNvPr id="10" name="TextBox 9"/>
          <p:cNvSpPr txBox="1"/>
          <p:nvPr/>
        </p:nvSpPr>
        <p:spPr>
          <a:xfrm>
            <a:off x="7585544" y="4938686"/>
            <a:ext cx="3698144" cy="1754326"/>
          </a:xfrm>
          <a:prstGeom prst="rect">
            <a:avLst/>
          </a:prstGeom>
          <a:noFill/>
        </p:spPr>
        <p:txBody>
          <a:bodyPr wrap="square" rtlCol="0">
            <a:spAutoFit/>
          </a:bodyPr>
          <a:lstStyle/>
          <a:p>
            <a:r>
              <a:rPr lang="en-CA" i="1" dirty="0" smtClean="0"/>
              <a:t>S. pyogenes </a:t>
            </a:r>
            <a:r>
              <a:rPr lang="en-CA" dirty="0" smtClean="0"/>
              <a:t>evades host immune system by hiding in the hyaluronic acid capsule, which resembles host tissue. Once it has entered the host cell, hyaluronidase digests host tissue, as well as its own capsule.</a:t>
            </a:r>
            <a:endParaRPr lang="en-CA" dirty="0"/>
          </a:p>
        </p:txBody>
      </p:sp>
      <p:sp>
        <p:nvSpPr>
          <p:cNvPr id="11" name="TextBox 10"/>
          <p:cNvSpPr txBox="1"/>
          <p:nvPr/>
        </p:nvSpPr>
        <p:spPr>
          <a:xfrm>
            <a:off x="1717482" y="5077185"/>
            <a:ext cx="3417880" cy="1477328"/>
          </a:xfrm>
          <a:prstGeom prst="rect">
            <a:avLst/>
          </a:prstGeom>
          <a:noFill/>
        </p:spPr>
        <p:txBody>
          <a:bodyPr wrap="square" rtlCol="0">
            <a:spAutoFit/>
          </a:bodyPr>
          <a:lstStyle/>
          <a:p>
            <a:r>
              <a:rPr lang="en-CA" dirty="0" err="1" smtClean="0"/>
              <a:t>Streptolysin</a:t>
            </a:r>
            <a:r>
              <a:rPr lang="en-CA" dirty="0" smtClean="0"/>
              <a:t> O and </a:t>
            </a:r>
            <a:r>
              <a:rPr lang="en-CA" dirty="0" err="1"/>
              <a:t>S</a:t>
            </a:r>
            <a:r>
              <a:rPr lang="en-CA" dirty="0" err="1" smtClean="0"/>
              <a:t>treptolysin</a:t>
            </a:r>
            <a:r>
              <a:rPr lang="en-CA" dirty="0" smtClean="0"/>
              <a:t> S triggers an inflammatory reaction by killing host cells and neutrophils, while Streptokinase digests fibrin which forms blood clots.</a:t>
            </a:r>
            <a:endParaRPr lang="en-CA" dirty="0"/>
          </a:p>
        </p:txBody>
      </p:sp>
      <p:sp>
        <p:nvSpPr>
          <p:cNvPr id="12" name="TextBox 11"/>
          <p:cNvSpPr txBox="1"/>
          <p:nvPr/>
        </p:nvSpPr>
        <p:spPr>
          <a:xfrm>
            <a:off x="4929807" y="5257138"/>
            <a:ext cx="2305879" cy="369332"/>
          </a:xfrm>
          <a:prstGeom prst="rect">
            <a:avLst/>
          </a:prstGeom>
          <a:noFill/>
        </p:spPr>
        <p:txBody>
          <a:bodyPr wrap="square" rtlCol="0">
            <a:spAutoFit/>
          </a:bodyPr>
          <a:lstStyle/>
          <a:p>
            <a:pPr algn="ctr"/>
            <a:r>
              <a:rPr lang="en-CA" dirty="0" err="1" smtClean="0"/>
              <a:t>invasins</a:t>
            </a:r>
            <a:endParaRPr lang="en-CA" dirty="0"/>
          </a:p>
        </p:txBody>
      </p:sp>
    </p:spTree>
    <p:extLst>
      <p:ext uri="{BB962C8B-B14F-4D97-AF65-F5344CB8AC3E}">
        <p14:creationId xmlns:p14="http://schemas.microsoft.com/office/powerpoint/2010/main" val="1699437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9716" r="970"/>
          <a:stretch/>
        </p:blipFill>
        <p:spPr>
          <a:xfrm>
            <a:off x="516835" y="1452776"/>
            <a:ext cx="4031311" cy="3942183"/>
          </a:xfrm>
          <a:prstGeom prst="rect">
            <a:avLst/>
          </a:prstGeom>
        </p:spPr>
      </p:pic>
      <p:sp>
        <p:nvSpPr>
          <p:cNvPr id="3" name="TextBox 2"/>
          <p:cNvSpPr txBox="1"/>
          <p:nvPr/>
        </p:nvSpPr>
        <p:spPr>
          <a:xfrm>
            <a:off x="4882099" y="1992706"/>
            <a:ext cx="7063409" cy="2862322"/>
          </a:xfrm>
          <a:prstGeom prst="rect">
            <a:avLst/>
          </a:prstGeom>
          <a:noFill/>
        </p:spPr>
        <p:txBody>
          <a:bodyPr wrap="square" rtlCol="0">
            <a:spAutoFit/>
          </a:bodyPr>
          <a:lstStyle/>
          <a:p>
            <a:r>
              <a:rPr lang="en-CA" dirty="0" smtClean="0"/>
              <a:t>Stephanie is expected to make a fully recovery with antibiotics prescribed by her doctor. </a:t>
            </a:r>
          </a:p>
          <a:p>
            <a:endParaRPr lang="en-CA" dirty="0" smtClean="0"/>
          </a:p>
          <a:p>
            <a:r>
              <a:rPr lang="en-CA" dirty="0" smtClean="0"/>
              <a:t>Non-bullous Impetigo is characteristic of red, pus-filled sores or blisters, which may cause scarring in part due to soft-tissue necrosis caused by proteolytic activity of both strains of bacteria. Pus or weeping blisters are a result of bacterial destruction and fibrin clotting to contain the infection. Depending on how deep the infection penetrated the skin layers, scarring may occur. </a:t>
            </a:r>
          </a:p>
          <a:p>
            <a:r>
              <a:rPr lang="en-CA" dirty="0" smtClean="0"/>
              <a:t> </a:t>
            </a:r>
            <a:endParaRPr lang="en-CA" dirty="0"/>
          </a:p>
        </p:txBody>
      </p:sp>
    </p:spTree>
    <p:extLst>
      <p:ext uri="{BB962C8B-B14F-4D97-AF65-F5344CB8AC3E}">
        <p14:creationId xmlns:p14="http://schemas.microsoft.com/office/powerpoint/2010/main" val="2690944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69773" y="1868556"/>
            <a:ext cx="9056536" cy="2031325"/>
          </a:xfrm>
          <a:prstGeom prst="rect">
            <a:avLst/>
          </a:prstGeom>
          <a:noFill/>
        </p:spPr>
        <p:txBody>
          <a:bodyPr wrap="square" rtlCol="0">
            <a:spAutoFit/>
          </a:bodyPr>
          <a:lstStyle/>
          <a:p>
            <a:r>
              <a:rPr lang="en-CA" dirty="0" smtClean="0"/>
              <a:t>With antibiotic treatment, pathogenic strains of both bacteria are fully removed from the body. However, commensal strains will still remain in the body but will not cause harm under normal, healthy circumstances.</a:t>
            </a:r>
          </a:p>
          <a:p>
            <a:endParaRPr lang="en-CA" dirty="0"/>
          </a:p>
          <a:p>
            <a:r>
              <a:rPr lang="en-CA" dirty="0" smtClean="0"/>
              <a:t>Immunity to future infections is expected. However, </a:t>
            </a:r>
            <a:r>
              <a:rPr lang="en-CA" i="1" dirty="0" smtClean="0"/>
              <a:t>S. pyogenes </a:t>
            </a:r>
            <a:r>
              <a:rPr lang="en-CA" dirty="0" smtClean="0"/>
              <a:t>does M </a:t>
            </a:r>
            <a:r>
              <a:rPr lang="en-CA" dirty="0" smtClean="0"/>
              <a:t>proteins that cause antigenic shift so the patient may experience </a:t>
            </a:r>
            <a:r>
              <a:rPr lang="en-CA" dirty="0" smtClean="0"/>
              <a:t>a </a:t>
            </a:r>
            <a:r>
              <a:rPr lang="en-CA" dirty="0" smtClean="0"/>
              <a:t>reoccurrence </a:t>
            </a:r>
            <a:r>
              <a:rPr lang="en-CA" dirty="0" smtClean="0"/>
              <a:t>of </a:t>
            </a:r>
            <a:r>
              <a:rPr lang="en-CA" i="1" dirty="0" smtClean="0"/>
              <a:t>S. pyogenes</a:t>
            </a:r>
            <a:r>
              <a:rPr lang="en-CA" dirty="0" smtClean="0"/>
              <a:t> infection. Acquired immunity is specific to the strain that caused the infection previously. </a:t>
            </a:r>
            <a:endParaRPr lang="en-CA" dirty="0"/>
          </a:p>
        </p:txBody>
      </p:sp>
    </p:spTree>
    <p:extLst>
      <p:ext uri="{BB962C8B-B14F-4D97-AF65-F5344CB8AC3E}">
        <p14:creationId xmlns:p14="http://schemas.microsoft.com/office/powerpoint/2010/main" val="1324791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156</TotalTime>
  <Words>663</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Tw Cen MT</vt:lpstr>
      <vt:lpstr>Tw Cen MT Condensed</vt:lpstr>
      <vt:lpstr>Wingdings 3</vt:lpstr>
      <vt:lpstr>Integral</vt:lpstr>
      <vt:lpstr>case study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1</dc:title>
  <dc:creator>Christy Hui</dc:creator>
  <cp:lastModifiedBy>Christy Hui</cp:lastModifiedBy>
  <cp:revision>21</cp:revision>
  <dcterms:created xsi:type="dcterms:W3CDTF">2017-01-26T21:02:35Z</dcterms:created>
  <dcterms:modified xsi:type="dcterms:W3CDTF">2017-01-28T09:40:10Z</dcterms:modified>
</cp:coreProperties>
</file>