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628" r:id="rId3"/>
    <p:sldId id="630" r:id="rId4"/>
    <p:sldId id="634" r:id="rId5"/>
    <p:sldId id="631" r:id="rId6"/>
    <p:sldId id="392" r:id="rId7"/>
    <p:sldId id="633" r:id="rId8"/>
    <p:sldId id="374" r:id="rId9"/>
    <p:sldId id="632" r:id="rId10"/>
    <p:sldId id="377" r:id="rId11"/>
    <p:sldId id="383" r:id="rId12"/>
    <p:sldId id="382" r:id="rId13"/>
    <p:sldId id="378" r:id="rId14"/>
    <p:sldId id="259" r:id="rId15"/>
    <p:sldId id="375" r:id="rId16"/>
    <p:sldId id="258" r:id="rId17"/>
    <p:sldId id="384" r:id="rId18"/>
    <p:sldId id="391" r:id="rId19"/>
    <p:sldId id="380" r:id="rId20"/>
    <p:sldId id="260" r:id="rId21"/>
    <p:sldId id="261" r:id="rId22"/>
    <p:sldId id="629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2D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/>
    <p:restoredTop sz="94109"/>
  </p:normalViewPr>
  <p:slideViewPr>
    <p:cSldViewPr snapToGrid="0">
      <p:cViewPr varScale="1">
        <p:scale>
          <a:sx n="98" d="100"/>
          <a:sy n="98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CB9D-63F7-C746-94CD-85824EA77DE3}" type="datetimeFigureOut">
              <a:rPr lang="en-US" smtClean="0"/>
              <a:t>5/13/26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459B-2A87-7B46-B929-DA2ACEFB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459B-2A87-7B46-B929-DA2ACEFBF3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BF8D-882D-9B77-1B98-61DB1295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5D8AA-A626-47D1-300B-BCB13BD3F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CC790-4522-D84C-A7FE-D64E53BF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41AE-3774-4CA8-9D89-5FD0DD2A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6006D-B3B9-A103-7EA7-3D2461F2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889F-E57D-CB8E-3550-ACFFF080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D6D65-BEC9-B678-F364-BA376A16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B2735-DB08-A5C4-B054-71B7EDD8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03F3C-3684-4307-8720-05F0A764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ED0B-7D57-D1DF-CDB1-C34963F1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E8147-49A8-FAF0-7B13-E5F4EDC9C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5F676-0563-35CA-CDA7-83299098D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19748-C220-DBF7-5616-40CA0151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AEB9-94F1-10AB-E9E2-5469D172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7C03-363A-FD09-1AFC-740AE362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0445-2051-D0B5-33B8-9C97DF17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08C6-5393-BE9C-A09E-1EA4E84D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0515-162C-E44F-21BD-18C35104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BFCD-BBF5-71C6-BB99-B6A7C1DD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828E-8E01-AB8E-5053-61D7654E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D3C6-0552-E4B5-C105-FC25AC3A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22C95-8F28-0D51-061E-39E16734B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FD7E-9FE6-A0D9-3399-BBF8ACE2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4A6C-1F0D-78C1-2DB5-842753CA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0746-612F-375B-7585-6E0B0AC2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E983-3C52-BF5B-95DC-0A9A21B1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4415-F4EA-35A3-D9C5-447C3F299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768AC-9B90-8141-60B1-A1E4AE85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C2B8E-CB83-4FB0-8C3B-46365821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7861-F69A-6E4C-E430-0F3AEE8C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A2FCB-18A1-2540-94D3-6C729081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7A95-9BBB-4CA8-2C3D-E18069DD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E9FE-C74C-7B2D-5A41-11859AEF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B4149-9FFB-F4D8-4541-6824CA823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3A3C6-DB76-C602-5C6C-1C4B6C9FC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3970D-FBBF-40AF-A4C0-D66340130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4BEEF-A13C-1F4C-CE01-471DFC59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82AD6-C87F-2C1C-CD33-2217CC5A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7CE89-421F-56C0-B0DD-ADE0A7E8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7B63-4B57-CD04-E397-0081789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B128E-BD2B-AF00-FC2C-F9513AF9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B2BF3-024D-93A4-002D-7CC872FA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1F9B8-F59E-45D1-11DB-6E2254B9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39A6C-DF11-2379-0E60-8A17A06D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B78BE-6DCE-76F4-0930-8DE451F5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70B45-9999-B5A5-3EDF-AD94A90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0ABB-7407-0374-8406-538ACFB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713D-82E0-C990-83C5-A7FD9A3B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F4E47-CFA5-883B-5168-A343D0723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AE6-2108-18B3-AC50-BA0000CB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8911-640D-9CDD-476B-E3F8D140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46D16-DD76-144A-D67B-C7E183D3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8FC0-219E-9160-B4CE-1665B67A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8CE4D-46A2-E37E-9E08-D428393DA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776DC-A519-E25B-9DAD-F8DAD502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72ED3-620B-007E-F7F0-32E411D5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250B4-C27A-5CB9-0F3D-B6F58A7B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263DB-9AB2-E20F-88C7-1D0E4C8E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7D25E-93AA-2101-EDB6-F0603D12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B8772-0A69-9E43-9CF6-217BC702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A0BB9-70B9-7BE9-183A-3FB3E5878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D73F-377F-1244-9ACC-A228365B2BA2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F3CE-C899-19FB-078E-3D36A4A8D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FC82-CAA8-E4F8-628F-4DE4596C2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560B-5DB2-1641-B7D0-D6695BD9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1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dlet.com/langara/week-2-teaching-workshop-debrief-pac18l8hodkyil3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iki.ubc.ca/LIBR535SignupWk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my.perreault@ubc.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bc.ca1.qualtrics.com/jfe/form/SV_3LeUPAVH99Ug2c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bc.ca/LIBR535SignupWk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3C8B-1766-D556-0134-020D66C1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Instructional Role of the Librarian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BA19E-B37A-9D28-F806-19C3B557C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#2 – Teaching Workshop</a:t>
            </a:r>
          </a:p>
          <a:p>
            <a:r>
              <a:rPr lang="en-US" dirty="0">
                <a:solidFill>
                  <a:schemeClr val="bg1"/>
                </a:solidFill>
              </a:rPr>
              <a:t>May 13, 2026</a:t>
            </a:r>
          </a:p>
          <a:p>
            <a:r>
              <a:rPr lang="en-US" dirty="0">
                <a:solidFill>
                  <a:schemeClr val="bg1"/>
                </a:solidFill>
              </a:rPr>
              <a:t>Fiona Hunt</a:t>
            </a:r>
          </a:p>
        </p:txBody>
      </p:sp>
    </p:spTree>
    <p:extLst>
      <p:ext uri="{BB962C8B-B14F-4D97-AF65-F5344CB8AC3E}">
        <p14:creationId xmlns:p14="http://schemas.microsoft.com/office/powerpoint/2010/main" val="10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A6E8-B3AD-E584-1C58-2B5BEA68FEFE}"/>
              </a:ext>
            </a:extLst>
          </p:cNvPr>
          <p:cNvSpPr txBox="1"/>
          <p:nvPr/>
        </p:nvSpPr>
        <p:spPr>
          <a:xfrm>
            <a:off x="721065" y="1938224"/>
            <a:ext cx="10515600" cy="462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Questions/Comments from pre-Class #2’s ppt?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s this something to be worried about?” Evaluating growths on your pet |  The Worth Street Veterinary Center Blog">
            <a:extLst>
              <a:ext uri="{FF2B5EF4-FFF2-40B4-BE49-F238E27FC236}">
                <a16:creationId xmlns:a16="http://schemas.microsoft.com/office/drawing/2014/main" id="{F351E2C4-0289-463C-5C04-57FE1DE3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3" y="2462883"/>
            <a:ext cx="7881257" cy="41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2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A6E8-B3AD-E584-1C58-2B5BEA68FEFE}"/>
              </a:ext>
            </a:extLst>
          </p:cNvPr>
          <p:cNvSpPr txBox="1"/>
          <p:nvPr/>
        </p:nvSpPr>
        <p:spPr>
          <a:xfrm>
            <a:off x="721065" y="1938224"/>
            <a:ext cx="10515600" cy="462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Questions/Comments from pre-Class #2’s ppt?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Did you think about how you learn best?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you prefer active learning or passive?  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Maybe you like both 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you had experiences in your learning history so far that helped you come to a conclusion on this point?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925E-C478-B168-E78A-B6FD0817205B}"/>
              </a:ext>
            </a:extLst>
          </p:cNvPr>
          <p:cNvSpPr txBox="1"/>
          <p:nvPr/>
        </p:nvSpPr>
        <p:spPr>
          <a:xfrm>
            <a:off x="2821714" y="5362833"/>
            <a:ext cx="86492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We’ll discuss in Class #3, if you have any insights you’d like to share</a:t>
            </a:r>
          </a:p>
        </p:txBody>
      </p:sp>
    </p:spTree>
    <p:extLst>
      <p:ext uri="{BB962C8B-B14F-4D97-AF65-F5344CB8AC3E}">
        <p14:creationId xmlns:p14="http://schemas.microsoft.com/office/powerpoint/2010/main" val="39276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Teaching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Lesson: Journals vs. Magazines (15 min)</a:t>
            </a:r>
          </a:p>
          <a:p>
            <a:endParaRPr lang="en-CA" dirty="0"/>
          </a:p>
          <a:p>
            <a:r>
              <a:rPr lang="en-CA" dirty="0"/>
              <a:t>Purpose: You will be able to…</a:t>
            </a:r>
          </a:p>
          <a:p>
            <a:pPr lvl="2"/>
            <a:r>
              <a:rPr lang="en-CA" sz="2400" dirty="0"/>
              <a:t>explain the difference between a journal and a magazine</a:t>
            </a:r>
          </a:p>
          <a:p>
            <a:pPr marL="914400" lvl="2" indent="0">
              <a:buNone/>
            </a:pPr>
            <a:endParaRPr lang="en-CA" dirty="0"/>
          </a:p>
          <a:p>
            <a:r>
              <a:rPr lang="en-CA" dirty="0"/>
              <a:t>Context: First year undergrads at college or university</a:t>
            </a:r>
          </a:p>
          <a:p>
            <a:pPr lvl="1"/>
            <a:r>
              <a:rPr lang="en-CA" dirty="0"/>
              <a:t>Probably part of a larger lesson, exploring this topic further, or focusing on other topics as well</a:t>
            </a:r>
          </a:p>
        </p:txBody>
      </p:sp>
    </p:spTree>
    <p:extLst>
      <p:ext uri="{BB962C8B-B14F-4D97-AF65-F5344CB8AC3E}">
        <p14:creationId xmlns:p14="http://schemas.microsoft.com/office/powerpoint/2010/main" val="33857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Teaching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Journals vs. Magazines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Please be sure that you and your partner have one of each type of resource (you should have two resources in front of you)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NB:</a:t>
            </a:r>
            <a:r>
              <a:rPr lang="en-CA" dirty="0"/>
              <a:t> Be a student in my ”undergrad” class and also try to observe what I’m doing and think about why I’m doing it, if you can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777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Deconstruction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1629" cy="4821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400" b="1" dirty="0"/>
              <a:t>Deconstruction: </a:t>
            </a:r>
          </a:p>
          <a:p>
            <a:r>
              <a:rPr lang="en-CA" dirty="0"/>
              <a:t>What did I do during this lesson? </a:t>
            </a:r>
          </a:p>
          <a:p>
            <a:r>
              <a:rPr lang="en-CA" dirty="0"/>
              <a:t>What did the students do?</a:t>
            </a:r>
          </a:p>
          <a:p>
            <a:pPr lvl="0"/>
            <a:r>
              <a:rPr lang="en-CA" dirty="0"/>
              <a:t>When did I give information? </a:t>
            </a:r>
          </a:p>
          <a:p>
            <a:pPr lvl="0"/>
            <a:r>
              <a:rPr lang="en-CA" dirty="0"/>
              <a:t>Was this lesson structured or unstructured?</a:t>
            </a:r>
          </a:p>
          <a:p>
            <a:pPr lvl="0"/>
            <a:r>
              <a:rPr lang="en-CA" dirty="0"/>
              <a:t>Did the instructor control what the students did, or let the students explore on their own?</a:t>
            </a:r>
          </a:p>
          <a:p>
            <a:pPr lvl="0"/>
            <a:r>
              <a:rPr lang="en-CA" dirty="0"/>
              <a:t>Was this lesson student-centred?</a:t>
            </a:r>
          </a:p>
          <a:p>
            <a:pPr lvl="0"/>
            <a:r>
              <a:rPr lang="en-CA" dirty="0"/>
              <a:t>Was this lesson experiential?</a:t>
            </a:r>
          </a:p>
          <a:p>
            <a:pPr lvl="0"/>
            <a:r>
              <a:rPr lang="en-CA" dirty="0"/>
              <a:t>What is the benefit of doing a lesson like this, focusing on questions?</a:t>
            </a:r>
          </a:p>
        </p:txBody>
      </p:sp>
    </p:spTree>
    <p:extLst>
      <p:ext uri="{BB962C8B-B14F-4D97-AF65-F5344CB8AC3E}">
        <p14:creationId xmlns:p14="http://schemas.microsoft.com/office/powerpoint/2010/main" val="3784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Deconstruction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1629" cy="4821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400" b="1" dirty="0"/>
              <a:t>Deconstruction….cont.</a:t>
            </a:r>
          </a:p>
          <a:p>
            <a:pPr lvl="0"/>
            <a:r>
              <a:rPr lang="en-CA" dirty="0"/>
              <a:t>How does one construct a lesson like this?</a:t>
            </a:r>
          </a:p>
          <a:p>
            <a:pPr lvl="1"/>
            <a:r>
              <a:rPr lang="en-CA" dirty="0"/>
              <a:t>First: Decide what you want the students to learn/explore</a:t>
            </a:r>
          </a:p>
          <a:p>
            <a:pPr lvl="1"/>
            <a:r>
              <a:rPr lang="en-CA" dirty="0"/>
              <a:t>Second: Decide what props, if any, you will need (in this case, magazines and journals – might be something different depending on the topic) – this may become obvious as you come up with questions to ask Ss</a:t>
            </a:r>
          </a:p>
          <a:p>
            <a:pPr lvl="1"/>
            <a:r>
              <a:rPr lang="en-CA" dirty="0"/>
              <a:t>Third: Decide what questions you want to ask</a:t>
            </a:r>
          </a:p>
          <a:p>
            <a:pPr lvl="2"/>
            <a:r>
              <a:rPr lang="en-CA" dirty="0"/>
              <a:t>Build a step by step journey – start simple, build complexity based on earlier questions</a:t>
            </a:r>
          </a:p>
          <a:p>
            <a:pPr lvl="2"/>
            <a:r>
              <a:rPr lang="en-CA" dirty="0"/>
              <a:t>Each question should address only </a:t>
            </a:r>
            <a:r>
              <a:rPr lang="en-CA" b="1" dirty="0"/>
              <a:t>one concept </a:t>
            </a:r>
            <a:r>
              <a:rPr lang="en-CA" dirty="0"/>
              <a:t>at a time</a:t>
            </a:r>
          </a:p>
          <a:p>
            <a:pPr lvl="2"/>
            <a:r>
              <a:rPr lang="en-CA" dirty="0"/>
              <a:t>Add information as needed</a:t>
            </a:r>
          </a:p>
          <a:p>
            <a:r>
              <a:rPr lang="en-CA" dirty="0"/>
              <a:t>How are the questions delivered?  Orally or on a handout?</a:t>
            </a:r>
          </a:p>
          <a:p>
            <a:pPr lvl="1"/>
            <a:r>
              <a:rPr lang="en-CA" dirty="0"/>
              <a:t>(Depending on what you’re teaching, both approaches are effective)</a:t>
            </a:r>
          </a:p>
        </p:txBody>
      </p:sp>
    </p:spTree>
    <p:extLst>
      <p:ext uri="{BB962C8B-B14F-4D97-AF65-F5344CB8AC3E}">
        <p14:creationId xmlns:p14="http://schemas.microsoft.com/office/powerpoint/2010/main" val="22440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32"/>
            <a:ext cx="10515600" cy="5400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Practice: (30 min)</a:t>
            </a:r>
          </a:p>
          <a:p>
            <a:r>
              <a:rPr lang="en-CA" dirty="0"/>
              <a:t>Work in groups to create a lesson using </a:t>
            </a:r>
            <a:r>
              <a:rPr lang="en-CA" b="1" dirty="0"/>
              <a:t>primarily</a:t>
            </a:r>
            <a:r>
              <a:rPr lang="en-CA" dirty="0"/>
              <a:t> questions (</a:t>
            </a:r>
            <a:r>
              <a:rPr lang="en-CA" b="1" dirty="0"/>
              <a:t>all</a:t>
            </a:r>
            <a:r>
              <a:rPr lang="en-CA" dirty="0"/>
              <a:t> questions if you can swing it)</a:t>
            </a:r>
          </a:p>
          <a:p>
            <a:r>
              <a:rPr lang="en-CA" dirty="0"/>
              <a:t>Lesson topic: </a:t>
            </a:r>
          </a:p>
          <a:p>
            <a:pPr lvl="1"/>
            <a:r>
              <a:rPr lang="en-CA" dirty="0"/>
              <a:t>Option A: Searching in a periodical database (</a:t>
            </a:r>
            <a:r>
              <a:rPr lang="en-CA" dirty="0" err="1"/>
              <a:t>eg.</a:t>
            </a:r>
            <a:r>
              <a:rPr lang="en-CA" dirty="0"/>
              <a:t> </a:t>
            </a:r>
            <a:r>
              <a:rPr lang="en-CA" dirty="0" err="1"/>
              <a:t>PsycInfo</a:t>
            </a:r>
            <a:r>
              <a:rPr lang="en-CA" dirty="0"/>
              <a:t>, or similar)</a:t>
            </a:r>
          </a:p>
          <a:p>
            <a:pPr lvl="1"/>
            <a:r>
              <a:rPr lang="en-CA" dirty="0"/>
              <a:t>Option B: Evaluating Information</a:t>
            </a:r>
          </a:p>
          <a:p>
            <a:pPr marL="457200" lvl="1" indent="0">
              <a:buNone/>
            </a:pPr>
            <a:r>
              <a:rPr lang="en-CA" dirty="0"/>
              <a:t>    There are two PowerPoints on Canvas – turn those into questions-based lessons</a:t>
            </a:r>
          </a:p>
          <a:p>
            <a:r>
              <a:rPr lang="en-CA" dirty="0"/>
              <a:t>Decide your aims for the lesson</a:t>
            </a:r>
          </a:p>
          <a:p>
            <a:pPr lvl="1"/>
            <a:r>
              <a:rPr lang="en-CA" dirty="0"/>
              <a:t>What do you want students to learn/investigate/think about?</a:t>
            </a:r>
          </a:p>
          <a:p>
            <a:r>
              <a:rPr lang="en-CA" dirty="0"/>
              <a:t>Any props?</a:t>
            </a:r>
          </a:p>
          <a:p>
            <a:pPr lvl="1"/>
            <a:r>
              <a:rPr lang="en-CA" dirty="0" err="1"/>
              <a:t>Eg.</a:t>
            </a:r>
            <a:r>
              <a:rPr lang="en-CA" dirty="0"/>
              <a:t> For option A, you will need a database. You might also want to have a worksheet or handout, but not necessarily – it will depend on how you see the lesson happening</a:t>
            </a:r>
          </a:p>
          <a:p>
            <a:pPr lvl="2"/>
            <a:r>
              <a:rPr lang="en-CA" dirty="0" err="1"/>
              <a:t>Eg.</a:t>
            </a:r>
            <a:r>
              <a:rPr lang="en-CA" dirty="0"/>
              <a:t> if a demonstration to a class, you might simply ask the questions orally</a:t>
            </a:r>
          </a:p>
          <a:p>
            <a:pPr lvl="2"/>
            <a:r>
              <a:rPr lang="en-CA" dirty="0" err="1"/>
              <a:t>Eg.</a:t>
            </a:r>
            <a:r>
              <a:rPr lang="en-CA" dirty="0"/>
              <a:t> if a self paced lesson where students work with the database directly, individually or in pairs, you might want to give them a handout to work through</a:t>
            </a:r>
          </a:p>
          <a:p>
            <a:pPr lvl="2"/>
            <a:r>
              <a:rPr lang="en-CA" dirty="0"/>
              <a:t>For today, no need to create a handout, but you could indicate if you think you’d use one</a:t>
            </a:r>
          </a:p>
          <a:p>
            <a:pPr lvl="0"/>
            <a:r>
              <a:rPr lang="en-CA" dirty="0"/>
              <a:t>Build your lesson with Questions</a:t>
            </a:r>
          </a:p>
          <a:p>
            <a:pPr lvl="1"/>
            <a:r>
              <a:rPr lang="en-CA" dirty="0"/>
              <a:t>Make each question simple, with a single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7D746-FBFE-D663-34E1-F5CE18C9E0AA}"/>
              </a:ext>
            </a:extLst>
          </p:cNvPr>
          <p:cNvSpPr txBox="1"/>
          <p:nvPr/>
        </p:nvSpPr>
        <p:spPr>
          <a:xfrm>
            <a:off x="8179666" y="3715681"/>
            <a:ext cx="383077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We’ll aim for groups of 3 or 4, but if you want to work in a pair, that’s fine. We need an even # of groups.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F83E3FD-5051-AE74-82BD-619450948938}"/>
              </a:ext>
            </a:extLst>
          </p:cNvPr>
          <p:cNvSpPr/>
          <p:nvPr/>
        </p:nvSpPr>
        <p:spPr>
          <a:xfrm>
            <a:off x="838200" y="3429000"/>
            <a:ext cx="669324" cy="240957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33"/>
            <a:ext cx="10948792" cy="510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Example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69FFE-FB4B-7A64-C4B3-6C0284DAE3B2}"/>
              </a:ext>
            </a:extLst>
          </p:cNvPr>
          <p:cNvSpPr txBox="1"/>
          <p:nvPr/>
        </p:nvSpPr>
        <p:spPr>
          <a:xfrm>
            <a:off x="6765646" y="202272"/>
            <a:ext cx="44595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TIP: Every time you want to </a:t>
            </a:r>
            <a:r>
              <a:rPr lang="en-US" sz="2400" b="1" dirty="0"/>
              <a:t>tell </a:t>
            </a:r>
            <a:r>
              <a:rPr lang="en-US" sz="2400" dirty="0"/>
              <a:t>students something, see if you could </a:t>
            </a:r>
            <a:r>
              <a:rPr lang="en-US" sz="2400" b="1" dirty="0"/>
              <a:t>ask them a question </a:t>
            </a:r>
            <a:r>
              <a:rPr lang="en-US" sz="2400" dirty="0"/>
              <a:t>instead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27C9DC-004C-2DDD-48EF-B97BE51B4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02" y="2059900"/>
            <a:ext cx="9006257" cy="3957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E1CF7-323B-E123-3E3B-3F0AEBD164A9}"/>
              </a:ext>
            </a:extLst>
          </p:cNvPr>
          <p:cNvSpPr txBox="1"/>
          <p:nvPr/>
        </p:nvSpPr>
        <p:spPr>
          <a:xfrm>
            <a:off x="3156148" y="4116385"/>
            <a:ext cx="1150375" cy="29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B2C4A-05ED-B89C-6911-430053E7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DA05-E015-7923-6653-AC4005D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4310-DD47-379B-5C16-C0B6E923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33"/>
            <a:ext cx="10948792" cy="510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Example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FFA93B8-C9DC-4C2F-206D-F8068B32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95" y="1551033"/>
            <a:ext cx="8534047" cy="51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32"/>
            <a:ext cx="10948792" cy="540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Practice: (30 min)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I’ll start you off…..</a:t>
            </a:r>
          </a:p>
          <a:p>
            <a:endParaRPr lang="en-CA" dirty="0"/>
          </a:p>
          <a:p>
            <a:r>
              <a:rPr lang="en-CA" dirty="0"/>
              <a:t>Option A – Searching an article database (based on ppt)</a:t>
            </a:r>
          </a:p>
          <a:p>
            <a:pPr lvl="1"/>
            <a:r>
              <a:rPr lang="en-CA" dirty="0"/>
              <a:t>What might be a good first question?</a:t>
            </a:r>
          </a:p>
          <a:p>
            <a:endParaRPr lang="en-CA" dirty="0"/>
          </a:p>
          <a:p>
            <a:r>
              <a:rPr lang="en-CA" dirty="0"/>
              <a:t>Option B – Evaluating information (based on ppt)</a:t>
            </a:r>
          </a:p>
          <a:p>
            <a:pPr lvl="1"/>
            <a:r>
              <a:rPr lang="en-CA" dirty="0"/>
              <a:t>What might be a good first question?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69FFE-FB4B-7A64-C4B3-6C0284DAE3B2}"/>
              </a:ext>
            </a:extLst>
          </p:cNvPr>
          <p:cNvSpPr txBox="1"/>
          <p:nvPr/>
        </p:nvSpPr>
        <p:spPr>
          <a:xfrm>
            <a:off x="6778173" y="1883161"/>
            <a:ext cx="44595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TIP: Every time you want to </a:t>
            </a:r>
            <a:r>
              <a:rPr lang="en-US" sz="2400" b="1" dirty="0"/>
              <a:t>tell </a:t>
            </a:r>
            <a:r>
              <a:rPr lang="en-US" sz="2400" dirty="0"/>
              <a:t>students something, see if you could </a:t>
            </a:r>
            <a:r>
              <a:rPr lang="en-US" sz="2400" b="1" dirty="0"/>
              <a:t>ask them a question </a:t>
            </a:r>
            <a:r>
              <a:rPr lang="en-US" sz="2400" dirty="0"/>
              <a:t>instead</a:t>
            </a:r>
          </a:p>
        </p:txBody>
      </p:sp>
    </p:spTree>
    <p:extLst>
      <p:ext uri="{BB962C8B-B14F-4D97-AF65-F5344CB8AC3E}">
        <p14:creationId xmlns:p14="http://schemas.microsoft.com/office/powerpoint/2010/main" val="14480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1" y="402619"/>
            <a:ext cx="6576330" cy="1516165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Century Schoolbook" charset="0"/>
              </a:rPr>
              <a:t>Before we begin…</a:t>
            </a:r>
          </a:p>
        </p:txBody>
      </p:sp>
      <p:pic>
        <p:nvPicPr>
          <p:cNvPr id="3" name="Picture 2" descr="Breathe in, breathe out GIF on Behance">
            <a:extLst>
              <a:ext uri="{FF2B5EF4-FFF2-40B4-BE49-F238E27FC236}">
                <a16:creationId xmlns:a16="http://schemas.microsoft.com/office/drawing/2014/main" id="{17B11591-9710-F33C-5294-CAD25D31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1" y="1784428"/>
            <a:ext cx="4430228" cy="44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4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Share your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Share: (30 min)</a:t>
            </a:r>
          </a:p>
          <a:p>
            <a:r>
              <a:rPr lang="en-CA" dirty="0"/>
              <a:t>Share what you’ve done with another group</a:t>
            </a:r>
          </a:p>
          <a:p>
            <a:r>
              <a:rPr lang="en-CA" dirty="0"/>
              <a:t>Ask them the questions and see if it works</a:t>
            </a:r>
          </a:p>
          <a:p>
            <a:r>
              <a:rPr lang="en-CA" dirty="0"/>
              <a:t>Share what the aim of the lesson is</a:t>
            </a:r>
          </a:p>
        </p:txBody>
      </p:sp>
    </p:spTree>
    <p:extLst>
      <p:ext uri="{BB962C8B-B14F-4D97-AF65-F5344CB8AC3E}">
        <p14:creationId xmlns:p14="http://schemas.microsoft.com/office/powerpoint/2010/main" val="353309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41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Debrief: (15 min)</a:t>
            </a:r>
          </a:p>
          <a:p>
            <a:r>
              <a:rPr lang="en-CA" dirty="0"/>
              <a:t>How did that go?  How did you feel through the process? Any surprises?  Any challenges?</a:t>
            </a:r>
            <a:r>
              <a:rPr lang="en-CA" dirty="0">
                <a:effectLst/>
              </a:rPr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Why is it helpful to ask questions rather than telling?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14D9B-84F8-10AA-A47D-DB255A6D4213}"/>
              </a:ext>
            </a:extLst>
          </p:cNvPr>
          <p:cNvSpPr txBox="1"/>
          <p:nvPr/>
        </p:nvSpPr>
        <p:spPr>
          <a:xfrm>
            <a:off x="7321870" y="5111571"/>
            <a:ext cx="44595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TIP: Every time you want to </a:t>
            </a:r>
            <a:r>
              <a:rPr lang="en-US" sz="2400" b="1" dirty="0"/>
              <a:t>tell </a:t>
            </a:r>
            <a:r>
              <a:rPr lang="en-US" sz="2400" dirty="0"/>
              <a:t>students something, see if you could </a:t>
            </a:r>
            <a:r>
              <a:rPr lang="en-US" sz="2400" b="1" dirty="0"/>
              <a:t>ask them a question </a:t>
            </a:r>
            <a:r>
              <a:rPr lang="en-US" sz="2400" dirty="0"/>
              <a:t>instead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65AE6-4F2D-5C66-4D7B-26FAD4E18DE7}"/>
              </a:ext>
            </a:extLst>
          </p:cNvPr>
          <p:cNvSpPr txBox="1"/>
          <p:nvPr/>
        </p:nvSpPr>
        <p:spPr>
          <a:xfrm>
            <a:off x="5355771" y="1612604"/>
            <a:ext cx="4336106" cy="646331"/>
          </a:xfrm>
          <a:prstGeom prst="rect">
            <a:avLst/>
          </a:prstGeom>
          <a:solidFill>
            <a:srgbClr val="F2DDFA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https://padlet.com/langara/week-2-teaching-workshop-debrief-pac18l8hodkyil3l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C73D8-BDDC-838F-BE93-AD80FE30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877" y="546100"/>
            <a:ext cx="1768929" cy="1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6A21-395B-744E-28D8-A92B7BA2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5CD2-E06E-FA60-C23E-BCE02BCB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41"/>
            <a:ext cx="105156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0EA8-5789-230B-9C45-7BD44D4A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Incidentally, when a student asks you a question, it’s often a good response to turn that question back to the class:</a:t>
            </a:r>
          </a:p>
          <a:p>
            <a:pPr lvl="1"/>
            <a:r>
              <a:rPr lang="en-CA" dirty="0"/>
              <a:t>“That’s a great question, what do YOU think?”</a:t>
            </a:r>
          </a:p>
          <a:p>
            <a:pPr lvl="1"/>
            <a:r>
              <a:rPr lang="en-CA" dirty="0"/>
              <a:t>And see if anyone in the class can answer it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Why is this a helpful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23BC-4246-22D7-4F35-EA6E0B0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5129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Will </a:t>
            </a:r>
            <a:r>
              <a:rPr lang="en-CA" b="1" dirty="0"/>
              <a:t>not </a:t>
            </a:r>
            <a:r>
              <a:rPr lang="en-CA" dirty="0"/>
              <a:t>be flipped. Three hour class.  9am-12pm</a:t>
            </a:r>
          </a:p>
          <a:p>
            <a:pPr marL="0" indent="0">
              <a:buNone/>
            </a:pPr>
            <a:r>
              <a:rPr lang="en-CA" b="1" dirty="0"/>
              <a:t>Classroom: LIFE 2404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will start with a reading discussion, using the roles you’ve signed up for on the </a:t>
            </a:r>
            <a:r>
              <a:rPr lang="en-CA" dirty="0">
                <a:hlinkClick r:id="rId2"/>
              </a:rPr>
              <a:t>wiki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Two articles</a:t>
            </a:r>
          </a:p>
        </p:txBody>
      </p:sp>
      <p:pic>
        <p:nvPicPr>
          <p:cNvPr id="4" name="Picture 4" descr="May 20 Flat Calendar Icon – Royalty ...">
            <a:extLst>
              <a:ext uri="{FF2B5EF4-FFF2-40B4-BE49-F238E27FC236}">
                <a16:creationId xmlns:a16="http://schemas.microsoft.com/office/drawing/2014/main" id="{6015243D-B254-D884-17B1-D8012FE41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6949" r="15105" b="24463"/>
          <a:stretch>
            <a:fillRect/>
          </a:stretch>
        </p:blipFill>
        <p:spPr bwMode="auto">
          <a:xfrm>
            <a:off x="9478347" y="1080918"/>
            <a:ext cx="146058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0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CAE0-ED42-B5E4-32F1-3DC10835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8CB8-F2C2-74CC-5821-50CB95AAB7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6EB5-FF82-B102-839E-A353F13E6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A0110-34A6-A3A2-3215-59ACBA63AAD6}"/>
              </a:ext>
            </a:extLst>
          </p:cNvPr>
          <p:cNvSpPr txBox="1"/>
          <p:nvPr/>
        </p:nvSpPr>
        <p:spPr>
          <a:xfrm>
            <a:off x="1022959" y="2367420"/>
            <a:ext cx="10146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Thank you for the information you shared on the Exit Ticket last week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Vote on breaks – Clear majority wanted </a:t>
            </a:r>
            <a:r>
              <a:rPr lang="en-US" sz="2800" b="1" dirty="0"/>
              <a:t>one break</a:t>
            </a:r>
            <a:r>
              <a:rPr lang="en-US" sz="2800" dirty="0"/>
              <a:t>, so that’s what we’ll do for three hour classes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Please feel free to get up and walk around or take a break if you need to, anytime</a:t>
            </a:r>
          </a:p>
        </p:txBody>
      </p:sp>
    </p:spTree>
    <p:extLst>
      <p:ext uri="{BB962C8B-B14F-4D97-AF65-F5344CB8AC3E}">
        <p14:creationId xmlns:p14="http://schemas.microsoft.com/office/powerpoint/2010/main" val="35765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EF7ED-4B94-FBDF-D7BC-33749950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5885-06F3-8D0A-2D10-5E1836B31C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04CC-1359-ADAC-7310-7DD83467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3137E-6A8E-D68B-494C-E5810DD9257E}"/>
              </a:ext>
            </a:extLst>
          </p:cNvPr>
          <p:cNvSpPr txBox="1"/>
          <p:nvPr/>
        </p:nvSpPr>
        <p:spPr>
          <a:xfrm>
            <a:off x="1022959" y="2367420"/>
            <a:ext cx="10146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Sent an email yesterday: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Please download the Course Schedule again – new date at end of document is May 12,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Readings sent for Class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Will send the rest soon</a:t>
            </a:r>
          </a:p>
        </p:txBody>
      </p:sp>
    </p:spTree>
    <p:extLst>
      <p:ext uri="{BB962C8B-B14F-4D97-AF65-F5344CB8AC3E}">
        <p14:creationId xmlns:p14="http://schemas.microsoft.com/office/powerpoint/2010/main" val="34731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19F94-3956-8706-0528-BC7C6AF79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AF49-0794-9143-18C2-FCCD9F20D3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45B2-FD24-E5C5-3AED-FF272BAC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5B46-DA58-1BC9-92F1-30757C9EBC5B}"/>
              </a:ext>
            </a:extLst>
          </p:cNvPr>
          <p:cNvSpPr txBox="1"/>
          <p:nvPr/>
        </p:nvSpPr>
        <p:spPr>
          <a:xfrm>
            <a:off x="838201" y="2046913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Answer to the question about FNCC requirements for this course:</a:t>
            </a:r>
          </a:p>
          <a:p>
            <a:endParaRPr lang="en-CA" sz="2800" dirty="0"/>
          </a:p>
          <a:p>
            <a:pPr fontAlgn="base"/>
            <a:r>
              <a:rPr lang="en-CA" sz="2400" dirty="0"/>
              <a:t>“For FNCC assignments, the students should bring the individual assignment instructions to Amy Perreault (</a:t>
            </a:r>
            <a:r>
              <a:rPr lang="en-CA" sz="2400" dirty="0">
                <a:hlinkClick r:id="rId2"/>
              </a:rPr>
              <a:t>amy.perreault@ubc.ca</a:t>
            </a:r>
            <a:r>
              <a:rPr lang="en-CA" sz="2400" dirty="0"/>
              <a:t>) who is the FNCC manager for the </a:t>
            </a:r>
            <a:r>
              <a:rPr lang="en-CA" sz="2400" dirty="0" err="1"/>
              <a:t>iSchool</a:t>
            </a:r>
            <a:r>
              <a:rPr lang="en-CA" sz="2400" dirty="0"/>
              <a:t>.</a:t>
            </a:r>
            <a:br>
              <a:rPr lang="en-CA" sz="2400" dirty="0"/>
            </a:br>
            <a:endParaRPr lang="en-CA" sz="2400" dirty="0"/>
          </a:p>
          <a:p>
            <a:pPr fontAlgn="base"/>
            <a:r>
              <a:rPr lang="en-CA" sz="2400" dirty="0"/>
              <a:t>Amy is a wealth of information and support for students and faculty alike.</a:t>
            </a:r>
          </a:p>
          <a:p>
            <a:pPr fontAlgn="base"/>
            <a:endParaRPr lang="en-CA" sz="2400" dirty="0"/>
          </a:p>
          <a:p>
            <a:pPr fontAlgn="base"/>
            <a:r>
              <a:rPr lang="en-CA" sz="2400" dirty="0"/>
              <a:t>In consultation with the student and instructor as needed, Amy will help the student formulate an approach that fulfills the assignment parameters and satisfies the FNCC requirements.”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4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B36E-4F4B-1EB5-6072-6898C363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D60-E26E-656D-F0D9-0CD63C94B8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409CD-BC2F-07DF-31B6-777377324626}"/>
              </a:ext>
            </a:extLst>
          </p:cNvPr>
          <p:cNvSpPr txBox="1"/>
          <p:nvPr/>
        </p:nvSpPr>
        <p:spPr>
          <a:xfrm>
            <a:off x="838200" y="1845084"/>
            <a:ext cx="10146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Information Literacy Pre-Assessment</a:t>
            </a:r>
          </a:p>
          <a:p>
            <a:r>
              <a:rPr lang="en-US" sz="1600" dirty="0"/>
              <a:t>  </a:t>
            </a:r>
          </a:p>
          <a:p>
            <a:r>
              <a:rPr lang="en-US" sz="2400" dirty="0"/>
              <a:t>I’ve had six responses so far.  So far, it’s looking like Proximity searching, The Information Cycle, and AI Search Tools are the topics that are least familiar. </a:t>
            </a:r>
          </a:p>
          <a:p>
            <a:endParaRPr lang="en-US" sz="2400" dirty="0"/>
          </a:p>
          <a:p>
            <a:r>
              <a:rPr lang="en-US" sz="2400" dirty="0"/>
              <a:t>The most familiar topics include Article database searching and Citation styles.</a:t>
            </a:r>
          </a:p>
          <a:p>
            <a:endParaRPr lang="en-US" sz="2400" dirty="0"/>
          </a:p>
          <a:p>
            <a:r>
              <a:rPr lang="en-US" sz="2400" dirty="0"/>
              <a:t>It’s too early to see patterns across the class just yet.  When everyone has completed the survey, I’ll be able to report back more fully.  </a:t>
            </a:r>
          </a:p>
          <a:p>
            <a:endParaRPr lang="en-US" sz="2400" dirty="0"/>
          </a:p>
          <a:p>
            <a:r>
              <a:rPr lang="en-US" sz="2400" dirty="0"/>
              <a:t>Survey link: </a:t>
            </a:r>
            <a:r>
              <a:rPr lang="en-CA" sz="2400" dirty="0">
                <a:hlinkClick r:id="rId2"/>
              </a:rPr>
              <a:t>https://ubc.ca1.qualtrics.com/jfe/form/SV_3LeUPAVH99Ug2cm</a:t>
            </a:r>
            <a:r>
              <a:rPr lang="en-CA" sz="2400" dirty="0"/>
              <a:t>. 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603A-4A0B-C646-2B0C-41A28EEC4E14}"/>
              </a:ext>
            </a:extLst>
          </p:cNvPr>
          <p:cNvSpPr txBox="1"/>
          <p:nvPr/>
        </p:nvSpPr>
        <p:spPr>
          <a:xfrm>
            <a:off x="6527800" y="6006895"/>
            <a:ext cx="4242828" cy="461665"/>
          </a:xfrm>
          <a:prstGeom prst="rect">
            <a:avLst/>
          </a:prstGeom>
          <a:solidFill>
            <a:srgbClr val="FFD579"/>
          </a:solidFill>
        </p:spPr>
        <p:txBody>
          <a:bodyPr wrap="none" rtlCol="0">
            <a:spAutoFit/>
          </a:bodyPr>
          <a:lstStyle/>
          <a:p>
            <a:r>
              <a:rPr lang="en-CA" sz="2400" u="sng" dirty="0"/>
              <a:t>Due date</a:t>
            </a:r>
            <a:r>
              <a:rPr lang="en-CA" sz="2400" dirty="0"/>
              <a:t>: Please aim for </a:t>
            </a:r>
            <a:r>
              <a:rPr lang="en-CA" sz="2400" b="1" dirty="0"/>
              <a:t>May 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76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54EC6-02C5-967B-53E9-076918C2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B0D4-DA36-2BE3-B1D3-75EAAF5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38570-4A3A-5B65-B21F-0AE6202F6AB6}"/>
              </a:ext>
            </a:extLst>
          </p:cNvPr>
          <p:cNvSpPr txBox="1"/>
          <p:nvPr/>
        </p:nvSpPr>
        <p:spPr>
          <a:xfrm>
            <a:off x="838200" y="1845084"/>
            <a:ext cx="10146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Sign ups for Class #3 Discussion</a:t>
            </a:r>
          </a:p>
          <a:p>
            <a:r>
              <a:rPr lang="en-US" sz="1600" dirty="0"/>
              <a:t>  </a:t>
            </a:r>
          </a:p>
          <a:p>
            <a:r>
              <a:rPr lang="en-CA" sz="2400" dirty="0"/>
              <a:t>Our official class size is now 23 students, which means we need: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4 discussion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4 reporters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5 of the other roles</a:t>
            </a:r>
          </a:p>
          <a:p>
            <a:endParaRPr lang="en-CA" sz="2400" dirty="0"/>
          </a:p>
          <a:p>
            <a:r>
              <a:rPr lang="en-CA" sz="2400" dirty="0"/>
              <a:t>We currently have 5 reporters – would someone feel comfortable switching to a different role? </a:t>
            </a:r>
          </a:p>
          <a:p>
            <a:endParaRPr lang="en-CA" sz="2400" dirty="0"/>
          </a:p>
          <a:p>
            <a:r>
              <a:rPr lang="en-CA" sz="2400" dirty="0"/>
              <a:t>For those who haven’t yet signed up, please do so as soon as you can.  </a:t>
            </a:r>
          </a:p>
          <a:p>
            <a:r>
              <a:rPr lang="en-US" sz="2400" dirty="0">
                <a:hlinkClick r:id="rId2"/>
              </a:rPr>
              <a:t>https://wiki.ubc.ca/LIBR535SignupWk3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89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7B5-726D-0443-E240-66594A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A6E8-B3AD-E584-1C58-2B5BEA68FEFE}"/>
              </a:ext>
            </a:extLst>
          </p:cNvPr>
          <p:cNvSpPr txBox="1"/>
          <p:nvPr/>
        </p:nvSpPr>
        <p:spPr>
          <a:xfrm>
            <a:off x="479018" y="1938222"/>
            <a:ext cx="3940582" cy="462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expectations of me are clear from the effective teaching list!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My expectations of you: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List from Class #1’s PowerPoint (You will get the most out of this course if you...)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8CC7F-974D-DE56-0D96-FE1EC24B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58207"/>
            <a:ext cx="7772400" cy="41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9891-7D45-8356-EF32-4A448CFD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A35A-5203-314B-4E84-DFD6C1CAE6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4400E-5520-231E-3445-C4621E72B905}"/>
              </a:ext>
            </a:extLst>
          </p:cNvPr>
          <p:cNvSpPr txBox="1"/>
          <p:nvPr/>
        </p:nvSpPr>
        <p:spPr>
          <a:xfrm>
            <a:off x="864499" y="1863394"/>
            <a:ext cx="10515600" cy="462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My expectations of you,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…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Read the rubrics for all assignments – ask if anything is unclear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Read all assignment instructions carefully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Ask questions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Participate in activities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Challenge yourself and be gentle with yourself</a:t>
            </a: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 respectful and kind towards yourselves and each other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Make mistakes!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1401</Words>
  <Application>Microsoft Macintosh PowerPoint</Application>
  <PresentationFormat>Widescreen</PresentationFormat>
  <Paragraphs>173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Schoolbook</vt:lpstr>
      <vt:lpstr>Courier New</vt:lpstr>
      <vt:lpstr>Wingdings</vt:lpstr>
      <vt:lpstr>Office Theme</vt:lpstr>
      <vt:lpstr>Instructional Role of the Librarian</vt:lpstr>
      <vt:lpstr>Before we begin…</vt:lpstr>
      <vt:lpstr>Housekeeping</vt:lpstr>
      <vt:lpstr>Housekeeping</vt:lpstr>
      <vt:lpstr>Housekeeping</vt:lpstr>
      <vt:lpstr>Housekeeping</vt:lpstr>
      <vt:lpstr>Housekeeping</vt:lpstr>
      <vt:lpstr>Housekeeping</vt:lpstr>
      <vt:lpstr>Housekeeping</vt:lpstr>
      <vt:lpstr>Housekeeping</vt:lpstr>
      <vt:lpstr>Housekeeping</vt:lpstr>
      <vt:lpstr>Teaching Demonstration</vt:lpstr>
      <vt:lpstr>Teaching Demonstration</vt:lpstr>
      <vt:lpstr>Deconstruction of Lesson</vt:lpstr>
      <vt:lpstr>Deconstruction of Lesson</vt:lpstr>
      <vt:lpstr>Let’s Try It!</vt:lpstr>
      <vt:lpstr>Let’s Try It!</vt:lpstr>
      <vt:lpstr>Let’s Try It!</vt:lpstr>
      <vt:lpstr>Let’s Try It!</vt:lpstr>
      <vt:lpstr>Share your Lesson</vt:lpstr>
      <vt:lpstr>Debrief</vt:lpstr>
      <vt:lpstr>Debrief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Role of the Librarian</dc:title>
  <dc:creator>Fiona Hunt</dc:creator>
  <cp:lastModifiedBy>Fiona Hunt</cp:lastModifiedBy>
  <cp:revision>80</cp:revision>
  <dcterms:created xsi:type="dcterms:W3CDTF">2022-08-18T18:08:31Z</dcterms:created>
  <dcterms:modified xsi:type="dcterms:W3CDTF">2026-05-13T08:10:52Z</dcterms:modified>
</cp:coreProperties>
</file>