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83" d="100"/>
          <a:sy n="83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14-12-08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DAY 1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334396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b="1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0" dirty="0" smtClean="0"/>
                        <a:t>Feedback</a:t>
                      </a:r>
                      <a:r>
                        <a:rPr lang="en-CA" sz="2000" i="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1" baseline="0" dirty="0" smtClean="0"/>
                        <a:t>Ensure integration 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Course and teaching evaluation plan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785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How does the learning experience that you designed for your students require their input? </a:t>
            </a:r>
          </a:p>
          <a:p>
            <a:r>
              <a:rPr lang="en-CA" dirty="0" smtClean="0"/>
              <a:t>How does the ways in which you gather input from students increase their engagement and co-responsibility for the learning process? </a:t>
            </a:r>
          </a:p>
          <a:p>
            <a:r>
              <a:rPr lang="en-CA" dirty="0" smtClean="0"/>
              <a:t>What aspects of their context or situational factors could be engaged by the learning experience?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Conceptualization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just went through Kolb’s Learning Cycles together... To show how a learner can be engaged to learn in ways that are open to their identity, prior learning, or context.</a:t>
            </a:r>
          </a:p>
          <a:p>
            <a:r>
              <a:rPr lang="en-US" dirty="0" smtClean="0"/>
              <a:t>Do you think that Kolb’s Learning cycle does do this? Why/Why not?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Situational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prior understanding did you bring into the Kolb cycle when you were trying to understand it, and then trying to design for it?</a:t>
            </a:r>
          </a:p>
          <a:p>
            <a:r>
              <a:rPr lang="en-US" dirty="0" smtClean="0"/>
              <a:t>Experiences?</a:t>
            </a:r>
          </a:p>
          <a:p>
            <a:r>
              <a:rPr lang="en-US" dirty="0" smtClean="0"/>
              <a:t>Values?</a:t>
            </a:r>
          </a:p>
          <a:p>
            <a:r>
              <a:rPr lang="en-US" dirty="0" smtClean="0"/>
              <a:t>Beliefs?</a:t>
            </a:r>
          </a:p>
          <a:p>
            <a:r>
              <a:rPr lang="en-US" dirty="0" smtClean="0"/>
              <a:t>What about being at UBC or your University (institutional context) did you bring into this?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Situational Factors of your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(Draw from your pre-work with </a:t>
            </a:r>
            <a:r>
              <a:rPr lang="en-US" i="1" dirty="0" smtClean="0"/>
              <a:t>Planning your course: things </a:t>
            </a:r>
            <a:r>
              <a:rPr lang="en-US" i="1" smtClean="0"/>
              <a:t>to consider</a:t>
            </a:r>
            <a:r>
              <a:rPr lang="en-US" smtClean="0"/>
              <a:t>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DAY 2/3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422617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b="0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0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0" dirty="0" smtClean="0"/>
                        <a:t>Feedback</a:t>
                      </a:r>
                      <a:r>
                        <a:rPr lang="en-CA" sz="2000" b="1" i="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1" baseline="0" dirty="0" smtClean="0"/>
                        <a:t>Ensure integration </a:t>
                      </a:r>
                      <a:endParaRPr lang="en-CA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Course and teaching evaluation plan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19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DAY 2/3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9985376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Feedback</a:t>
                      </a:r>
                      <a:r>
                        <a:rPr lang="en-CA" sz="200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1" baseline="0" dirty="0" smtClean="0"/>
                        <a:t>Ensure integration 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="1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="1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="1" baseline="0" dirty="0" smtClean="0"/>
                        <a:t>Course and teaching evaluation plan</a:t>
                      </a:r>
                      <a:endParaRPr lang="en-CA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73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Morning: DAY 1: Situational Factors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situational factors?</a:t>
            </a:r>
          </a:p>
          <a:p>
            <a:r>
              <a:rPr lang="en-US" dirty="0" smtClean="0"/>
              <a:t>Why consider situational factors in your course design?</a:t>
            </a:r>
          </a:p>
          <a:p>
            <a:r>
              <a:rPr lang="en-US" dirty="0" smtClean="0"/>
              <a:t>What are your situational factors?</a:t>
            </a:r>
          </a:p>
          <a:p>
            <a:r>
              <a:rPr lang="en-US" dirty="0" smtClean="0"/>
              <a:t>Course Design Learning Objectives</a:t>
            </a:r>
          </a:p>
          <a:p>
            <a:r>
              <a:rPr lang="en-US" dirty="0" smtClean="0"/>
              <a:t>Situational Factor 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22073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Course Design Intensive: Learning Objectives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Upon completion of the Course Design Intensive you will be able to: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Design for your learners by identifying their situational factors and course context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Develop course goals (themes) and learning objectives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Apply lesson planning methods that allow you to select appropriate learning activities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Implement teaching strategies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Create a learning evaluation plan for your course, including formative and summative assessment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Share course design knowledge with your department or faculty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44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Situational Factors: Learning Objectives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/>
              <a:buChar char="•"/>
            </a:pPr>
            <a:r>
              <a:rPr lang="en-CA" sz="2400" dirty="0" smtClean="0"/>
              <a:t>To design for learners rather than for “types” (demographics) of people</a:t>
            </a:r>
            <a:endParaRPr lang="en-US" sz="2400" dirty="0" smtClean="0"/>
          </a:p>
          <a:p>
            <a:pPr lvl="0">
              <a:buFont typeface="Arial"/>
              <a:buChar char="•"/>
            </a:pPr>
            <a:r>
              <a:rPr lang="en-CA" sz="2400" dirty="0" smtClean="0"/>
              <a:t>To design a learning process that integrates situational factors (context) into it</a:t>
            </a:r>
            <a:endParaRPr lang="en-US" sz="2400" dirty="0" smtClean="0"/>
          </a:p>
          <a:p>
            <a:pPr lvl="0">
              <a:buFont typeface="Arial"/>
              <a:buChar char="•"/>
            </a:pPr>
            <a:r>
              <a:rPr lang="en-CA" sz="2400" dirty="0" smtClean="0"/>
              <a:t>To identify different kinds of situational factors worth considering when designing a course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44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Learner-</a:t>
            </a:r>
            <a:r>
              <a:rPr lang="en-US" dirty="0" err="1" smtClean="0"/>
              <a:t>Centred</a:t>
            </a:r>
            <a:r>
              <a:rPr lang="en-US" dirty="0" smtClean="0"/>
              <a:t> Design... And how does it relate to Situational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Designing for “types of people” (demographics) – which might mean no learning or negative learning takes place if your assumptions of your learners are wrong</a:t>
            </a:r>
          </a:p>
          <a:p>
            <a:r>
              <a:rPr lang="en-US" dirty="0" smtClean="0"/>
              <a:t>Designing for learners in ways that are open to different prior learning and contexts that they may be coming from.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Kolb’s Learning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Concrete Experience</a:t>
            </a:r>
          </a:p>
          <a:p>
            <a:r>
              <a:rPr lang="en-US" dirty="0" smtClean="0"/>
              <a:t>Reflect: </a:t>
            </a:r>
            <a:r>
              <a:rPr lang="en-US" i="1" dirty="0" smtClean="0"/>
              <a:t>How does this example go through Kolb’s Learning Cycle?</a:t>
            </a:r>
          </a:p>
          <a:p>
            <a:r>
              <a:rPr lang="en-US" dirty="0" smtClean="0"/>
              <a:t>Abstract Conceptualization: </a:t>
            </a:r>
            <a:r>
              <a:rPr lang="en-US" i="1" dirty="0" smtClean="0"/>
              <a:t>How does the learning form principles? (e.g., for Math, for eating fruit, etc.?)</a:t>
            </a:r>
          </a:p>
          <a:p>
            <a:r>
              <a:rPr lang="en-US" dirty="0" smtClean="0"/>
              <a:t>Active Experimentation: </a:t>
            </a:r>
            <a:r>
              <a:rPr lang="en-US" i="1" dirty="0" smtClean="0"/>
              <a:t>Create your own learning experience for your students (ideally related to the subject matter of your course)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Creating the Learning Experience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455</TotalTime>
  <Words>659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Integrated Course Design: DAY 1</vt:lpstr>
      <vt:lpstr>Integrated Course Design: DAY 2/3</vt:lpstr>
      <vt:lpstr>Integrated Course Design: DAY 2/3</vt:lpstr>
      <vt:lpstr>Morning: DAY 1: Situational Factors</vt:lpstr>
      <vt:lpstr>Course Design Intensive: Learning Objectives</vt:lpstr>
      <vt:lpstr>Situational Factors: Learning Objectives</vt:lpstr>
      <vt:lpstr>What is Learner-Centred Design... And how does it relate to Situational Factors?</vt:lpstr>
      <vt:lpstr>Kolb’s Learning Cycle</vt:lpstr>
      <vt:lpstr>Concrete Experience</vt:lpstr>
      <vt:lpstr>Reflection</vt:lpstr>
      <vt:lpstr>Abstract Conceptualization</vt:lpstr>
      <vt:lpstr>Your Situational Factors</vt:lpstr>
      <vt:lpstr>The Situational Factors of your course</vt:lpstr>
    </vt:vector>
  </TitlesOfParts>
  <Company>University of BC - Department of 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Rawn</dc:creator>
  <cp:lastModifiedBy>Jessica Earle-Meadows</cp:lastModifiedBy>
  <cp:revision>46</cp:revision>
  <dcterms:created xsi:type="dcterms:W3CDTF">2014-12-08T01:52:17Z</dcterms:created>
  <dcterms:modified xsi:type="dcterms:W3CDTF">2014-12-08T21:53:15Z</dcterms:modified>
</cp:coreProperties>
</file>