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9" r:id="rId3"/>
    <p:sldId id="258" r:id="rId4"/>
    <p:sldId id="259" r:id="rId5"/>
    <p:sldId id="270" r:id="rId6"/>
    <p:sldId id="271" r:id="rId7"/>
    <p:sldId id="272" r:id="rId8"/>
    <p:sldId id="262" r:id="rId9"/>
    <p:sldId id="273" r:id="rId10"/>
    <p:sldId id="263" r:id="rId11"/>
    <p:sldId id="268" r:id="rId12"/>
    <p:sldId id="267" r:id="rId13"/>
    <p:sldId id="266" r:id="rId14"/>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6262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0" d="100"/>
          <a:sy n="80" d="100"/>
        </p:scale>
        <p:origin x="58" y="2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1C473DF-D4DF-47AD-8196-1958A2B8D1F7}"/>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endParaRPr lang="fr-CH"/>
          </a:p>
        </p:txBody>
      </p:sp>
      <p:sp>
        <p:nvSpPr>
          <p:cNvPr id="3" name="Sous-titre 2">
            <a:extLst>
              <a:ext uri="{FF2B5EF4-FFF2-40B4-BE49-F238E27FC236}">
                <a16:creationId xmlns:a16="http://schemas.microsoft.com/office/drawing/2014/main" id="{6A25D608-D89D-4647-9420-15CB5CC68F1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endParaRPr lang="fr-CH"/>
          </a:p>
        </p:txBody>
      </p:sp>
      <p:sp>
        <p:nvSpPr>
          <p:cNvPr id="4" name="Espace réservé de la date 3">
            <a:extLst>
              <a:ext uri="{FF2B5EF4-FFF2-40B4-BE49-F238E27FC236}">
                <a16:creationId xmlns:a16="http://schemas.microsoft.com/office/drawing/2014/main" id="{69611FFF-1244-4F51-9230-4B2B93FDBA4B}"/>
              </a:ext>
            </a:extLst>
          </p:cNvPr>
          <p:cNvSpPr>
            <a:spLocks noGrp="1"/>
          </p:cNvSpPr>
          <p:nvPr>
            <p:ph type="dt" sz="half" idx="10"/>
          </p:nvPr>
        </p:nvSpPr>
        <p:spPr/>
        <p:txBody>
          <a:bodyPr/>
          <a:lstStyle/>
          <a:p>
            <a:fld id="{9270CE02-D78C-4C83-99B7-5C4EA64547FF}" type="datetimeFigureOut">
              <a:rPr lang="fr-CH" smtClean="0"/>
              <a:t>17.02.2018</a:t>
            </a:fld>
            <a:endParaRPr lang="fr-CH"/>
          </a:p>
        </p:txBody>
      </p:sp>
      <p:sp>
        <p:nvSpPr>
          <p:cNvPr id="5" name="Espace réservé du pied de page 4">
            <a:extLst>
              <a:ext uri="{FF2B5EF4-FFF2-40B4-BE49-F238E27FC236}">
                <a16:creationId xmlns:a16="http://schemas.microsoft.com/office/drawing/2014/main" id="{C5F93D96-8E44-41CE-B995-13E9AC0CDBEF}"/>
              </a:ext>
            </a:extLst>
          </p:cNvPr>
          <p:cNvSpPr>
            <a:spLocks noGrp="1"/>
          </p:cNvSpPr>
          <p:nvPr>
            <p:ph type="ftr" sz="quarter" idx="11"/>
          </p:nvPr>
        </p:nvSpPr>
        <p:spPr/>
        <p:txBody>
          <a:bodyPr/>
          <a:lstStyle/>
          <a:p>
            <a:endParaRPr lang="fr-CH"/>
          </a:p>
        </p:txBody>
      </p:sp>
      <p:sp>
        <p:nvSpPr>
          <p:cNvPr id="6" name="Espace réservé du numéro de diapositive 5">
            <a:extLst>
              <a:ext uri="{FF2B5EF4-FFF2-40B4-BE49-F238E27FC236}">
                <a16:creationId xmlns:a16="http://schemas.microsoft.com/office/drawing/2014/main" id="{D8B2620D-E299-403B-902F-8426206C3BD7}"/>
              </a:ext>
            </a:extLst>
          </p:cNvPr>
          <p:cNvSpPr>
            <a:spLocks noGrp="1"/>
          </p:cNvSpPr>
          <p:nvPr>
            <p:ph type="sldNum" sz="quarter" idx="12"/>
          </p:nvPr>
        </p:nvSpPr>
        <p:spPr/>
        <p:txBody>
          <a:bodyPr/>
          <a:lstStyle/>
          <a:p>
            <a:fld id="{99528FE6-BB99-430C-903B-D95DE67F0BB6}" type="slidenum">
              <a:rPr lang="fr-CH" smtClean="0"/>
              <a:t>‹N°›</a:t>
            </a:fld>
            <a:endParaRPr lang="fr-CH"/>
          </a:p>
        </p:txBody>
      </p:sp>
    </p:spTree>
    <p:extLst>
      <p:ext uri="{BB962C8B-B14F-4D97-AF65-F5344CB8AC3E}">
        <p14:creationId xmlns:p14="http://schemas.microsoft.com/office/powerpoint/2010/main" val="24601333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F5C34D7-8AA7-45EE-ABAA-F2743556150A}"/>
              </a:ext>
            </a:extLst>
          </p:cNvPr>
          <p:cNvSpPr>
            <a:spLocks noGrp="1"/>
          </p:cNvSpPr>
          <p:nvPr>
            <p:ph type="title"/>
          </p:nvPr>
        </p:nvSpPr>
        <p:spPr/>
        <p:txBody>
          <a:bodyPr/>
          <a:lstStyle/>
          <a:p>
            <a:r>
              <a:rPr lang="fr-FR"/>
              <a:t>Modifiez le style du titre</a:t>
            </a:r>
            <a:endParaRPr lang="fr-CH"/>
          </a:p>
        </p:txBody>
      </p:sp>
      <p:sp>
        <p:nvSpPr>
          <p:cNvPr id="3" name="Espace réservé du texte vertical 2">
            <a:extLst>
              <a:ext uri="{FF2B5EF4-FFF2-40B4-BE49-F238E27FC236}">
                <a16:creationId xmlns:a16="http://schemas.microsoft.com/office/drawing/2014/main" id="{D9C42EFB-664B-458E-AF2E-111DED675D82}"/>
              </a:ext>
            </a:extLst>
          </p:cNvPr>
          <p:cNvSpPr>
            <a:spLocks noGrp="1"/>
          </p:cNvSpPr>
          <p:nvPr>
            <p:ph type="body" orient="vert" idx="1"/>
          </p:nvPr>
        </p:nvSpPr>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H"/>
          </a:p>
        </p:txBody>
      </p:sp>
      <p:sp>
        <p:nvSpPr>
          <p:cNvPr id="4" name="Espace réservé de la date 3">
            <a:extLst>
              <a:ext uri="{FF2B5EF4-FFF2-40B4-BE49-F238E27FC236}">
                <a16:creationId xmlns:a16="http://schemas.microsoft.com/office/drawing/2014/main" id="{9FFD4733-113C-4236-9453-6D8D30619801}"/>
              </a:ext>
            </a:extLst>
          </p:cNvPr>
          <p:cNvSpPr>
            <a:spLocks noGrp="1"/>
          </p:cNvSpPr>
          <p:nvPr>
            <p:ph type="dt" sz="half" idx="10"/>
          </p:nvPr>
        </p:nvSpPr>
        <p:spPr/>
        <p:txBody>
          <a:bodyPr/>
          <a:lstStyle/>
          <a:p>
            <a:fld id="{9270CE02-D78C-4C83-99B7-5C4EA64547FF}" type="datetimeFigureOut">
              <a:rPr lang="fr-CH" smtClean="0"/>
              <a:t>17.02.2018</a:t>
            </a:fld>
            <a:endParaRPr lang="fr-CH"/>
          </a:p>
        </p:txBody>
      </p:sp>
      <p:sp>
        <p:nvSpPr>
          <p:cNvPr id="5" name="Espace réservé du pied de page 4">
            <a:extLst>
              <a:ext uri="{FF2B5EF4-FFF2-40B4-BE49-F238E27FC236}">
                <a16:creationId xmlns:a16="http://schemas.microsoft.com/office/drawing/2014/main" id="{CF7ACB9E-40BC-4306-A480-BBC054ABA4A5}"/>
              </a:ext>
            </a:extLst>
          </p:cNvPr>
          <p:cNvSpPr>
            <a:spLocks noGrp="1"/>
          </p:cNvSpPr>
          <p:nvPr>
            <p:ph type="ftr" sz="quarter" idx="11"/>
          </p:nvPr>
        </p:nvSpPr>
        <p:spPr/>
        <p:txBody>
          <a:bodyPr/>
          <a:lstStyle/>
          <a:p>
            <a:endParaRPr lang="fr-CH"/>
          </a:p>
        </p:txBody>
      </p:sp>
      <p:sp>
        <p:nvSpPr>
          <p:cNvPr id="6" name="Espace réservé du numéro de diapositive 5">
            <a:extLst>
              <a:ext uri="{FF2B5EF4-FFF2-40B4-BE49-F238E27FC236}">
                <a16:creationId xmlns:a16="http://schemas.microsoft.com/office/drawing/2014/main" id="{84B039BD-1EBC-45D5-9013-788BE3DD0055}"/>
              </a:ext>
            </a:extLst>
          </p:cNvPr>
          <p:cNvSpPr>
            <a:spLocks noGrp="1"/>
          </p:cNvSpPr>
          <p:nvPr>
            <p:ph type="sldNum" sz="quarter" idx="12"/>
          </p:nvPr>
        </p:nvSpPr>
        <p:spPr/>
        <p:txBody>
          <a:bodyPr/>
          <a:lstStyle/>
          <a:p>
            <a:fld id="{99528FE6-BB99-430C-903B-D95DE67F0BB6}" type="slidenum">
              <a:rPr lang="fr-CH" smtClean="0"/>
              <a:t>‹N°›</a:t>
            </a:fld>
            <a:endParaRPr lang="fr-CH"/>
          </a:p>
        </p:txBody>
      </p:sp>
    </p:spTree>
    <p:extLst>
      <p:ext uri="{BB962C8B-B14F-4D97-AF65-F5344CB8AC3E}">
        <p14:creationId xmlns:p14="http://schemas.microsoft.com/office/powerpoint/2010/main" val="36657585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4226C4BA-D0B0-4CC5-B54B-068EEBE58B09}"/>
              </a:ext>
            </a:extLst>
          </p:cNvPr>
          <p:cNvSpPr>
            <a:spLocks noGrp="1"/>
          </p:cNvSpPr>
          <p:nvPr>
            <p:ph type="title" orient="vert"/>
          </p:nvPr>
        </p:nvSpPr>
        <p:spPr>
          <a:xfrm>
            <a:off x="8724900" y="365125"/>
            <a:ext cx="2628900" cy="5811838"/>
          </a:xfrm>
        </p:spPr>
        <p:txBody>
          <a:bodyPr vert="eaVert"/>
          <a:lstStyle/>
          <a:p>
            <a:r>
              <a:rPr lang="fr-FR"/>
              <a:t>Modifiez le style du titre</a:t>
            </a:r>
            <a:endParaRPr lang="fr-CH"/>
          </a:p>
        </p:txBody>
      </p:sp>
      <p:sp>
        <p:nvSpPr>
          <p:cNvPr id="3" name="Espace réservé du texte vertical 2">
            <a:extLst>
              <a:ext uri="{FF2B5EF4-FFF2-40B4-BE49-F238E27FC236}">
                <a16:creationId xmlns:a16="http://schemas.microsoft.com/office/drawing/2014/main" id="{B2772347-D35B-4006-A44E-7745D80F7BF5}"/>
              </a:ext>
            </a:extLst>
          </p:cNvPr>
          <p:cNvSpPr>
            <a:spLocks noGrp="1"/>
          </p:cNvSpPr>
          <p:nvPr>
            <p:ph type="body" orient="vert" idx="1"/>
          </p:nvPr>
        </p:nvSpPr>
        <p:spPr>
          <a:xfrm>
            <a:off x="838200" y="365125"/>
            <a:ext cx="7734300" cy="5811838"/>
          </a:xfrm>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H"/>
          </a:p>
        </p:txBody>
      </p:sp>
      <p:sp>
        <p:nvSpPr>
          <p:cNvPr id="4" name="Espace réservé de la date 3">
            <a:extLst>
              <a:ext uri="{FF2B5EF4-FFF2-40B4-BE49-F238E27FC236}">
                <a16:creationId xmlns:a16="http://schemas.microsoft.com/office/drawing/2014/main" id="{4D2B0245-1020-4593-8DB4-BC0E0E7765B3}"/>
              </a:ext>
            </a:extLst>
          </p:cNvPr>
          <p:cNvSpPr>
            <a:spLocks noGrp="1"/>
          </p:cNvSpPr>
          <p:nvPr>
            <p:ph type="dt" sz="half" idx="10"/>
          </p:nvPr>
        </p:nvSpPr>
        <p:spPr/>
        <p:txBody>
          <a:bodyPr/>
          <a:lstStyle/>
          <a:p>
            <a:fld id="{9270CE02-D78C-4C83-99B7-5C4EA64547FF}" type="datetimeFigureOut">
              <a:rPr lang="fr-CH" smtClean="0"/>
              <a:t>17.02.2018</a:t>
            </a:fld>
            <a:endParaRPr lang="fr-CH"/>
          </a:p>
        </p:txBody>
      </p:sp>
      <p:sp>
        <p:nvSpPr>
          <p:cNvPr id="5" name="Espace réservé du pied de page 4">
            <a:extLst>
              <a:ext uri="{FF2B5EF4-FFF2-40B4-BE49-F238E27FC236}">
                <a16:creationId xmlns:a16="http://schemas.microsoft.com/office/drawing/2014/main" id="{D8D05B96-40C1-4393-A6BC-722B521D2906}"/>
              </a:ext>
            </a:extLst>
          </p:cNvPr>
          <p:cNvSpPr>
            <a:spLocks noGrp="1"/>
          </p:cNvSpPr>
          <p:nvPr>
            <p:ph type="ftr" sz="quarter" idx="11"/>
          </p:nvPr>
        </p:nvSpPr>
        <p:spPr/>
        <p:txBody>
          <a:bodyPr/>
          <a:lstStyle/>
          <a:p>
            <a:endParaRPr lang="fr-CH"/>
          </a:p>
        </p:txBody>
      </p:sp>
      <p:sp>
        <p:nvSpPr>
          <p:cNvPr id="6" name="Espace réservé du numéro de diapositive 5">
            <a:extLst>
              <a:ext uri="{FF2B5EF4-FFF2-40B4-BE49-F238E27FC236}">
                <a16:creationId xmlns:a16="http://schemas.microsoft.com/office/drawing/2014/main" id="{474FB146-D79C-47FB-833A-37F7A1C80C63}"/>
              </a:ext>
            </a:extLst>
          </p:cNvPr>
          <p:cNvSpPr>
            <a:spLocks noGrp="1"/>
          </p:cNvSpPr>
          <p:nvPr>
            <p:ph type="sldNum" sz="quarter" idx="12"/>
          </p:nvPr>
        </p:nvSpPr>
        <p:spPr/>
        <p:txBody>
          <a:bodyPr/>
          <a:lstStyle/>
          <a:p>
            <a:fld id="{99528FE6-BB99-430C-903B-D95DE67F0BB6}" type="slidenum">
              <a:rPr lang="fr-CH" smtClean="0"/>
              <a:t>‹N°›</a:t>
            </a:fld>
            <a:endParaRPr lang="fr-CH"/>
          </a:p>
        </p:txBody>
      </p:sp>
    </p:spTree>
    <p:extLst>
      <p:ext uri="{BB962C8B-B14F-4D97-AF65-F5344CB8AC3E}">
        <p14:creationId xmlns:p14="http://schemas.microsoft.com/office/powerpoint/2010/main" val="29275609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F953C21-25FF-4024-AB76-A5D728F4E96E}"/>
              </a:ext>
            </a:extLst>
          </p:cNvPr>
          <p:cNvSpPr>
            <a:spLocks noGrp="1"/>
          </p:cNvSpPr>
          <p:nvPr>
            <p:ph type="title"/>
          </p:nvPr>
        </p:nvSpPr>
        <p:spPr/>
        <p:txBody>
          <a:bodyPr/>
          <a:lstStyle/>
          <a:p>
            <a:r>
              <a:rPr lang="fr-FR"/>
              <a:t>Modifiez le style du titre</a:t>
            </a:r>
            <a:endParaRPr lang="fr-CH"/>
          </a:p>
        </p:txBody>
      </p:sp>
      <p:sp>
        <p:nvSpPr>
          <p:cNvPr id="3" name="Espace réservé du contenu 2">
            <a:extLst>
              <a:ext uri="{FF2B5EF4-FFF2-40B4-BE49-F238E27FC236}">
                <a16:creationId xmlns:a16="http://schemas.microsoft.com/office/drawing/2014/main" id="{3A31A5AD-9D18-4431-9928-CCCE27B78613}"/>
              </a:ext>
            </a:extLst>
          </p:cNvPr>
          <p:cNvSpPr>
            <a:spLocks noGrp="1"/>
          </p:cNvSpPr>
          <p:nvPr>
            <p:ph idx="1"/>
          </p:nvPr>
        </p:nvSpPr>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H"/>
          </a:p>
        </p:txBody>
      </p:sp>
      <p:sp>
        <p:nvSpPr>
          <p:cNvPr id="4" name="Espace réservé de la date 3">
            <a:extLst>
              <a:ext uri="{FF2B5EF4-FFF2-40B4-BE49-F238E27FC236}">
                <a16:creationId xmlns:a16="http://schemas.microsoft.com/office/drawing/2014/main" id="{3DC9FE46-2078-4C67-9F28-F762F350DC9E}"/>
              </a:ext>
            </a:extLst>
          </p:cNvPr>
          <p:cNvSpPr>
            <a:spLocks noGrp="1"/>
          </p:cNvSpPr>
          <p:nvPr>
            <p:ph type="dt" sz="half" idx="10"/>
          </p:nvPr>
        </p:nvSpPr>
        <p:spPr/>
        <p:txBody>
          <a:bodyPr/>
          <a:lstStyle/>
          <a:p>
            <a:fld id="{9270CE02-D78C-4C83-99B7-5C4EA64547FF}" type="datetimeFigureOut">
              <a:rPr lang="fr-CH" smtClean="0"/>
              <a:t>17.02.2018</a:t>
            </a:fld>
            <a:endParaRPr lang="fr-CH"/>
          </a:p>
        </p:txBody>
      </p:sp>
      <p:sp>
        <p:nvSpPr>
          <p:cNvPr id="5" name="Espace réservé du pied de page 4">
            <a:extLst>
              <a:ext uri="{FF2B5EF4-FFF2-40B4-BE49-F238E27FC236}">
                <a16:creationId xmlns:a16="http://schemas.microsoft.com/office/drawing/2014/main" id="{AF9D24E1-FED8-4AEF-8428-4FD0AD8FAEE5}"/>
              </a:ext>
            </a:extLst>
          </p:cNvPr>
          <p:cNvSpPr>
            <a:spLocks noGrp="1"/>
          </p:cNvSpPr>
          <p:nvPr>
            <p:ph type="ftr" sz="quarter" idx="11"/>
          </p:nvPr>
        </p:nvSpPr>
        <p:spPr/>
        <p:txBody>
          <a:bodyPr/>
          <a:lstStyle/>
          <a:p>
            <a:endParaRPr lang="fr-CH"/>
          </a:p>
        </p:txBody>
      </p:sp>
      <p:sp>
        <p:nvSpPr>
          <p:cNvPr id="6" name="Espace réservé du numéro de diapositive 5">
            <a:extLst>
              <a:ext uri="{FF2B5EF4-FFF2-40B4-BE49-F238E27FC236}">
                <a16:creationId xmlns:a16="http://schemas.microsoft.com/office/drawing/2014/main" id="{D1D8B23D-01AB-48CF-8883-BC177F7E0272}"/>
              </a:ext>
            </a:extLst>
          </p:cNvPr>
          <p:cNvSpPr>
            <a:spLocks noGrp="1"/>
          </p:cNvSpPr>
          <p:nvPr>
            <p:ph type="sldNum" sz="quarter" idx="12"/>
          </p:nvPr>
        </p:nvSpPr>
        <p:spPr/>
        <p:txBody>
          <a:bodyPr/>
          <a:lstStyle/>
          <a:p>
            <a:fld id="{99528FE6-BB99-430C-903B-D95DE67F0BB6}" type="slidenum">
              <a:rPr lang="fr-CH" smtClean="0"/>
              <a:t>‹N°›</a:t>
            </a:fld>
            <a:endParaRPr lang="fr-CH"/>
          </a:p>
        </p:txBody>
      </p:sp>
    </p:spTree>
    <p:extLst>
      <p:ext uri="{BB962C8B-B14F-4D97-AF65-F5344CB8AC3E}">
        <p14:creationId xmlns:p14="http://schemas.microsoft.com/office/powerpoint/2010/main" val="17443085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5BEF648-4BAA-4937-8835-A7168899CD8A}"/>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endParaRPr lang="fr-CH"/>
          </a:p>
        </p:txBody>
      </p:sp>
      <p:sp>
        <p:nvSpPr>
          <p:cNvPr id="3" name="Espace réservé du texte 2">
            <a:extLst>
              <a:ext uri="{FF2B5EF4-FFF2-40B4-BE49-F238E27FC236}">
                <a16:creationId xmlns:a16="http://schemas.microsoft.com/office/drawing/2014/main" id="{5012C916-9ECA-413E-93A6-089D148F000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Modifier les styles du texte du masque</a:t>
            </a:r>
          </a:p>
        </p:txBody>
      </p:sp>
      <p:sp>
        <p:nvSpPr>
          <p:cNvPr id="4" name="Espace réservé de la date 3">
            <a:extLst>
              <a:ext uri="{FF2B5EF4-FFF2-40B4-BE49-F238E27FC236}">
                <a16:creationId xmlns:a16="http://schemas.microsoft.com/office/drawing/2014/main" id="{FD2F90B1-9F3E-4141-957D-CF4BEDBB9F72}"/>
              </a:ext>
            </a:extLst>
          </p:cNvPr>
          <p:cNvSpPr>
            <a:spLocks noGrp="1"/>
          </p:cNvSpPr>
          <p:nvPr>
            <p:ph type="dt" sz="half" idx="10"/>
          </p:nvPr>
        </p:nvSpPr>
        <p:spPr/>
        <p:txBody>
          <a:bodyPr/>
          <a:lstStyle/>
          <a:p>
            <a:fld id="{9270CE02-D78C-4C83-99B7-5C4EA64547FF}" type="datetimeFigureOut">
              <a:rPr lang="fr-CH" smtClean="0"/>
              <a:t>17.02.2018</a:t>
            </a:fld>
            <a:endParaRPr lang="fr-CH"/>
          </a:p>
        </p:txBody>
      </p:sp>
      <p:sp>
        <p:nvSpPr>
          <p:cNvPr id="5" name="Espace réservé du pied de page 4">
            <a:extLst>
              <a:ext uri="{FF2B5EF4-FFF2-40B4-BE49-F238E27FC236}">
                <a16:creationId xmlns:a16="http://schemas.microsoft.com/office/drawing/2014/main" id="{9FF22BD4-87AE-4F29-8D4B-563AA485EB0C}"/>
              </a:ext>
            </a:extLst>
          </p:cNvPr>
          <p:cNvSpPr>
            <a:spLocks noGrp="1"/>
          </p:cNvSpPr>
          <p:nvPr>
            <p:ph type="ftr" sz="quarter" idx="11"/>
          </p:nvPr>
        </p:nvSpPr>
        <p:spPr/>
        <p:txBody>
          <a:bodyPr/>
          <a:lstStyle/>
          <a:p>
            <a:endParaRPr lang="fr-CH"/>
          </a:p>
        </p:txBody>
      </p:sp>
      <p:sp>
        <p:nvSpPr>
          <p:cNvPr id="6" name="Espace réservé du numéro de diapositive 5">
            <a:extLst>
              <a:ext uri="{FF2B5EF4-FFF2-40B4-BE49-F238E27FC236}">
                <a16:creationId xmlns:a16="http://schemas.microsoft.com/office/drawing/2014/main" id="{21303FAA-A822-40F1-A0CB-9AD32AA59388}"/>
              </a:ext>
            </a:extLst>
          </p:cNvPr>
          <p:cNvSpPr>
            <a:spLocks noGrp="1"/>
          </p:cNvSpPr>
          <p:nvPr>
            <p:ph type="sldNum" sz="quarter" idx="12"/>
          </p:nvPr>
        </p:nvSpPr>
        <p:spPr/>
        <p:txBody>
          <a:bodyPr/>
          <a:lstStyle/>
          <a:p>
            <a:fld id="{99528FE6-BB99-430C-903B-D95DE67F0BB6}" type="slidenum">
              <a:rPr lang="fr-CH" smtClean="0"/>
              <a:t>‹N°›</a:t>
            </a:fld>
            <a:endParaRPr lang="fr-CH"/>
          </a:p>
        </p:txBody>
      </p:sp>
    </p:spTree>
    <p:extLst>
      <p:ext uri="{BB962C8B-B14F-4D97-AF65-F5344CB8AC3E}">
        <p14:creationId xmlns:p14="http://schemas.microsoft.com/office/powerpoint/2010/main" val="36037112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B2CB151-1AED-474C-98D8-F61C850598FB}"/>
              </a:ext>
            </a:extLst>
          </p:cNvPr>
          <p:cNvSpPr>
            <a:spLocks noGrp="1"/>
          </p:cNvSpPr>
          <p:nvPr>
            <p:ph type="title"/>
          </p:nvPr>
        </p:nvSpPr>
        <p:spPr/>
        <p:txBody>
          <a:bodyPr/>
          <a:lstStyle/>
          <a:p>
            <a:r>
              <a:rPr lang="fr-FR"/>
              <a:t>Modifiez le style du titre</a:t>
            </a:r>
            <a:endParaRPr lang="fr-CH"/>
          </a:p>
        </p:txBody>
      </p:sp>
      <p:sp>
        <p:nvSpPr>
          <p:cNvPr id="3" name="Espace réservé du contenu 2">
            <a:extLst>
              <a:ext uri="{FF2B5EF4-FFF2-40B4-BE49-F238E27FC236}">
                <a16:creationId xmlns:a16="http://schemas.microsoft.com/office/drawing/2014/main" id="{B4BF5908-B183-4581-A11D-4BF64F62BFB1}"/>
              </a:ext>
            </a:extLst>
          </p:cNvPr>
          <p:cNvSpPr>
            <a:spLocks noGrp="1"/>
          </p:cNvSpPr>
          <p:nvPr>
            <p:ph sz="half" idx="1"/>
          </p:nvPr>
        </p:nvSpPr>
        <p:spPr>
          <a:xfrm>
            <a:off x="838200" y="1825625"/>
            <a:ext cx="5181600" cy="435133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H"/>
          </a:p>
        </p:txBody>
      </p:sp>
      <p:sp>
        <p:nvSpPr>
          <p:cNvPr id="4" name="Espace réservé du contenu 3">
            <a:extLst>
              <a:ext uri="{FF2B5EF4-FFF2-40B4-BE49-F238E27FC236}">
                <a16:creationId xmlns:a16="http://schemas.microsoft.com/office/drawing/2014/main" id="{0AA5C124-8578-49B5-ADDA-7515D7090ABD}"/>
              </a:ext>
            </a:extLst>
          </p:cNvPr>
          <p:cNvSpPr>
            <a:spLocks noGrp="1"/>
          </p:cNvSpPr>
          <p:nvPr>
            <p:ph sz="half" idx="2"/>
          </p:nvPr>
        </p:nvSpPr>
        <p:spPr>
          <a:xfrm>
            <a:off x="6172200" y="1825625"/>
            <a:ext cx="5181600" cy="435133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H"/>
          </a:p>
        </p:txBody>
      </p:sp>
      <p:sp>
        <p:nvSpPr>
          <p:cNvPr id="5" name="Espace réservé de la date 4">
            <a:extLst>
              <a:ext uri="{FF2B5EF4-FFF2-40B4-BE49-F238E27FC236}">
                <a16:creationId xmlns:a16="http://schemas.microsoft.com/office/drawing/2014/main" id="{E7FCB4B9-EAFE-4D6F-90D9-445224CC5F9B}"/>
              </a:ext>
            </a:extLst>
          </p:cNvPr>
          <p:cNvSpPr>
            <a:spLocks noGrp="1"/>
          </p:cNvSpPr>
          <p:nvPr>
            <p:ph type="dt" sz="half" idx="10"/>
          </p:nvPr>
        </p:nvSpPr>
        <p:spPr/>
        <p:txBody>
          <a:bodyPr/>
          <a:lstStyle/>
          <a:p>
            <a:fld id="{9270CE02-D78C-4C83-99B7-5C4EA64547FF}" type="datetimeFigureOut">
              <a:rPr lang="fr-CH" smtClean="0"/>
              <a:t>17.02.2018</a:t>
            </a:fld>
            <a:endParaRPr lang="fr-CH"/>
          </a:p>
        </p:txBody>
      </p:sp>
      <p:sp>
        <p:nvSpPr>
          <p:cNvPr id="6" name="Espace réservé du pied de page 5">
            <a:extLst>
              <a:ext uri="{FF2B5EF4-FFF2-40B4-BE49-F238E27FC236}">
                <a16:creationId xmlns:a16="http://schemas.microsoft.com/office/drawing/2014/main" id="{DE19B175-86FD-4113-91FF-D89490A48F11}"/>
              </a:ext>
            </a:extLst>
          </p:cNvPr>
          <p:cNvSpPr>
            <a:spLocks noGrp="1"/>
          </p:cNvSpPr>
          <p:nvPr>
            <p:ph type="ftr" sz="quarter" idx="11"/>
          </p:nvPr>
        </p:nvSpPr>
        <p:spPr/>
        <p:txBody>
          <a:bodyPr/>
          <a:lstStyle/>
          <a:p>
            <a:endParaRPr lang="fr-CH"/>
          </a:p>
        </p:txBody>
      </p:sp>
      <p:sp>
        <p:nvSpPr>
          <p:cNvPr id="7" name="Espace réservé du numéro de diapositive 6">
            <a:extLst>
              <a:ext uri="{FF2B5EF4-FFF2-40B4-BE49-F238E27FC236}">
                <a16:creationId xmlns:a16="http://schemas.microsoft.com/office/drawing/2014/main" id="{F1DF2F5F-9D1B-46E5-B46A-364254BED1D8}"/>
              </a:ext>
            </a:extLst>
          </p:cNvPr>
          <p:cNvSpPr>
            <a:spLocks noGrp="1"/>
          </p:cNvSpPr>
          <p:nvPr>
            <p:ph type="sldNum" sz="quarter" idx="12"/>
          </p:nvPr>
        </p:nvSpPr>
        <p:spPr/>
        <p:txBody>
          <a:bodyPr/>
          <a:lstStyle/>
          <a:p>
            <a:fld id="{99528FE6-BB99-430C-903B-D95DE67F0BB6}" type="slidenum">
              <a:rPr lang="fr-CH" smtClean="0"/>
              <a:t>‹N°›</a:t>
            </a:fld>
            <a:endParaRPr lang="fr-CH"/>
          </a:p>
        </p:txBody>
      </p:sp>
    </p:spTree>
    <p:extLst>
      <p:ext uri="{BB962C8B-B14F-4D97-AF65-F5344CB8AC3E}">
        <p14:creationId xmlns:p14="http://schemas.microsoft.com/office/powerpoint/2010/main" val="28638539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B9A3E5E-C1EA-429A-815C-ABFCD08A4CD5}"/>
              </a:ext>
            </a:extLst>
          </p:cNvPr>
          <p:cNvSpPr>
            <a:spLocks noGrp="1"/>
          </p:cNvSpPr>
          <p:nvPr>
            <p:ph type="title"/>
          </p:nvPr>
        </p:nvSpPr>
        <p:spPr>
          <a:xfrm>
            <a:off x="839788" y="365125"/>
            <a:ext cx="10515600" cy="1325563"/>
          </a:xfrm>
        </p:spPr>
        <p:txBody>
          <a:bodyPr/>
          <a:lstStyle/>
          <a:p>
            <a:r>
              <a:rPr lang="fr-FR"/>
              <a:t>Modifiez le style du titre</a:t>
            </a:r>
            <a:endParaRPr lang="fr-CH"/>
          </a:p>
        </p:txBody>
      </p:sp>
      <p:sp>
        <p:nvSpPr>
          <p:cNvPr id="3" name="Espace réservé du texte 2">
            <a:extLst>
              <a:ext uri="{FF2B5EF4-FFF2-40B4-BE49-F238E27FC236}">
                <a16:creationId xmlns:a16="http://schemas.microsoft.com/office/drawing/2014/main" id="{81857C25-3850-420E-BFBA-48AB892E72F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4" name="Espace réservé du contenu 3">
            <a:extLst>
              <a:ext uri="{FF2B5EF4-FFF2-40B4-BE49-F238E27FC236}">
                <a16:creationId xmlns:a16="http://schemas.microsoft.com/office/drawing/2014/main" id="{9542F811-21BD-458A-9239-C57E0C672373}"/>
              </a:ext>
            </a:extLst>
          </p:cNvPr>
          <p:cNvSpPr>
            <a:spLocks noGrp="1"/>
          </p:cNvSpPr>
          <p:nvPr>
            <p:ph sz="half" idx="2"/>
          </p:nvPr>
        </p:nvSpPr>
        <p:spPr>
          <a:xfrm>
            <a:off x="839788" y="2505075"/>
            <a:ext cx="5157787" cy="368458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H"/>
          </a:p>
        </p:txBody>
      </p:sp>
      <p:sp>
        <p:nvSpPr>
          <p:cNvPr id="5" name="Espace réservé du texte 4">
            <a:extLst>
              <a:ext uri="{FF2B5EF4-FFF2-40B4-BE49-F238E27FC236}">
                <a16:creationId xmlns:a16="http://schemas.microsoft.com/office/drawing/2014/main" id="{0B0D7CD1-DA1D-44A3-ABD3-951BA15A46D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6" name="Espace réservé du contenu 5">
            <a:extLst>
              <a:ext uri="{FF2B5EF4-FFF2-40B4-BE49-F238E27FC236}">
                <a16:creationId xmlns:a16="http://schemas.microsoft.com/office/drawing/2014/main" id="{369FF7C6-6C4D-4788-8F65-0700A13BE014}"/>
              </a:ext>
            </a:extLst>
          </p:cNvPr>
          <p:cNvSpPr>
            <a:spLocks noGrp="1"/>
          </p:cNvSpPr>
          <p:nvPr>
            <p:ph sz="quarter" idx="4"/>
          </p:nvPr>
        </p:nvSpPr>
        <p:spPr>
          <a:xfrm>
            <a:off x="6172200" y="2505075"/>
            <a:ext cx="5183188" cy="368458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H"/>
          </a:p>
        </p:txBody>
      </p:sp>
      <p:sp>
        <p:nvSpPr>
          <p:cNvPr id="7" name="Espace réservé de la date 6">
            <a:extLst>
              <a:ext uri="{FF2B5EF4-FFF2-40B4-BE49-F238E27FC236}">
                <a16:creationId xmlns:a16="http://schemas.microsoft.com/office/drawing/2014/main" id="{86DF04D1-1ED0-4F65-9A42-ABDC39DC2EEC}"/>
              </a:ext>
            </a:extLst>
          </p:cNvPr>
          <p:cNvSpPr>
            <a:spLocks noGrp="1"/>
          </p:cNvSpPr>
          <p:nvPr>
            <p:ph type="dt" sz="half" idx="10"/>
          </p:nvPr>
        </p:nvSpPr>
        <p:spPr/>
        <p:txBody>
          <a:bodyPr/>
          <a:lstStyle/>
          <a:p>
            <a:fld id="{9270CE02-D78C-4C83-99B7-5C4EA64547FF}" type="datetimeFigureOut">
              <a:rPr lang="fr-CH" smtClean="0"/>
              <a:t>17.02.2018</a:t>
            </a:fld>
            <a:endParaRPr lang="fr-CH"/>
          </a:p>
        </p:txBody>
      </p:sp>
      <p:sp>
        <p:nvSpPr>
          <p:cNvPr id="8" name="Espace réservé du pied de page 7">
            <a:extLst>
              <a:ext uri="{FF2B5EF4-FFF2-40B4-BE49-F238E27FC236}">
                <a16:creationId xmlns:a16="http://schemas.microsoft.com/office/drawing/2014/main" id="{0CBDD1A3-D816-4855-BB48-3E72826D35B0}"/>
              </a:ext>
            </a:extLst>
          </p:cNvPr>
          <p:cNvSpPr>
            <a:spLocks noGrp="1"/>
          </p:cNvSpPr>
          <p:nvPr>
            <p:ph type="ftr" sz="quarter" idx="11"/>
          </p:nvPr>
        </p:nvSpPr>
        <p:spPr/>
        <p:txBody>
          <a:bodyPr/>
          <a:lstStyle/>
          <a:p>
            <a:endParaRPr lang="fr-CH"/>
          </a:p>
        </p:txBody>
      </p:sp>
      <p:sp>
        <p:nvSpPr>
          <p:cNvPr id="9" name="Espace réservé du numéro de diapositive 8">
            <a:extLst>
              <a:ext uri="{FF2B5EF4-FFF2-40B4-BE49-F238E27FC236}">
                <a16:creationId xmlns:a16="http://schemas.microsoft.com/office/drawing/2014/main" id="{BA51B848-BA38-443F-B57E-C96CA2227FC1}"/>
              </a:ext>
            </a:extLst>
          </p:cNvPr>
          <p:cNvSpPr>
            <a:spLocks noGrp="1"/>
          </p:cNvSpPr>
          <p:nvPr>
            <p:ph type="sldNum" sz="quarter" idx="12"/>
          </p:nvPr>
        </p:nvSpPr>
        <p:spPr/>
        <p:txBody>
          <a:bodyPr/>
          <a:lstStyle/>
          <a:p>
            <a:fld id="{99528FE6-BB99-430C-903B-D95DE67F0BB6}" type="slidenum">
              <a:rPr lang="fr-CH" smtClean="0"/>
              <a:t>‹N°›</a:t>
            </a:fld>
            <a:endParaRPr lang="fr-CH"/>
          </a:p>
        </p:txBody>
      </p:sp>
    </p:spTree>
    <p:extLst>
      <p:ext uri="{BB962C8B-B14F-4D97-AF65-F5344CB8AC3E}">
        <p14:creationId xmlns:p14="http://schemas.microsoft.com/office/powerpoint/2010/main" val="29680607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D8EFEB5-4E55-4EDE-AA6C-C9CB95CDB72A}"/>
              </a:ext>
            </a:extLst>
          </p:cNvPr>
          <p:cNvSpPr>
            <a:spLocks noGrp="1"/>
          </p:cNvSpPr>
          <p:nvPr>
            <p:ph type="title"/>
          </p:nvPr>
        </p:nvSpPr>
        <p:spPr/>
        <p:txBody>
          <a:bodyPr/>
          <a:lstStyle/>
          <a:p>
            <a:r>
              <a:rPr lang="fr-FR"/>
              <a:t>Modifiez le style du titre</a:t>
            </a:r>
            <a:endParaRPr lang="fr-CH"/>
          </a:p>
        </p:txBody>
      </p:sp>
      <p:sp>
        <p:nvSpPr>
          <p:cNvPr id="3" name="Espace réservé de la date 2">
            <a:extLst>
              <a:ext uri="{FF2B5EF4-FFF2-40B4-BE49-F238E27FC236}">
                <a16:creationId xmlns:a16="http://schemas.microsoft.com/office/drawing/2014/main" id="{8F526CA2-2F8E-41BF-862B-0DB8DB39884C}"/>
              </a:ext>
            </a:extLst>
          </p:cNvPr>
          <p:cNvSpPr>
            <a:spLocks noGrp="1"/>
          </p:cNvSpPr>
          <p:nvPr>
            <p:ph type="dt" sz="half" idx="10"/>
          </p:nvPr>
        </p:nvSpPr>
        <p:spPr/>
        <p:txBody>
          <a:bodyPr/>
          <a:lstStyle/>
          <a:p>
            <a:fld id="{9270CE02-D78C-4C83-99B7-5C4EA64547FF}" type="datetimeFigureOut">
              <a:rPr lang="fr-CH" smtClean="0"/>
              <a:t>17.02.2018</a:t>
            </a:fld>
            <a:endParaRPr lang="fr-CH"/>
          </a:p>
        </p:txBody>
      </p:sp>
      <p:sp>
        <p:nvSpPr>
          <p:cNvPr id="4" name="Espace réservé du pied de page 3">
            <a:extLst>
              <a:ext uri="{FF2B5EF4-FFF2-40B4-BE49-F238E27FC236}">
                <a16:creationId xmlns:a16="http://schemas.microsoft.com/office/drawing/2014/main" id="{02BB1110-BBB7-459B-8473-250BDC6BE00E}"/>
              </a:ext>
            </a:extLst>
          </p:cNvPr>
          <p:cNvSpPr>
            <a:spLocks noGrp="1"/>
          </p:cNvSpPr>
          <p:nvPr>
            <p:ph type="ftr" sz="quarter" idx="11"/>
          </p:nvPr>
        </p:nvSpPr>
        <p:spPr/>
        <p:txBody>
          <a:bodyPr/>
          <a:lstStyle/>
          <a:p>
            <a:endParaRPr lang="fr-CH"/>
          </a:p>
        </p:txBody>
      </p:sp>
      <p:sp>
        <p:nvSpPr>
          <p:cNvPr id="5" name="Espace réservé du numéro de diapositive 4">
            <a:extLst>
              <a:ext uri="{FF2B5EF4-FFF2-40B4-BE49-F238E27FC236}">
                <a16:creationId xmlns:a16="http://schemas.microsoft.com/office/drawing/2014/main" id="{EE7ABC29-96ED-4E98-A7F8-2152CFCFB54E}"/>
              </a:ext>
            </a:extLst>
          </p:cNvPr>
          <p:cNvSpPr>
            <a:spLocks noGrp="1"/>
          </p:cNvSpPr>
          <p:nvPr>
            <p:ph type="sldNum" sz="quarter" idx="12"/>
          </p:nvPr>
        </p:nvSpPr>
        <p:spPr/>
        <p:txBody>
          <a:bodyPr/>
          <a:lstStyle/>
          <a:p>
            <a:fld id="{99528FE6-BB99-430C-903B-D95DE67F0BB6}" type="slidenum">
              <a:rPr lang="fr-CH" smtClean="0"/>
              <a:t>‹N°›</a:t>
            </a:fld>
            <a:endParaRPr lang="fr-CH"/>
          </a:p>
        </p:txBody>
      </p:sp>
    </p:spTree>
    <p:extLst>
      <p:ext uri="{BB962C8B-B14F-4D97-AF65-F5344CB8AC3E}">
        <p14:creationId xmlns:p14="http://schemas.microsoft.com/office/powerpoint/2010/main" val="26216811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940A6504-AE53-438F-BC44-574506653BDB}"/>
              </a:ext>
            </a:extLst>
          </p:cNvPr>
          <p:cNvSpPr>
            <a:spLocks noGrp="1"/>
          </p:cNvSpPr>
          <p:nvPr>
            <p:ph type="dt" sz="half" idx="10"/>
          </p:nvPr>
        </p:nvSpPr>
        <p:spPr/>
        <p:txBody>
          <a:bodyPr/>
          <a:lstStyle/>
          <a:p>
            <a:fld id="{9270CE02-D78C-4C83-99B7-5C4EA64547FF}" type="datetimeFigureOut">
              <a:rPr lang="fr-CH" smtClean="0"/>
              <a:t>17.02.2018</a:t>
            </a:fld>
            <a:endParaRPr lang="fr-CH"/>
          </a:p>
        </p:txBody>
      </p:sp>
      <p:sp>
        <p:nvSpPr>
          <p:cNvPr id="3" name="Espace réservé du pied de page 2">
            <a:extLst>
              <a:ext uri="{FF2B5EF4-FFF2-40B4-BE49-F238E27FC236}">
                <a16:creationId xmlns:a16="http://schemas.microsoft.com/office/drawing/2014/main" id="{3B00F4AA-735D-4F3E-894B-32CAD09DC5AE}"/>
              </a:ext>
            </a:extLst>
          </p:cNvPr>
          <p:cNvSpPr>
            <a:spLocks noGrp="1"/>
          </p:cNvSpPr>
          <p:nvPr>
            <p:ph type="ftr" sz="quarter" idx="11"/>
          </p:nvPr>
        </p:nvSpPr>
        <p:spPr/>
        <p:txBody>
          <a:bodyPr/>
          <a:lstStyle/>
          <a:p>
            <a:endParaRPr lang="fr-CH"/>
          </a:p>
        </p:txBody>
      </p:sp>
      <p:sp>
        <p:nvSpPr>
          <p:cNvPr id="4" name="Espace réservé du numéro de diapositive 3">
            <a:extLst>
              <a:ext uri="{FF2B5EF4-FFF2-40B4-BE49-F238E27FC236}">
                <a16:creationId xmlns:a16="http://schemas.microsoft.com/office/drawing/2014/main" id="{97A305F5-51CB-4611-B381-A95CCFE2286A}"/>
              </a:ext>
            </a:extLst>
          </p:cNvPr>
          <p:cNvSpPr>
            <a:spLocks noGrp="1"/>
          </p:cNvSpPr>
          <p:nvPr>
            <p:ph type="sldNum" sz="quarter" idx="12"/>
          </p:nvPr>
        </p:nvSpPr>
        <p:spPr/>
        <p:txBody>
          <a:bodyPr/>
          <a:lstStyle/>
          <a:p>
            <a:fld id="{99528FE6-BB99-430C-903B-D95DE67F0BB6}" type="slidenum">
              <a:rPr lang="fr-CH" smtClean="0"/>
              <a:t>‹N°›</a:t>
            </a:fld>
            <a:endParaRPr lang="fr-CH"/>
          </a:p>
        </p:txBody>
      </p:sp>
    </p:spTree>
    <p:extLst>
      <p:ext uri="{BB962C8B-B14F-4D97-AF65-F5344CB8AC3E}">
        <p14:creationId xmlns:p14="http://schemas.microsoft.com/office/powerpoint/2010/main" val="21549591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3EA047C-4C59-418A-AB65-95D99939A3AD}"/>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endParaRPr lang="fr-CH"/>
          </a:p>
        </p:txBody>
      </p:sp>
      <p:sp>
        <p:nvSpPr>
          <p:cNvPr id="3" name="Espace réservé du contenu 2">
            <a:extLst>
              <a:ext uri="{FF2B5EF4-FFF2-40B4-BE49-F238E27FC236}">
                <a16:creationId xmlns:a16="http://schemas.microsoft.com/office/drawing/2014/main" id="{68F3A292-9075-43F5-8555-CF9F28ADF9E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H"/>
          </a:p>
        </p:txBody>
      </p:sp>
      <p:sp>
        <p:nvSpPr>
          <p:cNvPr id="4" name="Espace réservé du texte 3">
            <a:extLst>
              <a:ext uri="{FF2B5EF4-FFF2-40B4-BE49-F238E27FC236}">
                <a16:creationId xmlns:a16="http://schemas.microsoft.com/office/drawing/2014/main" id="{8619ED47-DF7F-496D-B653-2126E7D3BDC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Espace réservé de la date 4">
            <a:extLst>
              <a:ext uri="{FF2B5EF4-FFF2-40B4-BE49-F238E27FC236}">
                <a16:creationId xmlns:a16="http://schemas.microsoft.com/office/drawing/2014/main" id="{9A42A8D6-56FA-40ED-95D7-6DB1981A4D38}"/>
              </a:ext>
            </a:extLst>
          </p:cNvPr>
          <p:cNvSpPr>
            <a:spLocks noGrp="1"/>
          </p:cNvSpPr>
          <p:nvPr>
            <p:ph type="dt" sz="half" idx="10"/>
          </p:nvPr>
        </p:nvSpPr>
        <p:spPr/>
        <p:txBody>
          <a:bodyPr/>
          <a:lstStyle/>
          <a:p>
            <a:fld id="{9270CE02-D78C-4C83-99B7-5C4EA64547FF}" type="datetimeFigureOut">
              <a:rPr lang="fr-CH" smtClean="0"/>
              <a:t>17.02.2018</a:t>
            </a:fld>
            <a:endParaRPr lang="fr-CH"/>
          </a:p>
        </p:txBody>
      </p:sp>
      <p:sp>
        <p:nvSpPr>
          <p:cNvPr id="6" name="Espace réservé du pied de page 5">
            <a:extLst>
              <a:ext uri="{FF2B5EF4-FFF2-40B4-BE49-F238E27FC236}">
                <a16:creationId xmlns:a16="http://schemas.microsoft.com/office/drawing/2014/main" id="{CF41EF01-26DD-4737-A2D1-505B70E6F798}"/>
              </a:ext>
            </a:extLst>
          </p:cNvPr>
          <p:cNvSpPr>
            <a:spLocks noGrp="1"/>
          </p:cNvSpPr>
          <p:nvPr>
            <p:ph type="ftr" sz="quarter" idx="11"/>
          </p:nvPr>
        </p:nvSpPr>
        <p:spPr/>
        <p:txBody>
          <a:bodyPr/>
          <a:lstStyle/>
          <a:p>
            <a:endParaRPr lang="fr-CH"/>
          </a:p>
        </p:txBody>
      </p:sp>
      <p:sp>
        <p:nvSpPr>
          <p:cNvPr id="7" name="Espace réservé du numéro de diapositive 6">
            <a:extLst>
              <a:ext uri="{FF2B5EF4-FFF2-40B4-BE49-F238E27FC236}">
                <a16:creationId xmlns:a16="http://schemas.microsoft.com/office/drawing/2014/main" id="{ED739A09-F180-4D37-9228-3AD39585B62F}"/>
              </a:ext>
            </a:extLst>
          </p:cNvPr>
          <p:cNvSpPr>
            <a:spLocks noGrp="1"/>
          </p:cNvSpPr>
          <p:nvPr>
            <p:ph type="sldNum" sz="quarter" idx="12"/>
          </p:nvPr>
        </p:nvSpPr>
        <p:spPr/>
        <p:txBody>
          <a:bodyPr/>
          <a:lstStyle/>
          <a:p>
            <a:fld id="{99528FE6-BB99-430C-903B-D95DE67F0BB6}" type="slidenum">
              <a:rPr lang="fr-CH" smtClean="0"/>
              <a:t>‹N°›</a:t>
            </a:fld>
            <a:endParaRPr lang="fr-CH"/>
          </a:p>
        </p:txBody>
      </p:sp>
    </p:spTree>
    <p:extLst>
      <p:ext uri="{BB962C8B-B14F-4D97-AF65-F5344CB8AC3E}">
        <p14:creationId xmlns:p14="http://schemas.microsoft.com/office/powerpoint/2010/main" val="15161436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8EB070F-23C1-46CD-9ED3-A121E0D55C12}"/>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endParaRPr lang="fr-CH"/>
          </a:p>
        </p:txBody>
      </p:sp>
      <p:sp>
        <p:nvSpPr>
          <p:cNvPr id="3" name="Espace réservé pour une image  2">
            <a:extLst>
              <a:ext uri="{FF2B5EF4-FFF2-40B4-BE49-F238E27FC236}">
                <a16:creationId xmlns:a16="http://schemas.microsoft.com/office/drawing/2014/main" id="{2C67D1C2-1FAB-4F50-8B31-E2F13430789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CH"/>
          </a:p>
        </p:txBody>
      </p:sp>
      <p:sp>
        <p:nvSpPr>
          <p:cNvPr id="4" name="Espace réservé du texte 3">
            <a:extLst>
              <a:ext uri="{FF2B5EF4-FFF2-40B4-BE49-F238E27FC236}">
                <a16:creationId xmlns:a16="http://schemas.microsoft.com/office/drawing/2014/main" id="{546255AE-5F86-45AE-A8B1-018EAC41DD2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Espace réservé de la date 4">
            <a:extLst>
              <a:ext uri="{FF2B5EF4-FFF2-40B4-BE49-F238E27FC236}">
                <a16:creationId xmlns:a16="http://schemas.microsoft.com/office/drawing/2014/main" id="{3E5FE4AE-6934-4EE8-A1D5-9CDEEE078478}"/>
              </a:ext>
            </a:extLst>
          </p:cNvPr>
          <p:cNvSpPr>
            <a:spLocks noGrp="1"/>
          </p:cNvSpPr>
          <p:nvPr>
            <p:ph type="dt" sz="half" idx="10"/>
          </p:nvPr>
        </p:nvSpPr>
        <p:spPr/>
        <p:txBody>
          <a:bodyPr/>
          <a:lstStyle/>
          <a:p>
            <a:fld id="{9270CE02-D78C-4C83-99B7-5C4EA64547FF}" type="datetimeFigureOut">
              <a:rPr lang="fr-CH" smtClean="0"/>
              <a:t>17.02.2018</a:t>
            </a:fld>
            <a:endParaRPr lang="fr-CH"/>
          </a:p>
        </p:txBody>
      </p:sp>
      <p:sp>
        <p:nvSpPr>
          <p:cNvPr id="6" name="Espace réservé du pied de page 5">
            <a:extLst>
              <a:ext uri="{FF2B5EF4-FFF2-40B4-BE49-F238E27FC236}">
                <a16:creationId xmlns:a16="http://schemas.microsoft.com/office/drawing/2014/main" id="{1C68AE45-DC15-439A-9ACE-0B0B74F91959}"/>
              </a:ext>
            </a:extLst>
          </p:cNvPr>
          <p:cNvSpPr>
            <a:spLocks noGrp="1"/>
          </p:cNvSpPr>
          <p:nvPr>
            <p:ph type="ftr" sz="quarter" idx="11"/>
          </p:nvPr>
        </p:nvSpPr>
        <p:spPr/>
        <p:txBody>
          <a:bodyPr/>
          <a:lstStyle/>
          <a:p>
            <a:endParaRPr lang="fr-CH"/>
          </a:p>
        </p:txBody>
      </p:sp>
      <p:sp>
        <p:nvSpPr>
          <p:cNvPr id="7" name="Espace réservé du numéro de diapositive 6">
            <a:extLst>
              <a:ext uri="{FF2B5EF4-FFF2-40B4-BE49-F238E27FC236}">
                <a16:creationId xmlns:a16="http://schemas.microsoft.com/office/drawing/2014/main" id="{096EF358-207D-43C4-A794-E1678FA40E50}"/>
              </a:ext>
            </a:extLst>
          </p:cNvPr>
          <p:cNvSpPr>
            <a:spLocks noGrp="1"/>
          </p:cNvSpPr>
          <p:nvPr>
            <p:ph type="sldNum" sz="quarter" idx="12"/>
          </p:nvPr>
        </p:nvSpPr>
        <p:spPr/>
        <p:txBody>
          <a:bodyPr/>
          <a:lstStyle/>
          <a:p>
            <a:fld id="{99528FE6-BB99-430C-903B-D95DE67F0BB6}" type="slidenum">
              <a:rPr lang="fr-CH" smtClean="0"/>
              <a:t>‹N°›</a:t>
            </a:fld>
            <a:endParaRPr lang="fr-CH"/>
          </a:p>
        </p:txBody>
      </p:sp>
    </p:spTree>
    <p:extLst>
      <p:ext uri="{BB962C8B-B14F-4D97-AF65-F5344CB8AC3E}">
        <p14:creationId xmlns:p14="http://schemas.microsoft.com/office/powerpoint/2010/main" val="35766640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329448B2-1037-4FD6-87B0-71564B75517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endParaRPr lang="fr-CH"/>
          </a:p>
        </p:txBody>
      </p:sp>
      <p:sp>
        <p:nvSpPr>
          <p:cNvPr id="3" name="Espace réservé du texte 2">
            <a:extLst>
              <a:ext uri="{FF2B5EF4-FFF2-40B4-BE49-F238E27FC236}">
                <a16:creationId xmlns:a16="http://schemas.microsoft.com/office/drawing/2014/main" id="{A5CA2156-B37A-43C7-A893-2016A6E7BA9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H"/>
          </a:p>
        </p:txBody>
      </p:sp>
      <p:sp>
        <p:nvSpPr>
          <p:cNvPr id="4" name="Espace réservé de la date 3">
            <a:extLst>
              <a:ext uri="{FF2B5EF4-FFF2-40B4-BE49-F238E27FC236}">
                <a16:creationId xmlns:a16="http://schemas.microsoft.com/office/drawing/2014/main" id="{02778F08-3908-4DAA-8969-B45994DA715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270CE02-D78C-4C83-99B7-5C4EA64547FF}" type="datetimeFigureOut">
              <a:rPr lang="fr-CH" smtClean="0"/>
              <a:t>17.02.2018</a:t>
            </a:fld>
            <a:endParaRPr lang="fr-CH"/>
          </a:p>
        </p:txBody>
      </p:sp>
      <p:sp>
        <p:nvSpPr>
          <p:cNvPr id="5" name="Espace réservé du pied de page 4">
            <a:extLst>
              <a:ext uri="{FF2B5EF4-FFF2-40B4-BE49-F238E27FC236}">
                <a16:creationId xmlns:a16="http://schemas.microsoft.com/office/drawing/2014/main" id="{A7BAF24B-790A-4166-805F-FFD4FC95537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CH"/>
          </a:p>
        </p:txBody>
      </p:sp>
      <p:sp>
        <p:nvSpPr>
          <p:cNvPr id="6" name="Espace réservé du numéro de diapositive 5">
            <a:extLst>
              <a:ext uri="{FF2B5EF4-FFF2-40B4-BE49-F238E27FC236}">
                <a16:creationId xmlns:a16="http://schemas.microsoft.com/office/drawing/2014/main" id="{37F5BC26-B5D1-49D6-9217-0442BBF5F7F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9528FE6-BB99-430C-903B-D95DE67F0BB6}" type="slidenum">
              <a:rPr lang="fr-CH" smtClean="0"/>
              <a:t>‹N°›</a:t>
            </a:fld>
            <a:endParaRPr lang="fr-CH"/>
          </a:p>
        </p:txBody>
      </p:sp>
    </p:spTree>
    <p:extLst>
      <p:ext uri="{BB962C8B-B14F-4D97-AF65-F5344CB8AC3E}">
        <p14:creationId xmlns:p14="http://schemas.microsoft.com/office/powerpoint/2010/main" val="30383865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78000"/>
            <a:lum/>
          </a:blip>
          <a:srcRect/>
          <a:stretch>
            <a:fillRect l="-4000" r="-4000"/>
          </a:stretch>
        </a:blipFill>
        <a:effectLst/>
      </p:bgPr>
    </p:bg>
    <p:spTree>
      <p:nvGrpSpPr>
        <p:cNvPr id="1" name=""/>
        <p:cNvGrpSpPr/>
        <p:nvPr/>
      </p:nvGrpSpPr>
      <p:grpSpPr>
        <a:xfrm>
          <a:off x="0" y="0"/>
          <a:ext cx="0" cy="0"/>
          <a:chOff x="0" y="0"/>
          <a:chExt cx="0" cy="0"/>
        </a:xfrm>
      </p:grpSpPr>
      <p:sp>
        <p:nvSpPr>
          <p:cNvPr id="4" name="Titre 1">
            <a:extLst>
              <a:ext uri="{FF2B5EF4-FFF2-40B4-BE49-F238E27FC236}">
                <a16:creationId xmlns:a16="http://schemas.microsoft.com/office/drawing/2014/main" id="{CB4B9E23-84DF-4944-8424-213CFCC044FC}"/>
              </a:ext>
            </a:extLst>
          </p:cNvPr>
          <p:cNvSpPr txBox="1">
            <a:spLocks/>
          </p:cNvSpPr>
          <p:nvPr/>
        </p:nvSpPr>
        <p:spPr>
          <a:xfrm>
            <a:off x="2789783" y="2249335"/>
            <a:ext cx="6592212" cy="2635250"/>
          </a:xfrm>
          <a:prstGeom prst="rect">
            <a:avLst/>
          </a:prstGeom>
          <a:solidFill>
            <a:schemeClr val="tx1">
              <a:alpha val="58000"/>
            </a:schemeClr>
          </a:solidFill>
        </p:spPr>
        <p:txBody>
          <a:bodyPr vert="horz" lIns="91440" tIns="45720" rIns="91440" bIns="45720" rtlCol="0" anchor="ctr">
            <a:normAutofit fontScale="8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br>
              <a:rPr lang="en-US" sz="4800" b="1" i="1" dirty="0">
                <a:solidFill>
                  <a:schemeClr val="bg1"/>
                </a:solidFill>
              </a:rPr>
            </a:br>
            <a:r>
              <a:rPr lang="en-US" sz="4800" b="1" i="1" dirty="0">
                <a:solidFill>
                  <a:schemeClr val="bg1"/>
                </a:solidFill>
              </a:rPr>
              <a:t>P. aeruginosa: </a:t>
            </a:r>
            <a:br>
              <a:rPr lang="en-US" sz="4800" b="1" i="1" dirty="0">
                <a:solidFill>
                  <a:schemeClr val="bg1"/>
                </a:solidFill>
              </a:rPr>
            </a:br>
            <a:r>
              <a:rPr lang="en-US" sz="4800" b="1" dirty="0">
                <a:solidFill>
                  <a:schemeClr val="bg1"/>
                </a:solidFill>
              </a:rPr>
              <a:t>The Immune Response</a:t>
            </a:r>
            <a:br>
              <a:rPr lang="en-US" sz="4800" b="1" dirty="0">
                <a:solidFill>
                  <a:schemeClr val="bg1"/>
                </a:solidFill>
              </a:rPr>
            </a:br>
            <a:br>
              <a:rPr lang="en-US" sz="4800" b="1" dirty="0">
                <a:solidFill>
                  <a:schemeClr val="bg1"/>
                </a:solidFill>
              </a:rPr>
            </a:br>
            <a:r>
              <a:rPr lang="en-US" sz="2400" b="1" dirty="0">
                <a:solidFill>
                  <a:schemeClr val="bg1"/>
                </a:solidFill>
              </a:rPr>
              <a:t>PATH 417 UBC – Isabelle Goy</a:t>
            </a:r>
            <a:br>
              <a:rPr lang="en-US" sz="4800" b="1" dirty="0">
                <a:solidFill>
                  <a:schemeClr val="bg1"/>
                </a:solidFill>
              </a:rPr>
            </a:br>
            <a:endParaRPr lang="en-US" sz="4800" dirty="0">
              <a:solidFill>
                <a:schemeClr val="bg1"/>
              </a:solidFill>
            </a:endParaRPr>
          </a:p>
        </p:txBody>
      </p:sp>
    </p:spTree>
    <p:extLst>
      <p:ext uri="{BB962C8B-B14F-4D97-AF65-F5344CB8AC3E}">
        <p14:creationId xmlns:p14="http://schemas.microsoft.com/office/powerpoint/2010/main" val="27265972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4" name="Freeform 12">
            <a:extLst>
              <a:ext uri="{FF2B5EF4-FFF2-40B4-BE49-F238E27FC236}">
                <a16:creationId xmlns:a16="http://schemas.microsoft.com/office/drawing/2014/main" id="{A5BE2DA6-83C9-46EF-B42E-C40224302A0E}"/>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48518" y="1690688"/>
            <a:ext cx="7243482" cy="5167312"/>
          </a:xfrm>
          <a:custGeom>
            <a:avLst/>
            <a:gdLst>
              <a:gd name="connsiteX0" fmla="*/ 0 w 7243482"/>
              <a:gd name="connsiteY0" fmla="*/ 0 h 5167312"/>
              <a:gd name="connsiteX1" fmla="*/ 7243482 w 7243482"/>
              <a:gd name="connsiteY1" fmla="*/ 0 h 5167312"/>
              <a:gd name="connsiteX2" fmla="*/ 7243482 w 7243482"/>
              <a:gd name="connsiteY2" fmla="*/ 5167312 h 5167312"/>
              <a:gd name="connsiteX3" fmla="*/ 221324 w 7243482"/>
              <a:gd name="connsiteY3" fmla="*/ 5167312 h 5167312"/>
              <a:gd name="connsiteX4" fmla="*/ 2615203 w 7243482"/>
              <a:gd name="connsiteY4" fmla="*/ 952 h 5167312"/>
              <a:gd name="connsiteX5" fmla="*/ 0 w 7243482"/>
              <a:gd name="connsiteY5" fmla="*/ 952 h 51673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243482" h="5167312">
                <a:moveTo>
                  <a:pt x="0" y="0"/>
                </a:moveTo>
                <a:lnTo>
                  <a:pt x="7243482" y="0"/>
                </a:lnTo>
                <a:lnTo>
                  <a:pt x="7243482" y="5167312"/>
                </a:lnTo>
                <a:lnTo>
                  <a:pt x="221324" y="5167312"/>
                </a:lnTo>
                <a:lnTo>
                  <a:pt x="2615203" y="952"/>
                </a:lnTo>
                <a:lnTo>
                  <a:pt x="0" y="952"/>
                </a:ln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6" name="Freeform 11">
            <a:extLst>
              <a:ext uri="{FF2B5EF4-FFF2-40B4-BE49-F238E27FC236}">
                <a16:creationId xmlns:a16="http://schemas.microsoft.com/office/drawing/2014/main" id="{A1A2EF03-D0CA-4967-B631-C09F910E9368}"/>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1640"/>
            <a:ext cx="7399176" cy="5166360"/>
          </a:xfrm>
          <a:custGeom>
            <a:avLst/>
            <a:gdLst>
              <a:gd name="connsiteX0" fmla="*/ 0 w 7399176"/>
              <a:gd name="connsiteY0" fmla="*/ 0 h 5166360"/>
              <a:gd name="connsiteX1" fmla="*/ 7399176 w 7399176"/>
              <a:gd name="connsiteY1" fmla="*/ 0 h 5166360"/>
              <a:gd name="connsiteX2" fmla="*/ 5005297 w 7399176"/>
              <a:gd name="connsiteY2" fmla="*/ 5166360 h 5166360"/>
              <a:gd name="connsiteX3" fmla="*/ 0 w 7399176"/>
              <a:gd name="connsiteY3" fmla="*/ 5166360 h 5166360"/>
            </a:gdLst>
            <a:ahLst/>
            <a:cxnLst>
              <a:cxn ang="0">
                <a:pos x="connsiteX0" y="connsiteY0"/>
              </a:cxn>
              <a:cxn ang="0">
                <a:pos x="connsiteX1" y="connsiteY1"/>
              </a:cxn>
              <a:cxn ang="0">
                <a:pos x="connsiteX2" y="connsiteY2"/>
              </a:cxn>
              <a:cxn ang="0">
                <a:pos x="connsiteX3" y="connsiteY3"/>
              </a:cxn>
            </a:cxnLst>
            <a:rect l="l" t="t" r="r" b="b"/>
            <a:pathLst>
              <a:path w="7399176" h="5166360">
                <a:moveTo>
                  <a:pt x="0" y="0"/>
                </a:moveTo>
                <a:lnTo>
                  <a:pt x="7399176" y="0"/>
                </a:lnTo>
                <a:lnTo>
                  <a:pt x="5005297" y="5166360"/>
                </a:lnTo>
                <a:lnTo>
                  <a:pt x="0" y="5166360"/>
                </a:lnTo>
                <a:close/>
              </a:path>
            </a:pathLst>
          </a:custGeom>
          <a:solidFill>
            <a:schemeClr val="tx1">
              <a:alpha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Image 4" descr="Une image contenant capture d’écran&#10;&#10;Description générée avec un niveau de confiance très élevé">
            <a:extLst>
              <a:ext uri="{FF2B5EF4-FFF2-40B4-BE49-F238E27FC236}">
                <a16:creationId xmlns:a16="http://schemas.microsoft.com/office/drawing/2014/main" id="{D778D932-DAC3-4AA8-852C-598642B6BFE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563721" y="2564256"/>
            <a:ext cx="4296585" cy="3061316"/>
          </a:xfrm>
          <a:custGeom>
            <a:avLst/>
            <a:gdLst>
              <a:gd name="connsiteX0" fmla="*/ 0 w 4636009"/>
              <a:gd name="connsiteY0" fmla="*/ 0 h 5032375"/>
              <a:gd name="connsiteX1" fmla="*/ 4636009 w 4636009"/>
              <a:gd name="connsiteY1" fmla="*/ 0 h 5032375"/>
              <a:gd name="connsiteX2" fmla="*/ 4636009 w 4636009"/>
              <a:gd name="connsiteY2" fmla="*/ 5032375 h 5032375"/>
              <a:gd name="connsiteX3" fmla="*/ 0 w 4636009"/>
              <a:gd name="connsiteY3" fmla="*/ 5032375 h 5032375"/>
            </a:gdLst>
            <a:ahLst/>
            <a:cxnLst>
              <a:cxn ang="0">
                <a:pos x="connsiteX0" y="connsiteY0"/>
              </a:cxn>
              <a:cxn ang="0">
                <a:pos x="connsiteX1" y="connsiteY1"/>
              </a:cxn>
              <a:cxn ang="0">
                <a:pos x="connsiteX2" y="connsiteY2"/>
              </a:cxn>
              <a:cxn ang="0">
                <a:pos x="connsiteX3" y="connsiteY3"/>
              </a:cxn>
            </a:cxnLst>
            <a:rect l="l" t="t" r="r" b="b"/>
            <a:pathLst>
              <a:path w="4636009" h="5032375">
                <a:moveTo>
                  <a:pt x="0" y="0"/>
                </a:moveTo>
                <a:lnTo>
                  <a:pt x="4636009" y="0"/>
                </a:lnTo>
                <a:lnTo>
                  <a:pt x="4636009" y="5032375"/>
                </a:lnTo>
                <a:lnTo>
                  <a:pt x="0" y="5032375"/>
                </a:lnTo>
                <a:close/>
              </a:path>
            </a:pathLst>
          </a:custGeom>
        </p:spPr>
      </p:pic>
      <p:sp>
        <p:nvSpPr>
          <p:cNvPr id="2" name="Titre 1">
            <a:extLst>
              <a:ext uri="{FF2B5EF4-FFF2-40B4-BE49-F238E27FC236}">
                <a16:creationId xmlns:a16="http://schemas.microsoft.com/office/drawing/2014/main" id="{4565310B-953E-48CB-820E-56CA33D868F7}"/>
              </a:ext>
            </a:extLst>
          </p:cNvPr>
          <p:cNvSpPr>
            <a:spLocks noGrp="1"/>
          </p:cNvSpPr>
          <p:nvPr>
            <p:ph type="title"/>
          </p:nvPr>
        </p:nvSpPr>
        <p:spPr>
          <a:xfrm>
            <a:off x="838200" y="365126"/>
            <a:ext cx="10515600" cy="1103190"/>
          </a:xfrm>
        </p:spPr>
        <p:txBody>
          <a:bodyPr>
            <a:normAutofit/>
          </a:bodyPr>
          <a:lstStyle/>
          <a:p>
            <a:r>
              <a:rPr lang="fr-CH" dirty="0" err="1"/>
              <a:t>Bacterial</a:t>
            </a:r>
            <a:r>
              <a:rPr lang="fr-CH" dirty="0"/>
              <a:t> </a:t>
            </a:r>
            <a:r>
              <a:rPr lang="fr-CH" dirty="0" err="1"/>
              <a:t>evasion</a:t>
            </a:r>
            <a:r>
              <a:rPr lang="fr-CH" dirty="0"/>
              <a:t> </a:t>
            </a:r>
            <a:r>
              <a:rPr lang="fr-CH" dirty="0" err="1"/>
              <a:t>from</a:t>
            </a:r>
            <a:r>
              <a:rPr lang="fr-CH" dirty="0"/>
              <a:t> immune system</a:t>
            </a:r>
          </a:p>
        </p:txBody>
      </p:sp>
      <p:sp>
        <p:nvSpPr>
          <p:cNvPr id="3" name="Espace réservé du contenu 2">
            <a:extLst>
              <a:ext uri="{FF2B5EF4-FFF2-40B4-BE49-F238E27FC236}">
                <a16:creationId xmlns:a16="http://schemas.microsoft.com/office/drawing/2014/main" id="{D0605A49-6EC0-45AB-8523-ADAADFF08EDC}"/>
              </a:ext>
            </a:extLst>
          </p:cNvPr>
          <p:cNvSpPr>
            <a:spLocks noGrp="1"/>
          </p:cNvSpPr>
          <p:nvPr>
            <p:ph idx="1"/>
          </p:nvPr>
        </p:nvSpPr>
        <p:spPr>
          <a:xfrm>
            <a:off x="150312" y="1690688"/>
            <a:ext cx="5198302" cy="5060841"/>
          </a:xfrm>
        </p:spPr>
        <p:txBody>
          <a:bodyPr anchor="ctr">
            <a:normAutofit/>
          </a:bodyPr>
          <a:lstStyle/>
          <a:p>
            <a:r>
              <a:rPr lang="fr-CH" sz="1050" b="1" dirty="0">
                <a:solidFill>
                  <a:schemeClr val="bg1"/>
                </a:solidFill>
              </a:rPr>
              <a:t>Physical </a:t>
            </a:r>
            <a:r>
              <a:rPr lang="fr-CH" sz="1050" b="1" dirty="0" err="1">
                <a:solidFill>
                  <a:schemeClr val="bg1"/>
                </a:solidFill>
              </a:rPr>
              <a:t>barrier</a:t>
            </a:r>
            <a:r>
              <a:rPr lang="fr-CH" sz="1050" b="1" dirty="0">
                <a:solidFill>
                  <a:schemeClr val="bg1"/>
                </a:solidFill>
              </a:rPr>
              <a:t> </a:t>
            </a:r>
            <a:r>
              <a:rPr lang="fr-CH" sz="1050" b="1" dirty="0" err="1">
                <a:solidFill>
                  <a:schemeClr val="bg1"/>
                </a:solidFill>
              </a:rPr>
              <a:t>lost</a:t>
            </a:r>
            <a:r>
              <a:rPr lang="fr-CH" sz="1050" b="1" dirty="0">
                <a:solidFill>
                  <a:schemeClr val="bg1"/>
                </a:solidFill>
              </a:rPr>
              <a:t> due </a:t>
            </a:r>
            <a:r>
              <a:rPr lang="fr-CH" sz="1050" dirty="0">
                <a:solidFill>
                  <a:schemeClr val="bg1"/>
                </a:solidFill>
              </a:rPr>
              <a:t>to </a:t>
            </a:r>
            <a:r>
              <a:rPr lang="fr-CH" sz="1050" dirty="0" err="1">
                <a:solidFill>
                  <a:schemeClr val="bg1"/>
                </a:solidFill>
              </a:rPr>
              <a:t>burning</a:t>
            </a:r>
            <a:r>
              <a:rPr lang="fr-CH" sz="1050" dirty="0">
                <a:solidFill>
                  <a:schemeClr val="bg1"/>
                </a:solidFill>
              </a:rPr>
              <a:t>: entrance for </a:t>
            </a:r>
            <a:r>
              <a:rPr lang="fr-CH" sz="1050" dirty="0" err="1">
                <a:solidFill>
                  <a:schemeClr val="bg1"/>
                </a:solidFill>
              </a:rPr>
              <a:t>opportunistic</a:t>
            </a:r>
            <a:r>
              <a:rPr lang="fr-CH" sz="1050" dirty="0">
                <a:solidFill>
                  <a:schemeClr val="bg1"/>
                </a:solidFill>
              </a:rPr>
              <a:t> </a:t>
            </a:r>
          </a:p>
          <a:p>
            <a:r>
              <a:rPr lang="fr-CH" sz="1050" i="1" dirty="0">
                <a:solidFill>
                  <a:schemeClr val="bg1"/>
                </a:solidFill>
              </a:rPr>
              <a:t>P. </a:t>
            </a:r>
            <a:r>
              <a:rPr lang="fr-CH" sz="1050" i="1" dirty="0" err="1">
                <a:solidFill>
                  <a:schemeClr val="bg1"/>
                </a:solidFill>
              </a:rPr>
              <a:t>aeruginosa</a:t>
            </a:r>
            <a:r>
              <a:rPr lang="fr-CH" sz="1050" dirty="0">
                <a:solidFill>
                  <a:schemeClr val="bg1"/>
                </a:solidFill>
              </a:rPr>
              <a:t>: </a:t>
            </a:r>
          </a:p>
          <a:p>
            <a:pPr lvl="1"/>
            <a:r>
              <a:rPr lang="fr-CH" sz="1050" dirty="0">
                <a:solidFill>
                  <a:schemeClr val="bg1"/>
                </a:solidFill>
              </a:rPr>
              <a:t>Lives in </a:t>
            </a:r>
            <a:r>
              <a:rPr lang="fr-CH" sz="1050" dirty="0" err="1">
                <a:solidFill>
                  <a:schemeClr val="bg1"/>
                </a:solidFill>
              </a:rPr>
              <a:t>soil</a:t>
            </a:r>
            <a:r>
              <a:rPr lang="fr-CH" sz="1050" dirty="0">
                <a:solidFill>
                  <a:schemeClr val="bg1"/>
                </a:solidFill>
              </a:rPr>
              <a:t>/water: </a:t>
            </a:r>
            <a:r>
              <a:rPr lang="fr-CH" sz="1050" b="1" dirty="0" err="1">
                <a:solidFill>
                  <a:schemeClr val="bg1"/>
                </a:solidFill>
              </a:rPr>
              <a:t>resistant</a:t>
            </a:r>
            <a:r>
              <a:rPr lang="fr-CH" sz="1050" dirty="0">
                <a:solidFill>
                  <a:schemeClr val="bg1"/>
                </a:solidFill>
              </a:rPr>
              <a:t> to </a:t>
            </a:r>
            <a:r>
              <a:rPr lang="fr-CH" sz="1050" dirty="0" err="1">
                <a:solidFill>
                  <a:schemeClr val="bg1"/>
                </a:solidFill>
              </a:rPr>
              <a:t>naturally</a:t>
            </a:r>
            <a:r>
              <a:rPr lang="fr-CH" sz="1050" dirty="0">
                <a:solidFill>
                  <a:schemeClr val="bg1"/>
                </a:solidFill>
              </a:rPr>
              <a:t> </a:t>
            </a:r>
            <a:r>
              <a:rPr lang="fr-CH" sz="1050" dirty="0" err="1">
                <a:solidFill>
                  <a:schemeClr val="bg1"/>
                </a:solidFill>
              </a:rPr>
              <a:t>occuring</a:t>
            </a:r>
            <a:r>
              <a:rPr lang="fr-CH" sz="1050" dirty="0">
                <a:solidFill>
                  <a:schemeClr val="bg1"/>
                </a:solidFill>
              </a:rPr>
              <a:t> </a:t>
            </a:r>
            <a:r>
              <a:rPr lang="fr-CH" sz="1050" dirty="0" err="1">
                <a:solidFill>
                  <a:schemeClr val="bg1"/>
                </a:solidFill>
              </a:rPr>
              <a:t>antibiotics</a:t>
            </a:r>
            <a:r>
              <a:rPr lang="fr-CH" sz="1050" dirty="0">
                <a:solidFill>
                  <a:schemeClr val="bg1"/>
                </a:solidFill>
              </a:rPr>
              <a:t>, </a:t>
            </a:r>
            <a:r>
              <a:rPr lang="fr-CH" sz="1050" dirty="0" err="1">
                <a:solidFill>
                  <a:schemeClr val="bg1"/>
                </a:solidFill>
              </a:rPr>
              <a:t>resistance</a:t>
            </a:r>
            <a:r>
              <a:rPr lang="fr-CH" sz="1050" dirty="0">
                <a:solidFill>
                  <a:schemeClr val="bg1"/>
                </a:solidFill>
              </a:rPr>
              <a:t> </a:t>
            </a:r>
            <a:r>
              <a:rPr lang="fr-CH" sz="1050" dirty="0" err="1">
                <a:solidFill>
                  <a:schemeClr val="bg1"/>
                </a:solidFill>
              </a:rPr>
              <a:t>transmitted</a:t>
            </a:r>
            <a:r>
              <a:rPr lang="fr-CH" sz="1050" dirty="0">
                <a:solidFill>
                  <a:schemeClr val="bg1"/>
                </a:solidFill>
              </a:rPr>
              <a:t> to </a:t>
            </a:r>
            <a:r>
              <a:rPr lang="fr-CH" sz="1050" dirty="0" err="1">
                <a:solidFill>
                  <a:schemeClr val="bg1"/>
                </a:solidFill>
              </a:rPr>
              <a:t>other</a:t>
            </a:r>
            <a:r>
              <a:rPr lang="fr-CH" sz="1050" dirty="0">
                <a:solidFill>
                  <a:schemeClr val="bg1"/>
                </a:solidFill>
              </a:rPr>
              <a:t> </a:t>
            </a:r>
            <a:r>
              <a:rPr lang="fr-CH" sz="1050" dirty="0" err="1">
                <a:solidFill>
                  <a:schemeClr val="bg1"/>
                </a:solidFill>
              </a:rPr>
              <a:t>bacteria</a:t>
            </a:r>
            <a:r>
              <a:rPr lang="fr-CH" sz="1050" dirty="0">
                <a:solidFill>
                  <a:schemeClr val="bg1"/>
                </a:solidFill>
              </a:rPr>
              <a:t> </a:t>
            </a:r>
            <a:r>
              <a:rPr lang="fr-CH" sz="1050" dirty="0" err="1">
                <a:solidFill>
                  <a:schemeClr val="bg1"/>
                </a:solidFill>
              </a:rPr>
              <a:t>through</a:t>
            </a:r>
            <a:r>
              <a:rPr lang="fr-CH" sz="1050" dirty="0">
                <a:solidFill>
                  <a:schemeClr val="bg1"/>
                </a:solidFill>
              </a:rPr>
              <a:t> horizontal </a:t>
            </a:r>
            <a:r>
              <a:rPr lang="fr-CH" sz="1050" dirty="0" err="1">
                <a:solidFill>
                  <a:schemeClr val="bg1"/>
                </a:solidFill>
              </a:rPr>
              <a:t>gene</a:t>
            </a:r>
            <a:r>
              <a:rPr lang="fr-CH" sz="1050" dirty="0">
                <a:solidFill>
                  <a:schemeClr val="bg1"/>
                </a:solidFill>
              </a:rPr>
              <a:t> </a:t>
            </a:r>
            <a:r>
              <a:rPr lang="fr-CH" sz="1050" dirty="0" err="1">
                <a:solidFill>
                  <a:schemeClr val="bg1"/>
                </a:solidFill>
              </a:rPr>
              <a:t>transfer</a:t>
            </a:r>
            <a:endParaRPr lang="fr-CH" sz="1050" dirty="0">
              <a:solidFill>
                <a:schemeClr val="bg1"/>
              </a:solidFill>
            </a:endParaRPr>
          </a:p>
          <a:p>
            <a:pPr lvl="1"/>
            <a:r>
              <a:rPr lang="fr-CH" sz="1050" dirty="0">
                <a:solidFill>
                  <a:schemeClr val="bg1"/>
                </a:solidFill>
              </a:rPr>
              <a:t>Flagellum: </a:t>
            </a:r>
            <a:r>
              <a:rPr lang="fr-CH" sz="1050" dirty="0" err="1">
                <a:solidFill>
                  <a:schemeClr val="bg1"/>
                </a:solidFill>
              </a:rPr>
              <a:t>motility</a:t>
            </a:r>
            <a:r>
              <a:rPr lang="fr-CH" sz="1050" dirty="0">
                <a:solidFill>
                  <a:schemeClr val="bg1"/>
                </a:solidFill>
              </a:rPr>
              <a:t>, biofilm formation</a:t>
            </a:r>
          </a:p>
          <a:p>
            <a:pPr lvl="1"/>
            <a:r>
              <a:rPr lang="fr-CH" sz="1050" dirty="0">
                <a:solidFill>
                  <a:schemeClr val="bg1"/>
                </a:solidFill>
              </a:rPr>
              <a:t>Type III </a:t>
            </a:r>
            <a:r>
              <a:rPr lang="fr-CH" sz="1050" dirty="0" err="1">
                <a:solidFill>
                  <a:schemeClr val="bg1"/>
                </a:solidFill>
              </a:rPr>
              <a:t>secretion</a:t>
            </a:r>
            <a:r>
              <a:rPr lang="fr-CH" sz="1050" dirty="0">
                <a:solidFill>
                  <a:schemeClr val="bg1"/>
                </a:solidFill>
              </a:rPr>
              <a:t> system (TTSS): </a:t>
            </a:r>
          </a:p>
          <a:p>
            <a:pPr lvl="2"/>
            <a:r>
              <a:rPr lang="fr-CH" sz="1050" dirty="0">
                <a:solidFill>
                  <a:schemeClr val="bg1"/>
                </a:solidFill>
              </a:rPr>
              <a:t>virulence factor </a:t>
            </a:r>
            <a:r>
              <a:rPr lang="fr-CH" sz="1050" dirty="0" err="1">
                <a:solidFill>
                  <a:schemeClr val="bg1"/>
                </a:solidFill>
              </a:rPr>
              <a:t>delivery</a:t>
            </a:r>
            <a:r>
              <a:rPr lang="fr-CH" sz="1050" dirty="0">
                <a:solidFill>
                  <a:schemeClr val="bg1"/>
                </a:solidFill>
              </a:rPr>
              <a:t> </a:t>
            </a:r>
            <a:r>
              <a:rPr lang="fr-CH" sz="1050" dirty="0" err="1">
                <a:solidFill>
                  <a:schemeClr val="bg1"/>
                </a:solidFill>
              </a:rPr>
              <a:t>into</a:t>
            </a:r>
            <a:r>
              <a:rPr lang="fr-CH" sz="1050" dirty="0">
                <a:solidFill>
                  <a:schemeClr val="bg1"/>
                </a:solidFill>
              </a:rPr>
              <a:t> host </a:t>
            </a:r>
            <a:r>
              <a:rPr lang="fr-CH" sz="1050" dirty="0" err="1">
                <a:solidFill>
                  <a:schemeClr val="bg1"/>
                </a:solidFill>
              </a:rPr>
              <a:t>cytoplasm</a:t>
            </a:r>
            <a:r>
              <a:rPr lang="fr-CH" sz="1050" dirty="0">
                <a:solidFill>
                  <a:schemeClr val="bg1"/>
                </a:solidFill>
              </a:rPr>
              <a:t> :</a:t>
            </a:r>
          </a:p>
          <a:p>
            <a:pPr lvl="3"/>
            <a:r>
              <a:rPr lang="fr-CH" sz="1050" dirty="0" err="1">
                <a:solidFill>
                  <a:schemeClr val="bg1"/>
                </a:solidFill>
              </a:rPr>
              <a:t>Protease</a:t>
            </a:r>
            <a:r>
              <a:rPr lang="fr-CH" sz="1050" dirty="0">
                <a:solidFill>
                  <a:schemeClr val="bg1"/>
                </a:solidFill>
              </a:rPr>
              <a:t> IV: </a:t>
            </a:r>
            <a:r>
              <a:rPr lang="fr-CH" sz="1050" dirty="0" err="1">
                <a:solidFill>
                  <a:schemeClr val="bg1"/>
                </a:solidFill>
              </a:rPr>
              <a:t>endoprotease</a:t>
            </a:r>
            <a:endParaRPr lang="fr-CH" sz="1050" dirty="0">
              <a:solidFill>
                <a:schemeClr val="bg1"/>
              </a:solidFill>
            </a:endParaRPr>
          </a:p>
          <a:p>
            <a:pPr lvl="4"/>
            <a:r>
              <a:rPr lang="fr-CH" sz="1050" dirty="0">
                <a:solidFill>
                  <a:schemeClr val="bg1"/>
                </a:solidFill>
                <a:sym typeface="Wingdings" panose="05000000000000000000" pitchFamily="2" charset="2"/>
              </a:rPr>
              <a:t>IL-22 </a:t>
            </a:r>
            <a:r>
              <a:rPr lang="fr-CH" sz="1050" dirty="0" err="1">
                <a:solidFill>
                  <a:schemeClr val="bg1"/>
                </a:solidFill>
                <a:sym typeface="Wingdings" panose="05000000000000000000" pitchFamily="2" charset="2"/>
              </a:rPr>
              <a:t>degradation</a:t>
            </a:r>
            <a:r>
              <a:rPr lang="fr-CH" sz="1050" dirty="0">
                <a:solidFill>
                  <a:schemeClr val="bg1"/>
                </a:solidFill>
                <a:sym typeface="Wingdings" panose="05000000000000000000" pitchFamily="2" charset="2"/>
              </a:rPr>
              <a:t> disruption of the production of </a:t>
            </a:r>
            <a:r>
              <a:rPr lang="fr-CH" sz="1050" dirty="0" err="1">
                <a:solidFill>
                  <a:schemeClr val="bg1"/>
                </a:solidFill>
                <a:sym typeface="Wingdings" panose="05000000000000000000" pitchFamily="2" charset="2"/>
              </a:rPr>
              <a:t>AMPs</a:t>
            </a:r>
            <a:endParaRPr lang="fr-CH" sz="1050" dirty="0">
              <a:solidFill>
                <a:schemeClr val="bg1"/>
              </a:solidFill>
              <a:sym typeface="Wingdings" panose="05000000000000000000" pitchFamily="2" charset="2"/>
            </a:endParaRPr>
          </a:p>
          <a:p>
            <a:pPr lvl="4"/>
            <a:r>
              <a:rPr lang="fr-CH" sz="1050" dirty="0">
                <a:solidFill>
                  <a:schemeClr val="bg1"/>
                </a:solidFill>
                <a:sym typeface="Wingdings" panose="05000000000000000000" pitchFamily="2" charset="2"/>
              </a:rPr>
              <a:t>IgG and </a:t>
            </a:r>
            <a:r>
              <a:rPr lang="fr-CH" sz="1050" dirty="0" err="1">
                <a:solidFill>
                  <a:schemeClr val="bg1"/>
                </a:solidFill>
                <a:sym typeface="Wingdings" panose="05000000000000000000" pitchFamily="2" charset="2"/>
              </a:rPr>
              <a:t>Complement</a:t>
            </a:r>
            <a:r>
              <a:rPr lang="fr-CH" sz="1050" dirty="0">
                <a:solidFill>
                  <a:schemeClr val="bg1"/>
                </a:solidFill>
                <a:sym typeface="Wingdings" panose="05000000000000000000" pitchFamily="2" charset="2"/>
              </a:rPr>
              <a:t> </a:t>
            </a:r>
            <a:r>
              <a:rPr lang="fr-CH" sz="1050" dirty="0" err="1">
                <a:solidFill>
                  <a:schemeClr val="bg1"/>
                </a:solidFill>
                <a:sym typeface="Wingdings" panose="05000000000000000000" pitchFamily="2" charset="2"/>
              </a:rPr>
              <a:t>proteins</a:t>
            </a:r>
            <a:r>
              <a:rPr lang="fr-CH" sz="1050" dirty="0">
                <a:solidFill>
                  <a:schemeClr val="bg1"/>
                </a:solidFill>
                <a:sym typeface="Wingdings" panose="05000000000000000000" pitchFamily="2" charset="2"/>
              </a:rPr>
              <a:t> </a:t>
            </a:r>
            <a:r>
              <a:rPr lang="fr-CH" sz="1050" dirty="0" err="1">
                <a:solidFill>
                  <a:schemeClr val="bg1"/>
                </a:solidFill>
                <a:sym typeface="Wingdings" panose="05000000000000000000" pitchFamily="2" charset="2"/>
              </a:rPr>
              <a:t>degradation</a:t>
            </a:r>
            <a:endParaRPr lang="fr-CH" sz="1050" dirty="0">
              <a:solidFill>
                <a:schemeClr val="bg1"/>
              </a:solidFill>
            </a:endParaRPr>
          </a:p>
          <a:p>
            <a:pPr lvl="1"/>
            <a:r>
              <a:rPr lang="fr-CH" sz="1050" dirty="0" err="1">
                <a:solidFill>
                  <a:schemeClr val="bg1"/>
                </a:solidFill>
              </a:rPr>
              <a:t>Toxinogenicity</a:t>
            </a:r>
            <a:r>
              <a:rPr lang="fr-CH" sz="1050" dirty="0">
                <a:solidFill>
                  <a:schemeClr val="bg1"/>
                </a:solidFill>
              </a:rPr>
              <a:t>: </a:t>
            </a:r>
          </a:p>
          <a:p>
            <a:pPr lvl="2"/>
            <a:r>
              <a:rPr lang="fr-CH" sz="1050" dirty="0" err="1">
                <a:solidFill>
                  <a:schemeClr val="bg1"/>
                </a:solidFill>
              </a:rPr>
              <a:t>Exoenzyme</a:t>
            </a:r>
            <a:r>
              <a:rPr lang="fr-CH" sz="1050" dirty="0">
                <a:solidFill>
                  <a:schemeClr val="bg1"/>
                </a:solidFill>
              </a:rPr>
              <a:t> S: ADP-ribosylation </a:t>
            </a:r>
            <a:r>
              <a:rPr lang="fr-CH" sz="1050" dirty="0">
                <a:solidFill>
                  <a:schemeClr val="bg1"/>
                </a:solidFill>
                <a:sym typeface="Wingdings" panose="05000000000000000000" pitchFamily="2" charset="2"/>
              </a:rPr>
              <a:t> MyD88 </a:t>
            </a:r>
            <a:r>
              <a:rPr lang="fr-CH" sz="1050" dirty="0" err="1">
                <a:solidFill>
                  <a:schemeClr val="bg1"/>
                </a:solidFill>
                <a:sym typeface="Wingdings" panose="05000000000000000000" pitchFamily="2" charset="2"/>
              </a:rPr>
              <a:t>dependant</a:t>
            </a:r>
            <a:r>
              <a:rPr lang="fr-CH" sz="1050" dirty="0">
                <a:solidFill>
                  <a:schemeClr val="bg1"/>
                </a:solidFill>
                <a:sym typeface="Wingdings" panose="05000000000000000000" pitchFamily="2" charset="2"/>
              </a:rPr>
              <a:t> </a:t>
            </a:r>
            <a:r>
              <a:rPr lang="fr-CH" sz="1050" dirty="0" err="1">
                <a:solidFill>
                  <a:schemeClr val="bg1"/>
                </a:solidFill>
                <a:sym typeface="Wingdings" panose="05000000000000000000" pitchFamily="2" charset="2"/>
              </a:rPr>
              <a:t>pathway</a:t>
            </a:r>
            <a:r>
              <a:rPr lang="fr-CH" sz="1050" dirty="0">
                <a:solidFill>
                  <a:schemeClr val="bg1"/>
                </a:solidFill>
                <a:sym typeface="Wingdings" panose="05000000000000000000" pitchFamily="2" charset="2"/>
              </a:rPr>
              <a:t>  production of </a:t>
            </a:r>
            <a:r>
              <a:rPr lang="fr-CH" sz="1050" dirty="0" err="1">
                <a:solidFill>
                  <a:schemeClr val="bg1"/>
                </a:solidFill>
                <a:sym typeface="Wingdings" panose="05000000000000000000" pitchFamily="2" charset="2"/>
              </a:rPr>
              <a:t>TNFalpha</a:t>
            </a:r>
            <a:endParaRPr lang="fr-CH" sz="1050" dirty="0">
              <a:solidFill>
                <a:schemeClr val="bg1"/>
              </a:solidFill>
            </a:endParaRPr>
          </a:p>
          <a:p>
            <a:pPr lvl="2"/>
            <a:r>
              <a:rPr lang="fr-CH" sz="1050" dirty="0" err="1">
                <a:solidFill>
                  <a:schemeClr val="bg1"/>
                </a:solidFill>
              </a:rPr>
              <a:t>Exotoxin</a:t>
            </a:r>
            <a:r>
              <a:rPr lang="fr-CH" sz="1050" dirty="0">
                <a:solidFill>
                  <a:schemeClr val="bg1"/>
                </a:solidFill>
              </a:rPr>
              <a:t> A : </a:t>
            </a:r>
            <a:r>
              <a:rPr lang="fr-CH" sz="1050" dirty="0" err="1">
                <a:solidFill>
                  <a:schemeClr val="bg1"/>
                </a:solidFill>
              </a:rPr>
              <a:t>inhibits</a:t>
            </a:r>
            <a:r>
              <a:rPr lang="fr-CH" sz="1050" dirty="0">
                <a:solidFill>
                  <a:schemeClr val="bg1"/>
                </a:solidFill>
              </a:rPr>
              <a:t> </a:t>
            </a:r>
            <a:r>
              <a:rPr lang="fr-CH" sz="1050" dirty="0" err="1">
                <a:solidFill>
                  <a:schemeClr val="bg1"/>
                </a:solidFill>
              </a:rPr>
              <a:t>protein</a:t>
            </a:r>
            <a:r>
              <a:rPr lang="fr-CH" sz="1050" dirty="0">
                <a:solidFill>
                  <a:schemeClr val="bg1"/>
                </a:solidFill>
              </a:rPr>
              <a:t> </a:t>
            </a:r>
            <a:r>
              <a:rPr lang="fr-CH" sz="1050" dirty="0" err="1">
                <a:solidFill>
                  <a:schemeClr val="bg1"/>
                </a:solidFill>
              </a:rPr>
              <a:t>synthesis</a:t>
            </a:r>
            <a:r>
              <a:rPr lang="fr-CH" sz="1050" dirty="0">
                <a:solidFill>
                  <a:schemeClr val="bg1"/>
                </a:solidFill>
              </a:rPr>
              <a:t> </a:t>
            </a:r>
            <a:r>
              <a:rPr lang="fr-CH" sz="1050" dirty="0">
                <a:solidFill>
                  <a:schemeClr val="bg1"/>
                </a:solidFill>
                <a:sym typeface="Wingdings" panose="05000000000000000000" pitchFamily="2" charset="2"/>
              </a:rPr>
              <a:t> </a:t>
            </a:r>
            <a:r>
              <a:rPr lang="fr-CH" sz="1050" dirty="0" err="1">
                <a:solidFill>
                  <a:schemeClr val="bg1"/>
                </a:solidFill>
                <a:sym typeface="Wingdings" panose="05000000000000000000" pitchFamily="2" charset="2"/>
              </a:rPr>
              <a:t>cell</a:t>
            </a:r>
            <a:r>
              <a:rPr lang="fr-CH" sz="1050" dirty="0">
                <a:solidFill>
                  <a:schemeClr val="bg1"/>
                </a:solidFill>
                <a:sym typeface="Wingdings" panose="05000000000000000000" pitchFamily="2" charset="2"/>
              </a:rPr>
              <a:t> </a:t>
            </a:r>
            <a:r>
              <a:rPr lang="fr-CH" sz="1050" dirty="0" err="1">
                <a:solidFill>
                  <a:schemeClr val="bg1"/>
                </a:solidFill>
                <a:sym typeface="Wingdings" panose="05000000000000000000" pitchFamily="2" charset="2"/>
              </a:rPr>
              <a:t>death</a:t>
            </a:r>
            <a:endParaRPr lang="fr-CH" sz="1050" dirty="0">
              <a:solidFill>
                <a:schemeClr val="bg1"/>
              </a:solidFill>
            </a:endParaRPr>
          </a:p>
          <a:p>
            <a:pPr lvl="2"/>
            <a:r>
              <a:rPr lang="fr-CH" sz="1050" dirty="0" err="1">
                <a:solidFill>
                  <a:schemeClr val="bg1"/>
                </a:solidFill>
              </a:rPr>
              <a:t>Exotoxin</a:t>
            </a:r>
            <a:r>
              <a:rPr lang="fr-CH" sz="1050" dirty="0">
                <a:solidFill>
                  <a:schemeClr val="bg1"/>
                </a:solidFill>
              </a:rPr>
              <a:t> U</a:t>
            </a:r>
          </a:p>
          <a:p>
            <a:pPr lvl="1"/>
            <a:endParaRPr lang="fr-CH" sz="1050" dirty="0">
              <a:solidFill>
                <a:schemeClr val="bg1"/>
              </a:solidFill>
            </a:endParaRPr>
          </a:p>
          <a:p>
            <a:pPr lvl="1"/>
            <a:r>
              <a:rPr lang="fr-CH" sz="1050" dirty="0">
                <a:solidFill>
                  <a:schemeClr val="bg1"/>
                </a:solidFill>
              </a:rPr>
              <a:t>Type IV pili: </a:t>
            </a:r>
          </a:p>
          <a:p>
            <a:pPr lvl="2"/>
            <a:r>
              <a:rPr lang="fr-CH" sz="1050" dirty="0" err="1">
                <a:solidFill>
                  <a:schemeClr val="bg1"/>
                </a:solidFill>
              </a:rPr>
              <a:t>bacterial</a:t>
            </a:r>
            <a:r>
              <a:rPr lang="fr-CH" sz="1050" dirty="0">
                <a:solidFill>
                  <a:schemeClr val="bg1"/>
                </a:solidFill>
              </a:rPr>
              <a:t> </a:t>
            </a:r>
            <a:r>
              <a:rPr lang="fr-CH" sz="1050" dirty="0" err="1">
                <a:solidFill>
                  <a:schemeClr val="bg1"/>
                </a:solidFill>
              </a:rPr>
              <a:t>adherance</a:t>
            </a:r>
            <a:r>
              <a:rPr lang="fr-CH" sz="1050" dirty="0">
                <a:solidFill>
                  <a:schemeClr val="bg1"/>
                </a:solidFill>
              </a:rPr>
              <a:t> to </a:t>
            </a:r>
            <a:r>
              <a:rPr lang="fr-CH" sz="1050" dirty="0" err="1">
                <a:solidFill>
                  <a:schemeClr val="bg1"/>
                </a:solidFill>
              </a:rPr>
              <a:t>epitelial</a:t>
            </a:r>
            <a:r>
              <a:rPr lang="fr-CH" sz="1050" dirty="0">
                <a:solidFill>
                  <a:schemeClr val="bg1"/>
                </a:solidFill>
              </a:rPr>
              <a:t> </a:t>
            </a:r>
            <a:r>
              <a:rPr lang="fr-CH" sz="1050" dirty="0" err="1">
                <a:solidFill>
                  <a:schemeClr val="bg1"/>
                </a:solidFill>
              </a:rPr>
              <a:t>cells</a:t>
            </a:r>
            <a:r>
              <a:rPr lang="fr-CH" sz="1050" dirty="0">
                <a:solidFill>
                  <a:schemeClr val="bg1"/>
                </a:solidFill>
              </a:rPr>
              <a:t> </a:t>
            </a:r>
            <a:r>
              <a:rPr lang="fr-CH" sz="1050" dirty="0" err="1">
                <a:solidFill>
                  <a:schemeClr val="bg1"/>
                </a:solidFill>
              </a:rPr>
              <a:t>through</a:t>
            </a:r>
            <a:r>
              <a:rPr lang="fr-CH" sz="1050" dirty="0">
                <a:solidFill>
                  <a:schemeClr val="bg1"/>
                </a:solidFill>
              </a:rPr>
              <a:t> carbohydrates </a:t>
            </a:r>
            <a:r>
              <a:rPr lang="fr-CH" sz="1050" dirty="0" err="1">
                <a:solidFill>
                  <a:schemeClr val="bg1"/>
                </a:solidFill>
              </a:rPr>
              <a:t>receptors</a:t>
            </a:r>
            <a:r>
              <a:rPr lang="fr-CH" sz="1050" dirty="0">
                <a:solidFill>
                  <a:schemeClr val="bg1"/>
                </a:solidFill>
              </a:rPr>
              <a:t> </a:t>
            </a:r>
            <a:r>
              <a:rPr lang="fr-CH" sz="1050" dirty="0">
                <a:solidFill>
                  <a:schemeClr val="bg1"/>
                </a:solidFill>
                <a:sym typeface="Wingdings" panose="05000000000000000000" pitchFamily="2" charset="2"/>
              </a:rPr>
              <a:t> </a:t>
            </a:r>
            <a:r>
              <a:rPr lang="fr-CH" sz="1050" dirty="0" err="1">
                <a:solidFill>
                  <a:schemeClr val="bg1"/>
                </a:solidFill>
              </a:rPr>
              <a:t>fibronectin</a:t>
            </a:r>
            <a:r>
              <a:rPr lang="fr-CH" sz="1050" dirty="0">
                <a:solidFill>
                  <a:schemeClr val="bg1"/>
                </a:solidFill>
              </a:rPr>
              <a:t> </a:t>
            </a:r>
            <a:r>
              <a:rPr lang="fr-CH" sz="1050" dirty="0" err="1">
                <a:solidFill>
                  <a:schemeClr val="bg1"/>
                </a:solidFill>
              </a:rPr>
              <a:t>degradation</a:t>
            </a:r>
            <a:r>
              <a:rPr lang="fr-CH" sz="1050" dirty="0">
                <a:solidFill>
                  <a:schemeClr val="bg1"/>
                </a:solidFill>
              </a:rPr>
              <a:t> </a:t>
            </a:r>
            <a:r>
              <a:rPr lang="fr-CH" sz="1050" dirty="0" err="1">
                <a:solidFill>
                  <a:schemeClr val="bg1"/>
                </a:solidFill>
              </a:rPr>
              <a:t>with</a:t>
            </a:r>
            <a:r>
              <a:rPr lang="fr-CH" sz="1050" dirty="0">
                <a:solidFill>
                  <a:schemeClr val="bg1"/>
                </a:solidFill>
              </a:rPr>
              <a:t> </a:t>
            </a:r>
            <a:r>
              <a:rPr lang="fr-CH" sz="1050" dirty="0" err="1">
                <a:solidFill>
                  <a:schemeClr val="bg1"/>
                </a:solidFill>
              </a:rPr>
              <a:t>elastase</a:t>
            </a:r>
            <a:r>
              <a:rPr lang="fr-CH" sz="1050" dirty="0">
                <a:solidFill>
                  <a:schemeClr val="bg1"/>
                </a:solidFill>
              </a:rPr>
              <a:t> </a:t>
            </a:r>
            <a:r>
              <a:rPr lang="fr-CH" sz="1050" dirty="0" err="1">
                <a:solidFill>
                  <a:schemeClr val="bg1"/>
                </a:solidFill>
              </a:rPr>
              <a:t>helps</a:t>
            </a:r>
            <a:r>
              <a:rPr lang="fr-CH" sz="1050" dirty="0">
                <a:solidFill>
                  <a:schemeClr val="bg1"/>
                </a:solidFill>
              </a:rPr>
              <a:t> binding</a:t>
            </a:r>
            <a:r>
              <a:rPr lang="en-CA" sz="1050" dirty="0">
                <a:solidFill>
                  <a:schemeClr val="bg1"/>
                </a:solidFill>
              </a:rPr>
              <a:t>.</a:t>
            </a:r>
            <a:endParaRPr lang="fr-CH" sz="1050" dirty="0">
              <a:solidFill>
                <a:schemeClr val="bg1"/>
              </a:solidFill>
            </a:endParaRPr>
          </a:p>
        </p:txBody>
      </p:sp>
    </p:spTree>
    <p:extLst>
      <p:ext uri="{BB962C8B-B14F-4D97-AF65-F5344CB8AC3E}">
        <p14:creationId xmlns:p14="http://schemas.microsoft.com/office/powerpoint/2010/main" val="33863938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2">
            <a:tint val="95000"/>
            <a:satMod val="170000"/>
          </a:schemeClr>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8CE06232-69FD-453D-8EB2-706087A9021A}"/>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315061" y="-2"/>
            <a:ext cx="6876939" cy="6858002"/>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a:extLst>
              <a:ext uri="{FF2B5EF4-FFF2-40B4-BE49-F238E27FC236}">
                <a16:creationId xmlns:a16="http://schemas.microsoft.com/office/drawing/2014/main" id="{4565310B-953E-48CB-820E-56CA33D868F7}"/>
              </a:ext>
            </a:extLst>
          </p:cNvPr>
          <p:cNvSpPr>
            <a:spLocks noGrp="1"/>
          </p:cNvSpPr>
          <p:nvPr>
            <p:ph type="title"/>
          </p:nvPr>
        </p:nvSpPr>
        <p:spPr>
          <a:xfrm>
            <a:off x="829781" y="2745736"/>
            <a:ext cx="3698803" cy="1366528"/>
          </a:xfrm>
          <a:solidFill>
            <a:schemeClr val="bg1">
              <a:alpha val="50000"/>
            </a:schemeClr>
          </a:solidFill>
          <a:ln w="25400" cap="sq">
            <a:solidFill>
              <a:schemeClr val="tx1"/>
            </a:solidFill>
            <a:miter lim="800000"/>
          </a:ln>
        </p:spPr>
        <p:txBody>
          <a:bodyPr>
            <a:normAutofit/>
          </a:bodyPr>
          <a:lstStyle/>
          <a:p>
            <a:pPr algn="ctr"/>
            <a:r>
              <a:rPr lang="fr-CH" sz="3200" dirty="0" err="1"/>
              <a:t>Bacterial</a:t>
            </a:r>
            <a:r>
              <a:rPr lang="fr-CH" sz="3200" dirty="0"/>
              <a:t> </a:t>
            </a:r>
            <a:r>
              <a:rPr lang="fr-CH" sz="3200" dirty="0" err="1"/>
              <a:t>evasion</a:t>
            </a:r>
            <a:r>
              <a:rPr lang="fr-CH" sz="3200" dirty="0"/>
              <a:t> </a:t>
            </a:r>
            <a:r>
              <a:rPr lang="fr-CH" sz="3200" dirty="0" err="1"/>
              <a:t>from</a:t>
            </a:r>
            <a:r>
              <a:rPr lang="fr-CH" sz="3200" dirty="0"/>
              <a:t> immune system</a:t>
            </a:r>
          </a:p>
        </p:txBody>
      </p:sp>
      <p:sp>
        <p:nvSpPr>
          <p:cNvPr id="3" name="Espace réservé du contenu 2">
            <a:extLst>
              <a:ext uri="{FF2B5EF4-FFF2-40B4-BE49-F238E27FC236}">
                <a16:creationId xmlns:a16="http://schemas.microsoft.com/office/drawing/2014/main" id="{D0605A49-6EC0-45AB-8523-ADAADFF08EDC}"/>
              </a:ext>
            </a:extLst>
          </p:cNvPr>
          <p:cNvSpPr>
            <a:spLocks noGrp="1"/>
          </p:cNvSpPr>
          <p:nvPr>
            <p:ph idx="1"/>
          </p:nvPr>
        </p:nvSpPr>
        <p:spPr>
          <a:xfrm>
            <a:off x="5849655" y="576197"/>
            <a:ext cx="5608223" cy="5479163"/>
          </a:xfrm>
        </p:spPr>
        <p:txBody>
          <a:bodyPr anchor="ctr">
            <a:normAutofit/>
          </a:bodyPr>
          <a:lstStyle/>
          <a:p>
            <a:endParaRPr lang="fr-CH" dirty="0">
              <a:solidFill>
                <a:schemeClr val="bg1"/>
              </a:solidFill>
            </a:endParaRPr>
          </a:p>
          <a:p>
            <a:r>
              <a:rPr lang="fr-CH" dirty="0">
                <a:solidFill>
                  <a:schemeClr val="bg1"/>
                </a:solidFill>
              </a:rPr>
              <a:t>Elastase and </a:t>
            </a:r>
            <a:r>
              <a:rPr lang="fr-CH" dirty="0" err="1">
                <a:solidFill>
                  <a:schemeClr val="bg1"/>
                </a:solidFill>
              </a:rPr>
              <a:t>alkaline</a:t>
            </a:r>
            <a:r>
              <a:rPr lang="fr-CH" dirty="0">
                <a:solidFill>
                  <a:schemeClr val="bg1"/>
                </a:solidFill>
              </a:rPr>
              <a:t> </a:t>
            </a:r>
            <a:r>
              <a:rPr lang="fr-CH" dirty="0" err="1">
                <a:solidFill>
                  <a:schemeClr val="bg1"/>
                </a:solidFill>
              </a:rPr>
              <a:t>protease</a:t>
            </a:r>
            <a:r>
              <a:rPr lang="fr-CH" dirty="0">
                <a:solidFill>
                  <a:schemeClr val="bg1"/>
                </a:solidFill>
              </a:rPr>
              <a:t> production:</a:t>
            </a:r>
          </a:p>
          <a:p>
            <a:pPr lvl="1"/>
            <a:r>
              <a:rPr lang="fr-CH" dirty="0">
                <a:solidFill>
                  <a:schemeClr val="bg1"/>
                </a:solidFill>
              </a:rPr>
              <a:t>Destroy structures </a:t>
            </a:r>
            <a:r>
              <a:rPr lang="fr-CH" dirty="0" err="1">
                <a:solidFill>
                  <a:schemeClr val="bg1"/>
                </a:solidFill>
              </a:rPr>
              <a:t>with</a:t>
            </a:r>
            <a:r>
              <a:rPr lang="fr-CH" dirty="0">
                <a:solidFill>
                  <a:schemeClr val="bg1"/>
                </a:solidFill>
              </a:rPr>
              <a:t> </a:t>
            </a:r>
            <a:r>
              <a:rPr lang="fr-CH" dirty="0" err="1">
                <a:solidFill>
                  <a:schemeClr val="bg1"/>
                </a:solidFill>
              </a:rPr>
              <a:t>fibrin</a:t>
            </a:r>
            <a:r>
              <a:rPr lang="fr-CH" dirty="0">
                <a:solidFill>
                  <a:schemeClr val="bg1"/>
                </a:solidFill>
              </a:rPr>
              <a:t> and </a:t>
            </a:r>
            <a:r>
              <a:rPr lang="fr-CH" dirty="0" err="1">
                <a:solidFill>
                  <a:schemeClr val="bg1"/>
                </a:solidFill>
              </a:rPr>
              <a:t>elastin</a:t>
            </a:r>
            <a:endParaRPr lang="fr-CH" dirty="0">
              <a:solidFill>
                <a:schemeClr val="bg1"/>
              </a:solidFill>
            </a:endParaRPr>
          </a:p>
          <a:p>
            <a:pPr lvl="1"/>
            <a:r>
              <a:rPr lang="fr-CH" dirty="0">
                <a:solidFill>
                  <a:schemeClr val="bg1"/>
                </a:solidFill>
              </a:rPr>
              <a:t>Inactive </a:t>
            </a:r>
            <a:r>
              <a:rPr lang="fr-CH" dirty="0" err="1">
                <a:solidFill>
                  <a:schemeClr val="bg1"/>
                </a:solidFill>
              </a:rPr>
              <a:t>INFgamma</a:t>
            </a:r>
            <a:r>
              <a:rPr lang="fr-CH" dirty="0">
                <a:solidFill>
                  <a:schemeClr val="bg1"/>
                </a:solidFill>
              </a:rPr>
              <a:t> and TNF</a:t>
            </a:r>
          </a:p>
          <a:p>
            <a:r>
              <a:rPr lang="fr-CH" dirty="0" err="1">
                <a:solidFill>
                  <a:schemeClr val="bg1"/>
                </a:solidFill>
              </a:rPr>
              <a:t>Cytotoxin</a:t>
            </a:r>
            <a:r>
              <a:rPr lang="fr-CH" dirty="0">
                <a:solidFill>
                  <a:schemeClr val="bg1"/>
                </a:solidFill>
              </a:rPr>
              <a:t>, phospholipase and </a:t>
            </a:r>
            <a:r>
              <a:rPr lang="fr-CH" dirty="0" err="1">
                <a:solidFill>
                  <a:schemeClr val="bg1"/>
                </a:solidFill>
              </a:rPr>
              <a:t>lecithin</a:t>
            </a:r>
            <a:r>
              <a:rPr lang="fr-CH" dirty="0">
                <a:solidFill>
                  <a:schemeClr val="bg1"/>
                </a:solidFill>
              </a:rPr>
              <a:t>:</a:t>
            </a:r>
          </a:p>
          <a:p>
            <a:pPr lvl="1"/>
            <a:r>
              <a:rPr lang="fr-CH" dirty="0" err="1">
                <a:solidFill>
                  <a:schemeClr val="bg1"/>
                </a:solidFill>
              </a:rPr>
              <a:t>Cytotoxic</a:t>
            </a:r>
            <a:r>
              <a:rPr lang="fr-CH" dirty="0">
                <a:solidFill>
                  <a:schemeClr val="bg1"/>
                </a:solidFill>
              </a:rPr>
              <a:t> </a:t>
            </a:r>
            <a:r>
              <a:rPr lang="fr-CH" dirty="0" err="1">
                <a:solidFill>
                  <a:schemeClr val="bg1"/>
                </a:solidFill>
              </a:rPr>
              <a:t>effects</a:t>
            </a:r>
            <a:r>
              <a:rPr lang="fr-CH" dirty="0">
                <a:solidFill>
                  <a:schemeClr val="bg1"/>
                </a:solidFill>
              </a:rPr>
              <a:t> on </a:t>
            </a:r>
            <a:r>
              <a:rPr lang="fr-CH" dirty="0" err="1">
                <a:solidFill>
                  <a:schemeClr val="bg1"/>
                </a:solidFill>
              </a:rPr>
              <a:t>neutrophils</a:t>
            </a:r>
            <a:r>
              <a:rPr lang="fr-CH" dirty="0">
                <a:solidFill>
                  <a:schemeClr val="bg1"/>
                </a:solidFill>
              </a:rPr>
              <a:t> and lymphocytes</a:t>
            </a:r>
          </a:p>
          <a:p>
            <a:r>
              <a:rPr lang="fr-CH" dirty="0" err="1">
                <a:solidFill>
                  <a:schemeClr val="bg1"/>
                </a:solidFill>
              </a:rPr>
              <a:t>Pyochelin</a:t>
            </a:r>
            <a:r>
              <a:rPr lang="fr-CH" dirty="0">
                <a:solidFill>
                  <a:schemeClr val="bg1"/>
                </a:solidFill>
              </a:rPr>
              <a:t>: </a:t>
            </a:r>
          </a:p>
          <a:p>
            <a:pPr lvl="1"/>
            <a:r>
              <a:rPr lang="fr-CH" dirty="0" err="1">
                <a:solidFill>
                  <a:schemeClr val="bg1"/>
                </a:solidFill>
              </a:rPr>
              <a:t>Siderophore</a:t>
            </a:r>
            <a:r>
              <a:rPr lang="fr-CH" dirty="0">
                <a:solidFill>
                  <a:schemeClr val="bg1"/>
                </a:solidFill>
              </a:rPr>
              <a:t>: </a:t>
            </a:r>
            <a:r>
              <a:rPr lang="fr-CH" dirty="0" err="1">
                <a:solidFill>
                  <a:schemeClr val="bg1"/>
                </a:solidFill>
              </a:rPr>
              <a:t>collect</a:t>
            </a:r>
            <a:r>
              <a:rPr lang="fr-CH" dirty="0">
                <a:solidFill>
                  <a:schemeClr val="bg1"/>
                </a:solidFill>
              </a:rPr>
              <a:t> </a:t>
            </a:r>
            <a:r>
              <a:rPr lang="fr-CH" dirty="0" err="1">
                <a:solidFill>
                  <a:schemeClr val="bg1"/>
                </a:solidFill>
              </a:rPr>
              <a:t>iron</a:t>
            </a:r>
            <a:endParaRPr lang="fr-CH" dirty="0">
              <a:solidFill>
                <a:schemeClr val="bg1"/>
              </a:solidFill>
            </a:endParaRPr>
          </a:p>
        </p:txBody>
      </p:sp>
    </p:spTree>
    <p:extLst>
      <p:ext uri="{BB962C8B-B14F-4D97-AF65-F5344CB8AC3E}">
        <p14:creationId xmlns:p14="http://schemas.microsoft.com/office/powerpoint/2010/main" val="27569205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2">
            <a:tint val="95000"/>
            <a:satMod val="170000"/>
          </a:schemeClr>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8CE06232-69FD-453D-8EB2-706087A9021A}"/>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315061" y="-2"/>
            <a:ext cx="6876939" cy="6858002"/>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a:extLst>
              <a:ext uri="{FF2B5EF4-FFF2-40B4-BE49-F238E27FC236}">
                <a16:creationId xmlns:a16="http://schemas.microsoft.com/office/drawing/2014/main" id="{73988915-E8C5-4052-8312-11C0B285B6BD}"/>
              </a:ext>
            </a:extLst>
          </p:cNvPr>
          <p:cNvSpPr>
            <a:spLocks noGrp="1"/>
          </p:cNvSpPr>
          <p:nvPr>
            <p:ph type="title"/>
          </p:nvPr>
        </p:nvSpPr>
        <p:spPr>
          <a:xfrm>
            <a:off x="829781" y="2745736"/>
            <a:ext cx="3698803" cy="1366528"/>
          </a:xfrm>
          <a:solidFill>
            <a:schemeClr val="bg1">
              <a:alpha val="50000"/>
            </a:schemeClr>
          </a:solidFill>
          <a:ln w="25400" cap="sq">
            <a:solidFill>
              <a:schemeClr val="tx1"/>
            </a:solidFill>
            <a:miter lim="800000"/>
          </a:ln>
        </p:spPr>
        <p:txBody>
          <a:bodyPr>
            <a:normAutofit/>
          </a:bodyPr>
          <a:lstStyle/>
          <a:p>
            <a:pPr algn="ctr"/>
            <a:r>
              <a:rPr lang="fr-CH" sz="3200"/>
              <a:t>Bacterial evasion from immune system</a:t>
            </a:r>
          </a:p>
        </p:txBody>
      </p:sp>
      <p:sp>
        <p:nvSpPr>
          <p:cNvPr id="3" name="Espace réservé du contenu 2">
            <a:extLst>
              <a:ext uri="{FF2B5EF4-FFF2-40B4-BE49-F238E27FC236}">
                <a16:creationId xmlns:a16="http://schemas.microsoft.com/office/drawing/2014/main" id="{838548A1-75D3-444C-B66C-A7859C771C23}"/>
              </a:ext>
            </a:extLst>
          </p:cNvPr>
          <p:cNvSpPr>
            <a:spLocks noGrp="1"/>
          </p:cNvSpPr>
          <p:nvPr>
            <p:ph idx="1"/>
          </p:nvPr>
        </p:nvSpPr>
        <p:spPr>
          <a:xfrm>
            <a:off x="6049182" y="438411"/>
            <a:ext cx="5800440" cy="5616949"/>
          </a:xfrm>
        </p:spPr>
        <p:txBody>
          <a:bodyPr anchor="ctr">
            <a:normAutofit/>
          </a:bodyPr>
          <a:lstStyle/>
          <a:p>
            <a:pPr marL="0" indent="0">
              <a:buNone/>
            </a:pPr>
            <a:r>
              <a:rPr lang="fr-CH" sz="2000" i="1" dirty="0">
                <a:solidFill>
                  <a:schemeClr val="bg1"/>
                </a:solidFill>
              </a:rPr>
              <a:t>P. </a:t>
            </a:r>
            <a:r>
              <a:rPr lang="fr-CH" sz="2000" i="1" dirty="0" err="1">
                <a:solidFill>
                  <a:schemeClr val="bg1"/>
                </a:solidFill>
              </a:rPr>
              <a:t>aeruginosa</a:t>
            </a:r>
            <a:r>
              <a:rPr lang="fr-CH" sz="2000" i="1" dirty="0">
                <a:solidFill>
                  <a:schemeClr val="bg1"/>
                </a:solidFill>
              </a:rPr>
              <a:t> </a:t>
            </a:r>
            <a:r>
              <a:rPr lang="fr-CH" sz="2000" dirty="0">
                <a:solidFill>
                  <a:schemeClr val="bg1"/>
                </a:solidFill>
              </a:rPr>
              <a:t>Quorum </a:t>
            </a:r>
            <a:r>
              <a:rPr lang="fr-CH" sz="2000" dirty="0" err="1">
                <a:solidFill>
                  <a:schemeClr val="bg1"/>
                </a:solidFill>
              </a:rPr>
              <a:t>sensing</a:t>
            </a:r>
            <a:endParaRPr lang="fr-CH" sz="2000" dirty="0">
              <a:solidFill>
                <a:schemeClr val="bg1"/>
              </a:solidFill>
            </a:endParaRPr>
          </a:p>
          <a:p>
            <a:r>
              <a:rPr lang="fr-CH" sz="2000" dirty="0" err="1">
                <a:solidFill>
                  <a:schemeClr val="bg1"/>
                </a:solidFill>
              </a:rPr>
              <a:t>Allows</a:t>
            </a:r>
            <a:r>
              <a:rPr lang="fr-CH" sz="2000" dirty="0">
                <a:solidFill>
                  <a:schemeClr val="bg1"/>
                </a:solidFill>
              </a:rPr>
              <a:t> </a:t>
            </a:r>
            <a:r>
              <a:rPr lang="fr-CH" sz="2000" dirty="0" err="1">
                <a:solidFill>
                  <a:schemeClr val="bg1"/>
                </a:solidFill>
              </a:rPr>
              <a:t>it</a:t>
            </a:r>
            <a:r>
              <a:rPr lang="fr-CH" sz="2000" dirty="0">
                <a:solidFill>
                  <a:schemeClr val="bg1"/>
                </a:solidFill>
              </a:rPr>
              <a:t> to </a:t>
            </a:r>
            <a:r>
              <a:rPr lang="fr-CH" sz="2000" dirty="0" err="1">
                <a:solidFill>
                  <a:schemeClr val="bg1"/>
                </a:solidFill>
              </a:rPr>
              <a:t>adapt</a:t>
            </a:r>
            <a:r>
              <a:rPr lang="fr-CH" sz="2000" dirty="0">
                <a:solidFill>
                  <a:schemeClr val="bg1"/>
                </a:solidFill>
              </a:rPr>
              <a:t> to the </a:t>
            </a:r>
            <a:r>
              <a:rPr lang="fr-CH" sz="2000" dirty="0" err="1">
                <a:solidFill>
                  <a:schemeClr val="bg1"/>
                </a:solidFill>
              </a:rPr>
              <a:t>environment</a:t>
            </a:r>
            <a:r>
              <a:rPr lang="fr-CH" sz="2000" dirty="0">
                <a:solidFill>
                  <a:schemeClr val="bg1"/>
                </a:solidFill>
              </a:rPr>
              <a:t> </a:t>
            </a:r>
            <a:r>
              <a:rPr lang="fr-CH" sz="2000" dirty="0" err="1">
                <a:solidFill>
                  <a:schemeClr val="bg1"/>
                </a:solidFill>
              </a:rPr>
              <a:t>through</a:t>
            </a:r>
            <a:r>
              <a:rPr lang="fr-CH" sz="2000" dirty="0">
                <a:solidFill>
                  <a:schemeClr val="bg1"/>
                </a:solidFill>
              </a:rPr>
              <a:t> the control of </a:t>
            </a:r>
            <a:r>
              <a:rPr lang="fr-CH" sz="2000" dirty="0" err="1">
                <a:solidFill>
                  <a:schemeClr val="bg1"/>
                </a:solidFill>
              </a:rPr>
              <a:t>its</a:t>
            </a:r>
            <a:r>
              <a:rPr lang="fr-CH" sz="2000" dirty="0">
                <a:solidFill>
                  <a:schemeClr val="bg1"/>
                </a:solidFill>
              </a:rPr>
              <a:t> </a:t>
            </a:r>
            <a:r>
              <a:rPr lang="fr-CH" sz="2000" dirty="0" err="1">
                <a:solidFill>
                  <a:schemeClr val="bg1"/>
                </a:solidFill>
              </a:rPr>
              <a:t>gene</a:t>
            </a:r>
            <a:r>
              <a:rPr lang="fr-CH" sz="2000" dirty="0">
                <a:solidFill>
                  <a:schemeClr val="bg1"/>
                </a:solidFill>
              </a:rPr>
              <a:t> expression</a:t>
            </a:r>
          </a:p>
          <a:p>
            <a:pPr marL="0" indent="0">
              <a:buNone/>
            </a:pPr>
            <a:br>
              <a:rPr lang="fr-CH" sz="2000" dirty="0">
                <a:solidFill>
                  <a:schemeClr val="bg1"/>
                </a:solidFill>
              </a:rPr>
            </a:br>
            <a:r>
              <a:rPr lang="fr-CH" sz="2000" dirty="0">
                <a:solidFill>
                  <a:schemeClr val="bg1"/>
                </a:solidFill>
              </a:rPr>
              <a:t>Quorum </a:t>
            </a:r>
            <a:r>
              <a:rPr lang="fr-CH" sz="2000" dirty="0" err="1">
                <a:solidFill>
                  <a:schemeClr val="bg1"/>
                </a:solidFill>
              </a:rPr>
              <a:t>sensing</a:t>
            </a:r>
            <a:r>
              <a:rPr lang="fr-CH" sz="2000" dirty="0">
                <a:solidFill>
                  <a:schemeClr val="bg1"/>
                </a:solidFill>
              </a:rPr>
              <a:t> </a:t>
            </a:r>
            <a:r>
              <a:rPr lang="fr-CH" sz="2000" dirty="0" err="1">
                <a:solidFill>
                  <a:schemeClr val="bg1"/>
                </a:solidFill>
              </a:rPr>
              <a:t>molecules</a:t>
            </a:r>
            <a:r>
              <a:rPr lang="fr-CH" sz="2000" dirty="0">
                <a:solidFill>
                  <a:schemeClr val="bg1"/>
                </a:solidFill>
              </a:rPr>
              <a:t>:</a:t>
            </a:r>
          </a:p>
          <a:p>
            <a:r>
              <a:rPr lang="fr-CH" sz="2000" b="1" dirty="0">
                <a:solidFill>
                  <a:schemeClr val="bg1"/>
                </a:solidFill>
              </a:rPr>
              <a:t>Acyl </a:t>
            </a:r>
            <a:r>
              <a:rPr lang="fr-CH" sz="2000" b="1" dirty="0" err="1">
                <a:solidFill>
                  <a:schemeClr val="bg1"/>
                </a:solidFill>
              </a:rPr>
              <a:t>homoserine</a:t>
            </a:r>
            <a:r>
              <a:rPr lang="fr-CH" sz="2000" b="1" dirty="0">
                <a:solidFill>
                  <a:schemeClr val="bg1"/>
                </a:solidFill>
              </a:rPr>
              <a:t> lactones </a:t>
            </a:r>
            <a:r>
              <a:rPr lang="fr-CH" sz="2000" dirty="0">
                <a:solidFill>
                  <a:schemeClr val="bg1"/>
                </a:solidFill>
              </a:rPr>
              <a:t>(AHL) accumulation </a:t>
            </a:r>
          </a:p>
          <a:p>
            <a:pPr lvl="1"/>
            <a:r>
              <a:rPr lang="fr-CH" sz="2000" dirty="0" err="1">
                <a:solidFill>
                  <a:schemeClr val="bg1"/>
                </a:solidFill>
                <a:sym typeface="Wingdings" panose="05000000000000000000" pitchFamily="2" charset="2"/>
              </a:rPr>
              <a:t>LasR</a:t>
            </a:r>
            <a:r>
              <a:rPr lang="fr-CH" sz="2000" dirty="0">
                <a:solidFill>
                  <a:schemeClr val="bg1"/>
                </a:solidFill>
                <a:sym typeface="Wingdings" panose="05000000000000000000" pitchFamily="2" charset="2"/>
              </a:rPr>
              <a:t>/Rh1R </a:t>
            </a:r>
            <a:r>
              <a:rPr lang="fr-CH" sz="2000" dirty="0" err="1">
                <a:solidFill>
                  <a:schemeClr val="bg1"/>
                </a:solidFill>
                <a:sym typeface="Wingdings" panose="05000000000000000000" pitchFamily="2" charset="2"/>
              </a:rPr>
              <a:t>transcriptional</a:t>
            </a:r>
            <a:r>
              <a:rPr lang="fr-CH" sz="2000" dirty="0">
                <a:solidFill>
                  <a:schemeClr val="bg1"/>
                </a:solidFill>
                <a:sym typeface="Wingdings" panose="05000000000000000000" pitchFamily="2" charset="2"/>
              </a:rPr>
              <a:t> factor binding  </a:t>
            </a:r>
            <a:r>
              <a:rPr lang="en-CA" sz="2000" dirty="0">
                <a:solidFill>
                  <a:schemeClr val="bg1"/>
                </a:solidFill>
              </a:rPr>
              <a:t>PAI-1 and PAI-2 (autoinducers) expressed </a:t>
            </a:r>
            <a:r>
              <a:rPr lang="en-CA" sz="2000" dirty="0">
                <a:solidFill>
                  <a:schemeClr val="bg1"/>
                </a:solidFill>
                <a:sym typeface="Wingdings" panose="05000000000000000000" pitchFamily="2" charset="2"/>
              </a:rPr>
              <a:t> biofilm formation</a:t>
            </a:r>
            <a:r>
              <a:rPr lang="en-CA" sz="2000" dirty="0">
                <a:solidFill>
                  <a:schemeClr val="bg1"/>
                </a:solidFill>
              </a:rPr>
              <a:t> </a:t>
            </a:r>
          </a:p>
          <a:p>
            <a:pPr lvl="1"/>
            <a:r>
              <a:rPr lang="en-CA" sz="2000" dirty="0">
                <a:solidFill>
                  <a:schemeClr val="bg1"/>
                </a:solidFill>
              </a:rPr>
              <a:t>Host’s immune system modifications:</a:t>
            </a:r>
          </a:p>
          <a:p>
            <a:pPr lvl="2"/>
            <a:r>
              <a:rPr lang="en-CA" dirty="0">
                <a:solidFill>
                  <a:schemeClr val="bg1"/>
                </a:solidFill>
                <a:sym typeface="Wingdings" panose="05000000000000000000" pitchFamily="2" charset="2"/>
              </a:rPr>
              <a:t>COX-2 expression  production of Prostaglandin E2  vasodilation increased</a:t>
            </a:r>
          </a:p>
          <a:p>
            <a:pPr lvl="2"/>
            <a:r>
              <a:rPr lang="en-CA" dirty="0">
                <a:solidFill>
                  <a:schemeClr val="bg1"/>
                </a:solidFill>
                <a:sym typeface="Wingdings" panose="05000000000000000000" pitchFamily="2" charset="2"/>
              </a:rPr>
              <a:t>Induce apoptosis in neutrophils and macrophages</a:t>
            </a:r>
          </a:p>
          <a:p>
            <a:pPr lvl="1"/>
            <a:endParaRPr lang="fr-CH" sz="2000" dirty="0">
              <a:solidFill>
                <a:schemeClr val="bg1"/>
              </a:solidFill>
            </a:endParaRPr>
          </a:p>
        </p:txBody>
      </p:sp>
    </p:spTree>
    <p:extLst>
      <p:ext uri="{BB962C8B-B14F-4D97-AF65-F5344CB8AC3E}">
        <p14:creationId xmlns:p14="http://schemas.microsoft.com/office/powerpoint/2010/main" val="20407688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53000"/>
            <a:lum/>
          </a:blip>
          <a:srcRect/>
          <a:stretch>
            <a:fillRect l="-4000" r="-4000"/>
          </a:stretch>
        </a:blipFill>
        <a:effectLst/>
      </p:bgPr>
    </p:bg>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65EE5602-3066-4EB2-9FAE-EB90A0E94E1B}"/>
              </a:ext>
            </a:extLst>
          </p:cNvPr>
          <p:cNvSpPr>
            <a:spLocks noGrp="1"/>
          </p:cNvSpPr>
          <p:nvPr>
            <p:ph idx="1"/>
          </p:nvPr>
        </p:nvSpPr>
        <p:spPr>
          <a:xfrm>
            <a:off x="838199" y="952500"/>
            <a:ext cx="10544175" cy="5224463"/>
          </a:xfrm>
          <a:solidFill>
            <a:schemeClr val="tx1">
              <a:alpha val="70000"/>
            </a:schemeClr>
          </a:solidFill>
        </p:spPr>
        <p:txBody>
          <a:bodyPr/>
          <a:lstStyle/>
          <a:p>
            <a:pPr marL="0" indent="0">
              <a:buNone/>
            </a:pPr>
            <a:r>
              <a:rPr lang="en-CA" sz="4400" dirty="0">
                <a:solidFill>
                  <a:schemeClr val="bg1"/>
                </a:solidFill>
              </a:rPr>
              <a:t>Finally,</a:t>
            </a:r>
          </a:p>
          <a:p>
            <a:r>
              <a:rPr lang="en-CA" dirty="0">
                <a:solidFill>
                  <a:schemeClr val="bg1"/>
                </a:solidFill>
              </a:rPr>
              <a:t>Is the bacteria completely removed?</a:t>
            </a:r>
          </a:p>
          <a:p>
            <a:pPr lvl="1"/>
            <a:r>
              <a:rPr lang="en-CA" i="1" dirty="0">
                <a:solidFill>
                  <a:schemeClr val="bg1"/>
                </a:solidFill>
              </a:rPr>
              <a:t>P. aeruginosa </a:t>
            </a:r>
            <a:r>
              <a:rPr lang="en-CA" dirty="0">
                <a:solidFill>
                  <a:schemeClr val="bg1"/>
                </a:solidFill>
              </a:rPr>
              <a:t>can</a:t>
            </a:r>
            <a:r>
              <a:rPr lang="en-CA" i="1" dirty="0">
                <a:solidFill>
                  <a:schemeClr val="bg1"/>
                </a:solidFill>
              </a:rPr>
              <a:t> </a:t>
            </a:r>
            <a:r>
              <a:rPr lang="en-CA" dirty="0">
                <a:solidFill>
                  <a:schemeClr val="bg1"/>
                </a:solidFill>
              </a:rPr>
              <a:t>persists due to its biofilm production</a:t>
            </a:r>
            <a:br>
              <a:rPr lang="en-CA" i="1" dirty="0">
                <a:solidFill>
                  <a:schemeClr val="bg1"/>
                </a:solidFill>
              </a:rPr>
            </a:br>
            <a:endParaRPr lang="en-CA" i="1" dirty="0">
              <a:solidFill>
                <a:schemeClr val="bg1"/>
              </a:solidFill>
            </a:endParaRPr>
          </a:p>
          <a:p>
            <a:r>
              <a:rPr lang="en-CA" dirty="0">
                <a:solidFill>
                  <a:schemeClr val="bg1"/>
                </a:solidFill>
              </a:rPr>
              <a:t>Does the patient recover fully and is there immunity to future infections from this particular bacteria </a:t>
            </a:r>
            <a:r>
              <a:rPr lang="en-CA" i="1" dirty="0">
                <a:solidFill>
                  <a:schemeClr val="bg1"/>
                </a:solidFill>
              </a:rPr>
              <a:t>?</a:t>
            </a:r>
          </a:p>
          <a:p>
            <a:pPr lvl="1"/>
            <a:r>
              <a:rPr lang="en-CA" dirty="0">
                <a:solidFill>
                  <a:schemeClr val="bg1"/>
                </a:solidFill>
              </a:rPr>
              <a:t>Normally: innate immune response </a:t>
            </a:r>
            <a:r>
              <a:rPr lang="en-CA" dirty="0" err="1">
                <a:solidFill>
                  <a:schemeClr val="bg1"/>
                </a:solidFill>
              </a:rPr>
              <a:t>suffisant</a:t>
            </a:r>
            <a:r>
              <a:rPr lang="en-CA" dirty="0">
                <a:solidFill>
                  <a:schemeClr val="bg1"/>
                </a:solidFill>
              </a:rPr>
              <a:t> when still in the acute phase</a:t>
            </a:r>
          </a:p>
          <a:p>
            <a:pPr lvl="1"/>
            <a:r>
              <a:rPr lang="en-CA" dirty="0">
                <a:solidFill>
                  <a:schemeClr val="bg1"/>
                </a:solidFill>
              </a:rPr>
              <a:t>Otherwise: Elimination of bacteria possible with specific antibiotics: 	</a:t>
            </a:r>
          </a:p>
          <a:p>
            <a:pPr lvl="2"/>
            <a:r>
              <a:rPr lang="en-CA" b="1" dirty="0" err="1">
                <a:solidFill>
                  <a:schemeClr val="bg1"/>
                </a:solidFill>
              </a:rPr>
              <a:t>Collistin</a:t>
            </a:r>
            <a:r>
              <a:rPr lang="en-CA" dirty="0">
                <a:solidFill>
                  <a:schemeClr val="bg1"/>
                </a:solidFill>
              </a:rPr>
              <a:t>: changes </a:t>
            </a:r>
            <a:r>
              <a:rPr lang="en-CA" i="1" dirty="0">
                <a:solidFill>
                  <a:schemeClr val="bg1"/>
                </a:solidFill>
              </a:rPr>
              <a:t>P. </a:t>
            </a:r>
            <a:r>
              <a:rPr lang="en-CA" i="1" dirty="0" err="1">
                <a:solidFill>
                  <a:schemeClr val="bg1"/>
                </a:solidFill>
              </a:rPr>
              <a:t>aeruginosa’s</a:t>
            </a:r>
            <a:r>
              <a:rPr lang="en-CA" i="1" dirty="0">
                <a:solidFill>
                  <a:schemeClr val="bg1"/>
                </a:solidFill>
              </a:rPr>
              <a:t> </a:t>
            </a:r>
            <a:r>
              <a:rPr lang="en-CA" dirty="0">
                <a:solidFill>
                  <a:schemeClr val="bg1"/>
                </a:solidFill>
              </a:rPr>
              <a:t>membrane permeability to Mg2+ and Ca2+</a:t>
            </a:r>
            <a:endParaRPr lang="fr-CH" dirty="0">
              <a:solidFill>
                <a:schemeClr val="bg1"/>
              </a:solidFill>
            </a:endParaRPr>
          </a:p>
          <a:p>
            <a:endParaRPr lang="fr-CH" dirty="0">
              <a:solidFill>
                <a:schemeClr val="bg1"/>
              </a:solidFill>
            </a:endParaRPr>
          </a:p>
        </p:txBody>
      </p:sp>
    </p:spTree>
    <p:extLst>
      <p:ext uri="{BB962C8B-B14F-4D97-AF65-F5344CB8AC3E}">
        <p14:creationId xmlns:p14="http://schemas.microsoft.com/office/powerpoint/2010/main" val="14912979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53000"/>
            <a:lum/>
          </a:blip>
          <a:srcRect/>
          <a:stretch>
            <a:fillRect t="-7000" b="-7000"/>
          </a:stretch>
        </a:blipFill>
        <a:effectLst/>
      </p:bgPr>
    </p:bg>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70F7098B-1A8F-4B74-94E0-5DF54113D734}"/>
              </a:ext>
            </a:extLst>
          </p:cNvPr>
          <p:cNvSpPr>
            <a:spLocks noGrp="1"/>
          </p:cNvSpPr>
          <p:nvPr>
            <p:ph idx="1"/>
          </p:nvPr>
        </p:nvSpPr>
        <p:spPr>
          <a:xfrm>
            <a:off x="819150" y="1038225"/>
            <a:ext cx="10534650" cy="4919663"/>
          </a:xfrm>
          <a:solidFill>
            <a:schemeClr val="bg1">
              <a:alpha val="46000"/>
            </a:schemeClr>
          </a:solidFill>
        </p:spPr>
        <p:txBody>
          <a:bodyPr>
            <a:normAutofit fontScale="92500" lnSpcReduction="10000"/>
          </a:bodyPr>
          <a:lstStyle/>
          <a:p>
            <a:pPr marL="0" indent="0">
              <a:buNone/>
            </a:pPr>
            <a:r>
              <a:rPr lang="fr-CH" sz="4300" dirty="0"/>
              <a:t>The case: </a:t>
            </a:r>
            <a:r>
              <a:rPr lang="en-US" sz="4300" b="1" dirty="0"/>
              <a:t>A House Fire</a:t>
            </a:r>
          </a:p>
          <a:p>
            <a:pPr marL="0" indent="0">
              <a:buNone/>
            </a:pPr>
            <a:r>
              <a:rPr lang="en-US" dirty="0"/>
              <a:t>Rescued from a house fire Marian is hospitalized with second degree burns extending deep into the dermis layers in her upper limbs. After three days in hospital during which time she has regular changes of her wound dressings, she is released home to the care of her sister who expresses confidence in her ability to maintain the needed dressing changes. With a keen interest in natural remedies Marian and her sister treat her burn wounds with honey. A few days later Marian begins to experience pain associated with her burns and notices that they seem to be producing more fluid than before. After a bad nights sleep her sister takes her back to the hospital where the doctor notes that one of the wounds is expressing pus. A swab of the pus is sent to the laboratory and Marian is again hospitalized. The laboratory grows Pseudomonas aeruginosa from the wound and Marian is started on antibiotics.</a:t>
            </a:r>
          </a:p>
          <a:p>
            <a:endParaRPr lang="fr-CH" dirty="0"/>
          </a:p>
        </p:txBody>
      </p:sp>
    </p:spTree>
    <p:extLst>
      <p:ext uri="{BB962C8B-B14F-4D97-AF65-F5344CB8AC3E}">
        <p14:creationId xmlns:p14="http://schemas.microsoft.com/office/powerpoint/2010/main" val="34789121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262626"/>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46F7435D-E3DB-47B1-BA61-B00ACC83A9DE}"/>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92950" y="0"/>
            <a:ext cx="609905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ounded Rectangle 9">
            <a:extLst>
              <a:ext uri="{FF2B5EF4-FFF2-40B4-BE49-F238E27FC236}">
                <a16:creationId xmlns:a16="http://schemas.microsoft.com/office/drawing/2014/main" id="{F263A0B5-F8C4-4116-809F-78A768EA79A6}"/>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577582" y="484632"/>
            <a:ext cx="5130204" cy="5739187"/>
          </a:xfrm>
          <a:prstGeom prst="roundRect">
            <a:avLst>
              <a:gd name="adj" fmla="val 0"/>
            </a:avLst>
          </a:prstGeom>
          <a:solidFill>
            <a:schemeClr val="bg1"/>
          </a:solidFill>
          <a:ln w="9525">
            <a:no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5" name="Image 4">
            <a:extLst>
              <a:ext uri="{FF2B5EF4-FFF2-40B4-BE49-F238E27FC236}">
                <a16:creationId xmlns:a16="http://schemas.microsoft.com/office/drawing/2014/main" id="{0D36F238-DC69-439A-A0D7-0A5884BCF857}"/>
              </a:ext>
            </a:extLst>
          </p:cNvPr>
          <p:cNvPicPr>
            <a:picLocks noChangeAspect="1"/>
          </p:cNvPicPr>
          <p:nvPr/>
        </p:nvPicPr>
        <p:blipFill rotWithShape="1">
          <a:blip r:embed="rId2">
            <a:extLst>
              <a:ext uri="{28A0092B-C50C-407E-A947-70E740481C1C}">
                <a14:useLocalDpi xmlns:a14="http://schemas.microsoft.com/office/drawing/2010/main" val="0"/>
              </a:ext>
            </a:extLst>
          </a:blip>
          <a:srcRect r="-2" b="3615"/>
          <a:stretch/>
        </p:blipFill>
        <p:spPr>
          <a:xfrm>
            <a:off x="7060689" y="1014061"/>
            <a:ext cx="4163991" cy="4680329"/>
          </a:xfrm>
          <a:prstGeom prst="rect">
            <a:avLst/>
          </a:prstGeom>
          <a:effectLst/>
        </p:spPr>
      </p:pic>
      <p:sp>
        <p:nvSpPr>
          <p:cNvPr id="2" name="Titre 1">
            <a:extLst>
              <a:ext uri="{FF2B5EF4-FFF2-40B4-BE49-F238E27FC236}">
                <a16:creationId xmlns:a16="http://schemas.microsoft.com/office/drawing/2014/main" id="{581DBFD2-04E6-4B15-A3A7-706D3103F982}"/>
              </a:ext>
            </a:extLst>
          </p:cNvPr>
          <p:cNvSpPr>
            <a:spLocks noGrp="1"/>
          </p:cNvSpPr>
          <p:nvPr>
            <p:ph type="title"/>
          </p:nvPr>
        </p:nvSpPr>
        <p:spPr>
          <a:xfrm>
            <a:off x="648929" y="629266"/>
            <a:ext cx="4944152" cy="1622321"/>
          </a:xfrm>
        </p:spPr>
        <p:txBody>
          <a:bodyPr>
            <a:normAutofit/>
          </a:bodyPr>
          <a:lstStyle/>
          <a:p>
            <a:r>
              <a:rPr lang="fr-CH" dirty="0">
                <a:solidFill>
                  <a:schemeClr val="bg1"/>
                </a:solidFill>
              </a:rPr>
              <a:t>Host </a:t>
            </a:r>
            <a:r>
              <a:rPr lang="fr-CH" dirty="0" err="1">
                <a:solidFill>
                  <a:schemeClr val="bg1"/>
                </a:solidFill>
              </a:rPr>
              <a:t>response</a:t>
            </a:r>
            <a:r>
              <a:rPr lang="fr-CH" dirty="0">
                <a:solidFill>
                  <a:schemeClr val="bg1"/>
                </a:solidFill>
              </a:rPr>
              <a:t>:</a:t>
            </a:r>
            <a:br>
              <a:rPr lang="fr-CH" dirty="0">
                <a:solidFill>
                  <a:schemeClr val="bg1"/>
                </a:solidFill>
              </a:rPr>
            </a:br>
            <a:r>
              <a:rPr lang="fr-CH" dirty="0" err="1">
                <a:solidFill>
                  <a:schemeClr val="bg1"/>
                </a:solidFill>
              </a:rPr>
              <a:t>I</a:t>
            </a:r>
            <a:r>
              <a:rPr lang="fr-CH" sz="4000" dirty="0" err="1">
                <a:solidFill>
                  <a:schemeClr val="bg1"/>
                </a:solidFill>
              </a:rPr>
              <a:t>nnate</a:t>
            </a:r>
            <a:r>
              <a:rPr lang="fr-CH" sz="4000" dirty="0">
                <a:solidFill>
                  <a:schemeClr val="bg1"/>
                </a:solidFill>
              </a:rPr>
              <a:t> immune system</a:t>
            </a:r>
            <a:endParaRPr lang="fr-CH" dirty="0">
              <a:solidFill>
                <a:schemeClr val="bg1"/>
              </a:solidFill>
            </a:endParaRPr>
          </a:p>
        </p:txBody>
      </p:sp>
      <p:sp>
        <p:nvSpPr>
          <p:cNvPr id="3" name="Espace réservé du contenu 2">
            <a:extLst>
              <a:ext uri="{FF2B5EF4-FFF2-40B4-BE49-F238E27FC236}">
                <a16:creationId xmlns:a16="http://schemas.microsoft.com/office/drawing/2014/main" id="{104DD61E-5393-486D-AE1D-21161982CC51}"/>
              </a:ext>
            </a:extLst>
          </p:cNvPr>
          <p:cNvSpPr>
            <a:spLocks noGrp="1"/>
          </p:cNvSpPr>
          <p:nvPr>
            <p:ph idx="1"/>
          </p:nvPr>
        </p:nvSpPr>
        <p:spPr>
          <a:xfrm>
            <a:off x="285750" y="2438400"/>
            <a:ext cx="5476875" cy="4095750"/>
          </a:xfrm>
        </p:spPr>
        <p:txBody>
          <a:bodyPr>
            <a:normAutofit/>
          </a:bodyPr>
          <a:lstStyle/>
          <a:p>
            <a:r>
              <a:rPr lang="fr-CH" sz="1700" dirty="0">
                <a:solidFill>
                  <a:schemeClr val="bg1"/>
                </a:solidFill>
              </a:rPr>
              <a:t>Microbe-</a:t>
            </a:r>
            <a:r>
              <a:rPr lang="fr-CH" sz="1700" dirty="0" err="1">
                <a:solidFill>
                  <a:schemeClr val="bg1"/>
                </a:solidFill>
              </a:rPr>
              <a:t>associated</a:t>
            </a:r>
            <a:r>
              <a:rPr lang="fr-CH" sz="1700" dirty="0">
                <a:solidFill>
                  <a:schemeClr val="bg1"/>
                </a:solidFill>
              </a:rPr>
              <a:t> </a:t>
            </a:r>
            <a:r>
              <a:rPr lang="fr-CH" sz="1700" dirty="0" err="1">
                <a:solidFill>
                  <a:schemeClr val="bg1"/>
                </a:solidFill>
              </a:rPr>
              <a:t>molecular</a:t>
            </a:r>
            <a:r>
              <a:rPr lang="fr-CH" sz="1700" dirty="0">
                <a:solidFill>
                  <a:schemeClr val="bg1"/>
                </a:solidFill>
              </a:rPr>
              <a:t> patterns (</a:t>
            </a:r>
            <a:r>
              <a:rPr lang="fr-CH" sz="1700" b="1" dirty="0" err="1">
                <a:solidFill>
                  <a:schemeClr val="bg1"/>
                </a:solidFill>
              </a:rPr>
              <a:t>MAMPs</a:t>
            </a:r>
            <a:r>
              <a:rPr lang="fr-CH" sz="1700" dirty="0">
                <a:solidFill>
                  <a:schemeClr val="bg1"/>
                </a:solidFill>
              </a:rPr>
              <a:t>) </a:t>
            </a:r>
            <a:r>
              <a:rPr lang="fr-CH" sz="1700" dirty="0" err="1">
                <a:solidFill>
                  <a:schemeClr val="bg1"/>
                </a:solidFill>
              </a:rPr>
              <a:t>recognized</a:t>
            </a:r>
            <a:r>
              <a:rPr lang="fr-CH" sz="1700" dirty="0">
                <a:solidFill>
                  <a:schemeClr val="bg1"/>
                </a:solidFill>
              </a:rPr>
              <a:t> by </a:t>
            </a:r>
            <a:r>
              <a:rPr lang="fr-CH" sz="1700" dirty="0" err="1">
                <a:solidFill>
                  <a:schemeClr val="bg1"/>
                </a:solidFill>
              </a:rPr>
              <a:t>PPRs</a:t>
            </a:r>
            <a:r>
              <a:rPr lang="fr-CH" sz="1700" dirty="0">
                <a:solidFill>
                  <a:schemeClr val="bg1"/>
                </a:solidFill>
              </a:rPr>
              <a:t>: </a:t>
            </a:r>
            <a:r>
              <a:rPr lang="fr-CH" sz="1700" dirty="0" err="1">
                <a:solidFill>
                  <a:schemeClr val="bg1"/>
                </a:solidFill>
              </a:rPr>
              <a:t>Toll</a:t>
            </a:r>
            <a:r>
              <a:rPr lang="fr-CH" sz="1700" dirty="0">
                <a:solidFill>
                  <a:schemeClr val="bg1"/>
                </a:solidFill>
              </a:rPr>
              <a:t>-like </a:t>
            </a:r>
            <a:r>
              <a:rPr lang="fr-CH" sz="1700" dirty="0" err="1">
                <a:solidFill>
                  <a:schemeClr val="bg1"/>
                </a:solidFill>
              </a:rPr>
              <a:t>Receptors</a:t>
            </a:r>
            <a:r>
              <a:rPr lang="fr-CH" sz="1700" dirty="0">
                <a:solidFill>
                  <a:schemeClr val="bg1"/>
                </a:solidFill>
              </a:rPr>
              <a:t> (</a:t>
            </a:r>
            <a:r>
              <a:rPr lang="fr-CH" sz="1700" b="1" dirty="0" err="1">
                <a:solidFill>
                  <a:schemeClr val="bg1"/>
                </a:solidFill>
              </a:rPr>
              <a:t>TLRs</a:t>
            </a:r>
            <a:r>
              <a:rPr lang="fr-CH" sz="1700" dirty="0">
                <a:solidFill>
                  <a:schemeClr val="bg1"/>
                </a:solidFill>
              </a:rPr>
              <a:t>) and NOD-like </a:t>
            </a:r>
            <a:r>
              <a:rPr lang="fr-CH" sz="1700" dirty="0" err="1">
                <a:solidFill>
                  <a:schemeClr val="bg1"/>
                </a:solidFill>
              </a:rPr>
              <a:t>receptors</a:t>
            </a:r>
            <a:r>
              <a:rPr lang="fr-CH" sz="1700" dirty="0">
                <a:solidFill>
                  <a:schemeClr val="bg1"/>
                </a:solidFill>
              </a:rPr>
              <a:t> (</a:t>
            </a:r>
            <a:r>
              <a:rPr lang="fr-CH" sz="1700" b="1" dirty="0" err="1">
                <a:solidFill>
                  <a:schemeClr val="bg1"/>
                </a:solidFill>
              </a:rPr>
              <a:t>NLRs</a:t>
            </a:r>
            <a:r>
              <a:rPr lang="fr-CH" sz="1700" dirty="0">
                <a:solidFill>
                  <a:schemeClr val="bg1"/>
                </a:solidFill>
              </a:rPr>
              <a:t>)</a:t>
            </a:r>
          </a:p>
          <a:p>
            <a:pPr lvl="1"/>
            <a:r>
              <a:rPr lang="fr-CH" sz="1700" dirty="0">
                <a:solidFill>
                  <a:schemeClr val="bg1"/>
                </a:solidFill>
              </a:rPr>
              <a:t>TLR4: </a:t>
            </a:r>
            <a:r>
              <a:rPr lang="fr-CH" sz="1700" dirty="0" err="1">
                <a:solidFill>
                  <a:schemeClr val="bg1"/>
                </a:solidFill>
              </a:rPr>
              <a:t>Bacteria’s</a:t>
            </a:r>
            <a:r>
              <a:rPr lang="fr-CH" sz="1700" dirty="0">
                <a:solidFill>
                  <a:schemeClr val="bg1"/>
                </a:solidFill>
              </a:rPr>
              <a:t> LPS recognition</a:t>
            </a:r>
          </a:p>
          <a:p>
            <a:pPr lvl="1"/>
            <a:r>
              <a:rPr lang="fr-CH" sz="1700" dirty="0">
                <a:solidFill>
                  <a:schemeClr val="bg1"/>
                </a:solidFill>
              </a:rPr>
              <a:t>TLR5: </a:t>
            </a:r>
            <a:r>
              <a:rPr lang="fr-CH" sz="1700" dirty="0" err="1">
                <a:solidFill>
                  <a:schemeClr val="bg1"/>
                </a:solidFill>
              </a:rPr>
              <a:t>Flagellin</a:t>
            </a:r>
            <a:r>
              <a:rPr lang="fr-CH" sz="1700" dirty="0">
                <a:solidFill>
                  <a:schemeClr val="bg1"/>
                </a:solidFill>
              </a:rPr>
              <a:t> recognition</a:t>
            </a:r>
          </a:p>
          <a:p>
            <a:pPr lvl="1"/>
            <a:r>
              <a:rPr lang="fr-CH" sz="1700" dirty="0" err="1">
                <a:solidFill>
                  <a:schemeClr val="bg1"/>
                </a:solidFill>
              </a:rPr>
              <a:t>NLRs</a:t>
            </a:r>
            <a:r>
              <a:rPr lang="fr-CH" sz="1700" dirty="0">
                <a:solidFill>
                  <a:schemeClr val="bg1"/>
                </a:solidFill>
              </a:rPr>
              <a:t>: endo and </a:t>
            </a:r>
            <a:r>
              <a:rPr lang="fr-CH" sz="1700" dirty="0" err="1">
                <a:solidFill>
                  <a:schemeClr val="bg1"/>
                </a:solidFill>
              </a:rPr>
              <a:t>exogenous</a:t>
            </a:r>
            <a:r>
              <a:rPr lang="fr-CH" sz="1700" dirty="0">
                <a:solidFill>
                  <a:schemeClr val="bg1"/>
                </a:solidFill>
              </a:rPr>
              <a:t> ligands recognition </a:t>
            </a:r>
            <a:r>
              <a:rPr lang="fr-CH" sz="1700" dirty="0">
                <a:solidFill>
                  <a:schemeClr val="bg1"/>
                </a:solidFill>
                <a:sym typeface="Wingdings" panose="05000000000000000000" pitchFamily="2" charset="2"/>
              </a:rPr>
              <a:t> formation of the inflammasome multi-</a:t>
            </a:r>
            <a:r>
              <a:rPr lang="fr-CH" sz="1700" dirty="0" err="1">
                <a:solidFill>
                  <a:schemeClr val="bg1"/>
                </a:solidFill>
                <a:sym typeface="Wingdings" panose="05000000000000000000" pitchFamily="2" charset="2"/>
              </a:rPr>
              <a:t>protein</a:t>
            </a:r>
            <a:r>
              <a:rPr lang="fr-CH" sz="1700" dirty="0">
                <a:solidFill>
                  <a:schemeClr val="bg1"/>
                </a:solidFill>
                <a:sym typeface="Wingdings" panose="05000000000000000000" pitchFamily="2" charset="2"/>
              </a:rPr>
              <a:t> </a:t>
            </a:r>
            <a:r>
              <a:rPr lang="fr-CH" sz="1700" dirty="0" err="1">
                <a:solidFill>
                  <a:schemeClr val="bg1"/>
                </a:solidFill>
                <a:sym typeface="Wingdings" panose="05000000000000000000" pitchFamily="2" charset="2"/>
              </a:rPr>
              <a:t>complex</a:t>
            </a:r>
            <a:r>
              <a:rPr lang="fr-CH" sz="1700" dirty="0">
                <a:solidFill>
                  <a:schemeClr val="bg1"/>
                </a:solidFill>
                <a:sym typeface="Wingdings" panose="05000000000000000000" pitchFamily="2" charset="2"/>
              </a:rPr>
              <a:t> caspace-1 induction </a:t>
            </a:r>
            <a:r>
              <a:rPr lang="fr-CH" sz="1700" b="1" dirty="0">
                <a:solidFill>
                  <a:schemeClr val="bg1"/>
                </a:solidFill>
                <a:sym typeface="Wingdings" panose="05000000000000000000" pitchFamily="2" charset="2"/>
              </a:rPr>
              <a:t>IL-1B and IL-18 </a:t>
            </a:r>
            <a:r>
              <a:rPr lang="fr-CH" sz="1700" b="1" dirty="0" err="1">
                <a:solidFill>
                  <a:schemeClr val="bg1"/>
                </a:solidFill>
                <a:sym typeface="Wingdings" panose="05000000000000000000" pitchFamily="2" charset="2"/>
              </a:rPr>
              <a:t>cleavage</a:t>
            </a:r>
            <a:endParaRPr lang="fr-CH" sz="1700" dirty="0">
              <a:solidFill>
                <a:schemeClr val="bg1"/>
              </a:solidFill>
              <a:sym typeface="Wingdings" panose="05000000000000000000" pitchFamily="2" charset="2"/>
            </a:endParaRPr>
          </a:p>
          <a:p>
            <a:pPr marL="457200" lvl="1" indent="0">
              <a:buNone/>
            </a:pPr>
            <a:endParaRPr lang="fr-CH" sz="1700" dirty="0">
              <a:solidFill>
                <a:schemeClr val="bg1"/>
              </a:solidFill>
            </a:endParaRPr>
          </a:p>
        </p:txBody>
      </p:sp>
    </p:spTree>
    <p:extLst>
      <p:ext uri="{BB962C8B-B14F-4D97-AF65-F5344CB8AC3E}">
        <p14:creationId xmlns:p14="http://schemas.microsoft.com/office/powerpoint/2010/main" val="31463337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262626"/>
        </a:solidFill>
        <a:effectLst/>
      </p:bgPr>
    </p:bg>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1D51C1C9-FB41-4295-A183-9EA00788814B}"/>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6090612" cy="6857998"/>
          </a:xfrm>
          <a:prstGeom prst="rect">
            <a:avLst/>
          </a:prstGeom>
          <a:solidFill>
            <a:schemeClr val="tx1">
              <a:lumMod val="85000"/>
              <a:lumOff val="1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57200"/>
            <a:endParaRPr lang="en-US">
              <a:solidFill>
                <a:srgbClr val="FFFFFF"/>
              </a:solidFill>
              <a:latin typeface="Calibri" panose="020F0502020204030204"/>
            </a:endParaRPr>
          </a:p>
        </p:txBody>
      </p:sp>
      <p:pic>
        <p:nvPicPr>
          <p:cNvPr id="5" name="Image 4" descr="Une image contenant animal, invertébré&#10;&#10;Description générée avec un niveau de confiance très élevé">
            <a:extLst>
              <a:ext uri="{FF2B5EF4-FFF2-40B4-BE49-F238E27FC236}">
                <a16:creationId xmlns:a16="http://schemas.microsoft.com/office/drawing/2014/main" id="{DA6B3EBE-CA50-4104-B810-99D3D23E3223}"/>
              </a:ext>
            </a:extLst>
          </p:cNvPr>
          <p:cNvPicPr>
            <a:picLocks noChangeAspect="1"/>
          </p:cNvPicPr>
          <p:nvPr/>
        </p:nvPicPr>
        <p:blipFill rotWithShape="1">
          <a:blip r:embed="rId2">
            <a:extLst>
              <a:ext uri="{28A0092B-C50C-407E-A947-70E740481C1C}">
                <a14:useLocalDpi xmlns:a14="http://schemas.microsoft.com/office/drawing/2010/main" val="0"/>
              </a:ext>
            </a:extLst>
          </a:blip>
          <a:srcRect r="42187" b="1"/>
          <a:stretch/>
        </p:blipFill>
        <p:spPr>
          <a:xfrm>
            <a:off x="6721233" y="640082"/>
            <a:ext cx="4831104" cy="5577837"/>
          </a:xfrm>
          <a:prstGeom prst="rect">
            <a:avLst/>
          </a:prstGeom>
          <a:effectLst/>
        </p:spPr>
      </p:pic>
      <p:sp>
        <p:nvSpPr>
          <p:cNvPr id="2" name="Titre 1">
            <a:extLst>
              <a:ext uri="{FF2B5EF4-FFF2-40B4-BE49-F238E27FC236}">
                <a16:creationId xmlns:a16="http://schemas.microsoft.com/office/drawing/2014/main" id="{CE855E50-3986-49D2-8350-389F8B125C12}"/>
              </a:ext>
            </a:extLst>
          </p:cNvPr>
          <p:cNvSpPr>
            <a:spLocks noGrp="1"/>
          </p:cNvSpPr>
          <p:nvPr>
            <p:ph type="title"/>
          </p:nvPr>
        </p:nvSpPr>
        <p:spPr>
          <a:xfrm>
            <a:off x="648930" y="629266"/>
            <a:ext cx="5121644" cy="1676603"/>
          </a:xfrm>
        </p:spPr>
        <p:txBody>
          <a:bodyPr>
            <a:normAutofit/>
          </a:bodyPr>
          <a:lstStyle/>
          <a:p>
            <a:r>
              <a:rPr lang="fr-CH" sz="4100" dirty="0">
                <a:solidFill>
                  <a:schemeClr val="bg1"/>
                </a:solidFill>
              </a:rPr>
              <a:t>Host </a:t>
            </a:r>
            <a:r>
              <a:rPr lang="fr-CH" sz="4100" dirty="0" err="1">
                <a:solidFill>
                  <a:schemeClr val="bg1"/>
                </a:solidFill>
              </a:rPr>
              <a:t>response</a:t>
            </a:r>
            <a:r>
              <a:rPr lang="fr-CH" sz="4100" dirty="0">
                <a:solidFill>
                  <a:schemeClr val="bg1"/>
                </a:solidFill>
              </a:rPr>
              <a:t>:</a:t>
            </a:r>
            <a:br>
              <a:rPr lang="fr-CH" sz="4100" dirty="0">
                <a:solidFill>
                  <a:schemeClr val="bg1"/>
                </a:solidFill>
              </a:rPr>
            </a:br>
            <a:r>
              <a:rPr lang="fr-CH" sz="4100" dirty="0" err="1">
                <a:solidFill>
                  <a:schemeClr val="bg1"/>
                </a:solidFill>
              </a:rPr>
              <a:t>Innate</a:t>
            </a:r>
            <a:r>
              <a:rPr lang="fr-CH" sz="4100" dirty="0">
                <a:solidFill>
                  <a:schemeClr val="bg1"/>
                </a:solidFill>
              </a:rPr>
              <a:t> immune system</a:t>
            </a:r>
          </a:p>
        </p:txBody>
      </p:sp>
      <p:sp>
        <p:nvSpPr>
          <p:cNvPr id="3" name="Espace réservé du contenu 2">
            <a:extLst>
              <a:ext uri="{FF2B5EF4-FFF2-40B4-BE49-F238E27FC236}">
                <a16:creationId xmlns:a16="http://schemas.microsoft.com/office/drawing/2014/main" id="{29569594-20D6-4095-A5FD-2F55A3A9ACD7}"/>
              </a:ext>
            </a:extLst>
          </p:cNvPr>
          <p:cNvSpPr>
            <a:spLocks noGrp="1"/>
          </p:cNvSpPr>
          <p:nvPr>
            <p:ph idx="1"/>
          </p:nvPr>
        </p:nvSpPr>
        <p:spPr>
          <a:xfrm>
            <a:off x="648931" y="2438400"/>
            <a:ext cx="5121642" cy="3785419"/>
          </a:xfrm>
        </p:spPr>
        <p:txBody>
          <a:bodyPr>
            <a:normAutofit/>
          </a:bodyPr>
          <a:lstStyle/>
          <a:p>
            <a:pPr marL="0" indent="0">
              <a:buNone/>
            </a:pPr>
            <a:r>
              <a:rPr lang="fr-CH" sz="1400" b="1" dirty="0" err="1">
                <a:solidFill>
                  <a:schemeClr val="bg1"/>
                </a:solidFill>
              </a:rPr>
              <a:t>Phagocytic</a:t>
            </a:r>
            <a:r>
              <a:rPr lang="fr-CH" sz="1400" b="1" dirty="0">
                <a:solidFill>
                  <a:schemeClr val="bg1"/>
                </a:solidFill>
              </a:rPr>
              <a:t> </a:t>
            </a:r>
            <a:r>
              <a:rPr lang="fr-CH" sz="1400" b="1" dirty="0" err="1">
                <a:solidFill>
                  <a:schemeClr val="bg1"/>
                </a:solidFill>
              </a:rPr>
              <a:t>cells</a:t>
            </a:r>
            <a:r>
              <a:rPr lang="fr-CH" sz="1400" dirty="0">
                <a:solidFill>
                  <a:schemeClr val="bg1"/>
                </a:solidFill>
              </a:rPr>
              <a:t>: </a:t>
            </a:r>
          </a:p>
          <a:p>
            <a:r>
              <a:rPr lang="fr-CH" sz="1400" dirty="0">
                <a:solidFill>
                  <a:schemeClr val="bg1"/>
                </a:solidFill>
              </a:rPr>
              <a:t>Lung damage </a:t>
            </a:r>
            <a:r>
              <a:rPr lang="fr-CH" sz="1400" dirty="0" err="1">
                <a:solidFill>
                  <a:schemeClr val="bg1"/>
                </a:solidFill>
              </a:rPr>
              <a:t>induced</a:t>
            </a:r>
            <a:r>
              <a:rPr lang="fr-CH" sz="1400" dirty="0">
                <a:solidFill>
                  <a:schemeClr val="bg1"/>
                </a:solidFill>
              </a:rPr>
              <a:t> by </a:t>
            </a:r>
            <a:r>
              <a:rPr lang="fr-CH" sz="1400" dirty="0" err="1">
                <a:solidFill>
                  <a:schemeClr val="bg1"/>
                </a:solidFill>
              </a:rPr>
              <a:t>bacteria</a:t>
            </a:r>
            <a:r>
              <a:rPr lang="fr-CH" sz="1400" dirty="0">
                <a:solidFill>
                  <a:schemeClr val="bg1"/>
                </a:solidFill>
              </a:rPr>
              <a:t>: </a:t>
            </a:r>
            <a:r>
              <a:rPr lang="fr-CH" sz="1400" b="1" dirty="0" err="1">
                <a:solidFill>
                  <a:schemeClr val="bg1"/>
                </a:solidFill>
              </a:rPr>
              <a:t>chemokines</a:t>
            </a:r>
            <a:r>
              <a:rPr lang="fr-CH" sz="1400" dirty="0">
                <a:solidFill>
                  <a:schemeClr val="bg1"/>
                </a:solidFill>
              </a:rPr>
              <a:t> production (e.g. IL-5, IL-8) </a:t>
            </a:r>
            <a:r>
              <a:rPr lang="fr-CH" sz="1400" dirty="0">
                <a:solidFill>
                  <a:schemeClr val="bg1"/>
                </a:solidFill>
                <a:sym typeface="Wingdings" panose="05000000000000000000" pitchFamily="2" charset="2"/>
              </a:rPr>
              <a:t> PMN </a:t>
            </a:r>
            <a:r>
              <a:rPr lang="fr-CH" sz="1400" dirty="0" err="1">
                <a:solidFill>
                  <a:schemeClr val="bg1"/>
                </a:solidFill>
                <a:sym typeface="Wingdings" panose="05000000000000000000" pitchFamily="2" charset="2"/>
              </a:rPr>
              <a:t>recruitment</a:t>
            </a:r>
            <a:r>
              <a:rPr lang="fr-CH" sz="1400" dirty="0">
                <a:solidFill>
                  <a:schemeClr val="bg1"/>
                </a:solidFill>
                <a:sym typeface="Wingdings" panose="05000000000000000000" pitchFamily="2" charset="2"/>
              </a:rPr>
              <a:t> and activation</a:t>
            </a:r>
            <a:endParaRPr lang="fr-CH" sz="1400" dirty="0">
              <a:solidFill>
                <a:schemeClr val="bg1"/>
              </a:solidFill>
            </a:endParaRPr>
          </a:p>
          <a:p>
            <a:r>
              <a:rPr lang="fr-CH" sz="1400" dirty="0" err="1">
                <a:solidFill>
                  <a:schemeClr val="bg1"/>
                </a:solidFill>
              </a:rPr>
              <a:t>Presense</a:t>
            </a:r>
            <a:r>
              <a:rPr lang="fr-CH" sz="1400" dirty="0">
                <a:solidFill>
                  <a:schemeClr val="bg1"/>
                </a:solidFill>
              </a:rPr>
              <a:t> of the nicotinamide </a:t>
            </a:r>
            <a:r>
              <a:rPr lang="fr-CH" sz="1400" dirty="0" err="1">
                <a:solidFill>
                  <a:schemeClr val="bg1"/>
                </a:solidFill>
              </a:rPr>
              <a:t>adenine</a:t>
            </a:r>
            <a:r>
              <a:rPr lang="fr-CH" sz="1400" dirty="0">
                <a:solidFill>
                  <a:schemeClr val="bg1"/>
                </a:solidFill>
              </a:rPr>
              <a:t> </a:t>
            </a:r>
            <a:r>
              <a:rPr lang="fr-CH" sz="1400" dirty="0" err="1">
                <a:solidFill>
                  <a:schemeClr val="bg1"/>
                </a:solidFill>
              </a:rPr>
              <a:t>dinucleotide</a:t>
            </a:r>
            <a:r>
              <a:rPr lang="fr-CH" sz="1400" dirty="0">
                <a:solidFill>
                  <a:schemeClr val="bg1"/>
                </a:solidFill>
              </a:rPr>
              <a:t> phosphate-</a:t>
            </a:r>
            <a:r>
              <a:rPr lang="fr-CH" sz="1400" dirty="0" err="1">
                <a:solidFill>
                  <a:schemeClr val="bg1"/>
                </a:solidFill>
              </a:rPr>
              <a:t>reduced</a:t>
            </a:r>
            <a:r>
              <a:rPr lang="fr-CH" sz="1400" dirty="0">
                <a:solidFill>
                  <a:schemeClr val="bg1"/>
                </a:solidFill>
              </a:rPr>
              <a:t> </a:t>
            </a:r>
            <a:r>
              <a:rPr lang="fr-CH" sz="1400" dirty="0" err="1">
                <a:solidFill>
                  <a:schemeClr val="bg1"/>
                </a:solidFill>
              </a:rPr>
              <a:t>oxidase</a:t>
            </a:r>
            <a:r>
              <a:rPr lang="fr-CH" sz="1400" dirty="0">
                <a:solidFill>
                  <a:schemeClr val="bg1"/>
                </a:solidFill>
              </a:rPr>
              <a:t> system in macrophages and </a:t>
            </a:r>
            <a:r>
              <a:rPr lang="fr-CH" sz="1400" dirty="0" err="1">
                <a:solidFill>
                  <a:schemeClr val="bg1"/>
                </a:solidFill>
              </a:rPr>
              <a:t>PMNs</a:t>
            </a:r>
            <a:r>
              <a:rPr lang="fr-CH" sz="1400" dirty="0">
                <a:solidFill>
                  <a:schemeClr val="bg1"/>
                </a:solidFill>
              </a:rPr>
              <a:t>: </a:t>
            </a:r>
          </a:p>
          <a:p>
            <a:pPr lvl="1"/>
            <a:r>
              <a:rPr lang="fr-CH" sz="1400" b="1" dirty="0" err="1">
                <a:solidFill>
                  <a:schemeClr val="bg1"/>
                </a:solidFill>
              </a:rPr>
              <a:t>Nitric</a:t>
            </a:r>
            <a:r>
              <a:rPr lang="fr-CH" sz="1400" b="1" dirty="0">
                <a:solidFill>
                  <a:schemeClr val="bg1"/>
                </a:solidFill>
              </a:rPr>
              <a:t> </a:t>
            </a:r>
            <a:r>
              <a:rPr lang="fr-CH" sz="1400" b="1" dirty="0" err="1">
                <a:solidFill>
                  <a:schemeClr val="bg1"/>
                </a:solidFill>
              </a:rPr>
              <a:t>oxide</a:t>
            </a:r>
            <a:r>
              <a:rPr lang="fr-CH" sz="1400" b="1" dirty="0">
                <a:solidFill>
                  <a:schemeClr val="bg1"/>
                </a:solidFill>
              </a:rPr>
              <a:t> </a:t>
            </a:r>
            <a:r>
              <a:rPr lang="fr-CH" sz="1400" dirty="0">
                <a:solidFill>
                  <a:schemeClr val="bg1"/>
                </a:solidFill>
              </a:rPr>
              <a:t>production (</a:t>
            </a:r>
            <a:r>
              <a:rPr lang="fr-CH" sz="1400" dirty="0" err="1">
                <a:solidFill>
                  <a:schemeClr val="bg1"/>
                </a:solidFill>
              </a:rPr>
              <a:t>bactericide</a:t>
            </a:r>
            <a:r>
              <a:rPr lang="fr-CH" sz="1400" dirty="0">
                <a:solidFill>
                  <a:schemeClr val="bg1"/>
                </a:solidFill>
              </a:rPr>
              <a:t> for </a:t>
            </a:r>
            <a:r>
              <a:rPr lang="fr-CH" sz="1400" i="1" dirty="0">
                <a:solidFill>
                  <a:schemeClr val="bg1"/>
                </a:solidFill>
              </a:rPr>
              <a:t>P. </a:t>
            </a:r>
            <a:r>
              <a:rPr lang="fr-CH" sz="1400" i="1" dirty="0" err="1">
                <a:solidFill>
                  <a:schemeClr val="bg1"/>
                </a:solidFill>
              </a:rPr>
              <a:t>aeruginosa</a:t>
            </a:r>
            <a:r>
              <a:rPr lang="fr-CH" sz="1400" dirty="0">
                <a:solidFill>
                  <a:schemeClr val="bg1"/>
                </a:solidFill>
              </a:rPr>
              <a:t>)</a:t>
            </a:r>
          </a:p>
          <a:p>
            <a:r>
              <a:rPr lang="fr-CH" sz="1400" b="1" dirty="0">
                <a:solidFill>
                  <a:schemeClr val="bg1"/>
                </a:solidFill>
              </a:rPr>
              <a:t>Macrophages</a:t>
            </a:r>
            <a:r>
              <a:rPr lang="fr-CH" sz="1400" dirty="0">
                <a:solidFill>
                  <a:schemeClr val="bg1"/>
                </a:solidFill>
              </a:rPr>
              <a:t> : </a:t>
            </a:r>
          </a:p>
          <a:p>
            <a:pPr lvl="1"/>
            <a:r>
              <a:rPr lang="fr-CH" sz="1400" dirty="0" err="1">
                <a:solidFill>
                  <a:schemeClr val="bg1"/>
                </a:solidFill>
              </a:rPr>
              <a:t>Bacteria</a:t>
            </a:r>
            <a:r>
              <a:rPr lang="fr-CH" sz="1400" dirty="0">
                <a:solidFill>
                  <a:schemeClr val="bg1"/>
                </a:solidFill>
              </a:rPr>
              <a:t> </a:t>
            </a:r>
            <a:r>
              <a:rPr lang="fr-CH" sz="1400" dirty="0" err="1">
                <a:solidFill>
                  <a:schemeClr val="bg1"/>
                </a:solidFill>
              </a:rPr>
              <a:t>sensing</a:t>
            </a:r>
            <a:endParaRPr lang="fr-CH" sz="1400" dirty="0">
              <a:solidFill>
                <a:schemeClr val="bg1"/>
              </a:solidFill>
            </a:endParaRPr>
          </a:p>
          <a:p>
            <a:pPr lvl="1"/>
            <a:r>
              <a:rPr lang="fr-CH" sz="1400" dirty="0" err="1">
                <a:solidFill>
                  <a:schemeClr val="bg1"/>
                </a:solidFill>
              </a:rPr>
              <a:t>Pathogen</a:t>
            </a:r>
            <a:r>
              <a:rPr lang="fr-CH" sz="1400" dirty="0">
                <a:solidFill>
                  <a:schemeClr val="bg1"/>
                </a:solidFill>
              </a:rPr>
              <a:t> </a:t>
            </a:r>
            <a:r>
              <a:rPr lang="fr-CH" sz="1400" dirty="0" err="1">
                <a:solidFill>
                  <a:schemeClr val="bg1"/>
                </a:solidFill>
              </a:rPr>
              <a:t>killing</a:t>
            </a:r>
            <a:endParaRPr lang="fr-CH" sz="1400" dirty="0">
              <a:solidFill>
                <a:schemeClr val="bg1"/>
              </a:solidFill>
            </a:endParaRPr>
          </a:p>
          <a:p>
            <a:r>
              <a:rPr lang="fr-CH" sz="1400" b="1" dirty="0" err="1">
                <a:solidFill>
                  <a:schemeClr val="bg1"/>
                </a:solidFill>
              </a:rPr>
              <a:t>Polymorphonuclear</a:t>
            </a:r>
            <a:r>
              <a:rPr lang="fr-CH" sz="1400" b="1" dirty="0">
                <a:solidFill>
                  <a:schemeClr val="bg1"/>
                </a:solidFill>
              </a:rPr>
              <a:t> </a:t>
            </a:r>
            <a:r>
              <a:rPr lang="fr-CH" sz="1400" b="1" dirty="0" err="1">
                <a:solidFill>
                  <a:schemeClr val="bg1"/>
                </a:solidFill>
              </a:rPr>
              <a:t>neutrophil</a:t>
            </a:r>
            <a:r>
              <a:rPr lang="fr-CH" sz="1400" b="1" dirty="0">
                <a:solidFill>
                  <a:schemeClr val="bg1"/>
                </a:solidFill>
              </a:rPr>
              <a:t> </a:t>
            </a:r>
            <a:r>
              <a:rPr lang="en-CA" sz="1400" b="1" dirty="0">
                <a:solidFill>
                  <a:schemeClr val="bg1"/>
                </a:solidFill>
              </a:rPr>
              <a:t>leukocytes</a:t>
            </a:r>
            <a:r>
              <a:rPr lang="fr-CH" sz="1400" b="1" dirty="0">
                <a:solidFill>
                  <a:schemeClr val="bg1"/>
                </a:solidFill>
              </a:rPr>
              <a:t> </a:t>
            </a:r>
            <a:r>
              <a:rPr lang="fr-CH" sz="1400" dirty="0">
                <a:solidFill>
                  <a:schemeClr val="bg1"/>
                </a:solidFill>
              </a:rPr>
              <a:t>(</a:t>
            </a:r>
            <a:r>
              <a:rPr lang="fr-CH" sz="1400" dirty="0" err="1">
                <a:solidFill>
                  <a:schemeClr val="bg1"/>
                </a:solidFill>
              </a:rPr>
              <a:t>PMNs</a:t>
            </a:r>
            <a:r>
              <a:rPr lang="fr-CH" sz="1400" dirty="0">
                <a:solidFill>
                  <a:schemeClr val="bg1"/>
                </a:solidFill>
              </a:rPr>
              <a:t>): </a:t>
            </a:r>
          </a:p>
          <a:p>
            <a:pPr lvl="1"/>
            <a:r>
              <a:rPr lang="fr-CH" sz="1400" dirty="0" err="1">
                <a:solidFill>
                  <a:schemeClr val="bg1"/>
                </a:solidFill>
              </a:rPr>
              <a:t>Phagocytosis</a:t>
            </a:r>
            <a:endParaRPr lang="fr-CH" sz="1400" dirty="0">
              <a:solidFill>
                <a:schemeClr val="bg1"/>
              </a:solidFill>
            </a:endParaRPr>
          </a:p>
          <a:p>
            <a:pPr lvl="1"/>
            <a:r>
              <a:rPr lang="fr-CH" sz="1400" dirty="0" err="1">
                <a:solidFill>
                  <a:schemeClr val="bg1"/>
                </a:solidFill>
              </a:rPr>
              <a:t>Neutrophil</a:t>
            </a:r>
            <a:r>
              <a:rPr lang="fr-CH" sz="1400" dirty="0">
                <a:solidFill>
                  <a:schemeClr val="bg1"/>
                </a:solidFill>
              </a:rPr>
              <a:t> serine </a:t>
            </a:r>
            <a:r>
              <a:rPr lang="fr-CH" sz="1400" dirty="0" err="1">
                <a:solidFill>
                  <a:schemeClr val="bg1"/>
                </a:solidFill>
              </a:rPr>
              <a:t>proteases</a:t>
            </a:r>
            <a:r>
              <a:rPr lang="fr-CH" sz="1400" dirty="0">
                <a:solidFill>
                  <a:schemeClr val="bg1"/>
                </a:solidFill>
              </a:rPr>
              <a:t>: </a:t>
            </a:r>
            <a:r>
              <a:rPr lang="fr-CH" sz="1400" dirty="0" err="1">
                <a:solidFill>
                  <a:schemeClr val="bg1"/>
                </a:solidFill>
              </a:rPr>
              <a:t>bacteria</a:t>
            </a:r>
            <a:r>
              <a:rPr lang="fr-CH" sz="1400" dirty="0">
                <a:solidFill>
                  <a:schemeClr val="bg1"/>
                </a:solidFill>
              </a:rPr>
              <a:t> </a:t>
            </a:r>
            <a:r>
              <a:rPr lang="en-CA" sz="1400" dirty="0">
                <a:solidFill>
                  <a:schemeClr val="bg1"/>
                </a:solidFill>
              </a:rPr>
              <a:t>clearance</a:t>
            </a:r>
            <a:r>
              <a:rPr lang="fr-CH" sz="1400" dirty="0">
                <a:solidFill>
                  <a:schemeClr val="bg1"/>
                </a:solidFill>
              </a:rPr>
              <a:t> in the infection site</a:t>
            </a:r>
          </a:p>
        </p:txBody>
      </p:sp>
    </p:spTree>
    <p:extLst>
      <p:ext uri="{BB962C8B-B14F-4D97-AF65-F5344CB8AC3E}">
        <p14:creationId xmlns:p14="http://schemas.microsoft.com/office/powerpoint/2010/main" val="22184143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262626"/>
        </a:solidFill>
        <a:effectLst/>
      </p:bgPr>
    </p:bg>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1D51C1C9-FB41-4295-A183-9EA00788814B}"/>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6090612" cy="6857998"/>
          </a:xfrm>
          <a:prstGeom prst="rect">
            <a:avLst/>
          </a:prstGeom>
          <a:solidFill>
            <a:schemeClr val="tx1">
              <a:lumMod val="85000"/>
              <a:lumOff val="1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57200"/>
            <a:endParaRPr lang="en-US">
              <a:solidFill>
                <a:srgbClr val="FFFFFF"/>
              </a:solidFill>
              <a:latin typeface="Calibri" panose="020F0502020204030204"/>
            </a:endParaRPr>
          </a:p>
        </p:txBody>
      </p:sp>
      <p:pic>
        <p:nvPicPr>
          <p:cNvPr id="5" name="Image 4" descr="Une image contenant animal, invertébré&#10;&#10;Description générée avec un niveau de confiance très élevé">
            <a:extLst>
              <a:ext uri="{FF2B5EF4-FFF2-40B4-BE49-F238E27FC236}">
                <a16:creationId xmlns:a16="http://schemas.microsoft.com/office/drawing/2014/main" id="{DA6B3EBE-CA50-4104-B810-99D3D23E3223}"/>
              </a:ext>
            </a:extLst>
          </p:cNvPr>
          <p:cNvPicPr>
            <a:picLocks noChangeAspect="1"/>
          </p:cNvPicPr>
          <p:nvPr/>
        </p:nvPicPr>
        <p:blipFill rotWithShape="1">
          <a:blip r:embed="rId2">
            <a:extLst>
              <a:ext uri="{28A0092B-C50C-407E-A947-70E740481C1C}">
                <a14:useLocalDpi xmlns:a14="http://schemas.microsoft.com/office/drawing/2010/main" val="0"/>
              </a:ext>
            </a:extLst>
          </a:blip>
          <a:srcRect r="42187" b="1"/>
          <a:stretch/>
        </p:blipFill>
        <p:spPr>
          <a:xfrm>
            <a:off x="6721233" y="640082"/>
            <a:ext cx="4831104" cy="5577837"/>
          </a:xfrm>
          <a:prstGeom prst="rect">
            <a:avLst/>
          </a:prstGeom>
          <a:effectLst/>
        </p:spPr>
      </p:pic>
      <p:sp>
        <p:nvSpPr>
          <p:cNvPr id="2" name="Titre 1">
            <a:extLst>
              <a:ext uri="{FF2B5EF4-FFF2-40B4-BE49-F238E27FC236}">
                <a16:creationId xmlns:a16="http://schemas.microsoft.com/office/drawing/2014/main" id="{CE855E50-3986-49D2-8350-389F8B125C12}"/>
              </a:ext>
            </a:extLst>
          </p:cNvPr>
          <p:cNvSpPr>
            <a:spLocks noGrp="1"/>
          </p:cNvSpPr>
          <p:nvPr>
            <p:ph type="title"/>
          </p:nvPr>
        </p:nvSpPr>
        <p:spPr>
          <a:xfrm>
            <a:off x="648930" y="629266"/>
            <a:ext cx="5121644" cy="1676603"/>
          </a:xfrm>
        </p:spPr>
        <p:txBody>
          <a:bodyPr>
            <a:normAutofit/>
          </a:bodyPr>
          <a:lstStyle/>
          <a:p>
            <a:r>
              <a:rPr lang="fr-CH" sz="4100" dirty="0">
                <a:solidFill>
                  <a:schemeClr val="bg1"/>
                </a:solidFill>
              </a:rPr>
              <a:t>Host </a:t>
            </a:r>
            <a:r>
              <a:rPr lang="fr-CH" sz="4100" dirty="0" err="1">
                <a:solidFill>
                  <a:schemeClr val="bg1"/>
                </a:solidFill>
              </a:rPr>
              <a:t>response</a:t>
            </a:r>
            <a:r>
              <a:rPr lang="fr-CH" sz="4100" dirty="0">
                <a:solidFill>
                  <a:schemeClr val="bg1"/>
                </a:solidFill>
              </a:rPr>
              <a:t>:</a:t>
            </a:r>
            <a:br>
              <a:rPr lang="fr-CH" sz="4100" dirty="0">
                <a:solidFill>
                  <a:schemeClr val="bg1"/>
                </a:solidFill>
              </a:rPr>
            </a:br>
            <a:r>
              <a:rPr lang="fr-CH" sz="4100" dirty="0" err="1">
                <a:solidFill>
                  <a:schemeClr val="bg1"/>
                </a:solidFill>
              </a:rPr>
              <a:t>Innate</a:t>
            </a:r>
            <a:r>
              <a:rPr lang="fr-CH" sz="4100" dirty="0">
                <a:solidFill>
                  <a:schemeClr val="bg1"/>
                </a:solidFill>
              </a:rPr>
              <a:t> immune system </a:t>
            </a:r>
          </a:p>
        </p:txBody>
      </p:sp>
      <p:sp>
        <p:nvSpPr>
          <p:cNvPr id="3" name="Espace réservé du contenu 2">
            <a:extLst>
              <a:ext uri="{FF2B5EF4-FFF2-40B4-BE49-F238E27FC236}">
                <a16:creationId xmlns:a16="http://schemas.microsoft.com/office/drawing/2014/main" id="{29569594-20D6-4095-A5FD-2F55A3A9ACD7}"/>
              </a:ext>
            </a:extLst>
          </p:cNvPr>
          <p:cNvSpPr>
            <a:spLocks noGrp="1"/>
          </p:cNvSpPr>
          <p:nvPr>
            <p:ph idx="1"/>
          </p:nvPr>
        </p:nvSpPr>
        <p:spPr>
          <a:xfrm>
            <a:off x="648931" y="2438400"/>
            <a:ext cx="5121642" cy="3785419"/>
          </a:xfrm>
        </p:spPr>
        <p:txBody>
          <a:bodyPr>
            <a:normAutofit/>
          </a:bodyPr>
          <a:lstStyle/>
          <a:p>
            <a:r>
              <a:rPr lang="fr-CH" dirty="0">
                <a:solidFill>
                  <a:schemeClr val="bg1"/>
                </a:solidFill>
              </a:rPr>
              <a:t>NK </a:t>
            </a:r>
            <a:r>
              <a:rPr lang="fr-CH" dirty="0" err="1">
                <a:solidFill>
                  <a:schemeClr val="bg1"/>
                </a:solidFill>
              </a:rPr>
              <a:t>cells</a:t>
            </a:r>
            <a:r>
              <a:rPr lang="fr-CH" dirty="0">
                <a:solidFill>
                  <a:schemeClr val="bg1"/>
                </a:solidFill>
              </a:rPr>
              <a:t>:</a:t>
            </a:r>
          </a:p>
          <a:p>
            <a:pPr lvl="1"/>
            <a:r>
              <a:rPr lang="fr-CH" dirty="0">
                <a:solidFill>
                  <a:schemeClr val="bg1"/>
                </a:solidFill>
              </a:rPr>
              <a:t>Limit </a:t>
            </a:r>
            <a:r>
              <a:rPr lang="fr-CH" dirty="0" err="1">
                <a:solidFill>
                  <a:schemeClr val="bg1"/>
                </a:solidFill>
              </a:rPr>
              <a:t>bacteria</a:t>
            </a:r>
            <a:r>
              <a:rPr lang="fr-CH" dirty="0">
                <a:solidFill>
                  <a:schemeClr val="bg1"/>
                </a:solidFill>
              </a:rPr>
              <a:t> </a:t>
            </a:r>
            <a:r>
              <a:rPr lang="fr-CH" dirty="0" err="1">
                <a:solidFill>
                  <a:schemeClr val="bg1"/>
                </a:solidFill>
              </a:rPr>
              <a:t>spreading</a:t>
            </a:r>
            <a:endParaRPr lang="fr-CH" dirty="0">
              <a:solidFill>
                <a:schemeClr val="bg1"/>
              </a:solidFill>
            </a:endParaRPr>
          </a:p>
          <a:p>
            <a:pPr lvl="1"/>
            <a:r>
              <a:rPr lang="fr-CH" dirty="0" err="1">
                <a:solidFill>
                  <a:schemeClr val="bg1"/>
                </a:solidFill>
              </a:rPr>
              <a:t>Produce</a:t>
            </a:r>
            <a:r>
              <a:rPr lang="fr-CH" dirty="0">
                <a:solidFill>
                  <a:schemeClr val="bg1"/>
                </a:solidFill>
              </a:rPr>
              <a:t> IL-22 </a:t>
            </a:r>
            <a:r>
              <a:rPr lang="fr-CH" dirty="0">
                <a:solidFill>
                  <a:schemeClr val="bg1"/>
                </a:solidFill>
                <a:sym typeface="Wingdings" panose="05000000000000000000" pitchFamily="2" charset="2"/>
              </a:rPr>
              <a:t> </a:t>
            </a:r>
            <a:r>
              <a:rPr lang="fr-CH" dirty="0" err="1">
                <a:solidFill>
                  <a:schemeClr val="bg1"/>
                </a:solidFill>
                <a:sym typeface="Wingdings" panose="05000000000000000000" pitchFamily="2" charset="2"/>
              </a:rPr>
              <a:t>increase</a:t>
            </a:r>
            <a:r>
              <a:rPr lang="fr-CH" dirty="0">
                <a:solidFill>
                  <a:schemeClr val="bg1"/>
                </a:solidFill>
                <a:sym typeface="Wingdings" panose="05000000000000000000" pitchFamily="2" charset="2"/>
              </a:rPr>
              <a:t> </a:t>
            </a:r>
            <a:r>
              <a:rPr lang="fr-CH" dirty="0" err="1">
                <a:solidFill>
                  <a:schemeClr val="bg1"/>
                </a:solidFill>
                <a:sym typeface="Wingdings" panose="05000000000000000000" pitchFamily="2" charset="2"/>
              </a:rPr>
              <a:t>AMPs</a:t>
            </a:r>
            <a:r>
              <a:rPr lang="fr-CH" dirty="0">
                <a:solidFill>
                  <a:schemeClr val="bg1"/>
                </a:solidFill>
                <a:sym typeface="Wingdings" panose="05000000000000000000" pitchFamily="2" charset="2"/>
              </a:rPr>
              <a:t> production by </a:t>
            </a:r>
            <a:r>
              <a:rPr lang="en-CA" dirty="0">
                <a:solidFill>
                  <a:schemeClr val="bg1"/>
                </a:solidFill>
                <a:sym typeface="Wingdings" panose="05000000000000000000" pitchFamily="2" charset="2"/>
              </a:rPr>
              <a:t>epithelial</a:t>
            </a:r>
            <a:r>
              <a:rPr lang="fr-CH" dirty="0">
                <a:solidFill>
                  <a:schemeClr val="bg1"/>
                </a:solidFill>
                <a:sym typeface="Wingdings" panose="05000000000000000000" pitchFamily="2" charset="2"/>
              </a:rPr>
              <a:t> </a:t>
            </a:r>
            <a:r>
              <a:rPr lang="fr-CH" dirty="0" err="1">
                <a:solidFill>
                  <a:schemeClr val="bg1"/>
                </a:solidFill>
                <a:sym typeface="Wingdings" panose="05000000000000000000" pitchFamily="2" charset="2"/>
              </a:rPr>
              <a:t>cells</a:t>
            </a:r>
            <a:r>
              <a:rPr lang="fr-CH" dirty="0">
                <a:solidFill>
                  <a:schemeClr val="bg1"/>
                </a:solidFill>
                <a:sym typeface="Wingdings" panose="05000000000000000000" pitchFamily="2" charset="2"/>
              </a:rPr>
              <a:t> </a:t>
            </a:r>
            <a:r>
              <a:rPr lang="fr-CH" dirty="0">
                <a:solidFill>
                  <a:schemeClr val="bg1"/>
                </a:solidFill>
              </a:rPr>
              <a:t>NKG2D </a:t>
            </a:r>
            <a:r>
              <a:rPr lang="fr-CH" dirty="0" err="1">
                <a:solidFill>
                  <a:schemeClr val="bg1"/>
                </a:solidFill>
              </a:rPr>
              <a:t>receptor</a:t>
            </a:r>
            <a:r>
              <a:rPr lang="fr-CH" dirty="0">
                <a:solidFill>
                  <a:schemeClr val="bg1"/>
                </a:solidFill>
              </a:rPr>
              <a:t>:</a:t>
            </a:r>
          </a:p>
          <a:p>
            <a:pPr lvl="2"/>
            <a:r>
              <a:rPr lang="fr-CH" dirty="0" err="1">
                <a:solidFill>
                  <a:schemeClr val="bg1"/>
                </a:solidFill>
              </a:rPr>
              <a:t>Also</a:t>
            </a:r>
            <a:r>
              <a:rPr lang="fr-CH" dirty="0">
                <a:solidFill>
                  <a:schemeClr val="bg1"/>
                </a:solidFill>
              </a:rPr>
              <a:t> </a:t>
            </a:r>
            <a:r>
              <a:rPr lang="fr-CH" dirty="0" err="1">
                <a:solidFill>
                  <a:schemeClr val="bg1"/>
                </a:solidFill>
              </a:rPr>
              <a:t>expressed</a:t>
            </a:r>
            <a:r>
              <a:rPr lang="fr-CH" dirty="0">
                <a:solidFill>
                  <a:schemeClr val="bg1"/>
                </a:solidFill>
              </a:rPr>
              <a:t> by NKT </a:t>
            </a:r>
            <a:r>
              <a:rPr lang="fr-CH" dirty="0" err="1">
                <a:solidFill>
                  <a:schemeClr val="bg1"/>
                </a:solidFill>
              </a:rPr>
              <a:t>cells</a:t>
            </a:r>
            <a:r>
              <a:rPr lang="fr-CH" dirty="0">
                <a:solidFill>
                  <a:schemeClr val="bg1"/>
                </a:solidFill>
              </a:rPr>
              <a:t> and CD8+ T </a:t>
            </a:r>
            <a:r>
              <a:rPr lang="fr-CH" dirty="0" err="1">
                <a:solidFill>
                  <a:schemeClr val="bg1"/>
                </a:solidFill>
              </a:rPr>
              <a:t>cells</a:t>
            </a:r>
            <a:endParaRPr lang="fr-CH" dirty="0">
              <a:solidFill>
                <a:schemeClr val="bg1"/>
              </a:solidFill>
            </a:endParaRPr>
          </a:p>
          <a:p>
            <a:pPr lvl="2"/>
            <a:r>
              <a:rPr lang="fr-CH" dirty="0" err="1">
                <a:solidFill>
                  <a:schemeClr val="bg1"/>
                </a:solidFill>
              </a:rPr>
              <a:t>Recognize</a:t>
            </a:r>
            <a:r>
              <a:rPr lang="fr-CH" dirty="0">
                <a:solidFill>
                  <a:schemeClr val="bg1"/>
                </a:solidFill>
              </a:rPr>
              <a:t> RAE-1 </a:t>
            </a:r>
            <a:r>
              <a:rPr lang="fr-CH" dirty="0" err="1">
                <a:solidFill>
                  <a:schemeClr val="bg1"/>
                </a:solidFill>
              </a:rPr>
              <a:t>familly</a:t>
            </a:r>
            <a:r>
              <a:rPr lang="fr-CH" dirty="0">
                <a:solidFill>
                  <a:schemeClr val="bg1"/>
                </a:solidFill>
              </a:rPr>
              <a:t> </a:t>
            </a:r>
            <a:r>
              <a:rPr lang="fr-CH" dirty="0" err="1">
                <a:solidFill>
                  <a:schemeClr val="bg1"/>
                </a:solidFill>
              </a:rPr>
              <a:t>expressed</a:t>
            </a:r>
            <a:r>
              <a:rPr lang="fr-CH" dirty="0">
                <a:solidFill>
                  <a:schemeClr val="bg1"/>
                </a:solidFill>
              </a:rPr>
              <a:t> by </a:t>
            </a:r>
            <a:r>
              <a:rPr lang="fr-CH" i="1" dirty="0">
                <a:solidFill>
                  <a:schemeClr val="bg1"/>
                </a:solidFill>
              </a:rPr>
              <a:t>P. </a:t>
            </a:r>
            <a:r>
              <a:rPr lang="fr-CH" i="1" dirty="0" err="1">
                <a:solidFill>
                  <a:schemeClr val="bg1"/>
                </a:solidFill>
              </a:rPr>
              <a:t>aeruginosa</a:t>
            </a:r>
            <a:endParaRPr lang="fr-CH" i="1" dirty="0">
              <a:solidFill>
                <a:schemeClr val="bg1"/>
              </a:solidFill>
            </a:endParaRPr>
          </a:p>
        </p:txBody>
      </p:sp>
    </p:spTree>
    <p:extLst>
      <p:ext uri="{BB962C8B-B14F-4D97-AF65-F5344CB8AC3E}">
        <p14:creationId xmlns:p14="http://schemas.microsoft.com/office/powerpoint/2010/main" val="40741280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Image 4" descr="Une image contenant arthropode, animal, invertébré, acarien&#10;&#10;Description générée avec un niveau de confiance très élevé">
            <a:extLst>
              <a:ext uri="{FF2B5EF4-FFF2-40B4-BE49-F238E27FC236}">
                <a16:creationId xmlns:a16="http://schemas.microsoft.com/office/drawing/2014/main" id="{DA6B3EBE-CA50-4104-B810-99D3D23E3223}"/>
              </a:ext>
            </a:extLst>
          </p:cNvPr>
          <p:cNvPicPr>
            <a:picLocks noChangeAspect="1"/>
          </p:cNvPicPr>
          <p:nvPr/>
        </p:nvPicPr>
        <p:blipFill rotWithShape="1">
          <a:blip r:embed="rId2">
            <a:extLst>
              <a:ext uri="{28A0092B-C50C-407E-A947-70E740481C1C}">
                <a14:useLocalDpi xmlns:a14="http://schemas.microsoft.com/office/drawing/2010/main" val="0"/>
              </a:ext>
            </a:extLst>
          </a:blip>
          <a:srcRect t="9091" r="15959" b="-1"/>
          <a:stretch/>
        </p:blipFill>
        <p:spPr>
          <a:xfrm>
            <a:off x="20" y="10"/>
            <a:ext cx="12191980" cy="6857990"/>
          </a:xfrm>
          <a:prstGeom prst="rect">
            <a:avLst/>
          </a:prstGeom>
        </p:spPr>
      </p:pic>
      <p:sp>
        <p:nvSpPr>
          <p:cNvPr id="20" name="Rectangle 19">
            <a:extLst>
              <a:ext uri="{FF2B5EF4-FFF2-40B4-BE49-F238E27FC236}">
                <a16:creationId xmlns:a16="http://schemas.microsoft.com/office/drawing/2014/main" id="{724CD679-7405-4CD3-A92A-9469F279A59D}"/>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36884" y="321176"/>
            <a:ext cx="5735590" cy="5896743"/>
          </a:xfrm>
          <a:prstGeom prst="rect">
            <a:avLst/>
          </a:prstGeom>
          <a:solidFill>
            <a:schemeClr val="bg1">
              <a:alpha val="90000"/>
            </a:schemeClr>
          </a:solidFill>
          <a:ln w="127000" cap="sq" cmpd="thinThick">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a:extLst>
              <a:ext uri="{FF2B5EF4-FFF2-40B4-BE49-F238E27FC236}">
                <a16:creationId xmlns:a16="http://schemas.microsoft.com/office/drawing/2014/main" id="{CE855E50-3986-49D2-8350-389F8B125C12}"/>
              </a:ext>
            </a:extLst>
          </p:cNvPr>
          <p:cNvSpPr>
            <a:spLocks noGrp="1"/>
          </p:cNvSpPr>
          <p:nvPr>
            <p:ph type="title"/>
          </p:nvPr>
        </p:nvSpPr>
        <p:spPr>
          <a:xfrm>
            <a:off x="594805" y="640263"/>
            <a:ext cx="5221266" cy="1344975"/>
          </a:xfrm>
        </p:spPr>
        <p:txBody>
          <a:bodyPr>
            <a:normAutofit/>
          </a:bodyPr>
          <a:lstStyle/>
          <a:p>
            <a:r>
              <a:rPr lang="fr-CH" sz="4000"/>
              <a:t>Host response:</a:t>
            </a:r>
            <a:br>
              <a:rPr lang="fr-CH" sz="4000"/>
            </a:br>
            <a:r>
              <a:rPr lang="fr-CH" sz="4000"/>
              <a:t>Innate immune system </a:t>
            </a:r>
          </a:p>
        </p:txBody>
      </p:sp>
      <p:sp>
        <p:nvSpPr>
          <p:cNvPr id="3" name="Espace réservé du contenu 2">
            <a:extLst>
              <a:ext uri="{FF2B5EF4-FFF2-40B4-BE49-F238E27FC236}">
                <a16:creationId xmlns:a16="http://schemas.microsoft.com/office/drawing/2014/main" id="{29569594-20D6-4095-A5FD-2F55A3A9ACD7}"/>
              </a:ext>
            </a:extLst>
          </p:cNvPr>
          <p:cNvSpPr>
            <a:spLocks noGrp="1"/>
          </p:cNvSpPr>
          <p:nvPr>
            <p:ph idx="1"/>
          </p:nvPr>
        </p:nvSpPr>
        <p:spPr>
          <a:xfrm>
            <a:off x="594110" y="2121763"/>
            <a:ext cx="5235490" cy="3773010"/>
          </a:xfrm>
        </p:spPr>
        <p:txBody>
          <a:bodyPr>
            <a:normAutofit/>
          </a:bodyPr>
          <a:lstStyle/>
          <a:p>
            <a:r>
              <a:rPr lang="en-CA" sz="2400" dirty="0"/>
              <a:t>Formation of </a:t>
            </a:r>
            <a:r>
              <a:rPr lang="en-CA" sz="2400" b="1" dirty="0"/>
              <a:t>pus</a:t>
            </a:r>
            <a:r>
              <a:rPr lang="en-CA" sz="2400" dirty="0"/>
              <a:t>: host and bacterial material that the body needs to get rid of</a:t>
            </a:r>
          </a:p>
          <a:p>
            <a:r>
              <a:rPr lang="en-CA" sz="2400" b="1" dirty="0"/>
              <a:t>Mucus</a:t>
            </a:r>
            <a:r>
              <a:rPr lang="en-CA" sz="2400" dirty="0"/>
              <a:t> membranes: release  the pathogen from the host body through fluids</a:t>
            </a:r>
            <a:endParaRPr lang="fr-CH" sz="2400" dirty="0"/>
          </a:p>
        </p:txBody>
      </p:sp>
    </p:spTree>
    <p:extLst>
      <p:ext uri="{BB962C8B-B14F-4D97-AF65-F5344CB8AC3E}">
        <p14:creationId xmlns:p14="http://schemas.microsoft.com/office/powerpoint/2010/main" val="17642355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262626"/>
        </a:solidFill>
        <a:effectLst/>
      </p:bgPr>
    </p:bg>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1D51C1C9-FB41-4295-A183-9EA00788814B}"/>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6090612" cy="6857998"/>
          </a:xfrm>
          <a:prstGeom prst="rect">
            <a:avLst/>
          </a:prstGeom>
          <a:solidFill>
            <a:schemeClr val="tx1">
              <a:lumMod val="85000"/>
              <a:lumOff val="1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57200"/>
            <a:endParaRPr lang="en-US">
              <a:solidFill>
                <a:srgbClr val="FFFFFF"/>
              </a:solidFill>
              <a:latin typeface="Calibri" panose="020F0502020204030204"/>
            </a:endParaRPr>
          </a:p>
        </p:txBody>
      </p:sp>
      <p:pic>
        <p:nvPicPr>
          <p:cNvPr id="5" name="Image 4">
            <a:extLst>
              <a:ext uri="{FF2B5EF4-FFF2-40B4-BE49-F238E27FC236}">
                <a16:creationId xmlns:a16="http://schemas.microsoft.com/office/drawing/2014/main" id="{DA6B3EBE-CA50-4104-B810-99D3D23E322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5400000">
            <a:off x="6211242" y="877242"/>
            <a:ext cx="6835152" cy="5126364"/>
          </a:xfrm>
          <a:prstGeom prst="rect">
            <a:avLst/>
          </a:prstGeom>
          <a:effectLst/>
        </p:spPr>
      </p:pic>
      <p:sp>
        <p:nvSpPr>
          <p:cNvPr id="2" name="Titre 1">
            <a:extLst>
              <a:ext uri="{FF2B5EF4-FFF2-40B4-BE49-F238E27FC236}">
                <a16:creationId xmlns:a16="http://schemas.microsoft.com/office/drawing/2014/main" id="{CE855E50-3986-49D2-8350-389F8B125C12}"/>
              </a:ext>
            </a:extLst>
          </p:cNvPr>
          <p:cNvSpPr>
            <a:spLocks noGrp="1"/>
          </p:cNvSpPr>
          <p:nvPr>
            <p:ph type="title"/>
          </p:nvPr>
        </p:nvSpPr>
        <p:spPr>
          <a:xfrm>
            <a:off x="648930" y="629266"/>
            <a:ext cx="5121644" cy="1676603"/>
          </a:xfrm>
        </p:spPr>
        <p:txBody>
          <a:bodyPr>
            <a:normAutofit fontScale="90000"/>
          </a:bodyPr>
          <a:lstStyle/>
          <a:p>
            <a:r>
              <a:rPr lang="fr-CH" sz="4100" dirty="0">
                <a:solidFill>
                  <a:schemeClr val="bg1"/>
                </a:solidFill>
              </a:rPr>
              <a:t>Host </a:t>
            </a:r>
            <a:r>
              <a:rPr lang="fr-CH" sz="4100" dirty="0" err="1">
                <a:solidFill>
                  <a:schemeClr val="bg1"/>
                </a:solidFill>
              </a:rPr>
              <a:t>response</a:t>
            </a:r>
            <a:r>
              <a:rPr lang="fr-CH" sz="4100" dirty="0">
                <a:solidFill>
                  <a:schemeClr val="bg1"/>
                </a:solidFill>
              </a:rPr>
              <a:t>:</a:t>
            </a:r>
            <a:br>
              <a:rPr lang="fr-CH" sz="4100" dirty="0">
                <a:solidFill>
                  <a:schemeClr val="bg1"/>
                </a:solidFill>
              </a:rPr>
            </a:br>
            <a:r>
              <a:rPr lang="fr-CH" sz="4100" dirty="0">
                <a:solidFill>
                  <a:schemeClr val="bg1"/>
                </a:solidFill>
              </a:rPr>
              <a:t>Adaptive immune system </a:t>
            </a:r>
          </a:p>
        </p:txBody>
      </p:sp>
      <p:sp>
        <p:nvSpPr>
          <p:cNvPr id="3" name="Espace réservé du contenu 2">
            <a:extLst>
              <a:ext uri="{FF2B5EF4-FFF2-40B4-BE49-F238E27FC236}">
                <a16:creationId xmlns:a16="http://schemas.microsoft.com/office/drawing/2014/main" id="{29569594-20D6-4095-A5FD-2F55A3A9ACD7}"/>
              </a:ext>
            </a:extLst>
          </p:cNvPr>
          <p:cNvSpPr>
            <a:spLocks noGrp="1"/>
          </p:cNvSpPr>
          <p:nvPr>
            <p:ph idx="1"/>
          </p:nvPr>
        </p:nvSpPr>
        <p:spPr>
          <a:xfrm>
            <a:off x="648931" y="2438400"/>
            <a:ext cx="5121642" cy="3785419"/>
          </a:xfrm>
        </p:spPr>
        <p:txBody>
          <a:bodyPr>
            <a:normAutofit/>
          </a:bodyPr>
          <a:lstStyle/>
          <a:p>
            <a:r>
              <a:rPr lang="fr-CH" sz="2000" dirty="0">
                <a:solidFill>
                  <a:schemeClr val="bg1"/>
                </a:solidFill>
              </a:rPr>
              <a:t>Humoral </a:t>
            </a:r>
            <a:r>
              <a:rPr lang="fr-CH" sz="2000" dirty="0" err="1">
                <a:solidFill>
                  <a:schemeClr val="bg1"/>
                </a:solidFill>
              </a:rPr>
              <a:t>immunity</a:t>
            </a:r>
            <a:r>
              <a:rPr lang="fr-CH" sz="2000" dirty="0">
                <a:solidFill>
                  <a:schemeClr val="bg1"/>
                </a:solidFill>
              </a:rPr>
              <a:t>:</a:t>
            </a:r>
          </a:p>
          <a:p>
            <a:pPr lvl="1"/>
            <a:r>
              <a:rPr lang="fr-CH" sz="2000" i="1" dirty="0">
                <a:solidFill>
                  <a:schemeClr val="bg1"/>
                </a:solidFill>
              </a:rPr>
              <a:t>P. </a:t>
            </a:r>
            <a:r>
              <a:rPr lang="fr-CH" sz="2000" i="1" dirty="0" err="1">
                <a:solidFill>
                  <a:schemeClr val="bg1"/>
                </a:solidFill>
              </a:rPr>
              <a:t>aeruginosa</a:t>
            </a:r>
            <a:r>
              <a:rPr lang="fr-CH" sz="2000" dirty="0">
                <a:solidFill>
                  <a:schemeClr val="bg1"/>
                </a:solidFill>
              </a:rPr>
              <a:t> clearing if </a:t>
            </a:r>
            <a:r>
              <a:rPr lang="fr-CH" sz="2000" dirty="0" err="1">
                <a:solidFill>
                  <a:schemeClr val="bg1"/>
                </a:solidFill>
              </a:rPr>
              <a:t>innate</a:t>
            </a:r>
            <a:r>
              <a:rPr lang="fr-CH" sz="2000" dirty="0">
                <a:solidFill>
                  <a:schemeClr val="bg1"/>
                </a:solidFill>
              </a:rPr>
              <a:t> system </a:t>
            </a:r>
            <a:r>
              <a:rPr lang="fr-CH" sz="2000" dirty="0" err="1">
                <a:solidFill>
                  <a:schemeClr val="bg1"/>
                </a:solidFill>
              </a:rPr>
              <a:t>is</a:t>
            </a:r>
            <a:r>
              <a:rPr lang="fr-CH" sz="2000" dirty="0">
                <a:solidFill>
                  <a:schemeClr val="bg1"/>
                </a:solidFill>
              </a:rPr>
              <a:t> not </a:t>
            </a:r>
            <a:r>
              <a:rPr lang="fr-CH" sz="2000" dirty="0" err="1">
                <a:solidFill>
                  <a:schemeClr val="bg1"/>
                </a:solidFill>
              </a:rPr>
              <a:t>enough</a:t>
            </a:r>
            <a:endParaRPr lang="fr-CH" sz="2000" dirty="0">
              <a:solidFill>
                <a:schemeClr val="bg1"/>
              </a:solidFill>
            </a:endParaRPr>
          </a:p>
          <a:p>
            <a:pPr lvl="1"/>
            <a:r>
              <a:rPr lang="fr-CH" sz="2000" dirty="0" err="1">
                <a:solidFill>
                  <a:schemeClr val="bg1"/>
                </a:solidFill>
              </a:rPr>
              <a:t>Antibodies</a:t>
            </a:r>
            <a:r>
              <a:rPr lang="fr-CH" sz="2000" dirty="0">
                <a:solidFill>
                  <a:schemeClr val="bg1"/>
                </a:solidFill>
              </a:rPr>
              <a:t> production:</a:t>
            </a:r>
          </a:p>
          <a:p>
            <a:pPr lvl="2"/>
            <a:r>
              <a:rPr lang="fr-CH" dirty="0" err="1">
                <a:solidFill>
                  <a:schemeClr val="bg1"/>
                </a:solidFill>
              </a:rPr>
              <a:t>Bacteria</a:t>
            </a:r>
            <a:r>
              <a:rPr lang="fr-CH" dirty="0">
                <a:solidFill>
                  <a:schemeClr val="bg1"/>
                </a:solidFill>
              </a:rPr>
              <a:t> </a:t>
            </a:r>
            <a:r>
              <a:rPr lang="fr-CH" dirty="0" err="1">
                <a:solidFill>
                  <a:schemeClr val="bg1"/>
                </a:solidFill>
              </a:rPr>
              <a:t>opsonization</a:t>
            </a:r>
            <a:r>
              <a:rPr lang="fr-CH" dirty="0">
                <a:solidFill>
                  <a:schemeClr val="bg1"/>
                </a:solidFill>
              </a:rPr>
              <a:t> 	</a:t>
            </a:r>
          </a:p>
          <a:p>
            <a:pPr lvl="2"/>
            <a:r>
              <a:rPr lang="fr-CH" dirty="0">
                <a:solidFill>
                  <a:schemeClr val="bg1"/>
                </a:solidFill>
              </a:rPr>
              <a:t>LPS </a:t>
            </a:r>
            <a:r>
              <a:rPr lang="fr-CH" dirty="0" err="1">
                <a:solidFill>
                  <a:schemeClr val="bg1"/>
                </a:solidFill>
              </a:rPr>
              <a:t>targeting</a:t>
            </a:r>
            <a:r>
              <a:rPr lang="fr-CH" dirty="0">
                <a:solidFill>
                  <a:schemeClr val="bg1"/>
                </a:solidFill>
              </a:rPr>
              <a:t> </a:t>
            </a:r>
          </a:p>
          <a:p>
            <a:pPr lvl="2"/>
            <a:r>
              <a:rPr lang="fr-CH" dirty="0">
                <a:solidFill>
                  <a:schemeClr val="bg1"/>
                </a:solidFill>
              </a:rPr>
              <a:t>IgG production: high </a:t>
            </a:r>
            <a:r>
              <a:rPr lang="fr-CH" dirty="0" err="1">
                <a:solidFill>
                  <a:schemeClr val="bg1"/>
                </a:solidFill>
              </a:rPr>
              <a:t>level</a:t>
            </a:r>
            <a:r>
              <a:rPr lang="fr-CH" dirty="0">
                <a:solidFill>
                  <a:schemeClr val="bg1"/>
                </a:solidFill>
              </a:rPr>
              <a:t> = </a:t>
            </a:r>
            <a:r>
              <a:rPr lang="fr-CH" dirty="0" err="1">
                <a:solidFill>
                  <a:schemeClr val="bg1"/>
                </a:solidFill>
              </a:rPr>
              <a:t>chronic</a:t>
            </a:r>
            <a:r>
              <a:rPr lang="fr-CH" dirty="0">
                <a:solidFill>
                  <a:schemeClr val="bg1"/>
                </a:solidFill>
              </a:rPr>
              <a:t> infection </a:t>
            </a:r>
          </a:p>
          <a:p>
            <a:pPr lvl="3"/>
            <a:r>
              <a:rPr lang="fr-CH" sz="2000" dirty="0" err="1">
                <a:solidFill>
                  <a:schemeClr val="bg1"/>
                </a:solidFill>
              </a:rPr>
              <a:t>Complement</a:t>
            </a:r>
            <a:r>
              <a:rPr lang="fr-CH" sz="2000" dirty="0">
                <a:solidFill>
                  <a:schemeClr val="bg1"/>
                </a:solidFill>
              </a:rPr>
              <a:t> activation </a:t>
            </a:r>
          </a:p>
          <a:p>
            <a:pPr lvl="1"/>
            <a:r>
              <a:rPr lang="fr-CH" sz="2000" dirty="0">
                <a:solidFill>
                  <a:schemeClr val="bg1"/>
                </a:solidFill>
              </a:rPr>
              <a:t>APC activation </a:t>
            </a:r>
            <a:r>
              <a:rPr lang="fr-CH" sz="2000" dirty="0">
                <a:solidFill>
                  <a:schemeClr val="bg1"/>
                </a:solidFill>
                <a:sym typeface="Wingdings" panose="05000000000000000000" pitchFamily="2" charset="2"/>
              </a:rPr>
              <a:t> interaction </a:t>
            </a:r>
            <a:r>
              <a:rPr lang="fr-CH" sz="2000" dirty="0" err="1">
                <a:solidFill>
                  <a:schemeClr val="bg1"/>
                </a:solidFill>
                <a:sym typeface="Wingdings" panose="05000000000000000000" pitchFamily="2" charset="2"/>
              </a:rPr>
              <a:t>with</a:t>
            </a:r>
            <a:r>
              <a:rPr lang="fr-CH" sz="2000" dirty="0">
                <a:solidFill>
                  <a:schemeClr val="bg1"/>
                </a:solidFill>
                <a:sym typeface="Wingdings" panose="05000000000000000000" pitchFamily="2" charset="2"/>
              </a:rPr>
              <a:t> CD4+ T </a:t>
            </a:r>
            <a:r>
              <a:rPr lang="fr-CH" sz="2000" dirty="0" err="1">
                <a:solidFill>
                  <a:schemeClr val="bg1"/>
                </a:solidFill>
                <a:sym typeface="Wingdings" panose="05000000000000000000" pitchFamily="2" charset="2"/>
              </a:rPr>
              <a:t>cells</a:t>
            </a:r>
            <a:endParaRPr lang="fr-CH" sz="2000" dirty="0">
              <a:solidFill>
                <a:schemeClr val="bg1"/>
              </a:solidFill>
            </a:endParaRPr>
          </a:p>
        </p:txBody>
      </p:sp>
    </p:spTree>
    <p:extLst>
      <p:ext uri="{BB962C8B-B14F-4D97-AF65-F5344CB8AC3E}">
        <p14:creationId xmlns:p14="http://schemas.microsoft.com/office/powerpoint/2010/main" val="5284180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2">
            <a:tint val="95000"/>
            <a:satMod val="170000"/>
          </a:schemeClr>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8CE06232-69FD-453D-8EB2-706087A9021A}"/>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315061" y="-2"/>
            <a:ext cx="6876939" cy="6858002"/>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a:extLst>
              <a:ext uri="{FF2B5EF4-FFF2-40B4-BE49-F238E27FC236}">
                <a16:creationId xmlns:a16="http://schemas.microsoft.com/office/drawing/2014/main" id="{4BBE5C26-5EE5-46C5-B5D9-DECB542FE72B}"/>
              </a:ext>
            </a:extLst>
          </p:cNvPr>
          <p:cNvSpPr>
            <a:spLocks noGrp="1"/>
          </p:cNvSpPr>
          <p:nvPr>
            <p:ph type="title"/>
          </p:nvPr>
        </p:nvSpPr>
        <p:spPr>
          <a:xfrm>
            <a:off x="829781" y="2745736"/>
            <a:ext cx="3698803" cy="1366528"/>
          </a:xfrm>
          <a:solidFill>
            <a:schemeClr val="bg1">
              <a:alpha val="50000"/>
            </a:schemeClr>
          </a:solidFill>
          <a:ln w="25400" cap="sq">
            <a:solidFill>
              <a:schemeClr val="tx1"/>
            </a:solidFill>
            <a:miter lim="800000"/>
          </a:ln>
        </p:spPr>
        <p:txBody>
          <a:bodyPr>
            <a:normAutofit/>
          </a:bodyPr>
          <a:lstStyle/>
          <a:p>
            <a:pPr algn="ctr"/>
            <a:r>
              <a:rPr lang="fr-CH" sz="3000"/>
              <a:t>Host damage from the immune response</a:t>
            </a:r>
          </a:p>
        </p:txBody>
      </p:sp>
      <p:sp>
        <p:nvSpPr>
          <p:cNvPr id="3" name="Espace réservé du contenu 2">
            <a:extLst>
              <a:ext uri="{FF2B5EF4-FFF2-40B4-BE49-F238E27FC236}">
                <a16:creationId xmlns:a16="http://schemas.microsoft.com/office/drawing/2014/main" id="{D25EE1EC-AC87-4EE8-BAB1-5C264065C1AC}"/>
              </a:ext>
            </a:extLst>
          </p:cNvPr>
          <p:cNvSpPr>
            <a:spLocks noGrp="1"/>
          </p:cNvSpPr>
          <p:nvPr>
            <p:ph idx="1"/>
          </p:nvPr>
        </p:nvSpPr>
        <p:spPr>
          <a:xfrm>
            <a:off x="6049182" y="802638"/>
            <a:ext cx="5408696" cy="5252722"/>
          </a:xfrm>
        </p:spPr>
        <p:txBody>
          <a:bodyPr anchor="ctr">
            <a:normAutofit/>
          </a:bodyPr>
          <a:lstStyle/>
          <a:p>
            <a:r>
              <a:rPr lang="fr-CH" sz="2400" dirty="0">
                <a:solidFill>
                  <a:schemeClr val="bg1"/>
                </a:solidFill>
              </a:rPr>
              <a:t>Thermal injuries: </a:t>
            </a:r>
          </a:p>
          <a:p>
            <a:pPr lvl="1"/>
            <a:r>
              <a:rPr lang="fr-CH" sz="2000" dirty="0" err="1">
                <a:solidFill>
                  <a:schemeClr val="bg1"/>
                </a:solidFill>
              </a:rPr>
              <a:t>Neutrophils</a:t>
            </a:r>
            <a:r>
              <a:rPr lang="fr-CH" sz="2000" dirty="0">
                <a:solidFill>
                  <a:schemeClr val="bg1"/>
                </a:solidFill>
              </a:rPr>
              <a:t> </a:t>
            </a:r>
            <a:r>
              <a:rPr lang="fr-CH" sz="2000" dirty="0" err="1">
                <a:solidFill>
                  <a:schemeClr val="bg1"/>
                </a:solidFill>
              </a:rPr>
              <a:t>dysfunctionment</a:t>
            </a:r>
            <a:r>
              <a:rPr lang="fr-CH" sz="2000" dirty="0">
                <a:solidFill>
                  <a:schemeClr val="bg1"/>
                </a:solidFill>
              </a:rPr>
              <a:t> </a:t>
            </a:r>
          </a:p>
          <a:p>
            <a:r>
              <a:rPr lang="fr-CH" sz="2400" dirty="0" err="1">
                <a:solidFill>
                  <a:schemeClr val="bg1"/>
                </a:solidFill>
              </a:rPr>
              <a:t>Hyperactivited</a:t>
            </a:r>
            <a:r>
              <a:rPr lang="fr-CH" sz="2400" dirty="0">
                <a:solidFill>
                  <a:schemeClr val="bg1"/>
                </a:solidFill>
              </a:rPr>
              <a:t> immune system: </a:t>
            </a:r>
          </a:p>
          <a:p>
            <a:pPr lvl="1"/>
            <a:r>
              <a:rPr lang="fr-CH" sz="2000" dirty="0">
                <a:solidFill>
                  <a:schemeClr val="bg1"/>
                </a:solidFill>
              </a:rPr>
              <a:t>IL-10, IL-18 and IL-1 </a:t>
            </a:r>
            <a:r>
              <a:rPr lang="fr-CH" sz="2000" dirty="0" err="1">
                <a:solidFill>
                  <a:schemeClr val="bg1"/>
                </a:solidFill>
              </a:rPr>
              <a:t>overexpression</a:t>
            </a:r>
            <a:r>
              <a:rPr lang="fr-CH" sz="2000" dirty="0">
                <a:solidFill>
                  <a:schemeClr val="bg1"/>
                </a:solidFill>
              </a:rPr>
              <a:t> </a:t>
            </a:r>
            <a:r>
              <a:rPr lang="fr-CH" sz="2000" dirty="0">
                <a:solidFill>
                  <a:schemeClr val="bg1"/>
                </a:solidFill>
                <a:sym typeface="Wingdings" panose="05000000000000000000" pitchFamily="2" charset="2"/>
              </a:rPr>
              <a:t> </a:t>
            </a:r>
            <a:r>
              <a:rPr lang="fr-CH" sz="2000" dirty="0">
                <a:solidFill>
                  <a:schemeClr val="bg1"/>
                </a:solidFill>
              </a:rPr>
              <a:t>impair </a:t>
            </a:r>
            <a:r>
              <a:rPr lang="fr-CH" sz="2000" dirty="0" err="1">
                <a:solidFill>
                  <a:schemeClr val="bg1"/>
                </a:solidFill>
              </a:rPr>
              <a:t>bacterial</a:t>
            </a:r>
            <a:r>
              <a:rPr lang="fr-CH" sz="2000" dirty="0">
                <a:solidFill>
                  <a:schemeClr val="bg1"/>
                </a:solidFill>
              </a:rPr>
              <a:t> clearance</a:t>
            </a:r>
          </a:p>
          <a:p>
            <a:r>
              <a:rPr lang="fr-CH" sz="2400" dirty="0">
                <a:solidFill>
                  <a:schemeClr val="bg1"/>
                </a:solidFill>
              </a:rPr>
              <a:t>Biofilm </a:t>
            </a:r>
            <a:r>
              <a:rPr lang="fr-CH" sz="2400" dirty="0" err="1">
                <a:solidFill>
                  <a:schemeClr val="bg1"/>
                </a:solidFill>
              </a:rPr>
              <a:t>resistance</a:t>
            </a:r>
            <a:r>
              <a:rPr lang="fr-CH" sz="2400" dirty="0">
                <a:solidFill>
                  <a:schemeClr val="bg1"/>
                </a:solidFill>
              </a:rPr>
              <a:t> to </a:t>
            </a:r>
            <a:r>
              <a:rPr lang="fr-CH" sz="2400" dirty="0" err="1">
                <a:solidFill>
                  <a:schemeClr val="bg1"/>
                </a:solidFill>
              </a:rPr>
              <a:t>leukocytes</a:t>
            </a:r>
            <a:r>
              <a:rPr lang="fr-CH" sz="2400" dirty="0">
                <a:solidFill>
                  <a:schemeClr val="bg1"/>
                </a:solidFill>
              </a:rPr>
              <a:t> and </a:t>
            </a:r>
            <a:r>
              <a:rPr lang="fr-CH" sz="2400" dirty="0" err="1">
                <a:solidFill>
                  <a:schemeClr val="bg1"/>
                </a:solidFill>
              </a:rPr>
              <a:t>antibodies</a:t>
            </a:r>
            <a:endParaRPr lang="fr-CH" sz="2400" dirty="0">
              <a:solidFill>
                <a:schemeClr val="bg1"/>
              </a:solidFill>
            </a:endParaRPr>
          </a:p>
          <a:p>
            <a:pPr marL="0" indent="0">
              <a:buNone/>
            </a:pPr>
            <a:endParaRPr lang="fr-CH" sz="2400" dirty="0">
              <a:solidFill>
                <a:schemeClr val="bg1"/>
              </a:solidFill>
            </a:endParaRPr>
          </a:p>
        </p:txBody>
      </p:sp>
    </p:spTree>
    <p:extLst>
      <p:ext uri="{BB962C8B-B14F-4D97-AF65-F5344CB8AC3E}">
        <p14:creationId xmlns:p14="http://schemas.microsoft.com/office/powerpoint/2010/main" val="7553564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262626"/>
        </a:solidFill>
        <a:effectLst/>
      </p:bgPr>
    </p:bg>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1D51C1C9-FB41-4295-A183-9EA00788814B}"/>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6090612" cy="6857998"/>
          </a:xfrm>
          <a:prstGeom prst="rect">
            <a:avLst/>
          </a:prstGeom>
          <a:solidFill>
            <a:schemeClr val="tx1">
              <a:lumMod val="85000"/>
              <a:lumOff val="1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57200"/>
            <a:endParaRPr lang="en-US">
              <a:solidFill>
                <a:srgbClr val="FFFFFF"/>
              </a:solidFill>
              <a:latin typeface="Calibri" panose="020F0502020204030204"/>
            </a:endParaRPr>
          </a:p>
        </p:txBody>
      </p:sp>
      <p:pic>
        <p:nvPicPr>
          <p:cNvPr id="5" name="Image 4">
            <a:extLst>
              <a:ext uri="{FF2B5EF4-FFF2-40B4-BE49-F238E27FC236}">
                <a16:creationId xmlns:a16="http://schemas.microsoft.com/office/drawing/2014/main" id="{DA6B3EBE-CA50-4104-B810-99D3D23E3223}"/>
              </a:ext>
            </a:extLst>
          </p:cNvPr>
          <p:cNvPicPr>
            <a:picLocks noChangeAspect="1"/>
          </p:cNvPicPr>
          <p:nvPr/>
        </p:nvPicPr>
        <p:blipFill rotWithShape="1">
          <a:blip r:embed="rId2">
            <a:extLst>
              <a:ext uri="{28A0092B-C50C-407E-A947-70E740481C1C}">
                <a14:useLocalDpi xmlns:a14="http://schemas.microsoft.com/office/drawing/2010/main" val="0"/>
              </a:ext>
            </a:extLst>
          </a:blip>
          <a:srcRect l="5685"/>
          <a:stretch/>
        </p:blipFill>
        <p:spPr>
          <a:xfrm rot="5400000">
            <a:off x="6175649" y="841649"/>
            <a:ext cx="6857998" cy="5174703"/>
          </a:xfrm>
          <a:prstGeom prst="rect">
            <a:avLst/>
          </a:prstGeom>
          <a:effectLst/>
        </p:spPr>
      </p:pic>
      <p:sp>
        <p:nvSpPr>
          <p:cNvPr id="2" name="Titre 1">
            <a:extLst>
              <a:ext uri="{FF2B5EF4-FFF2-40B4-BE49-F238E27FC236}">
                <a16:creationId xmlns:a16="http://schemas.microsoft.com/office/drawing/2014/main" id="{CE855E50-3986-49D2-8350-389F8B125C12}"/>
              </a:ext>
            </a:extLst>
          </p:cNvPr>
          <p:cNvSpPr>
            <a:spLocks noGrp="1"/>
          </p:cNvSpPr>
          <p:nvPr>
            <p:ph type="title"/>
          </p:nvPr>
        </p:nvSpPr>
        <p:spPr>
          <a:xfrm>
            <a:off x="648930" y="629266"/>
            <a:ext cx="5121644" cy="1676603"/>
          </a:xfrm>
        </p:spPr>
        <p:txBody>
          <a:bodyPr>
            <a:normAutofit fontScale="90000"/>
          </a:bodyPr>
          <a:lstStyle/>
          <a:p>
            <a:r>
              <a:rPr lang="en-CA" sz="4100" dirty="0">
                <a:solidFill>
                  <a:schemeClr val="bg1"/>
                </a:solidFill>
              </a:rPr>
              <a:t>Host response:</a:t>
            </a:r>
            <a:br>
              <a:rPr lang="en-CA" sz="4100" dirty="0">
                <a:solidFill>
                  <a:schemeClr val="bg1"/>
                </a:solidFill>
              </a:rPr>
            </a:br>
            <a:r>
              <a:rPr lang="en-CA" sz="4100" dirty="0">
                <a:solidFill>
                  <a:schemeClr val="bg1"/>
                </a:solidFill>
              </a:rPr>
              <a:t>Adaptive immune system </a:t>
            </a:r>
          </a:p>
        </p:txBody>
      </p:sp>
      <p:sp>
        <p:nvSpPr>
          <p:cNvPr id="3" name="Espace réservé du contenu 2">
            <a:extLst>
              <a:ext uri="{FF2B5EF4-FFF2-40B4-BE49-F238E27FC236}">
                <a16:creationId xmlns:a16="http://schemas.microsoft.com/office/drawing/2014/main" id="{29569594-20D6-4095-A5FD-2F55A3A9ACD7}"/>
              </a:ext>
            </a:extLst>
          </p:cNvPr>
          <p:cNvSpPr>
            <a:spLocks noGrp="1"/>
          </p:cNvSpPr>
          <p:nvPr>
            <p:ph idx="1"/>
          </p:nvPr>
        </p:nvSpPr>
        <p:spPr>
          <a:xfrm>
            <a:off x="648931" y="2438400"/>
            <a:ext cx="5121642" cy="3785419"/>
          </a:xfrm>
        </p:spPr>
        <p:txBody>
          <a:bodyPr>
            <a:normAutofit fontScale="92500" lnSpcReduction="20000"/>
          </a:bodyPr>
          <a:lstStyle/>
          <a:p>
            <a:pPr marL="0" indent="0">
              <a:buNone/>
            </a:pPr>
            <a:r>
              <a:rPr lang="en-CA" sz="3200" b="1" dirty="0">
                <a:solidFill>
                  <a:schemeClr val="bg1"/>
                </a:solidFill>
              </a:rPr>
              <a:t>Sepsis:</a:t>
            </a:r>
          </a:p>
          <a:p>
            <a:r>
              <a:rPr lang="en-CA" sz="2400" dirty="0">
                <a:solidFill>
                  <a:schemeClr val="bg1"/>
                </a:solidFill>
              </a:rPr>
              <a:t>Why ?</a:t>
            </a:r>
          </a:p>
          <a:p>
            <a:pPr lvl="1"/>
            <a:r>
              <a:rPr lang="en-CA" sz="2000" dirty="0">
                <a:solidFill>
                  <a:schemeClr val="bg1"/>
                </a:solidFill>
              </a:rPr>
              <a:t>Molecules released into bloodstream to fight infection</a:t>
            </a:r>
          </a:p>
          <a:p>
            <a:r>
              <a:rPr lang="en-CA" sz="2400" dirty="0">
                <a:solidFill>
                  <a:schemeClr val="bg1"/>
                </a:solidFill>
              </a:rPr>
              <a:t>Signs: </a:t>
            </a:r>
          </a:p>
          <a:p>
            <a:pPr lvl="1"/>
            <a:r>
              <a:rPr lang="en-CA" sz="2000" dirty="0">
                <a:solidFill>
                  <a:schemeClr val="bg1"/>
                </a:solidFill>
              </a:rPr>
              <a:t>Weak immune system or </a:t>
            </a:r>
            <a:r>
              <a:rPr lang="en-CA" sz="2000" dirty="0" err="1">
                <a:solidFill>
                  <a:schemeClr val="bg1"/>
                </a:solidFill>
              </a:rPr>
              <a:t>immunosupression</a:t>
            </a:r>
            <a:endParaRPr lang="en-CA" sz="2400" dirty="0">
              <a:solidFill>
                <a:schemeClr val="bg1"/>
              </a:solidFill>
            </a:endParaRPr>
          </a:p>
          <a:p>
            <a:r>
              <a:rPr lang="en-CA" sz="2400" dirty="0">
                <a:solidFill>
                  <a:schemeClr val="bg1"/>
                </a:solidFill>
              </a:rPr>
              <a:t>Mechanism: </a:t>
            </a:r>
          </a:p>
          <a:p>
            <a:pPr lvl="1"/>
            <a:r>
              <a:rPr lang="en-CA" sz="2000" dirty="0">
                <a:solidFill>
                  <a:schemeClr val="bg1"/>
                </a:solidFill>
              </a:rPr>
              <a:t>C5a from complement induces macrophage migration-inhibitory factor (MIF) and high-mobility group box 1 (HMGB1) </a:t>
            </a:r>
            <a:r>
              <a:rPr lang="en-CA" sz="2000" dirty="0">
                <a:solidFill>
                  <a:schemeClr val="bg1"/>
                </a:solidFill>
                <a:sym typeface="Wingdings" panose="05000000000000000000" pitchFamily="2" charset="2"/>
              </a:rPr>
              <a:t> systemic coagulation   host homeostasis affected</a:t>
            </a:r>
          </a:p>
          <a:p>
            <a:pPr lvl="2"/>
            <a:r>
              <a:rPr lang="en-CA" dirty="0">
                <a:solidFill>
                  <a:schemeClr val="bg1"/>
                </a:solidFill>
                <a:sym typeface="Wingdings" panose="05000000000000000000" pitchFamily="2" charset="2"/>
              </a:rPr>
              <a:t>If not treated: </a:t>
            </a:r>
            <a:r>
              <a:rPr lang="en-CA" b="1" dirty="0">
                <a:solidFill>
                  <a:schemeClr val="bg1"/>
                </a:solidFill>
                <a:sym typeface="Wingdings" panose="05000000000000000000" pitchFamily="2" charset="2"/>
              </a:rPr>
              <a:t>Death</a:t>
            </a:r>
          </a:p>
          <a:p>
            <a:pPr marL="0" indent="0">
              <a:buNone/>
            </a:pPr>
            <a:endParaRPr lang="en-CA" sz="2400" dirty="0">
              <a:solidFill>
                <a:schemeClr val="bg1"/>
              </a:solidFill>
            </a:endParaRPr>
          </a:p>
        </p:txBody>
      </p:sp>
    </p:spTree>
    <p:extLst>
      <p:ext uri="{BB962C8B-B14F-4D97-AF65-F5344CB8AC3E}">
        <p14:creationId xmlns:p14="http://schemas.microsoft.com/office/powerpoint/2010/main" val="4020303893"/>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288</TotalTime>
  <Words>679</Words>
  <Application>Microsoft Office PowerPoint</Application>
  <PresentationFormat>Grand écran</PresentationFormat>
  <Paragraphs>94</Paragraphs>
  <Slides>13</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13</vt:i4>
      </vt:variant>
    </vt:vector>
  </HeadingPairs>
  <TitlesOfParts>
    <vt:vector size="18" baseType="lpstr">
      <vt:lpstr>Arial</vt:lpstr>
      <vt:lpstr>Calibri</vt:lpstr>
      <vt:lpstr>Calibri Light</vt:lpstr>
      <vt:lpstr>Wingdings</vt:lpstr>
      <vt:lpstr>Thème Office</vt:lpstr>
      <vt:lpstr>Présentation PowerPoint</vt:lpstr>
      <vt:lpstr>Présentation PowerPoint</vt:lpstr>
      <vt:lpstr>Host response: Innate immune system</vt:lpstr>
      <vt:lpstr>Host response: Innate immune system</vt:lpstr>
      <vt:lpstr>Host response: Innate immune system </vt:lpstr>
      <vt:lpstr>Host response: Innate immune system </vt:lpstr>
      <vt:lpstr>Host response: Adaptive immune system </vt:lpstr>
      <vt:lpstr>Host damage from the immune response</vt:lpstr>
      <vt:lpstr>Host response: Adaptive immune system </vt:lpstr>
      <vt:lpstr>Bacterial evasion from immune system</vt:lpstr>
      <vt:lpstr>Bacterial evasion from immune system</vt:lpstr>
      <vt:lpstr>Bacterial evasion from immune system</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Titre</dc:title>
  <dc:creator>Isabelle Goy</dc:creator>
  <cp:lastModifiedBy>Isabelle Goy</cp:lastModifiedBy>
  <cp:revision>25</cp:revision>
  <dcterms:created xsi:type="dcterms:W3CDTF">2018-02-18T02:25:17Z</dcterms:created>
  <dcterms:modified xsi:type="dcterms:W3CDTF">2018-02-18T07:13:24Z</dcterms:modified>
</cp:coreProperties>
</file>