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29"/>
  </p:notesMasterIdLst>
  <p:sldIdLst>
    <p:sldId id="256" r:id="rId2"/>
    <p:sldId id="259" r:id="rId3"/>
    <p:sldId id="260" r:id="rId4"/>
    <p:sldId id="262" r:id="rId5"/>
    <p:sldId id="263" r:id="rId6"/>
    <p:sldId id="264" r:id="rId7"/>
    <p:sldId id="285" r:id="rId8"/>
    <p:sldId id="301" r:id="rId9"/>
    <p:sldId id="307" r:id="rId10"/>
    <p:sldId id="265" r:id="rId11"/>
    <p:sldId id="267" r:id="rId12"/>
    <p:sldId id="269" r:id="rId13"/>
    <p:sldId id="266" r:id="rId14"/>
    <p:sldId id="270" r:id="rId15"/>
    <p:sldId id="302" r:id="rId16"/>
    <p:sldId id="274" r:id="rId17"/>
    <p:sldId id="280" r:id="rId18"/>
    <p:sldId id="281" r:id="rId19"/>
    <p:sldId id="286" r:id="rId20"/>
    <p:sldId id="303" r:id="rId21"/>
    <p:sldId id="272" r:id="rId22"/>
    <p:sldId id="309" r:id="rId23"/>
    <p:sldId id="273" r:id="rId24"/>
    <p:sldId id="304" r:id="rId25"/>
    <p:sldId id="290" r:id="rId26"/>
    <p:sldId id="287" r:id="rId27"/>
    <p:sldId id="29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8D64E-9F8D-54C4-6976-A078DE5FEA22}" v="21" dt="2026-08-17T16:50:34.724"/>
    <p1510:client id="{FAF4788C-14BA-7358-04EE-3F78D1CF31CD}" v="28" dt="2026-08-17T21:26:34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5" autoAdjust="0"/>
    <p:restoredTop sz="76732" autoAdjust="0"/>
  </p:normalViewPr>
  <p:slideViewPr>
    <p:cSldViewPr snapToGrid="0">
      <p:cViewPr varScale="1">
        <p:scale>
          <a:sx n="109" d="100"/>
          <a:sy n="109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52E69-D446-4E62-B110-6535C6416D86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DDD2F-1D4B-4586-8E09-E66B4520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2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74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99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27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55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130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DD2F-1D4B-4586-8E09-E66B452068B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0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215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20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41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59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91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16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83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5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43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57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22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 to lesson planning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2026 CTLT Summer Institute</a:t>
            </a:r>
          </a:p>
          <a:p>
            <a:endParaRPr lang="en-US" dirty="0"/>
          </a:p>
          <a:p>
            <a:r>
              <a:rPr lang="en-US"/>
              <a:t>Farzaneh Farhang </a:t>
            </a:r>
            <a:r>
              <a:rPr lang="en-US" dirty="0"/>
              <a:t>Mehr, </a:t>
            </a:r>
            <a:r>
              <a:rPr lang="en-US"/>
              <a:t>PhD</a:t>
            </a:r>
          </a:p>
          <a:p>
            <a:r>
              <a:rPr lang="en-US"/>
              <a:t>Jens</a:t>
            </a:r>
            <a:r>
              <a:rPr lang="en-US" dirty="0"/>
              <a:t> Vent-Schmidt, PhD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39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506" y="585216"/>
            <a:ext cx="9856694" cy="1499616"/>
          </a:xfrm>
        </p:spPr>
        <p:txBody>
          <a:bodyPr/>
          <a:lstStyle/>
          <a:p>
            <a:r>
              <a:rPr lang="en-US" dirty="0"/>
              <a:t>Characteristics of an effective </a:t>
            </a:r>
            <a:r>
              <a:rPr lang="en-US" dirty="0" err="1"/>
              <a:t>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5999"/>
            <a:ext cx="9720073" cy="4386943"/>
          </a:xfrm>
        </p:spPr>
        <p:txBody>
          <a:bodyPr vert="horz" lIns="45720" tIns="45720" rIns="45720" bIns="45720" rtlCol="0">
            <a:normAutofit/>
          </a:bodyPr>
          <a:lstStyle/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 Cen MT" panose="020B0602020104020603" pitchFamily="34" charset="0"/>
              <a:buChar char="•"/>
            </a:pPr>
            <a:r>
              <a:rPr lang="en-US" sz="2400" dirty="0"/>
              <a:t>Learner centered with clear and simple language</a:t>
            </a:r>
          </a:p>
          <a:p>
            <a:pPr marL="228600" lvl="0" indent="-22860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Specific, measurable objectives: Bloom’s action verbs</a:t>
            </a:r>
          </a:p>
          <a:p>
            <a:pPr marL="457200" lvl="1" indent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i="1" dirty="0">
                <a:sym typeface="Wingdings" panose="05000000000000000000" pitchFamily="2" charset="2"/>
              </a:rPr>
              <a:t> </a:t>
            </a:r>
            <a:r>
              <a:rPr lang="en-US" sz="2400" i="1" dirty="0"/>
              <a:t>“</a:t>
            </a:r>
            <a:r>
              <a:rPr lang="en-US" sz="2400" i="1"/>
              <a:t>What</a:t>
            </a:r>
            <a:r>
              <a:rPr lang="en-US" sz="2400" i="1" dirty="0"/>
              <a:t> is to understand or to know?”</a:t>
            </a:r>
            <a:endParaRPr lang="en-US" sz="2400" dirty="0"/>
          </a:p>
          <a:p>
            <a:pPr marL="228600" lvl="0" indent="-22860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Time-bound</a:t>
            </a:r>
          </a:p>
          <a:p>
            <a:pPr marL="173736" lvl="1" indent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400" dirty="0">
                <a:sym typeface="Wingdings" panose="05000000000000000000" pitchFamily="2" charset="2"/>
              </a:rPr>
              <a:t>Achievable in one lesson; break down large, ambitious goals</a:t>
            </a:r>
            <a:endParaRPr lang="en-US" sz="2400" dirty="0"/>
          </a:p>
          <a:p>
            <a:pPr marL="228600" lvl="0" indent="-22860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Achievable but challenging goals</a:t>
            </a:r>
          </a:p>
          <a:p>
            <a:pPr marL="173736" lvl="1" indent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400" dirty="0">
                <a:sym typeface="Wingdings" panose="05000000000000000000" pitchFamily="2" charset="2"/>
              </a:rPr>
              <a:t> Achievable with instructor support just beyond prior knowledge “ZPD” </a:t>
            </a:r>
            <a:endParaRPr lang="en-US" sz="2400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775328" y="401584"/>
            <a:ext cx="2081540" cy="1866879"/>
            <a:chOff x="4468743" y="5100597"/>
            <a:chExt cx="2081540" cy="1866879"/>
          </a:xfrm>
        </p:grpSpPr>
        <p:sp>
          <p:nvSpPr>
            <p:cNvPr id="5" name="Google Shape;144;p26">
              <a:extLst>
                <a:ext uri="{FF2B5EF4-FFF2-40B4-BE49-F238E27FC236}">
                  <a16:creationId xmlns:a16="http://schemas.microsoft.com/office/drawing/2014/main" id="{BC5B0785-A4CC-4D40-9089-16C843DF5797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5;p26">
              <a:extLst>
                <a:ext uri="{FF2B5EF4-FFF2-40B4-BE49-F238E27FC236}">
                  <a16:creationId xmlns:a16="http://schemas.microsoft.com/office/drawing/2014/main" id="{72DCD195-5492-4604-867C-18647027FCCF}"/>
                </a:ext>
              </a:extLst>
            </p:cNvPr>
            <p:cNvSpPr txBox="1"/>
            <p:nvPr/>
          </p:nvSpPr>
          <p:spPr>
            <a:xfrm>
              <a:off x="4557674" y="5890258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23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152" y="555607"/>
            <a:ext cx="11019739" cy="1499616"/>
          </a:xfrm>
        </p:spPr>
        <p:txBody>
          <a:bodyPr/>
          <a:lstStyle/>
          <a:p>
            <a:r>
              <a:rPr lang="en-US"/>
              <a:t>"Grammar" of effective LO</a:t>
            </a:r>
          </a:p>
        </p:txBody>
      </p:sp>
      <p:sp>
        <p:nvSpPr>
          <p:cNvPr id="4" name="Rectangle 3"/>
          <p:cNvSpPr/>
          <p:nvPr/>
        </p:nvSpPr>
        <p:spPr>
          <a:xfrm>
            <a:off x="490595" y="2334259"/>
            <a:ext cx="11019738" cy="120032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2400" dirty="0"/>
              <a:t>By the end of this lesson, learners will be able to </a:t>
            </a:r>
            <a:r>
              <a:rPr lang="en-US" sz="2400" b="1" dirty="0"/>
              <a:t>write</a:t>
            </a:r>
            <a:r>
              <a:rPr lang="en-US" sz="2400" dirty="0"/>
              <a:t> a summary of a scientific paper </a:t>
            </a:r>
            <a:r>
              <a:rPr lang="en-US" sz="2400"/>
              <a:t>at</a:t>
            </a:r>
            <a:r>
              <a:rPr lang="en-US" sz="2400" dirty="0"/>
              <a:t> a </a:t>
            </a:r>
            <a:r>
              <a:rPr lang="en-US" sz="2400" i="1" dirty="0"/>
              <a:t>level of detail that a fellow student can follow it </a:t>
            </a:r>
            <a:r>
              <a:rPr lang="en-US" sz="2400" u="sng" dirty="0"/>
              <a:t>using previous student examples as a guideline.</a:t>
            </a:r>
          </a:p>
        </p:txBody>
      </p:sp>
      <p:sp>
        <p:nvSpPr>
          <p:cNvPr id="3" name="Rectangle 2"/>
          <p:cNvSpPr/>
          <p:nvPr/>
        </p:nvSpPr>
        <p:spPr>
          <a:xfrm>
            <a:off x="490595" y="3813624"/>
            <a:ext cx="1121081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None/>
            </a:pPr>
            <a:r>
              <a:rPr lang="en-US" altLang="en-US" sz="2400" dirty="0"/>
              <a:t>Who?          Audience expected to perform the desired behavior </a:t>
            </a:r>
          </a:p>
          <a:p>
            <a:pPr marL="542925" indent="-542925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None/>
            </a:pPr>
            <a:r>
              <a:rPr lang="en-US" altLang="en-US" sz="2400" dirty="0"/>
              <a:t>Does what?  </a:t>
            </a:r>
            <a:r>
              <a:rPr lang="en-US" altLang="en-US" sz="2400" b="1" dirty="0"/>
              <a:t>Behavior</a:t>
            </a:r>
            <a:r>
              <a:rPr lang="en-US" altLang="en-US" sz="2400" dirty="0"/>
              <a:t> that the learner can engage in after the lesson </a:t>
            </a:r>
          </a:p>
          <a:p>
            <a:pPr marL="542925" indent="-542925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None/>
            </a:pPr>
            <a:r>
              <a:rPr lang="en-US" altLang="en-US" sz="2400" dirty="0"/>
              <a:t>How well?    </a:t>
            </a:r>
            <a:r>
              <a:rPr lang="en-US" altLang="en-US" sz="2400" i="1" dirty="0"/>
              <a:t>Criteria:</a:t>
            </a:r>
            <a:r>
              <a:rPr lang="en-US" altLang="en-US" sz="2400" dirty="0"/>
              <a:t> Degree of achievement considered successful achievement of the LO</a:t>
            </a:r>
          </a:p>
          <a:p>
            <a:pPr marL="1541463" indent="-1541463" eaLnBrk="0" fontAlgn="base" hangingPunct="0">
              <a:spcBef>
                <a:spcPts val="1200"/>
              </a:spcBef>
              <a:spcAft>
                <a:spcPct val="0"/>
              </a:spcAft>
              <a:buNone/>
            </a:pPr>
            <a:r>
              <a:rPr lang="en-US" altLang="en-US" sz="2400" dirty="0"/>
              <a:t>With what?  </a:t>
            </a:r>
            <a:r>
              <a:rPr lang="en-US" altLang="en-US" sz="2400" u="sng" dirty="0"/>
              <a:t>Conditions:</a:t>
            </a:r>
            <a:r>
              <a:rPr lang="en-US" altLang="en-US" sz="2400" dirty="0"/>
              <a:t> specify resources or context that students should have access to, to achieve the LO, can be used to adjust the difficulty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AFD81E-92A1-4605-B488-32CC3F101612}"/>
              </a:ext>
            </a:extLst>
          </p:cNvPr>
          <p:cNvGrpSpPr/>
          <p:nvPr/>
        </p:nvGrpSpPr>
        <p:grpSpPr>
          <a:xfrm>
            <a:off x="9775328" y="401584"/>
            <a:ext cx="2081540" cy="1866879"/>
            <a:chOff x="4468743" y="5100597"/>
            <a:chExt cx="2081540" cy="1866879"/>
          </a:xfrm>
        </p:grpSpPr>
        <p:sp>
          <p:nvSpPr>
            <p:cNvPr id="6" name="Google Shape;144;p26">
              <a:extLst>
                <a:ext uri="{FF2B5EF4-FFF2-40B4-BE49-F238E27FC236}">
                  <a16:creationId xmlns:a16="http://schemas.microsoft.com/office/drawing/2014/main" id="{0F850F0E-99EE-4059-8EE9-301AA81A5775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5;p26">
              <a:extLst>
                <a:ext uri="{FF2B5EF4-FFF2-40B4-BE49-F238E27FC236}">
                  <a16:creationId xmlns:a16="http://schemas.microsoft.com/office/drawing/2014/main" id="{7B580998-EEDD-4BC1-A7AB-4A2AEA0A125C}"/>
                </a:ext>
              </a:extLst>
            </p:cNvPr>
            <p:cNvSpPr txBox="1"/>
            <p:nvPr/>
          </p:nvSpPr>
          <p:spPr>
            <a:xfrm>
              <a:off x="4557674" y="5890258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253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9730" y="2437856"/>
            <a:ext cx="11412539" cy="36009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2400" dirty="0"/>
              <a:t>By the end of this lesson, you will be able to </a:t>
            </a:r>
          </a:p>
          <a:p>
            <a:endParaRPr lang="en-US" sz="1200" dirty="0">
              <a:solidFill>
                <a:srgbClr val="00B050"/>
              </a:solidFill>
            </a:endParaRPr>
          </a:p>
          <a:p>
            <a:r>
              <a:rPr lang="en-US" sz="2400"/>
              <a:t>Write </a:t>
            </a:r>
            <a:r>
              <a:rPr lang="en-US" sz="2400" dirty="0"/>
              <a:t>a summary of a scientific paper </a:t>
            </a:r>
            <a:r>
              <a:rPr lang="en-US" sz="2400"/>
              <a:t>at</a:t>
            </a:r>
            <a:r>
              <a:rPr lang="en-US" sz="2400" dirty="0"/>
              <a:t> a </a:t>
            </a:r>
            <a:r>
              <a:rPr lang="en-US" sz="2400" i="1" dirty="0"/>
              <a:t>level of detail that a lay person can follow it </a:t>
            </a:r>
            <a:r>
              <a:rPr lang="en-US" sz="2400" u="sng" dirty="0"/>
              <a:t>using previous student examples as a guideline.</a:t>
            </a:r>
          </a:p>
          <a:p>
            <a:endParaRPr lang="en-US" sz="2400" dirty="0"/>
          </a:p>
          <a:p>
            <a:r>
              <a:rPr lang="en-US" sz="2400" dirty="0"/>
              <a:t>write a summary of a scientific paper </a:t>
            </a:r>
            <a:r>
              <a:rPr lang="en-US" sz="2400" i="1" dirty="0"/>
              <a:t>to a level of detail that a lay person can follow it </a:t>
            </a:r>
            <a:r>
              <a:rPr lang="en-US" sz="2400" u="sng" dirty="0"/>
              <a:t>without reference to examples.</a:t>
            </a:r>
          </a:p>
          <a:p>
            <a:endParaRPr lang="en-US" sz="2400" dirty="0"/>
          </a:p>
          <a:p>
            <a:r>
              <a:rPr lang="en-US" sz="2400" dirty="0"/>
              <a:t>write a summary of a scientific paper </a:t>
            </a:r>
            <a:r>
              <a:rPr lang="en-US" sz="2400" u="sng" dirty="0"/>
              <a:t>using examples found through a literature search </a:t>
            </a:r>
            <a:r>
              <a:rPr lang="en-US" sz="2400" i="1" dirty="0"/>
              <a:t>to the level of detail that a fellow student in your year can follow it.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41294" y="602977"/>
            <a:ext cx="11250706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Changing conditions and criteria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B341D6-7EA0-424A-B131-8127B6F38387}"/>
              </a:ext>
            </a:extLst>
          </p:cNvPr>
          <p:cNvGrpSpPr/>
          <p:nvPr/>
        </p:nvGrpSpPr>
        <p:grpSpPr>
          <a:xfrm>
            <a:off x="9775328" y="401584"/>
            <a:ext cx="2081540" cy="1866879"/>
            <a:chOff x="4468743" y="5100597"/>
            <a:chExt cx="2081540" cy="1866879"/>
          </a:xfrm>
        </p:grpSpPr>
        <p:sp>
          <p:nvSpPr>
            <p:cNvPr id="7" name="Google Shape;144;p26">
              <a:extLst>
                <a:ext uri="{FF2B5EF4-FFF2-40B4-BE49-F238E27FC236}">
                  <a16:creationId xmlns:a16="http://schemas.microsoft.com/office/drawing/2014/main" id="{4237FF9E-4CAB-430D-AAA9-B55C4F0C850A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45;p26">
              <a:extLst>
                <a:ext uri="{FF2B5EF4-FFF2-40B4-BE49-F238E27FC236}">
                  <a16:creationId xmlns:a16="http://schemas.microsoft.com/office/drawing/2014/main" id="{B3CD141F-E6FF-4A4F-9920-C2C8266B23CF}"/>
                </a:ext>
              </a:extLst>
            </p:cNvPr>
            <p:cNvSpPr txBox="1"/>
            <p:nvPr/>
          </p:nvSpPr>
          <p:spPr>
            <a:xfrm>
              <a:off x="4557674" y="5890258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77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8161" y="163055"/>
            <a:ext cx="10544175" cy="1074738"/>
          </a:xfrm>
        </p:spPr>
        <p:txBody>
          <a:bodyPr>
            <a:normAutofit/>
          </a:bodyPr>
          <a:lstStyle/>
          <a:p>
            <a:r>
              <a:rPr lang="en-US" sz="4000" dirty="0"/>
              <a:t>action verbs that match your intended level of learning</a:t>
            </a:r>
          </a:p>
        </p:txBody>
      </p:sp>
      <p:sp>
        <p:nvSpPr>
          <p:cNvPr id="4" name="Google Shape;289;p28"/>
          <p:cNvSpPr/>
          <p:nvPr/>
        </p:nvSpPr>
        <p:spPr>
          <a:xfrm>
            <a:off x="2055496" y="6006634"/>
            <a:ext cx="2317715" cy="646331"/>
          </a:xfrm>
          <a:prstGeom prst="rect">
            <a:avLst/>
          </a:prstGeom>
          <a:noFill/>
          <a:ln w="571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Lower order thinking skills</a:t>
            </a:r>
            <a:endParaRPr dirty="0"/>
          </a:p>
        </p:txBody>
      </p:sp>
      <p:sp>
        <p:nvSpPr>
          <p:cNvPr id="5" name="Google Shape;290;p28"/>
          <p:cNvSpPr/>
          <p:nvPr/>
        </p:nvSpPr>
        <p:spPr>
          <a:xfrm>
            <a:off x="2055496" y="1693641"/>
            <a:ext cx="2261774" cy="646331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order thinking skills</a:t>
            </a:r>
            <a:endParaRPr dirty="0"/>
          </a:p>
        </p:txBody>
      </p:sp>
      <p:sp>
        <p:nvSpPr>
          <p:cNvPr id="6" name="Google Shape;291;p28"/>
          <p:cNvSpPr/>
          <p:nvPr/>
        </p:nvSpPr>
        <p:spPr>
          <a:xfrm>
            <a:off x="2737932" y="2494081"/>
            <a:ext cx="820917" cy="3358444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rapezoid 2"/>
          <p:cNvSpPr/>
          <p:nvPr/>
        </p:nvSpPr>
        <p:spPr>
          <a:xfrm rot="10800000">
            <a:off x="4950372" y="3415020"/>
            <a:ext cx="4577256" cy="3237944"/>
          </a:xfrm>
          <a:prstGeom prst="trapezoi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481145" y="5606428"/>
            <a:ext cx="348943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5202623" y="4478352"/>
            <a:ext cx="4046480" cy="4073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500656" y="1671145"/>
            <a:ext cx="5254" cy="17574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947867" y="1671145"/>
            <a:ext cx="4577256" cy="17438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8014375" y="1671145"/>
            <a:ext cx="5254" cy="175743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202623" y="2339494"/>
            <a:ext cx="927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Analyze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623568" y="4898494"/>
            <a:ext cx="1303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907492" y="3742540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Apply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656718" y="6097431"/>
            <a:ext cx="1237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778386" y="2339494"/>
            <a:ext cx="994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Evaluate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399549" y="2339494"/>
            <a:ext cx="805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249103" y="6460525"/>
            <a:ext cx="3072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Bloom’s Revised Taxonomy</a:t>
            </a:r>
          </a:p>
        </p:txBody>
      </p:sp>
    </p:spTree>
    <p:extLst>
      <p:ext uri="{BB962C8B-B14F-4D97-AF65-F5344CB8AC3E}">
        <p14:creationId xmlns:p14="http://schemas.microsoft.com/office/powerpoint/2010/main" val="3333161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 your 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2249424"/>
            <a:ext cx="9720073" cy="4023360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Is your LO learner-centered?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Does it use a measurable action verb? </a:t>
            </a:r>
          </a:p>
          <a:p>
            <a:pPr marL="402336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If you are using the verbs “understand” or “know”, revisit the table of action verbs and choose a measurable verb that fits your goal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Does the language seem clear and simple?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Is the LO achievable but challenging?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09B602-D41A-488D-89A5-CF7A8E4A3175}"/>
              </a:ext>
            </a:extLst>
          </p:cNvPr>
          <p:cNvGrpSpPr/>
          <p:nvPr/>
        </p:nvGrpSpPr>
        <p:grpSpPr>
          <a:xfrm>
            <a:off x="9775328" y="401584"/>
            <a:ext cx="2081540" cy="1866879"/>
            <a:chOff x="4468743" y="5100597"/>
            <a:chExt cx="2081540" cy="1866879"/>
          </a:xfrm>
        </p:grpSpPr>
        <p:sp>
          <p:nvSpPr>
            <p:cNvPr id="5" name="Google Shape;144;p26">
              <a:extLst>
                <a:ext uri="{FF2B5EF4-FFF2-40B4-BE49-F238E27FC236}">
                  <a16:creationId xmlns:a16="http://schemas.microsoft.com/office/drawing/2014/main" id="{0DA6B5D8-5110-49B1-85DB-8A65431A8E8B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5;p26">
              <a:extLst>
                <a:ext uri="{FF2B5EF4-FFF2-40B4-BE49-F238E27FC236}">
                  <a16:creationId xmlns:a16="http://schemas.microsoft.com/office/drawing/2014/main" id="{A295080D-23B9-4F7E-934C-777B9A03B759}"/>
                </a:ext>
              </a:extLst>
            </p:cNvPr>
            <p:cNvSpPr txBox="1"/>
            <p:nvPr/>
          </p:nvSpPr>
          <p:spPr>
            <a:xfrm>
              <a:off x="4557674" y="5890258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14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3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2051944"/>
            <a:ext cx="9720073" cy="43978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Pre-assessment: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Before (and during) your lesson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Understand your learners’ prior knowledge, values, and motivation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Tailor your lesson to your learners’ level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Monitor learners’ progress to achieving your LO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3200" dirty="0"/>
              <a:t>Post-assessment: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At the end of your lesson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Ensure your learners achieved your LOs</a:t>
            </a:r>
          </a:p>
        </p:txBody>
      </p:sp>
      <p:grpSp>
        <p:nvGrpSpPr>
          <p:cNvPr id="4" name="Google Shape;149;p26">
            <a:extLst>
              <a:ext uri="{FF2B5EF4-FFF2-40B4-BE49-F238E27FC236}">
                <a16:creationId xmlns:a16="http://schemas.microsoft.com/office/drawing/2014/main" id="{6FAB370E-1F8E-4CF6-A994-3930F50DE206}"/>
              </a:ext>
            </a:extLst>
          </p:cNvPr>
          <p:cNvGrpSpPr/>
          <p:nvPr/>
        </p:nvGrpSpPr>
        <p:grpSpPr>
          <a:xfrm>
            <a:off x="9753143" y="832061"/>
            <a:ext cx="2222091" cy="2248008"/>
            <a:chOff x="206040" y="4856637"/>
            <a:chExt cx="2222091" cy="2248008"/>
          </a:xfrm>
        </p:grpSpPr>
        <p:sp>
          <p:nvSpPr>
            <p:cNvPr id="5" name="Google Shape;150;p26">
              <a:extLst>
                <a:ext uri="{FF2B5EF4-FFF2-40B4-BE49-F238E27FC236}">
                  <a16:creationId xmlns:a16="http://schemas.microsoft.com/office/drawing/2014/main" id="{E118B107-0EEE-496C-B9ED-FD26B92B1925}"/>
                </a:ext>
              </a:extLst>
            </p:cNvPr>
            <p:cNvSpPr/>
            <p:nvPr/>
          </p:nvSpPr>
          <p:spPr>
            <a:xfrm>
              <a:off x="254572" y="485663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C4E0B2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51;p26">
              <a:extLst>
                <a:ext uri="{FF2B5EF4-FFF2-40B4-BE49-F238E27FC236}">
                  <a16:creationId xmlns:a16="http://schemas.microsoft.com/office/drawing/2014/main" id="{AB82DB61-EBE9-41E0-A85D-DA38BFEF1AFD}"/>
                </a:ext>
              </a:extLst>
            </p:cNvPr>
            <p:cNvSpPr txBox="1"/>
            <p:nvPr/>
          </p:nvSpPr>
          <p:spPr>
            <a:xfrm>
              <a:off x="206040" y="6027427"/>
              <a:ext cx="222209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Assessment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37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of proximal development</a:t>
            </a:r>
          </a:p>
        </p:txBody>
      </p:sp>
      <p:sp>
        <p:nvSpPr>
          <p:cNvPr id="6" name="Google Shape;158;p30"/>
          <p:cNvSpPr/>
          <p:nvPr/>
        </p:nvSpPr>
        <p:spPr>
          <a:xfrm>
            <a:off x="2105881" y="1923393"/>
            <a:ext cx="4490700" cy="4377900"/>
          </a:xfrm>
          <a:prstGeom prst="ellipse">
            <a:avLst/>
          </a:prstGeom>
          <a:gradFill>
            <a:gsLst>
              <a:gs pos="0">
                <a:srgbClr val="DBD4EB"/>
              </a:gs>
              <a:gs pos="100000">
                <a:srgbClr val="9180B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59;p30"/>
          <p:cNvSpPr/>
          <p:nvPr/>
        </p:nvSpPr>
        <p:spPr>
          <a:xfrm>
            <a:off x="2715481" y="2567393"/>
            <a:ext cx="3200400" cy="3200400"/>
          </a:xfrm>
          <a:prstGeom prst="ellipse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60;p30"/>
          <p:cNvSpPr/>
          <p:nvPr/>
        </p:nvSpPr>
        <p:spPr>
          <a:xfrm>
            <a:off x="3325081" y="3346318"/>
            <a:ext cx="1913100" cy="1888200"/>
          </a:xfrm>
          <a:prstGeom prst="ellipse">
            <a:avLst/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61;p30"/>
          <p:cNvSpPr txBox="1"/>
          <p:nvPr/>
        </p:nvSpPr>
        <p:spPr>
          <a:xfrm>
            <a:off x="3740581" y="3769643"/>
            <a:ext cx="1150200" cy="11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Roboto"/>
                <a:ea typeface="Roboto"/>
                <a:cs typeface="Roboto"/>
                <a:sym typeface="Roboto"/>
              </a:rPr>
              <a:t>Learner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Roboto"/>
                <a:ea typeface="Roboto"/>
                <a:cs typeface="Roboto"/>
                <a:sym typeface="Roboto"/>
              </a:rPr>
              <a:t>can do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Roboto"/>
                <a:ea typeface="Roboto"/>
                <a:cs typeface="Roboto"/>
                <a:sym typeface="Roboto"/>
              </a:rPr>
              <a:t>on own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66;p30"/>
          <p:cNvSpPr txBox="1"/>
          <p:nvPr/>
        </p:nvSpPr>
        <p:spPr>
          <a:xfrm>
            <a:off x="3239355" y="2692629"/>
            <a:ext cx="2467803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Roboto"/>
                <a:ea typeface="Roboto"/>
                <a:cs typeface="Roboto"/>
                <a:sym typeface="Roboto"/>
              </a:rPr>
              <a:t>Learners can do with guidance/ support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167;p30"/>
          <p:cNvSpPr txBox="1"/>
          <p:nvPr/>
        </p:nvSpPr>
        <p:spPr>
          <a:xfrm>
            <a:off x="3278431" y="2097893"/>
            <a:ext cx="21588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>
                <a:latin typeface="Roboto"/>
                <a:ea typeface="Roboto"/>
                <a:cs typeface="Roboto"/>
                <a:sym typeface="Roboto"/>
              </a:rPr>
              <a:t>Learners can’t do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" name="Google Shape;162;p30"/>
          <p:cNvCxnSpPr/>
          <p:nvPr/>
        </p:nvCxnSpPr>
        <p:spPr>
          <a:xfrm rot="10800000">
            <a:off x="9757728" y="2613282"/>
            <a:ext cx="0" cy="257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" name="Google Shape;163;p30"/>
          <p:cNvCxnSpPr/>
          <p:nvPr/>
        </p:nvCxnSpPr>
        <p:spPr>
          <a:xfrm>
            <a:off x="8632578" y="3870582"/>
            <a:ext cx="2439000" cy="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Google Shape;164;p30"/>
          <p:cNvSpPr txBox="1"/>
          <p:nvPr/>
        </p:nvSpPr>
        <p:spPr>
          <a:xfrm>
            <a:off x="7936525" y="3665444"/>
            <a:ext cx="1633650" cy="58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 dirty="0">
                <a:latin typeface="Roboto"/>
                <a:ea typeface="Roboto"/>
                <a:cs typeface="Roboto"/>
                <a:sym typeface="Roboto"/>
              </a:rPr>
              <a:t>support</a:t>
            </a:r>
            <a:endParaRPr sz="1300" i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65;p30"/>
          <p:cNvSpPr txBox="1"/>
          <p:nvPr/>
        </p:nvSpPr>
        <p:spPr>
          <a:xfrm>
            <a:off x="9382621" y="5156957"/>
            <a:ext cx="994082" cy="52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 dirty="0">
                <a:latin typeface="Roboto"/>
                <a:ea typeface="Roboto"/>
                <a:cs typeface="Roboto"/>
                <a:sym typeface="Roboto"/>
              </a:rPr>
              <a:t>challenge</a:t>
            </a:r>
            <a:endParaRPr sz="1300" i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68;p30"/>
          <p:cNvSpPr/>
          <p:nvPr/>
        </p:nvSpPr>
        <p:spPr>
          <a:xfrm>
            <a:off x="8536078" y="3936857"/>
            <a:ext cx="1069200" cy="1220100"/>
          </a:xfrm>
          <a:prstGeom prst="mathMultiply">
            <a:avLst>
              <a:gd name="adj1" fmla="val 23520"/>
            </a:avLst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0;p30"/>
          <p:cNvSpPr/>
          <p:nvPr/>
        </p:nvSpPr>
        <p:spPr>
          <a:xfrm>
            <a:off x="8536078" y="2591107"/>
            <a:ext cx="1069200" cy="1220100"/>
          </a:xfrm>
          <a:prstGeom prst="mathMultiply">
            <a:avLst>
              <a:gd name="adj1" fmla="val 23520"/>
            </a:avLst>
          </a:prstGeom>
          <a:solidFill>
            <a:srgbClr val="B4A7D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71;p30"/>
          <p:cNvSpPr/>
          <p:nvPr/>
        </p:nvSpPr>
        <p:spPr>
          <a:xfrm>
            <a:off x="9974353" y="2802032"/>
            <a:ext cx="922500" cy="880500"/>
          </a:xfrm>
          <a:prstGeom prst="donut">
            <a:avLst>
              <a:gd name="adj" fmla="val 25000"/>
            </a:avLst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TextBox 21"/>
          <p:cNvSpPr txBox="1"/>
          <p:nvPr/>
        </p:nvSpPr>
        <p:spPr>
          <a:xfrm rot="19437003">
            <a:off x="6966624" y="4497389"/>
            <a:ext cx="2039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Learners are bored </a:t>
            </a:r>
          </a:p>
          <a:p>
            <a:r>
              <a:rPr lang="en-US" dirty="0"/>
              <a:t>and apathetic</a:t>
            </a:r>
          </a:p>
        </p:txBody>
      </p:sp>
      <p:sp>
        <p:nvSpPr>
          <p:cNvPr id="23" name="TextBox 22"/>
          <p:cNvSpPr txBox="1"/>
          <p:nvPr/>
        </p:nvSpPr>
        <p:spPr>
          <a:xfrm rot="19437003">
            <a:off x="7135911" y="2681453"/>
            <a:ext cx="2407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Learners are frustrated</a:t>
            </a:r>
          </a:p>
        </p:txBody>
      </p:sp>
      <p:sp>
        <p:nvSpPr>
          <p:cNvPr id="3" name="Rectangle 2"/>
          <p:cNvSpPr/>
          <p:nvPr/>
        </p:nvSpPr>
        <p:spPr>
          <a:xfrm>
            <a:off x="8024117" y="701197"/>
            <a:ext cx="3965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Learning happens when things are just outside of reach with the support of someone more skilled. </a:t>
            </a:r>
          </a:p>
        </p:txBody>
      </p:sp>
      <p:sp>
        <p:nvSpPr>
          <p:cNvPr id="4" name="Rectangle 3"/>
          <p:cNvSpPr/>
          <p:nvPr/>
        </p:nvSpPr>
        <p:spPr>
          <a:xfrm>
            <a:off x="9183414" y="6478426"/>
            <a:ext cx="3121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ZPD, Shaya </a:t>
            </a:r>
            <a:r>
              <a:rPr lang="en-US" dirty="0" err="1">
                <a:solidFill>
                  <a:srgbClr val="000000"/>
                </a:solidFill>
                <a:latin typeface="Trebuchet MS" panose="020B0603020202020204" pitchFamily="34" charset="0"/>
              </a:rPr>
              <a:t>Golparian</a:t>
            </a:r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, CTLT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6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 animBg="1"/>
      <p:bldP spid="18" grpId="0" animBg="1"/>
      <p:bldP spid="19" grpId="0" animBg="1"/>
      <p:bldP spid="22" grpId="0"/>
      <p:bldP spid="23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 assessment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 marL="229870" indent="-229870">
              <a:buFont typeface="Arial" panose="020B0604020202020204" pitchFamily="34" charset="0"/>
              <a:buChar char="•"/>
            </a:pPr>
            <a:r>
              <a:rPr lang="en-US" sz="2400"/>
              <a:t>Low-stakes</a:t>
            </a:r>
            <a:r>
              <a:rPr lang="en-US" sz="2400" dirty="0"/>
              <a:t>, </a:t>
            </a:r>
            <a:r>
              <a:rPr lang="en-US" sz="2400"/>
              <a:t>easy-to-implement</a:t>
            </a:r>
            <a:r>
              <a:rPr lang="en-US" sz="2400" dirty="0"/>
              <a:t> techniques for formative assessment</a:t>
            </a:r>
            <a:endParaRPr lang="en-US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Help learners identify their strengths and areas for growth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Help instructors recognize where learners are struggling and address problems immediately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pSp>
        <p:nvGrpSpPr>
          <p:cNvPr id="4" name="Google Shape;149;p26">
            <a:extLst>
              <a:ext uri="{FF2B5EF4-FFF2-40B4-BE49-F238E27FC236}">
                <a16:creationId xmlns:a16="http://schemas.microsoft.com/office/drawing/2014/main" id="{9BBF9DAA-87D4-4D0D-B1F2-DE56CAF599E0}"/>
              </a:ext>
            </a:extLst>
          </p:cNvPr>
          <p:cNvGrpSpPr/>
          <p:nvPr/>
        </p:nvGrpSpPr>
        <p:grpSpPr>
          <a:xfrm>
            <a:off x="9753143" y="832061"/>
            <a:ext cx="2222091" cy="2248008"/>
            <a:chOff x="206040" y="4856637"/>
            <a:chExt cx="2222091" cy="2248008"/>
          </a:xfrm>
        </p:grpSpPr>
        <p:sp>
          <p:nvSpPr>
            <p:cNvPr id="5" name="Google Shape;150;p26">
              <a:extLst>
                <a:ext uri="{FF2B5EF4-FFF2-40B4-BE49-F238E27FC236}">
                  <a16:creationId xmlns:a16="http://schemas.microsoft.com/office/drawing/2014/main" id="{B11A8363-3602-4EB8-BE5D-22DDF5DD9EE6}"/>
                </a:ext>
              </a:extLst>
            </p:cNvPr>
            <p:cNvSpPr/>
            <p:nvPr/>
          </p:nvSpPr>
          <p:spPr>
            <a:xfrm>
              <a:off x="254572" y="485663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C4E0B2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51;p26">
              <a:extLst>
                <a:ext uri="{FF2B5EF4-FFF2-40B4-BE49-F238E27FC236}">
                  <a16:creationId xmlns:a16="http://schemas.microsoft.com/office/drawing/2014/main" id="{41EF0868-9208-4D3D-8E1B-1A143FC37CA5}"/>
                </a:ext>
              </a:extLst>
            </p:cNvPr>
            <p:cNvSpPr txBox="1"/>
            <p:nvPr/>
          </p:nvSpPr>
          <p:spPr>
            <a:xfrm>
              <a:off x="206040" y="6027427"/>
              <a:ext cx="222209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Assessment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4868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assessment strategies for your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On your own: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How can you assess your LO before and after?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Is your assessment strategy aligned with your LO?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Is your assessment strategy feasible within the time and technological constraints?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sz="2400" dirty="0"/>
              <a:t>Can you think of at least one alternative assessment strategy?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oogle Shape;149;p26">
            <a:extLst>
              <a:ext uri="{FF2B5EF4-FFF2-40B4-BE49-F238E27FC236}">
                <a16:creationId xmlns:a16="http://schemas.microsoft.com/office/drawing/2014/main" id="{54E5B3C4-E4B6-4482-BEB8-4D674461A2A0}"/>
              </a:ext>
            </a:extLst>
          </p:cNvPr>
          <p:cNvGrpSpPr/>
          <p:nvPr/>
        </p:nvGrpSpPr>
        <p:grpSpPr>
          <a:xfrm>
            <a:off x="9753143" y="832061"/>
            <a:ext cx="2222091" cy="2248008"/>
            <a:chOff x="206040" y="4856637"/>
            <a:chExt cx="2222091" cy="2248008"/>
          </a:xfrm>
        </p:grpSpPr>
        <p:sp>
          <p:nvSpPr>
            <p:cNvPr id="5" name="Google Shape;150;p26">
              <a:extLst>
                <a:ext uri="{FF2B5EF4-FFF2-40B4-BE49-F238E27FC236}">
                  <a16:creationId xmlns:a16="http://schemas.microsoft.com/office/drawing/2014/main" id="{3FA48B5F-87A2-40FB-B8B0-C04C0616FCBB}"/>
                </a:ext>
              </a:extLst>
            </p:cNvPr>
            <p:cNvSpPr/>
            <p:nvPr/>
          </p:nvSpPr>
          <p:spPr>
            <a:xfrm>
              <a:off x="254572" y="485663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C4E0B2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51;p26">
              <a:extLst>
                <a:ext uri="{FF2B5EF4-FFF2-40B4-BE49-F238E27FC236}">
                  <a16:creationId xmlns:a16="http://schemas.microsoft.com/office/drawing/2014/main" id="{B1E8D543-9EE3-455D-B70E-13064A129619}"/>
                </a:ext>
              </a:extLst>
            </p:cNvPr>
            <p:cNvSpPr txBox="1"/>
            <p:nvPr/>
          </p:nvSpPr>
          <p:spPr>
            <a:xfrm>
              <a:off x="206040" y="6027427"/>
              <a:ext cx="222209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Assessment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28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5999"/>
            <a:ext cx="3826546" cy="4347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Agenda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Introductions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Workshop objectives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Alignment in lesson planning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Lesson basics</a:t>
            </a:r>
          </a:p>
          <a:p>
            <a:pPr marL="407099" lvl="1" indent="-233363">
              <a:buFont typeface="Arial" panose="020B0604020202020204" pitchFamily="34" charset="0"/>
              <a:buChar char="•"/>
            </a:pPr>
            <a:r>
              <a:rPr lang="en-US" dirty="0"/>
              <a:t>Learning objectives</a:t>
            </a:r>
          </a:p>
          <a:p>
            <a:pPr marL="407099" lvl="1" indent="-233363">
              <a:buFont typeface="Arial" panose="020B0604020202020204" pitchFamily="34" charset="0"/>
              <a:buChar char="•"/>
            </a:pPr>
            <a:r>
              <a:rPr lang="en-US" dirty="0"/>
              <a:t>Assessment</a:t>
            </a:r>
          </a:p>
          <a:p>
            <a:pPr marL="407099" lvl="1" indent="-233363">
              <a:buFont typeface="Arial" panose="020B0604020202020204" pitchFamily="34" charset="0"/>
              <a:buChar char="•"/>
            </a:pPr>
            <a:r>
              <a:rPr lang="en-US" dirty="0"/>
              <a:t>Active learning</a:t>
            </a:r>
          </a:p>
          <a:p>
            <a:pPr marL="407099" lvl="1" indent="-233363">
              <a:buFont typeface="Arial" panose="020B0604020202020204" pitchFamily="34" charset="0"/>
              <a:buChar char="•"/>
            </a:pPr>
            <a:r>
              <a:rPr lang="en-US" dirty="0"/>
              <a:t>Motivation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Workshop closing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714" y="413656"/>
            <a:ext cx="1985751" cy="19857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E6889D-617E-415C-9918-447726CCF0CF}"/>
              </a:ext>
            </a:extLst>
          </p:cNvPr>
          <p:cNvSpPr txBox="1">
            <a:spLocks/>
          </p:cNvSpPr>
          <p:nvPr/>
        </p:nvSpPr>
        <p:spPr>
          <a:xfrm>
            <a:off x="5496631" y="2285999"/>
            <a:ext cx="5432625" cy="4347883"/>
          </a:xfrm>
          <a:prstGeom prst="rect">
            <a:avLst/>
          </a:prstGeom>
        </p:spPr>
        <p:txBody>
          <a:bodyPr vert="horz" lIns="45720" tIns="45720" rIns="4572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We invite you to participate by</a:t>
            </a:r>
          </a:p>
          <a:p>
            <a:pPr marL="233045" indent="-233045"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Speaking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up</a:t>
            </a:r>
            <a:r>
              <a:rPr lang="en-US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33363" indent="-233363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Taking individual notes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33363" indent="-233363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Receiving and processing without recording anything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33363" indent="-233363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Taking care of what you need to be present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941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learning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66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learning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1781-F3A3-41E0-8C17-10E28AA87988}"/>
              </a:ext>
            </a:extLst>
          </p:cNvPr>
          <p:cNvSpPr txBox="1">
            <a:spLocks/>
          </p:cNvSpPr>
          <p:nvPr/>
        </p:nvSpPr>
        <p:spPr>
          <a:xfrm>
            <a:off x="1026158" y="1844050"/>
            <a:ext cx="8878695" cy="3409676"/>
          </a:xfrm>
          <a:prstGeom prst="rect">
            <a:avLst/>
          </a:prstGeom>
        </p:spPr>
        <p:txBody>
          <a:bodyPr vert="horz" lIns="45720" tIns="45720" rIns="4572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buSzTx/>
              <a:buFont typeface="Wingdings 3" pitchFamily="18" charset="2"/>
              <a:buNone/>
            </a:pPr>
            <a:r>
              <a:rPr lang="en-CA" sz="2800" i="1" dirty="0"/>
              <a:t>Getting students actively involved in their own learning and establishing a connection between the learner and the learning object. (Carey &amp; Bowen, 2000)</a:t>
            </a:r>
            <a:endParaRPr lang="en-US" sz="2800"/>
          </a:p>
          <a:p>
            <a:pPr marL="171450" lvl="1" indent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 i="1">
                <a:ea typeface="+mn-lt"/>
                <a:cs typeface="+mn-lt"/>
              </a:rPr>
              <a:t>Anything course-related that all students in a class session are called upon to do other than simply watching, listening and taking notes. (Felder &amp; Brent, 2009)</a:t>
            </a:r>
            <a:endParaRPr lang="en-US" sz="2800" i="1">
              <a:ea typeface="+mn-lt"/>
              <a:cs typeface="+mn-lt"/>
            </a:endParaRPr>
          </a:p>
          <a:p>
            <a:pPr marL="457200" lvl="1" indent="0">
              <a:buNone/>
            </a:pPr>
            <a:endParaRPr lang="en-CA" sz="3200" i="1" dirty="0"/>
          </a:p>
          <a:p>
            <a:endParaRPr lang="en-CA" dirty="0"/>
          </a:p>
        </p:txBody>
      </p:sp>
      <p:grpSp>
        <p:nvGrpSpPr>
          <p:cNvPr id="5" name="Group 4"/>
          <p:cNvGrpSpPr/>
          <p:nvPr/>
        </p:nvGrpSpPr>
        <p:grpSpPr>
          <a:xfrm>
            <a:off x="9914229" y="872504"/>
            <a:ext cx="2081371" cy="1938245"/>
            <a:chOff x="0" y="4833257"/>
            <a:chExt cx="2081371" cy="1938245"/>
          </a:xfrm>
        </p:grpSpPr>
        <p:sp>
          <p:nvSpPr>
            <p:cNvPr id="6" name="Google Shape;147;p26">
              <a:extLst>
                <a:ext uri="{FF2B5EF4-FFF2-40B4-BE49-F238E27FC236}">
                  <a16:creationId xmlns:a16="http://schemas.microsoft.com/office/drawing/2014/main" id="{7ACEE9A5-170D-49DF-82B0-51950FF3603B}"/>
                </a:ext>
              </a:extLst>
            </p:cNvPr>
            <p:cNvSpPr/>
            <p:nvPr/>
          </p:nvSpPr>
          <p:spPr>
            <a:xfrm>
              <a:off x="0" y="483325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FEE599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8;p26">
              <a:extLst>
                <a:ext uri="{FF2B5EF4-FFF2-40B4-BE49-F238E27FC236}">
                  <a16:creationId xmlns:a16="http://schemas.microsoft.com/office/drawing/2014/main" id="{111EAF52-972B-418F-833A-D2DCBAE09699}"/>
                </a:ext>
              </a:extLst>
            </p:cNvPr>
            <p:cNvSpPr txBox="1"/>
            <p:nvPr/>
          </p:nvSpPr>
          <p:spPr>
            <a:xfrm>
              <a:off x="121491" y="5694284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Activities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9546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D644BE-7E69-74FC-4A9A-658A48561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260E1-0DEC-8260-E4BA-7F6239564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387" y="256032"/>
            <a:ext cx="10992047" cy="847428"/>
          </a:xfrm>
        </p:spPr>
        <p:txBody>
          <a:bodyPr anchor="b">
            <a:normAutofit/>
          </a:bodyPr>
          <a:lstStyle/>
          <a:p>
            <a:r>
              <a:rPr lang="en-US"/>
              <a:t>Active learning = learning from experience</a:t>
            </a:r>
            <a:endParaRPr lang="en-US" dirty="0"/>
          </a:p>
        </p:txBody>
      </p:sp>
      <p:sp>
        <p:nvSpPr>
          <p:cNvPr id="26" name="Google Shape;145;p31">
            <a:extLst>
              <a:ext uri="{FF2B5EF4-FFF2-40B4-BE49-F238E27FC236}">
                <a16:creationId xmlns:a16="http://schemas.microsoft.com/office/drawing/2014/main" id="{29B48CF9-BEF6-E892-DB1E-1601FE3B0874}"/>
              </a:ext>
            </a:extLst>
          </p:cNvPr>
          <p:cNvSpPr/>
          <p:nvPr/>
        </p:nvSpPr>
        <p:spPr>
          <a:xfrm>
            <a:off x="8957633" y="2888519"/>
            <a:ext cx="2236400" cy="1722800"/>
          </a:xfrm>
          <a:prstGeom prst="rect">
            <a:avLst/>
          </a:prstGeom>
          <a:noFill/>
          <a:ln w="3810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8" name="Google Shape;146;p31">
            <a:extLst>
              <a:ext uri="{FF2B5EF4-FFF2-40B4-BE49-F238E27FC236}">
                <a16:creationId xmlns:a16="http://schemas.microsoft.com/office/drawing/2014/main" id="{EA1940FE-1C4E-0825-289C-05AFB3B4542C}"/>
              </a:ext>
            </a:extLst>
          </p:cNvPr>
          <p:cNvSpPr/>
          <p:nvPr/>
        </p:nvSpPr>
        <p:spPr>
          <a:xfrm>
            <a:off x="7668193" y="2888519"/>
            <a:ext cx="1315200" cy="1722800"/>
          </a:xfrm>
          <a:prstGeom prst="rect">
            <a:avLst/>
          </a:prstGeom>
          <a:solidFill>
            <a:srgbClr val="674EA7"/>
          </a:solidFill>
          <a:ln w="3810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0" name="Google Shape;147;p31">
            <a:extLst>
              <a:ext uri="{FF2B5EF4-FFF2-40B4-BE49-F238E27FC236}">
                <a16:creationId xmlns:a16="http://schemas.microsoft.com/office/drawing/2014/main" id="{C231EC3F-2987-1371-DDE6-AA49EAA83678}"/>
              </a:ext>
            </a:extLst>
          </p:cNvPr>
          <p:cNvSpPr/>
          <p:nvPr/>
        </p:nvSpPr>
        <p:spPr>
          <a:xfrm>
            <a:off x="8976000" y="4937753"/>
            <a:ext cx="2236400" cy="1600800"/>
          </a:xfrm>
          <a:prstGeom prst="rect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" name="Google Shape;148;p31">
            <a:extLst>
              <a:ext uri="{FF2B5EF4-FFF2-40B4-BE49-F238E27FC236}">
                <a16:creationId xmlns:a16="http://schemas.microsoft.com/office/drawing/2014/main" id="{1F32DAFF-5B7D-5828-B1F0-D3C47D5CF5D6}"/>
              </a:ext>
            </a:extLst>
          </p:cNvPr>
          <p:cNvSpPr/>
          <p:nvPr/>
        </p:nvSpPr>
        <p:spPr>
          <a:xfrm>
            <a:off x="6379727" y="2875986"/>
            <a:ext cx="1315200" cy="1722800"/>
          </a:xfrm>
          <a:prstGeom prst="rect">
            <a:avLst/>
          </a:prstGeom>
          <a:solidFill>
            <a:srgbClr val="1155CC"/>
          </a:solidFill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4" name="Google Shape;149;p31">
            <a:extLst>
              <a:ext uri="{FF2B5EF4-FFF2-40B4-BE49-F238E27FC236}">
                <a16:creationId xmlns:a16="http://schemas.microsoft.com/office/drawing/2014/main" id="{C74A6EA9-FD3A-1A5F-983C-0C7A47F7CD08}"/>
              </a:ext>
            </a:extLst>
          </p:cNvPr>
          <p:cNvSpPr/>
          <p:nvPr/>
        </p:nvSpPr>
        <p:spPr>
          <a:xfrm>
            <a:off x="4169033" y="2874153"/>
            <a:ext cx="2236400" cy="1722800"/>
          </a:xfrm>
          <a:prstGeom prst="rect">
            <a:avLst/>
          </a:prstGeom>
          <a:noFill/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6" name="Google Shape;150;p31">
            <a:extLst>
              <a:ext uri="{FF2B5EF4-FFF2-40B4-BE49-F238E27FC236}">
                <a16:creationId xmlns:a16="http://schemas.microsoft.com/office/drawing/2014/main" id="{1F0FBB0D-33E8-F5AB-571A-3613690406DD}"/>
              </a:ext>
            </a:extLst>
          </p:cNvPr>
          <p:cNvSpPr txBox="1"/>
          <p:nvPr/>
        </p:nvSpPr>
        <p:spPr>
          <a:xfrm>
            <a:off x="9108600" y="2814187"/>
            <a:ext cx="207360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b="1" u="sng">
                <a:solidFill>
                  <a:srgbClr val="674EA7"/>
                </a:solidFill>
                <a:latin typeface="Calibri"/>
                <a:ea typeface="Calibri"/>
                <a:cs typeface="Calibri"/>
                <a:sym typeface="Calibri"/>
              </a:rPr>
              <a:t>Prior Learning</a:t>
            </a:r>
            <a:endParaRPr b="1" u="sng">
              <a:solidFill>
                <a:srgbClr val="674EA7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">
                <a:solidFill>
                  <a:srgbClr val="674EA7"/>
                </a:solidFill>
                <a:latin typeface="Calibri"/>
                <a:ea typeface="Calibri"/>
                <a:cs typeface="Calibri"/>
                <a:sym typeface="Calibri"/>
              </a:rPr>
              <a:t>Relevant learner experience, belief, skills, perspective</a:t>
            </a:r>
            <a:endParaRPr>
              <a:solidFill>
                <a:srgbClr val="674EA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151;p31">
            <a:extLst>
              <a:ext uri="{FF2B5EF4-FFF2-40B4-BE49-F238E27FC236}">
                <a16:creationId xmlns:a16="http://schemas.microsoft.com/office/drawing/2014/main" id="{D3206F03-37A4-EB2D-D234-69D9CA040BDA}"/>
              </a:ext>
            </a:extLst>
          </p:cNvPr>
          <p:cNvSpPr txBox="1"/>
          <p:nvPr/>
        </p:nvSpPr>
        <p:spPr>
          <a:xfrm>
            <a:off x="4028000" y="2798686"/>
            <a:ext cx="2236400" cy="17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" b="1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endParaRPr b="1" u="sng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/>
            <a:r>
              <a:rPr lang="en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Content, questions, instructions, demonstrations, activities</a:t>
            </a:r>
            <a:r>
              <a:rPr lang="en" dirty="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rgbClr val="3C7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152;p31">
            <a:extLst>
              <a:ext uri="{FF2B5EF4-FFF2-40B4-BE49-F238E27FC236}">
                <a16:creationId xmlns:a16="http://schemas.microsoft.com/office/drawing/2014/main" id="{5E4D8E7A-8733-AC93-4939-FB3F2DE92FF4}"/>
              </a:ext>
            </a:extLst>
          </p:cNvPr>
          <p:cNvSpPr txBox="1"/>
          <p:nvPr/>
        </p:nvSpPr>
        <p:spPr>
          <a:xfrm>
            <a:off x="6669484" y="5770387"/>
            <a:ext cx="2042400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b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Learner Effort &amp; Motivation</a:t>
            </a:r>
            <a:endParaRPr b="1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153;p31">
            <a:extLst>
              <a:ext uri="{FF2B5EF4-FFF2-40B4-BE49-F238E27FC236}">
                <a16:creationId xmlns:a16="http://schemas.microsoft.com/office/drawing/2014/main" id="{D64D4931-6352-9173-BD8A-86C94F60F4D0}"/>
              </a:ext>
            </a:extLst>
          </p:cNvPr>
          <p:cNvSpPr/>
          <p:nvPr/>
        </p:nvSpPr>
        <p:spPr>
          <a:xfrm>
            <a:off x="8026300" y="4795486"/>
            <a:ext cx="3186000" cy="142400"/>
          </a:xfrm>
          <a:prstGeom prst="rect">
            <a:avLst/>
          </a:prstGeom>
          <a:solidFill>
            <a:srgbClr val="BF9000"/>
          </a:solidFill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4" name="Google Shape;154;p31">
            <a:extLst>
              <a:ext uri="{FF2B5EF4-FFF2-40B4-BE49-F238E27FC236}">
                <a16:creationId xmlns:a16="http://schemas.microsoft.com/office/drawing/2014/main" id="{017B29FA-ADD1-6DA6-3F1E-9C935E33CBF8}"/>
              </a:ext>
            </a:extLst>
          </p:cNvPr>
          <p:cNvSpPr/>
          <p:nvPr/>
        </p:nvSpPr>
        <p:spPr>
          <a:xfrm>
            <a:off x="8026300" y="4946719"/>
            <a:ext cx="875600" cy="925200"/>
          </a:xfrm>
          <a:prstGeom prst="bentArrow">
            <a:avLst>
              <a:gd name="adj1" fmla="val 25000"/>
              <a:gd name="adj2" fmla="val 29010"/>
              <a:gd name="adj3" fmla="val 25000"/>
              <a:gd name="adj4" fmla="val 4375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6" name="Google Shape;155;p31">
            <a:extLst>
              <a:ext uri="{FF2B5EF4-FFF2-40B4-BE49-F238E27FC236}">
                <a16:creationId xmlns:a16="http://schemas.microsoft.com/office/drawing/2014/main" id="{C1F7C26F-0EED-B6A5-D1F3-7ABA20CFDEBE}"/>
              </a:ext>
            </a:extLst>
          </p:cNvPr>
          <p:cNvSpPr txBox="1"/>
          <p:nvPr/>
        </p:nvSpPr>
        <p:spPr>
          <a:xfrm>
            <a:off x="9027200" y="4871486"/>
            <a:ext cx="22364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u="sng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Barriers</a:t>
            </a:r>
            <a:endParaRPr b="1" u="sng">
              <a:solidFill>
                <a:srgbClr val="7F6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Misconception, misalignment, distraction, systemic issues, exclusion </a:t>
            </a:r>
            <a:endParaRPr>
              <a:solidFill>
                <a:srgbClr val="7F6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157;p31">
            <a:extLst>
              <a:ext uri="{FF2B5EF4-FFF2-40B4-BE49-F238E27FC236}">
                <a16:creationId xmlns:a16="http://schemas.microsoft.com/office/drawing/2014/main" id="{79A065DF-60A8-D10C-1863-572EDA4D9177}"/>
              </a:ext>
            </a:extLst>
          </p:cNvPr>
          <p:cNvSpPr/>
          <p:nvPr/>
        </p:nvSpPr>
        <p:spPr>
          <a:xfrm>
            <a:off x="7078884" y="2793683"/>
            <a:ext cx="1205200" cy="185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2" name="Google Shape;158;p31">
            <a:extLst>
              <a:ext uri="{FF2B5EF4-FFF2-40B4-BE49-F238E27FC236}">
                <a16:creationId xmlns:a16="http://schemas.microsoft.com/office/drawing/2014/main" id="{E294546C-A68D-1A50-95E1-7DD000053C71}"/>
              </a:ext>
            </a:extLst>
          </p:cNvPr>
          <p:cNvSpPr/>
          <p:nvPr/>
        </p:nvSpPr>
        <p:spPr>
          <a:xfrm>
            <a:off x="6660336" y="3116430"/>
            <a:ext cx="2042400" cy="124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4" name="Google Shape;159;p31">
            <a:extLst>
              <a:ext uri="{FF2B5EF4-FFF2-40B4-BE49-F238E27FC236}">
                <a16:creationId xmlns:a16="http://schemas.microsoft.com/office/drawing/2014/main" id="{6F9ABE77-E918-2E4B-7770-267433B2DEF9}"/>
              </a:ext>
            </a:extLst>
          </p:cNvPr>
          <p:cNvSpPr txBox="1"/>
          <p:nvPr/>
        </p:nvSpPr>
        <p:spPr>
          <a:xfrm>
            <a:off x="6644733" y="2979519"/>
            <a:ext cx="20736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b="1" u="sng">
                <a:latin typeface="Calibri"/>
                <a:ea typeface="Calibri"/>
                <a:cs typeface="Calibri"/>
                <a:sym typeface="Calibri"/>
              </a:rPr>
              <a:t>Openness</a:t>
            </a:r>
            <a:endParaRPr b="1" u="sng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">
                <a:latin typeface="Calibri"/>
                <a:ea typeface="Calibri"/>
                <a:cs typeface="Calibri"/>
                <a:sym typeface="Calibri"/>
              </a:rPr>
              <a:t>Opportunities to have experiences to learn from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160;p31">
            <a:extLst>
              <a:ext uri="{FF2B5EF4-FFF2-40B4-BE49-F238E27FC236}">
                <a16:creationId xmlns:a16="http://schemas.microsoft.com/office/drawing/2014/main" id="{20B14B6D-2885-AB12-26FB-8CB4E187DD18}"/>
              </a:ext>
            </a:extLst>
          </p:cNvPr>
          <p:cNvSpPr/>
          <p:nvPr/>
        </p:nvSpPr>
        <p:spPr>
          <a:xfrm>
            <a:off x="7342233" y="4516919"/>
            <a:ext cx="589200" cy="1355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161;p31">
            <a:extLst>
              <a:ext uri="{FF2B5EF4-FFF2-40B4-BE49-F238E27FC236}">
                <a16:creationId xmlns:a16="http://schemas.microsoft.com/office/drawing/2014/main" id="{047F41A2-26C7-F91A-366E-2DE388B237AE}"/>
              </a:ext>
            </a:extLst>
          </p:cNvPr>
          <p:cNvSpPr/>
          <p:nvPr/>
        </p:nvSpPr>
        <p:spPr>
          <a:xfrm>
            <a:off x="7150767" y="2202653"/>
            <a:ext cx="1030000" cy="755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" name="Google Shape;162;p31">
            <a:extLst>
              <a:ext uri="{FF2B5EF4-FFF2-40B4-BE49-F238E27FC236}">
                <a16:creationId xmlns:a16="http://schemas.microsoft.com/office/drawing/2014/main" id="{8B4762BC-5ABB-8F59-0522-5E66C5F408DB}"/>
              </a:ext>
            </a:extLst>
          </p:cNvPr>
          <p:cNvSpPr txBox="1"/>
          <p:nvPr/>
        </p:nvSpPr>
        <p:spPr>
          <a:xfrm>
            <a:off x="332333" y="1664199"/>
            <a:ext cx="6228400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31789">
              <a:buClr>
                <a:srgbClr val="038A7B"/>
              </a:buClr>
              <a:buSzPts val="1500"/>
              <a:buFont typeface="Calibri"/>
              <a:buChar char="★"/>
            </a:pPr>
            <a:r>
              <a:rPr lang="en" sz="2000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All that is essential for nonstructured learning is </a:t>
            </a:r>
            <a:r>
              <a:rPr lang="en" sz="2000" b="1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effort </a:t>
            </a:r>
            <a:r>
              <a:rPr lang="en" sz="2000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applied to </a:t>
            </a:r>
            <a:r>
              <a:rPr lang="en" sz="2000" b="1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new experiences</a:t>
            </a:r>
            <a:endParaRPr sz="2000" b="1">
              <a:solidFill>
                <a:srgbClr val="038A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163;p31">
            <a:extLst>
              <a:ext uri="{FF2B5EF4-FFF2-40B4-BE49-F238E27FC236}">
                <a16:creationId xmlns:a16="http://schemas.microsoft.com/office/drawing/2014/main" id="{D12CC44E-D533-CD64-26C4-0D4918E095F7}"/>
              </a:ext>
            </a:extLst>
          </p:cNvPr>
          <p:cNvSpPr/>
          <p:nvPr/>
        </p:nvSpPr>
        <p:spPr>
          <a:xfrm>
            <a:off x="4168967" y="4732886"/>
            <a:ext cx="2236400" cy="13012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4" name="Google Shape;164;p31">
            <a:extLst>
              <a:ext uri="{FF2B5EF4-FFF2-40B4-BE49-F238E27FC236}">
                <a16:creationId xmlns:a16="http://schemas.microsoft.com/office/drawing/2014/main" id="{8CB71D28-F045-4EEB-ED25-32BDE855532C}"/>
              </a:ext>
            </a:extLst>
          </p:cNvPr>
          <p:cNvSpPr txBox="1"/>
          <p:nvPr/>
        </p:nvSpPr>
        <p:spPr>
          <a:xfrm>
            <a:off x="4028000" y="4722787"/>
            <a:ext cx="228800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/>
            <a:r>
              <a:rPr lang="en" b="1" u="sng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b="1" u="sng"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/>
            <a:r>
              <a:rPr lang="en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Intentions for </a:t>
            </a:r>
            <a:r>
              <a:rPr lang="en" i="1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deliberate</a:t>
            </a:r>
            <a:r>
              <a:rPr lang="en" dirty="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dirty="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165;p31">
            <a:extLst>
              <a:ext uri="{FF2B5EF4-FFF2-40B4-BE49-F238E27FC236}">
                <a16:creationId xmlns:a16="http://schemas.microsoft.com/office/drawing/2014/main" id="{49CE4320-2FDF-A863-5243-8A337BEF0F9F}"/>
              </a:ext>
            </a:extLst>
          </p:cNvPr>
          <p:cNvSpPr/>
          <p:nvPr/>
        </p:nvSpPr>
        <p:spPr>
          <a:xfrm>
            <a:off x="6372800" y="5247919"/>
            <a:ext cx="1315200" cy="286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8" name="Google Shape;166;p31">
            <a:extLst>
              <a:ext uri="{FF2B5EF4-FFF2-40B4-BE49-F238E27FC236}">
                <a16:creationId xmlns:a16="http://schemas.microsoft.com/office/drawing/2014/main" id="{D7387A30-CDE5-7226-EA86-FED9DB8939C5}"/>
              </a:ext>
            </a:extLst>
          </p:cNvPr>
          <p:cNvSpPr txBox="1"/>
          <p:nvPr/>
        </p:nvSpPr>
        <p:spPr>
          <a:xfrm>
            <a:off x="332333" y="2328980"/>
            <a:ext cx="37536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31789">
              <a:buClr>
                <a:srgbClr val="3C78D8"/>
              </a:buClr>
              <a:buSzPts val="1500"/>
              <a:buFont typeface="Calibri"/>
              <a:buChar char="★"/>
            </a:pPr>
            <a:r>
              <a:rPr lang="en" sz="2000" dirty="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To learn something specific, there needs to be an intended learning target (a learning outcome)</a:t>
            </a:r>
            <a:endParaRPr sz="2000" dirty="0">
              <a:solidFill>
                <a:srgbClr val="3C7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167;p31">
            <a:extLst>
              <a:ext uri="{FF2B5EF4-FFF2-40B4-BE49-F238E27FC236}">
                <a16:creationId xmlns:a16="http://schemas.microsoft.com/office/drawing/2014/main" id="{C92E0361-FD32-A5D9-5F99-8EC98898FCCA}"/>
              </a:ext>
            </a:extLst>
          </p:cNvPr>
          <p:cNvSpPr txBox="1"/>
          <p:nvPr/>
        </p:nvSpPr>
        <p:spPr>
          <a:xfrm>
            <a:off x="332333" y="3605995"/>
            <a:ext cx="37536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31789">
              <a:buClr>
                <a:srgbClr val="038A7B"/>
              </a:buClr>
              <a:buSzPts val="1500"/>
              <a:buFont typeface="Calibri"/>
              <a:buChar char="★"/>
            </a:pPr>
            <a:r>
              <a:rPr lang="en" sz="2000" dirty="0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Classroom learning can “hold space” for </a:t>
            </a:r>
            <a:r>
              <a:rPr lang="en" sz="2000" b="1" dirty="0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deliberate learning </a:t>
            </a:r>
            <a:r>
              <a:rPr lang="en" sz="2000" dirty="0">
                <a:solidFill>
                  <a:srgbClr val="038A7B"/>
                </a:solidFill>
                <a:latin typeface="Calibri"/>
                <a:ea typeface="Calibri"/>
                <a:cs typeface="Calibri"/>
                <a:sym typeface="Calibri"/>
              </a:rPr>
              <a:t> through support and incorporation of learner prior knowledge</a:t>
            </a:r>
            <a:endParaRPr sz="2000" dirty="0">
              <a:solidFill>
                <a:srgbClr val="038A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168;p31">
            <a:extLst>
              <a:ext uri="{FF2B5EF4-FFF2-40B4-BE49-F238E27FC236}">
                <a16:creationId xmlns:a16="http://schemas.microsoft.com/office/drawing/2014/main" id="{BB94A215-8C42-5991-ADA5-4233565CA7A5}"/>
              </a:ext>
            </a:extLst>
          </p:cNvPr>
          <p:cNvSpPr txBox="1"/>
          <p:nvPr/>
        </p:nvSpPr>
        <p:spPr>
          <a:xfrm>
            <a:off x="332333" y="5166222"/>
            <a:ext cx="396506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8965" indent="-431165">
              <a:buClr>
                <a:srgbClr val="3C78D8"/>
              </a:buClr>
              <a:buSzPts val="1500"/>
              <a:buFont typeface="Calibri"/>
              <a:buChar char="★"/>
            </a:pPr>
            <a:r>
              <a:rPr lang="en" sz="2000" dirty="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Barriers can come from misconceptions, instructor </a:t>
            </a:r>
            <a:r>
              <a:rPr lang="en" sz="200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error, or systemic factors and disrupt learning. They should </a:t>
            </a:r>
            <a:r>
              <a:rPr lang="en" sz="2000" dirty="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be removed or mitigated.</a:t>
            </a:r>
            <a:endParaRPr lang="en-US" sz="2000" dirty="0">
              <a:solidFill>
                <a:srgbClr val="3C78D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4" name="Google Shape;169;p31">
            <a:extLst>
              <a:ext uri="{FF2B5EF4-FFF2-40B4-BE49-F238E27FC236}">
                <a16:creationId xmlns:a16="http://schemas.microsoft.com/office/drawing/2014/main" id="{39F16914-90D3-4605-F098-3017CB439727}"/>
              </a:ext>
            </a:extLst>
          </p:cNvPr>
          <p:cNvSpPr/>
          <p:nvPr/>
        </p:nvSpPr>
        <p:spPr>
          <a:xfrm>
            <a:off x="9500722" y="1185925"/>
            <a:ext cx="2398800" cy="14364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" name="Google Shape;170;p31">
            <a:extLst>
              <a:ext uri="{FF2B5EF4-FFF2-40B4-BE49-F238E27FC236}">
                <a16:creationId xmlns:a16="http://schemas.microsoft.com/office/drawing/2014/main" id="{1AF5CB08-8006-04A7-3128-315AA224B3D1}"/>
              </a:ext>
            </a:extLst>
          </p:cNvPr>
          <p:cNvSpPr txBox="1"/>
          <p:nvPr/>
        </p:nvSpPr>
        <p:spPr>
          <a:xfrm>
            <a:off x="9660670" y="1459093"/>
            <a:ext cx="2236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 i="1" dirty="0">
                <a:solidFill>
                  <a:srgbClr val="674EA7"/>
                </a:solidFill>
                <a:latin typeface="Calibri"/>
                <a:ea typeface="Calibri"/>
                <a:cs typeface="Calibri"/>
                <a:sym typeface="Calibri"/>
              </a:rPr>
              <a:t>Prior learning also plays a role in nonstructured learning</a:t>
            </a:r>
            <a:endParaRPr sz="1600" i="1" dirty="0">
              <a:solidFill>
                <a:srgbClr val="674EA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172;p31">
            <a:extLst>
              <a:ext uri="{FF2B5EF4-FFF2-40B4-BE49-F238E27FC236}">
                <a16:creationId xmlns:a16="http://schemas.microsoft.com/office/drawing/2014/main" id="{8F2A64C8-6344-40A7-0244-6A3346A11EEC}"/>
              </a:ext>
            </a:extLst>
          </p:cNvPr>
          <p:cNvSpPr txBox="1"/>
          <p:nvPr/>
        </p:nvSpPr>
        <p:spPr>
          <a:xfrm>
            <a:off x="7029705" y="6524474"/>
            <a:ext cx="44664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/>
            <a:r>
              <a:rPr lang="en" sz="1333" dirty="0">
                <a:solidFill>
                  <a:srgbClr val="4B7574"/>
                </a:solidFill>
                <a:latin typeface="Calibri"/>
                <a:ea typeface="Calibri"/>
                <a:cs typeface="Calibri"/>
                <a:sym typeface="Calibri"/>
              </a:rPr>
              <a:t>* Active learning model designed by Joseph Topornycky 2021</a:t>
            </a:r>
            <a:endParaRPr sz="1333" dirty="0">
              <a:solidFill>
                <a:srgbClr val="4B75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5A764C-15AD-4257-3867-58AE24AF15B0}"/>
              </a:ext>
            </a:extLst>
          </p:cNvPr>
          <p:cNvSpPr txBox="1"/>
          <p:nvPr/>
        </p:nvSpPr>
        <p:spPr>
          <a:xfrm>
            <a:off x="7635139" y="1713239"/>
            <a:ext cx="1347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0" u="none" strike="noStrike" baseline="0">
                <a:solidFill>
                  <a:srgbClr val="38761D"/>
                </a:solidFill>
                <a:latin typeface="Calibri"/>
              </a:rPr>
              <a:t>Learning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96DC62-34C0-6ADA-D2EE-7AB62C968607}"/>
              </a:ext>
            </a:extLst>
          </p:cNvPr>
          <p:cNvSpPr txBox="1"/>
          <p:nvPr/>
        </p:nvSpPr>
        <p:spPr>
          <a:xfrm>
            <a:off x="6403828" y="1713239"/>
            <a:ext cx="1347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38761D"/>
                </a:solidFill>
                <a:latin typeface="Calibri"/>
              </a:rPr>
              <a:t>Intended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6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active learning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812" y="2285999"/>
            <a:ext cx="11189874" cy="4310743"/>
          </a:xfrm>
        </p:spPr>
        <p:txBody>
          <a:bodyPr vert="horz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Active learning techniques provide learners with structured experiences and support</a:t>
            </a:r>
            <a:br>
              <a:rPr lang="en-US" dirty="0"/>
            </a:br>
            <a:r>
              <a:rPr lang="en-US"/>
              <a:t>that provide the basis for new learning through application and reflection.</a:t>
            </a:r>
          </a:p>
          <a:p>
            <a:pPr marL="0" indent="0">
              <a:buNone/>
            </a:pPr>
            <a:r>
              <a:rPr lang="en-CA" sz="2800"/>
              <a:t>Instructor – Learner (e.g., brainstorm)</a:t>
            </a:r>
            <a:endParaRPr lang="en-CA"/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en-CA" dirty="0"/>
              <a:t>What activities could your learners do during your class to achieve your learning outcome?</a:t>
            </a:r>
          </a:p>
          <a:p>
            <a:pPr marL="0" lvl="0" indent="0">
              <a:buClr>
                <a:srgbClr val="1CADE4"/>
              </a:buClr>
              <a:buNone/>
            </a:pPr>
            <a:r>
              <a:rPr lang="en-CA" sz="2800">
                <a:solidFill>
                  <a:prstClr val="black"/>
                </a:solidFill>
              </a:rPr>
              <a:t>Learner – Learner (e.g., think-pair-share, group work)</a:t>
            </a: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en-CA" dirty="0"/>
              <a:t>Why are some activities more suited to achieve that goal than others?</a:t>
            </a:r>
          </a:p>
          <a:p>
            <a:pPr marL="0" indent="0">
              <a:buNone/>
            </a:pPr>
            <a:r>
              <a:rPr lang="en-CA" sz="2800"/>
              <a:t>Learner – Self (e.g. one-minute paper, individual reflection)</a:t>
            </a: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en-CA" dirty="0"/>
              <a:t>How do you design/select the best activity that helps your learners achieve your LO?</a:t>
            </a:r>
          </a:p>
          <a:p>
            <a:pPr marL="0" indent="0">
              <a:buFont typeface="Arial" panose="020B0604020202020204" pitchFamily="34" charset="0"/>
              <a:buChar char="•"/>
            </a:pPr>
            <a:r>
              <a:rPr lang="en-CA" dirty="0"/>
              <a:t>How </a:t>
            </a:r>
            <a:r>
              <a:rPr lang="en-US" dirty="0"/>
              <a:t>can you adapt your learning activities based on your insights from the pre-assessment?</a:t>
            </a:r>
            <a:endParaRPr lang="en-C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FC1A6D-B2AC-4C5C-888F-6E9FBDD30BD8}"/>
              </a:ext>
            </a:extLst>
          </p:cNvPr>
          <p:cNvGrpSpPr/>
          <p:nvPr/>
        </p:nvGrpSpPr>
        <p:grpSpPr>
          <a:xfrm>
            <a:off x="9914229" y="872504"/>
            <a:ext cx="2081371" cy="1938245"/>
            <a:chOff x="0" y="4833257"/>
            <a:chExt cx="2081371" cy="1938245"/>
          </a:xfrm>
        </p:grpSpPr>
        <p:sp>
          <p:nvSpPr>
            <p:cNvPr id="5" name="Google Shape;147;p26">
              <a:extLst>
                <a:ext uri="{FF2B5EF4-FFF2-40B4-BE49-F238E27FC236}">
                  <a16:creationId xmlns:a16="http://schemas.microsoft.com/office/drawing/2014/main" id="{832C3000-F43D-4B95-9EF7-DF01C8440F02}"/>
                </a:ext>
              </a:extLst>
            </p:cNvPr>
            <p:cNvSpPr/>
            <p:nvPr/>
          </p:nvSpPr>
          <p:spPr>
            <a:xfrm>
              <a:off x="0" y="483325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FEE599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8;p26">
              <a:extLst>
                <a:ext uri="{FF2B5EF4-FFF2-40B4-BE49-F238E27FC236}">
                  <a16:creationId xmlns:a16="http://schemas.microsoft.com/office/drawing/2014/main" id="{3957E0CF-19E6-4FF3-B0CD-9D421D63BF45}"/>
                </a:ext>
              </a:extLst>
            </p:cNvPr>
            <p:cNvSpPr txBox="1"/>
            <p:nvPr/>
          </p:nvSpPr>
          <p:spPr>
            <a:xfrm>
              <a:off x="121491" y="5694284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Activities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38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31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Extrinsic vs Intrinsic Motivation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024128" y="1846729"/>
            <a:ext cx="9720073" cy="4912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Extrinsic motivation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Driven by external incentives (e.g., others’ expectations, grades, etc.)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Behavioral change can be readily supported through course design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Caution: extrinsic motivation can conflict with and undermine intrinsic motivation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2800" dirty="0"/>
              <a:t>Intrinsic motivation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Driven by inherent desire to achieve mastery, self-fulfillment, and enjoyment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Learners are self-directed and self-regulated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dirty="0"/>
              <a:t>Fostering intrinsic motivation slowly affects behavioral change and requires a variety of approaches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D0DF53-82AC-44CC-B87A-0834F95DD0C8}"/>
              </a:ext>
            </a:extLst>
          </p:cNvPr>
          <p:cNvGrpSpPr/>
          <p:nvPr/>
        </p:nvGrpSpPr>
        <p:grpSpPr>
          <a:xfrm>
            <a:off x="9767011" y="585216"/>
            <a:ext cx="2424989" cy="1973444"/>
            <a:chOff x="9369846" y="3620010"/>
            <a:chExt cx="2424989" cy="1973444"/>
          </a:xfrm>
        </p:grpSpPr>
        <p:sp>
          <p:nvSpPr>
            <p:cNvPr id="6" name="Google Shape;140;p26">
              <a:extLst>
                <a:ext uri="{FF2B5EF4-FFF2-40B4-BE49-F238E27FC236}">
                  <a16:creationId xmlns:a16="http://schemas.microsoft.com/office/drawing/2014/main" id="{3B427B82-E96B-4597-A412-6926CAE10B6F}"/>
                </a:ext>
              </a:extLst>
            </p:cNvPr>
            <p:cNvSpPr/>
            <p:nvPr/>
          </p:nvSpPr>
          <p:spPr>
            <a:xfrm rot="21587233">
              <a:off x="9541051" y="3620010"/>
              <a:ext cx="2082580" cy="1915711"/>
            </a:xfrm>
            <a:prstGeom prst="triangle">
              <a:avLst>
                <a:gd name="adj" fmla="val 50000"/>
              </a:avLst>
            </a:prstGeom>
            <a:solidFill>
              <a:srgbClr val="DDEAF6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41;p26">
              <a:extLst>
                <a:ext uri="{FF2B5EF4-FFF2-40B4-BE49-F238E27FC236}">
                  <a16:creationId xmlns:a16="http://schemas.microsoft.com/office/drawing/2014/main" id="{1A9C496D-44D2-4990-BBFF-2D93A0EFA8BE}"/>
                </a:ext>
              </a:extLst>
            </p:cNvPr>
            <p:cNvSpPr txBox="1"/>
            <p:nvPr/>
          </p:nvSpPr>
          <p:spPr>
            <a:xfrm>
              <a:off x="9369846" y="4953993"/>
              <a:ext cx="2424989" cy="63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Motivation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101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Motivating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What do you know about your learner’s prior motivation?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How can you sustain and foster their motivation?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692600-2D72-4CE2-957E-C3B7EB6994C7}"/>
              </a:ext>
            </a:extLst>
          </p:cNvPr>
          <p:cNvGrpSpPr/>
          <p:nvPr/>
        </p:nvGrpSpPr>
        <p:grpSpPr>
          <a:xfrm>
            <a:off x="9767011" y="585216"/>
            <a:ext cx="2424989" cy="1973444"/>
            <a:chOff x="9369846" y="3620010"/>
            <a:chExt cx="2424989" cy="1973444"/>
          </a:xfrm>
        </p:grpSpPr>
        <p:sp>
          <p:nvSpPr>
            <p:cNvPr id="5" name="Google Shape;140;p26">
              <a:extLst>
                <a:ext uri="{FF2B5EF4-FFF2-40B4-BE49-F238E27FC236}">
                  <a16:creationId xmlns:a16="http://schemas.microsoft.com/office/drawing/2014/main" id="{0A574E5B-3287-42B2-ABFD-8BBB06ED538B}"/>
                </a:ext>
              </a:extLst>
            </p:cNvPr>
            <p:cNvSpPr/>
            <p:nvPr/>
          </p:nvSpPr>
          <p:spPr>
            <a:xfrm rot="21587233">
              <a:off x="9541051" y="3620010"/>
              <a:ext cx="2082580" cy="1915711"/>
            </a:xfrm>
            <a:prstGeom prst="triangle">
              <a:avLst>
                <a:gd name="adj" fmla="val 50000"/>
              </a:avLst>
            </a:prstGeom>
            <a:solidFill>
              <a:srgbClr val="DDEAF6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1;p26">
              <a:extLst>
                <a:ext uri="{FF2B5EF4-FFF2-40B4-BE49-F238E27FC236}">
                  <a16:creationId xmlns:a16="http://schemas.microsoft.com/office/drawing/2014/main" id="{D9D658D1-943E-4E69-ACA1-3E6745F5CE09}"/>
                </a:ext>
              </a:extLst>
            </p:cNvPr>
            <p:cNvSpPr txBox="1"/>
            <p:nvPr/>
          </p:nvSpPr>
          <p:spPr>
            <a:xfrm>
              <a:off x="9369846" y="4953993"/>
              <a:ext cx="2424989" cy="63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Motivation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212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574" y="1987690"/>
            <a:ext cx="6049087" cy="2272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You should now have notes to help you with your first draft lesson plan</a:t>
            </a:r>
          </a:p>
          <a:p>
            <a:pPr marL="0" indent="0">
              <a:buNone/>
            </a:pPr>
            <a:r>
              <a:rPr lang="en-US" dirty="0"/>
              <a:t>Revisit these and fill in the blanks</a:t>
            </a:r>
          </a:p>
          <a:p>
            <a:pPr marL="0" indent="0">
              <a:buNone/>
            </a:pPr>
            <a:r>
              <a:rPr lang="en-US" dirty="0"/>
              <a:t>Make sure that all aspects of your lesson align with and support one another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66568" y="6459192"/>
            <a:ext cx="4661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Alignment Model, Jens Vent-Schmidt, CTLT</a:t>
            </a:r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A474C40-0888-4F41-9CEA-C4F2DE1BAABC}"/>
              </a:ext>
            </a:extLst>
          </p:cNvPr>
          <p:cNvGrpSpPr/>
          <p:nvPr/>
        </p:nvGrpSpPr>
        <p:grpSpPr>
          <a:xfrm>
            <a:off x="6404498" y="1316054"/>
            <a:ext cx="5635828" cy="4879998"/>
            <a:chOff x="5310380" y="320731"/>
            <a:chExt cx="6627398" cy="5738587"/>
          </a:xfrm>
        </p:grpSpPr>
        <p:grpSp>
          <p:nvGrpSpPr>
            <p:cNvPr id="39" name="Google Shape;139;p26">
              <a:extLst>
                <a:ext uri="{FF2B5EF4-FFF2-40B4-BE49-F238E27FC236}">
                  <a16:creationId xmlns:a16="http://schemas.microsoft.com/office/drawing/2014/main" id="{51A32F22-9F34-4F1F-A6AE-60079297783B}"/>
                </a:ext>
              </a:extLst>
            </p:cNvPr>
            <p:cNvGrpSpPr/>
            <p:nvPr/>
          </p:nvGrpSpPr>
          <p:grpSpPr>
            <a:xfrm>
              <a:off x="6141441" y="1751450"/>
              <a:ext cx="4142275" cy="4307868"/>
              <a:chOff x="6141441" y="1751450"/>
              <a:chExt cx="4142275" cy="4307868"/>
            </a:xfrm>
          </p:grpSpPr>
          <p:sp>
            <p:nvSpPr>
              <p:cNvPr id="53" name="Google Shape;140;p26">
                <a:extLst>
                  <a:ext uri="{FF2B5EF4-FFF2-40B4-BE49-F238E27FC236}">
                    <a16:creationId xmlns:a16="http://schemas.microsoft.com/office/drawing/2014/main" id="{B3377C75-D513-4D89-BA61-83C2A7261EE2}"/>
                  </a:ext>
                </a:extLst>
              </p:cNvPr>
              <p:cNvSpPr/>
              <p:nvPr/>
            </p:nvSpPr>
            <p:spPr>
              <a:xfrm rot="-3589097">
                <a:off x="6552942" y="2474664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DDEAF6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41;p26">
                <a:extLst>
                  <a:ext uri="{FF2B5EF4-FFF2-40B4-BE49-F238E27FC236}">
                    <a16:creationId xmlns:a16="http://schemas.microsoft.com/office/drawing/2014/main" id="{375243C7-DEEB-4610-8BC2-1A1BE25D6840}"/>
                  </a:ext>
                </a:extLst>
              </p:cNvPr>
              <p:cNvSpPr txBox="1"/>
              <p:nvPr/>
            </p:nvSpPr>
            <p:spPr>
              <a:xfrm>
                <a:off x="7596097" y="3957266"/>
                <a:ext cx="2078253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Motivation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" name="Google Shape;143;p26">
              <a:extLst>
                <a:ext uri="{FF2B5EF4-FFF2-40B4-BE49-F238E27FC236}">
                  <a16:creationId xmlns:a16="http://schemas.microsoft.com/office/drawing/2014/main" id="{2F581791-7564-40D9-8390-59CCB9CE985A}"/>
                </a:ext>
              </a:extLst>
            </p:cNvPr>
            <p:cNvGrpSpPr/>
            <p:nvPr/>
          </p:nvGrpSpPr>
          <p:grpSpPr>
            <a:xfrm>
              <a:off x="6970016" y="320731"/>
              <a:ext cx="3319272" cy="2861441"/>
              <a:chOff x="6970016" y="320731"/>
              <a:chExt cx="3319272" cy="2861441"/>
            </a:xfrm>
          </p:grpSpPr>
          <p:sp>
            <p:nvSpPr>
              <p:cNvPr id="51" name="Google Shape;144;p26">
                <a:extLst>
                  <a:ext uri="{FF2B5EF4-FFF2-40B4-BE49-F238E27FC236}">
                    <a16:creationId xmlns:a16="http://schemas.microsoft.com/office/drawing/2014/main" id="{6EDAFF70-6401-4378-B9C0-A3E368467333}"/>
                  </a:ext>
                </a:extLst>
              </p:cNvPr>
              <p:cNvSpPr/>
              <p:nvPr/>
            </p:nvSpPr>
            <p:spPr>
              <a:xfrm>
                <a:off x="6970016" y="320731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F7CAAC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45;p26">
                <a:extLst>
                  <a:ext uri="{FF2B5EF4-FFF2-40B4-BE49-F238E27FC236}">
                    <a16:creationId xmlns:a16="http://schemas.microsoft.com/office/drawing/2014/main" id="{2090B6CE-EA3A-40C9-9A0A-ED534B059C3E}"/>
                  </a:ext>
                </a:extLst>
              </p:cNvPr>
              <p:cNvSpPr txBox="1"/>
              <p:nvPr/>
            </p:nvSpPr>
            <p:spPr>
              <a:xfrm>
                <a:off x="7660626" y="1799811"/>
                <a:ext cx="1938052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Learning 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Outcomes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" name="Google Shape;146;p26">
              <a:extLst>
                <a:ext uri="{FF2B5EF4-FFF2-40B4-BE49-F238E27FC236}">
                  <a16:creationId xmlns:a16="http://schemas.microsoft.com/office/drawing/2014/main" id="{97090704-1C21-46E2-BF6F-10DBD99567A6}"/>
                </a:ext>
              </a:extLst>
            </p:cNvPr>
            <p:cNvGrpSpPr/>
            <p:nvPr/>
          </p:nvGrpSpPr>
          <p:grpSpPr>
            <a:xfrm>
              <a:off x="5310380" y="3182172"/>
              <a:ext cx="3319272" cy="2861441"/>
              <a:chOff x="5310380" y="3182172"/>
              <a:chExt cx="3319272" cy="2861441"/>
            </a:xfrm>
          </p:grpSpPr>
          <p:sp>
            <p:nvSpPr>
              <p:cNvPr id="49" name="Google Shape;147;p26">
                <a:extLst>
                  <a:ext uri="{FF2B5EF4-FFF2-40B4-BE49-F238E27FC236}">
                    <a16:creationId xmlns:a16="http://schemas.microsoft.com/office/drawing/2014/main" id="{78A00926-0563-4034-9770-BDA0AF14D942}"/>
                  </a:ext>
                </a:extLst>
              </p:cNvPr>
              <p:cNvSpPr/>
              <p:nvPr/>
            </p:nvSpPr>
            <p:spPr>
              <a:xfrm>
                <a:off x="5310380" y="3182172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FEE599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48;p26">
                <a:extLst>
                  <a:ext uri="{FF2B5EF4-FFF2-40B4-BE49-F238E27FC236}">
                    <a16:creationId xmlns:a16="http://schemas.microsoft.com/office/drawing/2014/main" id="{AADC5342-BCAC-4AE3-811A-115AE71446C5}"/>
                  </a:ext>
                </a:extLst>
              </p:cNvPr>
              <p:cNvSpPr txBox="1"/>
              <p:nvPr/>
            </p:nvSpPr>
            <p:spPr>
              <a:xfrm>
                <a:off x="5995416" y="4596064"/>
                <a:ext cx="1938052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Learning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Activities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" name="Google Shape;149;p26">
              <a:extLst>
                <a:ext uri="{FF2B5EF4-FFF2-40B4-BE49-F238E27FC236}">
                  <a16:creationId xmlns:a16="http://schemas.microsoft.com/office/drawing/2014/main" id="{9C1EA466-043E-4450-A9FB-A48725E78D3F}"/>
                </a:ext>
              </a:extLst>
            </p:cNvPr>
            <p:cNvGrpSpPr/>
            <p:nvPr/>
          </p:nvGrpSpPr>
          <p:grpSpPr>
            <a:xfrm>
              <a:off x="8618506" y="3182172"/>
              <a:ext cx="3319272" cy="2861441"/>
              <a:chOff x="8618506" y="3182172"/>
              <a:chExt cx="3319272" cy="2861441"/>
            </a:xfrm>
          </p:grpSpPr>
          <p:sp>
            <p:nvSpPr>
              <p:cNvPr id="47" name="Google Shape;150;p26">
                <a:extLst>
                  <a:ext uri="{FF2B5EF4-FFF2-40B4-BE49-F238E27FC236}">
                    <a16:creationId xmlns:a16="http://schemas.microsoft.com/office/drawing/2014/main" id="{33F93C31-B0D7-43D1-83D3-84CEB0973900}"/>
                  </a:ext>
                </a:extLst>
              </p:cNvPr>
              <p:cNvSpPr/>
              <p:nvPr/>
            </p:nvSpPr>
            <p:spPr>
              <a:xfrm>
                <a:off x="8618506" y="3182172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C4E0B2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51;p26">
                <a:extLst>
                  <a:ext uri="{FF2B5EF4-FFF2-40B4-BE49-F238E27FC236}">
                    <a16:creationId xmlns:a16="http://schemas.microsoft.com/office/drawing/2014/main" id="{773B1F5D-6086-4286-86E0-7CE6051E4CE1}"/>
                  </a:ext>
                </a:extLst>
              </p:cNvPr>
              <p:cNvSpPr txBox="1"/>
              <p:nvPr/>
            </p:nvSpPr>
            <p:spPr>
              <a:xfrm>
                <a:off x="9194237" y="4596064"/>
                <a:ext cx="2222091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Assessment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" name="Google Shape;153;p26">
              <a:extLst>
                <a:ext uri="{FF2B5EF4-FFF2-40B4-BE49-F238E27FC236}">
                  <a16:creationId xmlns:a16="http://schemas.microsoft.com/office/drawing/2014/main" id="{61338BFB-C5C3-4186-9F59-B18D8E3C1B6E}"/>
                </a:ext>
              </a:extLst>
            </p:cNvPr>
            <p:cNvGrpSpPr/>
            <p:nvPr/>
          </p:nvGrpSpPr>
          <p:grpSpPr>
            <a:xfrm>
              <a:off x="7485864" y="3188061"/>
              <a:ext cx="2219100" cy="1438380"/>
              <a:chOff x="7485864" y="3188061"/>
              <a:chExt cx="2219100" cy="1438380"/>
            </a:xfrm>
          </p:grpSpPr>
          <p:cxnSp>
            <p:nvCxnSpPr>
              <p:cNvPr id="44" name="Google Shape;154;p26">
                <a:extLst>
                  <a:ext uri="{FF2B5EF4-FFF2-40B4-BE49-F238E27FC236}">
                    <a16:creationId xmlns:a16="http://schemas.microsoft.com/office/drawing/2014/main" id="{9630072D-CF15-4148-9FC4-81A598E425DA}"/>
                  </a:ext>
                </a:extLst>
              </p:cNvPr>
              <p:cNvCxnSpPr>
                <a:stCxn id="53" idx="5"/>
              </p:cNvCxnSpPr>
              <p:nvPr/>
            </p:nvCxnSpPr>
            <p:spPr>
              <a:xfrm flipH="1">
                <a:off x="7485864" y="3188061"/>
                <a:ext cx="1143900" cy="936000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  <p:cxnSp>
            <p:nvCxnSpPr>
              <p:cNvPr id="45" name="Google Shape;155;p26">
                <a:extLst>
                  <a:ext uri="{FF2B5EF4-FFF2-40B4-BE49-F238E27FC236}">
                    <a16:creationId xmlns:a16="http://schemas.microsoft.com/office/drawing/2014/main" id="{B61FED2A-03BA-48E8-AD68-7EAFAA2A12B1}"/>
                  </a:ext>
                </a:extLst>
              </p:cNvPr>
              <p:cNvCxnSpPr>
                <a:stCxn id="53" idx="5"/>
              </p:cNvCxnSpPr>
              <p:nvPr/>
            </p:nvCxnSpPr>
            <p:spPr>
              <a:xfrm>
                <a:off x="8629764" y="3188061"/>
                <a:ext cx="1075200" cy="1028700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  <p:cxnSp>
            <p:nvCxnSpPr>
              <p:cNvPr id="46" name="Google Shape;156;p26">
                <a:extLst>
                  <a:ext uri="{FF2B5EF4-FFF2-40B4-BE49-F238E27FC236}">
                    <a16:creationId xmlns:a16="http://schemas.microsoft.com/office/drawing/2014/main" id="{02D8B632-D08A-4F10-89F6-486F7A00DE39}"/>
                  </a:ext>
                </a:extLst>
              </p:cNvPr>
              <p:cNvCxnSpPr/>
              <p:nvPr/>
            </p:nvCxnSpPr>
            <p:spPr>
              <a:xfrm flipH="1">
                <a:off x="7785844" y="4616624"/>
                <a:ext cx="1665320" cy="9817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53159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In your table groups:</a:t>
            </a:r>
          </a:p>
          <a:p>
            <a:pPr marL="402336" lvl="1" indent="-228600">
              <a:buFont typeface="Arial" panose="020B0604020202020204" pitchFamily="34" charset="0"/>
              <a:buChar char="•"/>
            </a:pPr>
            <a:r>
              <a:rPr lang="en-US" sz="2400" dirty="0"/>
              <a:t>Introduce yourselves to each other: name, department, role</a:t>
            </a:r>
          </a:p>
          <a:p>
            <a:pPr marL="401955" lvl="1" indent="-228600">
              <a:buFont typeface="Arial" panose="020B0604020202020204" pitchFamily="34" charset="0"/>
              <a:buChar char="•"/>
            </a:pPr>
            <a:r>
              <a:rPr lang="en-US" sz="2400" dirty="0"/>
              <a:t>Share one goal you have for the next term and how you hope today’s </a:t>
            </a:r>
            <a:r>
              <a:rPr lang="en-US" sz="2400"/>
              <a:t>workshop will help you achieve it.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9902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By the end of this workshop, you will be able to: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/>
              <a:t>Formulate an effective learning outcome for a class you will be teaching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/>
              <a:t>Brainstorm well-aligned learning activities and pre- and post-assessment strategies for that learning outcome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/>
              <a:t>Consider how you will motivate your learners before, during, and after that class</a:t>
            </a:r>
          </a:p>
        </p:txBody>
      </p:sp>
    </p:spTree>
    <p:extLst>
      <p:ext uri="{BB962C8B-B14F-4D97-AF65-F5344CB8AC3E}">
        <p14:creationId xmlns:p14="http://schemas.microsoft.com/office/powerpoint/2010/main" val="265943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914400" y="2151190"/>
            <a:ext cx="1027355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do you know about these lesson components?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Share in your table group.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If you are unfamiliar with all, call us to your table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3624525" y="3753277"/>
            <a:ext cx="2081371" cy="1794285"/>
            <a:chOff x="0" y="4833257"/>
            <a:chExt cx="2081371" cy="1794285"/>
          </a:xfrm>
        </p:grpSpPr>
        <p:sp>
          <p:nvSpPr>
            <p:cNvPr id="51" name="Google Shape;147;p26">
              <a:extLst>
                <a:ext uri="{FF2B5EF4-FFF2-40B4-BE49-F238E27FC236}">
                  <a16:creationId xmlns:a16="http://schemas.microsoft.com/office/drawing/2014/main" id="{7ACEE9A5-170D-49DF-82B0-51950FF3603B}"/>
                </a:ext>
              </a:extLst>
            </p:cNvPr>
            <p:cNvSpPr/>
            <p:nvPr/>
          </p:nvSpPr>
          <p:spPr>
            <a:xfrm>
              <a:off x="0" y="483325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FEE599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8;p26">
              <a:extLst>
                <a:ext uri="{FF2B5EF4-FFF2-40B4-BE49-F238E27FC236}">
                  <a16:creationId xmlns:a16="http://schemas.microsoft.com/office/drawing/2014/main" id="{111EAF52-972B-418F-833A-D2DCBAE09699}"/>
                </a:ext>
              </a:extLst>
            </p:cNvPr>
            <p:cNvSpPr txBox="1"/>
            <p:nvPr/>
          </p:nvSpPr>
          <p:spPr>
            <a:xfrm>
              <a:off x="71659" y="5841487"/>
              <a:ext cx="19380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Activities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149;p26">
            <a:extLst>
              <a:ext uri="{FF2B5EF4-FFF2-40B4-BE49-F238E27FC236}">
                <a16:creationId xmlns:a16="http://schemas.microsoft.com/office/drawing/2014/main" id="{6FAB370E-1F8E-4CF6-A994-3930F50DE206}"/>
              </a:ext>
            </a:extLst>
          </p:cNvPr>
          <p:cNvGrpSpPr/>
          <p:nvPr/>
        </p:nvGrpSpPr>
        <p:grpSpPr>
          <a:xfrm>
            <a:off x="6526641" y="3738472"/>
            <a:ext cx="2222091" cy="1794285"/>
            <a:chOff x="184211" y="4856637"/>
            <a:chExt cx="2222091" cy="1794285"/>
          </a:xfrm>
        </p:grpSpPr>
        <p:sp>
          <p:nvSpPr>
            <p:cNvPr id="54" name="Google Shape;150;p26">
              <a:extLst>
                <a:ext uri="{FF2B5EF4-FFF2-40B4-BE49-F238E27FC236}">
                  <a16:creationId xmlns:a16="http://schemas.microsoft.com/office/drawing/2014/main" id="{E118B107-0EEE-496C-B9ED-FD26B92B1925}"/>
                </a:ext>
              </a:extLst>
            </p:cNvPr>
            <p:cNvSpPr/>
            <p:nvPr/>
          </p:nvSpPr>
          <p:spPr>
            <a:xfrm>
              <a:off x="254572" y="4856637"/>
              <a:ext cx="2081371" cy="1794285"/>
            </a:xfrm>
            <a:prstGeom prst="triangle">
              <a:avLst>
                <a:gd name="adj" fmla="val 50000"/>
              </a:avLst>
            </a:prstGeom>
            <a:solidFill>
              <a:srgbClr val="C4E0B2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51;p26">
              <a:extLst>
                <a:ext uri="{FF2B5EF4-FFF2-40B4-BE49-F238E27FC236}">
                  <a16:creationId xmlns:a16="http://schemas.microsoft.com/office/drawing/2014/main" id="{AB82DB61-EBE9-41E0-A85D-DA38BFEF1AFD}"/>
                </a:ext>
              </a:extLst>
            </p:cNvPr>
            <p:cNvSpPr txBox="1"/>
            <p:nvPr/>
          </p:nvSpPr>
          <p:spPr>
            <a:xfrm>
              <a:off x="184211" y="5879672"/>
              <a:ext cx="2222091" cy="64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Assessment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238CB8-D00E-4620-BBB6-7B6C2C6578AD}"/>
              </a:ext>
            </a:extLst>
          </p:cNvPr>
          <p:cNvGrpSpPr/>
          <p:nvPr/>
        </p:nvGrpSpPr>
        <p:grpSpPr>
          <a:xfrm>
            <a:off x="9369846" y="3620010"/>
            <a:ext cx="2424989" cy="1915711"/>
            <a:chOff x="9369846" y="3620010"/>
            <a:chExt cx="2424989" cy="1915711"/>
          </a:xfrm>
        </p:grpSpPr>
        <p:sp>
          <p:nvSpPr>
            <p:cNvPr id="64" name="Google Shape;140;p26">
              <a:extLst>
                <a:ext uri="{FF2B5EF4-FFF2-40B4-BE49-F238E27FC236}">
                  <a16:creationId xmlns:a16="http://schemas.microsoft.com/office/drawing/2014/main" id="{5F5E1E0F-3C2F-4572-83F6-10CDA0758146}"/>
                </a:ext>
              </a:extLst>
            </p:cNvPr>
            <p:cNvSpPr/>
            <p:nvPr/>
          </p:nvSpPr>
          <p:spPr>
            <a:xfrm rot="21587233">
              <a:off x="9541051" y="3620010"/>
              <a:ext cx="2082580" cy="1915711"/>
            </a:xfrm>
            <a:prstGeom prst="triangle">
              <a:avLst>
                <a:gd name="adj" fmla="val 50000"/>
              </a:avLst>
            </a:prstGeom>
            <a:solidFill>
              <a:srgbClr val="DDEAF6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141;p26">
              <a:extLst>
                <a:ext uri="{FF2B5EF4-FFF2-40B4-BE49-F238E27FC236}">
                  <a16:creationId xmlns:a16="http://schemas.microsoft.com/office/drawing/2014/main" id="{3F0ABE8B-95C0-4B18-8EF0-7987A4048299}"/>
                </a:ext>
              </a:extLst>
            </p:cNvPr>
            <p:cNvSpPr txBox="1"/>
            <p:nvPr/>
          </p:nvSpPr>
          <p:spPr>
            <a:xfrm>
              <a:off x="9369846" y="4762126"/>
              <a:ext cx="2424989" cy="639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Motivation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8BE72FC7-0FDC-47C1-9A3C-00839E59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dirty="0"/>
              <a:t>Prior knowledge about lesson planning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02298BB-A8DF-4EF2-98B9-1F074F60FB18}"/>
              </a:ext>
            </a:extLst>
          </p:cNvPr>
          <p:cNvGrpSpPr/>
          <p:nvPr/>
        </p:nvGrpSpPr>
        <p:grpSpPr>
          <a:xfrm>
            <a:off x="943700" y="3753277"/>
            <a:ext cx="2081540" cy="1794285"/>
            <a:chOff x="4468743" y="5100597"/>
            <a:chExt cx="2081540" cy="1794285"/>
          </a:xfrm>
        </p:grpSpPr>
        <p:sp>
          <p:nvSpPr>
            <p:cNvPr id="17" name="Google Shape;144;p26">
              <a:extLst>
                <a:ext uri="{FF2B5EF4-FFF2-40B4-BE49-F238E27FC236}">
                  <a16:creationId xmlns:a16="http://schemas.microsoft.com/office/drawing/2014/main" id="{D30B69EC-A132-4306-8640-CD55E03B0178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5;p26">
              <a:extLst>
                <a:ext uri="{FF2B5EF4-FFF2-40B4-BE49-F238E27FC236}">
                  <a16:creationId xmlns:a16="http://schemas.microsoft.com/office/drawing/2014/main" id="{021DD450-3D23-4761-96B9-09A734330555}"/>
                </a:ext>
              </a:extLst>
            </p:cNvPr>
            <p:cNvSpPr txBox="1"/>
            <p:nvPr/>
          </p:nvSpPr>
          <p:spPr>
            <a:xfrm>
              <a:off x="4540487" y="6108827"/>
              <a:ext cx="1938052" cy="64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601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2;p26">
            <a:extLst>
              <a:ext uri="{FF2B5EF4-FFF2-40B4-BE49-F238E27FC236}">
                <a16:creationId xmlns:a16="http://schemas.microsoft.com/office/drawing/2014/main" id="{055B6D23-4480-49E6-82FC-A9611E990A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8417" y="659645"/>
            <a:ext cx="117920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Alignment in Lesson Design.</a:t>
            </a:r>
            <a:endParaRPr dirty="0"/>
          </a:p>
        </p:txBody>
      </p:sp>
      <p:sp>
        <p:nvSpPr>
          <p:cNvPr id="17" name="Google Shape;152;p26">
            <a:extLst>
              <a:ext uri="{FF2B5EF4-FFF2-40B4-BE49-F238E27FC236}">
                <a16:creationId xmlns:a16="http://schemas.microsoft.com/office/drawing/2014/main" id="{D2C1CE16-1FFF-41A2-938C-895DA95CD5E6}"/>
              </a:ext>
            </a:extLst>
          </p:cNvPr>
          <p:cNvSpPr txBox="1"/>
          <p:nvPr/>
        </p:nvSpPr>
        <p:spPr>
          <a:xfrm>
            <a:off x="188007" y="1885601"/>
            <a:ext cx="6886639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Formulate Learning 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Outcome/s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→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should students learn?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your learning activities: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→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instructional strategies help students learn?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your assessment strategies: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→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did students know/value/do before the lesson?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→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students know/value/do as result of the lesson?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how you will motivate your students: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What makes students care about learning?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before, during and after the lesson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that all components align and support each other.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404498" y="1316054"/>
            <a:ext cx="5635828" cy="4879998"/>
            <a:chOff x="5310380" y="320731"/>
            <a:chExt cx="6627398" cy="5738587"/>
          </a:xfrm>
        </p:grpSpPr>
        <p:grpSp>
          <p:nvGrpSpPr>
            <p:cNvPr id="4" name="Google Shape;139;p26">
              <a:extLst>
                <a:ext uri="{FF2B5EF4-FFF2-40B4-BE49-F238E27FC236}">
                  <a16:creationId xmlns:a16="http://schemas.microsoft.com/office/drawing/2014/main" id="{7092DAB3-735A-42CE-AAA2-AB0BADAE93DE}"/>
                </a:ext>
              </a:extLst>
            </p:cNvPr>
            <p:cNvGrpSpPr/>
            <p:nvPr/>
          </p:nvGrpSpPr>
          <p:grpSpPr>
            <a:xfrm>
              <a:off x="6141441" y="1751450"/>
              <a:ext cx="4142275" cy="4307868"/>
              <a:chOff x="6141441" y="1751450"/>
              <a:chExt cx="4142275" cy="4307868"/>
            </a:xfrm>
          </p:grpSpPr>
          <p:sp>
            <p:nvSpPr>
              <p:cNvPr id="5" name="Google Shape;140;p26">
                <a:extLst>
                  <a:ext uri="{FF2B5EF4-FFF2-40B4-BE49-F238E27FC236}">
                    <a16:creationId xmlns:a16="http://schemas.microsoft.com/office/drawing/2014/main" id="{5F5E1E0F-3C2F-4572-83F6-10CDA0758146}"/>
                  </a:ext>
                </a:extLst>
              </p:cNvPr>
              <p:cNvSpPr/>
              <p:nvPr/>
            </p:nvSpPr>
            <p:spPr>
              <a:xfrm rot="-3589097">
                <a:off x="6552942" y="2474664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DDEAF6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141;p26">
                <a:extLst>
                  <a:ext uri="{FF2B5EF4-FFF2-40B4-BE49-F238E27FC236}">
                    <a16:creationId xmlns:a16="http://schemas.microsoft.com/office/drawing/2014/main" id="{3F0ABE8B-95C0-4B18-8EF0-7987A4048299}"/>
                  </a:ext>
                </a:extLst>
              </p:cNvPr>
              <p:cNvSpPr txBox="1"/>
              <p:nvPr/>
            </p:nvSpPr>
            <p:spPr>
              <a:xfrm>
                <a:off x="7596097" y="3957266"/>
                <a:ext cx="2078253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Motivation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oogle Shape;143;p26">
              <a:extLst>
                <a:ext uri="{FF2B5EF4-FFF2-40B4-BE49-F238E27FC236}">
                  <a16:creationId xmlns:a16="http://schemas.microsoft.com/office/drawing/2014/main" id="{3733C6B2-06E3-4D57-9803-CD96F34D8D85}"/>
                </a:ext>
              </a:extLst>
            </p:cNvPr>
            <p:cNvGrpSpPr/>
            <p:nvPr/>
          </p:nvGrpSpPr>
          <p:grpSpPr>
            <a:xfrm>
              <a:off x="6970016" y="320731"/>
              <a:ext cx="3319272" cy="2861441"/>
              <a:chOff x="6970016" y="320731"/>
              <a:chExt cx="3319272" cy="2861441"/>
            </a:xfrm>
          </p:grpSpPr>
          <p:sp>
            <p:nvSpPr>
              <p:cNvPr id="9" name="Google Shape;144;p26">
                <a:extLst>
                  <a:ext uri="{FF2B5EF4-FFF2-40B4-BE49-F238E27FC236}">
                    <a16:creationId xmlns:a16="http://schemas.microsoft.com/office/drawing/2014/main" id="{BC5B0785-A4CC-4D40-9089-16C843DF5797}"/>
                  </a:ext>
                </a:extLst>
              </p:cNvPr>
              <p:cNvSpPr/>
              <p:nvPr/>
            </p:nvSpPr>
            <p:spPr>
              <a:xfrm>
                <a:off x="6970016" y="320731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F7CAAC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145;p26">
                <a:extLst>
                  <a:ext uri="{FF2B5EF4-FFF2-40B4-BE49-F238E27FC236}">
                    <a16:creationId xmlns:a16="http://schemas.microsoft.com/office/drawing/2014/main" id="{72DCD195-5492-4604-867C-18647027FCCF}"/>
                  </a:ext>
                </a:extLst>
              </p:cNvPr>
              <p:cNvSpPr txBox="1"/>
              <p:nvPr/>
            </p:nvSpPr>
            <p:spPr>
              <a:xfrm>
                <a:off x="7660626" y="1799811"/>
                <a:ext cx="1938052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Learning 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Outcomes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" name="Google Shape;146;p26">
              <a:extLst>
                <a:ext uri="{FF2B5EF4-FFF2-40B4-BE49-F238E27FC236}">
                  <a16:creationId xmlns:a16="http://schemas.microsoft.com/office/drawing/2014/main" id="{89694C96-8164-4268-BDF3-45CD116E8FF5}"/>
                </a:ext>
              </a:extLst>
            </p:cNvPr>
            <p:cNvGrpSpPr/>
            <p:nvPr/>
          </p:nvGrpSpPr>
          <p:grpSpPr>
            <a:xfrm>
              <a:off x="5310380" y="3182172"/>
              <a:ext cx="3319272" cy="2861441"/>
              <a:chOff x="5310380" y="3182172"/>
              <a:chExt cx="3319272" cy="2861441"/>
            </a:xfrm>
          </p:grpSpPr>
          <p:sp>
            <p:nvSpPr>
              <p:cNvPr id="12" name="Google Shape;147;p26">
                <a:extLst>
                  <a:ext uri="{FF2B5EF4-FFF2-40B4-BE49-F238E27FC236}">
                    <a16:creationId xmlns:a16="http://schemas.microsoft.com/office/drawing/2014/main" id="{7ACEE9A5-170D-49DF-82B0-51950FF3603B}"/>
                  </a:ext>
                </a:extLst>
              </p:cNvPr>
              <p:cNvSpPr/>
              <p:nvPr/>
            </p:nvSpPr>
            <p:spPr>
              <a:xfrm>
                <a:off x="5310380" y="3182172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FEE599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48;p26">
                <a:extLst>
                  <a:ext uri="{FF2B5EF4-FFF2-40B4-BE49-F238E27FC236}">
                    <a16:creationId xmlns:a16="http://schemas.microsoft.com/office/drawing/2014/main" id="{111EAF52-972B-418F-833A-D2DCBAE09699}"/>
                  </a:ext>
                </a:extLst>
              </p:cNvPr>
              <p:cNvSpPr txBox="1"/>
              <p:nvPr/>
            </p:nvSpPr>
            <p:spPr>
              <a:xfrm>
                <a:off x="5995416" y="4596064"/>
                <a:ext cx="1938052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Learning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Activities</a:t>
                </a: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49;p26">
              <a:extLst>
                <a:ext uri="{FF2B5EF4-FFF2-40B4-BE49-F238E27FC236}">
                  <a16:creationId xmlns:a16="http://schemas.microsoft.com/office/drawing/2014/main" id="{6FAB370E-1F8E-4CF6-A994-3930F50DE206}"/>
                </a:ext>
              </a:extLst>
            </p:cNvPr>
            <p:cNvGrpSpPr/>
            <p:nvPr/>
          </p:nvGrpSpPr>
          <p:grpSpPr>
            <a:xfrm>
              <a:off x="8618506" y="3182172"/>
              <a:ext cx="3319272" cy="2861441"/>
              <a:chOff x="8618506" y="3182172"/>
              <a:chExt cx="3319272" cy="2861441"/>
            </a:xfrm>
          </p:grpSpPr>
          <p:sp>
            <p:nvSpPr>
              <p:cNvPr id="15" name="Google Shape;150;p26">
                <a:extLst>
                  <a:ext uri="{FF2B5EF4-FFF2-40B4-BE49-F238E27FC236}">
                    <a16:creationId xmlns:a16="http://schemas.microsoft.com/office/drawing/2014/main" id="{E118B107-0EEE-496C-B9ED-FD26B92B1925}"/>
                  </a:ext>
                </a:extLst>
              </p:cNvPr>
              <p:cNvSpPr/>
              <p:nvPr/>
            </p:nvSpPr>
            <p:spPr>
              <a:xfrm>
                <a:off x="8618506" y="3182172"/>
                <a:ext cx="3319272" cy="2861441"/>
              </a:xfrm>
              <a:prstGeom prst="triangle">
                <a:avLst>
                  <a:gd name="adj" fmla="val 50000"/>
                </a:avLst>
              </a:prstGeom>
              <a:solidFill>
                <a:srgbClr val="C4E0B2"/>
              </a:solidFill>
              <a:ln w="12700" cap="flat" cmpd="sng">
                <a:solidFill>
                  <a:srgbClr val="4271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51;p26">
                <a:extLst>
                  <a:ext uri="{FF2B5EF4-FFF2-40B4-BE49-F238E27FC236}">
                    <a16:creationId xmlns:a16="http://schemas.microsoft.com/office/drawing/2014/main" id="{AB82DB61-EBE9-41E0-A85D-DA38BFEF1AFD}"/>
                  </a:ext>
                </a:extLst>
              </p:cNvPr>
              <p:cNvSpPr txBox="1"/>
              <p:nvPr/>
            </p:nvSpPr>
            <p:spPr>
              <a:xfrm>
                <a:off x="9194237" y="4596064"/>
                <a:ext cx="2222091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US" sz="20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Assessment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53;p26">
              <a:extLst>
                <a:ext uri="{FF2B5EF4-FFF2-40B4-BE49-F238E27FC236}">
                  <a16:creationId xmlns:a16="http://schemas.microsoft.com/office/drawing/2014/main" id="{18CE7E2B-6054-4A7A-8E40-D1DC93092386}"/>
                </a:ext>
              </a:extLst>
            </p:cNvPr>
            <p:cNvGrpSpPr/>
            <p:nvPr/>
          </p:nvGrpSpPr>
          <p:grpSpPr>
            <a:xfrm>
              <a:off x="7485864" y="3188061"/>
              <a:ext cx="2219100" cy="1338751"/>
              <a:chOff x="7485864" y="3188061"/>
              <a:chExt cx="2219100" cy="1338751"/>
            </a:xfrm>
          </p:grpSpPr>
          <p:cxnSp>
            <p:nvCxnSpPr>
              <p:cNvPr id="19" name="Google Shape;154;p26">
                <a:extLst>
                  <a:ext uri="{FF2B5EF4-FFF2-40B4-BE49-F238E27FC236}">
                    <a16:creationId xmlns:a16="http://schemas.microsoft.com/office/drawing/2014/main" id="{9317C8F0-7178-4F94-AEC7-80818EA78BF1}"/>
                  </a:ext>
                </a:extLst>
              </p:cNvPr>
              <p:cNvCxnSpPr>
                <a:cxnSpLocks/>
                <a:stCxn id="5" idx="5"/>
              </p:cNvCxnSpPr>
              <p:nvPr/>
            </p:nvCxnSpPr>
            <p:spPr>
              <a:xfrm flipH="1">
                <a:off x="7485864" y="3188061"/>
                <a:ext cx="1143901" cy="936000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  <p:cxnSp>
            <p:nvCxnSpPr>
              <p:cNvPr id="20" name="Google Shape;155;p26">
                <a:extLst>
                  <a:ext uri="{FF2B5EF4-FFF2-40B4-BE49-F238E27FC236}">
                    <a16:creationId xmlns:a16="http://schemas.microsoft.com/office/drawing/2014/main" id="{FB0F92C5-FD62-4296-816D-F8309955E548}"/>
                  </a:ext>
                </a:extLst>
              </p:cNvPr>
              <p:cNvCxnSpPr>
                <a:stCxn id="5" idx="5"/>
              </p:cNvCxnSpPr>
              <p:nvPr/>
            </p:nvCxnSpPr>
            <p:spPr>
              <a:xfrm>
                <a:off x="8629764" y="3188061"/>
                <a:ext cx="1075200" cy="1028700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  <p:cxnSp>
            <p:nvCxnSpPr>
              <p:cNvPr id="21" name="Google Shape;156;p26">
                <a:extLst>
                  <a:ext uri="{FF2B5EF4-FFF2-40B4-BE49-F238E27FC236}">
                    <a16:creationId xmlns:a16="http://schemas.microsoft.com/office/drawing/2014/main" id="{50885B98-C16A-4EF8-BB9E-A722B55C70B0}"/>
                  </a:ext>
                </a:extLst>
              </p:cNvPr>
              <p:cNvCxnSpPr/>
              <p:nvPr/>
            </p:nvCxnSpPr>
            <p:spPr>
              <a:xfrm flipH="1">
                <a:off x="7785844" y="4516995"/>
                <a:ext cx="1665320" cy="9817"/>
              </a:xfrm>
              <a:prstGeom prst="straightConnector1">
                <a:avLst/>
              </a:prstGeom>
              <a:noFill/>
              <a:ln w="44450" cap="flat" cmpd="sng">
                <a:solidFill>
                  <a:schemeClr val="dk1"/>
                </a:solidFill>
                <a:prstDash val="solid"/>
                <a:miter lim="800000"/>
                <a:headEnd type="triangle" w="lg" len="lg"/>
                <a:tailEnd type="triangle" w="lg" len="lg"/>
              </a:ln>
            </p:spPr>
          </p:cxnSp>
        </p:grpSp>
      </p:grpSp>
      <p:sp>
        <p:nvSpPr>
          <p:cNvPr id="3" name="Rectangle 2"/>
          <p:cNvSpPr/>
          <p:nvPr/>
        </p:nvSpPr>
        <p:spPr>
          <a:xfrm>
            <a:off x="7560124" y="6257518"/>
            <a:ext cx="4731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rebuchet MS" panose="020B0603020202020204" pitchFamily="34" charset="0"/>
              </a:rPr>
              <a:t>Alignment Model, Jens Vent-Schmidt, CTLT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8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 LO-AS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5999"/>
            <a:ext cx="9720073" cy="4443761"/>
          </a:xfrm>
        </p:spPr>
        <p:txBody>
          <a:bodyPr>
            <a:normAutofit/>
          </a:bodyPr>
          <a:lstStyle/>
          <a:p>
            <a:r>
              <a:rPr lang="en-US" dirty="0"/>
              <a:t>Which of the following assessments align best with this LO?</a:t>
            </a:r>
          </a:p>
          <a:p>
            <a:pPr marL="914400" indent="-90488"/>
            <a:r>
              <a:rPr lang="en-CA" b="1" dirty="0"/>
              <a:t>Recall subcellular structures of yeast cells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endParaRPr lang="en-CA" dirty="0"/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Learners compare and contrast subcellular structures of yeast and bacterial cells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Learners are provided with a diagram of a yeast cell and tasked to label the structures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Learners write an essay about the function of subcellular structures of yeast cells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Learners use their knowledge of the structures and their function to design an artificial cell</a:t>
            </a:r>
          </a:p>
        </p:txBody>
      </p:sp>
    </p:spTree>
    <p:extLst>
      <p:ext uri="{BB962C8B-B14F-4D97-AF65-F5344CB8AC3E}">
        <p14:creationId xmlns:p14="http://schemas.microsoft.com/office/powerpoint/2010/main" val="293318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6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365" y="594181"/>
            <a:ext cx="9820835" cy="1499616"/>
          </a:xfrm>
        </p:spPr>
        <p:txBody>
          <a:bodyPr/>
          <a:lstStyle/>
          <a:p>
            <a:r>
              <a:rPr lang="en-US" dirty="0"/>
              <a:t>From content to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5999"/>
            <a:ext cx="9720073" cy="4386943"/>
          </a:xfrm>
        </p:spPr>
        <p:txBody>
          <a:bodyPr vert="horz" lIns="45720" tIns="45720" rIns="45720" bIns="45720" rtlCol="0" anchor="t">
            <a:normAutofit/>
          </a:bodyPr>
          <a:lstStyle/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Consider a lesson you plan to teach. Write down a few brief notes about </a:t>
            </a:r>
            <a:r>
              <a:rPr lang="en-US" sz="2400"/>
              <a:t>what you want the students to learn in your lesson and what you will cover</a:t>
            </a:r>
            <a:endParaRPr lang="en-US" sz="2400" dirty="0"/>
          </a:p>
          <a:p>
            <a:pPr marL="228600" lvl="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If you wrote what you intend to teach “e.g. I will cover”, refocus on what your students will learn: “students will learn/know/cover”</a:t>
            </a:r>
          </a:p>
          <a:p>
            <a:pPr marL="22860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Move beyond knowing and describe learning as a change in behavior, ability</a:t>
            </a:r>
            <a:r>
              <a:rPr lang="en-US" sz="2400"/>
              <a:t>,</a:t>
            </a:r>
            <a:r>
              <a:rPr lang="en-US" sz="2400" dirty="0"/>
              <a:t> or attention: “learners will be able to do, value”.</a:t>
            </a:r>
            <a:endParaRPr lang="en-US" sz="2000"/>
          </a:p>
          <a:p>
            <a:pPr marL="228600" lvl="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/>
              <a:t>Be specific with clear, action-oriented verbs. Words like “understand and know” are vague and open to interpretation</a:t>
            </a:r>
          </a:p>
          <a:p>
            <a:pPr marL="228600" lvl="0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9775328" y="401584"/>
            <a:ext cx="2081540" cy="1866879"/>
            <a:chOff x="4468743" y="5100597"/>
            <a:chExt cx="2081540" cy="1866879"/>
          </a:xfrm>
        </p:grpSpPr>
        <p:sp>
          <p:nvSpPr>
            <p:cNvPr id="5" name="Google Shape;144;p26">
              <a:extLst>
                <a:ext uri="{FF2B5EF4-FFF2-40B4-BE49-F238E27FC236}">
                  <a16:creationId xmlns:a16="http://schemas.microsoft.com/office/drawing/2014/main" id="{BC5B0785-A4CC-4D40-9089-16C843DF5797}"/>
                </a:ext>
              </a:extLst>
            </p:cNvPr>
            <p:cNvSpPr/>
            <p:nvPr/>
          </p:nvSpPr>
          <p:spPr>
            <a:xfrm>
              <a:off x="4468743" y="5100597"/>
              <a:ext cx="2081540" cy="1794285"/>
            </a:xfrm>
            <a:prstGeom prst="triangle">
              <a:avLst>
                <a:gd name="adj" fmla="val 50000"/>
              </a:avLst>
            </a:prstGeom>
            <a:solidFill>
              <a:srgbClr val="F7CAAC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45;p26">
              <a:extLst>
                <a:ext uri="{FF2B5EF4-FFF2-40B4-BE49-F238E27FC236}">
                  <a16:creationId xmlns:a16="http://schemas.microsoft.com/office/drawing/2014/main" id="{72DCD195-5492-4604-867C-18647027FCCF}"/>
                </a:ext>
              </a:extLst>
            </p:cNvPr>
            <p:cNvSpPr txBox="1"/>
            <p:nvPr/>
          </p:nvSpPr>
          <p:spPr>
            <a:xfrm>
              <a:off x="4557674" y="5890258"/>
              <a:ext cx="193805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Learning 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Outcomes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836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3257</TotalTime>
  <Words>1373</Words>
  <Application>Microsoft Office PowerPoint</Application>
  <PresentationFormat>Widescreen</PresentationFormat>
  <Paragraphs>216</Paragraphs>
  <Slides>27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Integral</vt:lpstr>
      <vt:lpstr>Intro to lesson planning</vt:lpstr>
      <vt:lpstr>Workshop overview</vt:lpstr>
      <vt:lpstr>introductions</vt:lpstr>
      <vt:lpstr>Workshop objectives</vt:lpstr>
      <vt:lpstr>Prior knowledge about lesson planning</vt:lpstr>
      <vt:lpstr>Alignment in Lesson Design.</vt:lpstr>
      <vt:lpstr>Alignment LO-AS</vt:lpstr>
      <vt:lpstr>Learning outcomes</vt:lpstr>
      <vt:lpstr>From content to outcomes</vt:lpstr>
      <vt:lpstr>Characteristics of an effective lO</vt:lpstr>
      <vt:lpstr>"Grammar" of effective LO</vt:lpstr>
      <vt:lpstr>PowerPoint Presentation</vt:lpstr>
      <vt:lpstr>action verbs that match your intended level of learning</vt:lpstr>
      <vt:lpstr>Revisit your LO</vt:lpstr>
      <vt:lpstr>Assessment</vt:lpstr>
      <vt:lpstr>Assessment</vt:lpstr>
      <vt:lpstr>Zone of proximal development</vt:lpstr>
      <vt:lpstr>Classroom assessment techniques</vt:lpstr>
      <vt:lpstr>Plan assessment strategies for your workshop</vt:lpstr>
      <vt:lpstr>Active learning</vt:lpstr>
      <vt:lpstr>Active learning</vt:lpstr>
      <vt:lpstr>Active learning = learning from experience</vt:lpstr>
      <vt:lpstr>active learning techniques</vt:lpstr>
      <vt:lpstr>Motivation</vt:lpstr>
      <vt:lpstr>Extrinsic vs Intrinsic Motivation</vt:lpstr>
      <vt:lpstr>Motivating learners</vt:lpstr>
      <vt:lpstr>Wrap-up</vt:lpstr>
    </vt:vector>
  </TitlesOfParts>
  <Company>The Univeristy of British Columbia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design session</dc:title>
  <dc:creator>Vent-Schmidt, Jens</dc:creator>
  <cp:lastModifiedBy>Farhang Mehr, Farzaneh</cp:lastModifiedBy>
  <cp:revision>131</cp:revision>
  <dcterms:created xsi:type="dcterms:W3CDTF">2021-06-06T21:57:11Z</dcterms:created>
  <dcterms:modified xsi:type="dcterms:W3CDTF">2026-08-17T21:49:19Z</dcterms:modified>
</cp:coreProperties>
</file>