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3"/>
  </p:notesMasterIdLst>
  <p:sldIdLst>
    <p:sldId id="256" r:id="rId2"/>
    <p:sldId id="260" r:id="rId3"/>
    <p:sldId id="257" r:id="rId4"/>
    <p:sldId id="264" r:id="rId5"/>
    <p:sldId id="263" r:id="rId6"/>
    <p:sldId id="265" r:id="rId7"/>
    <p:sldId id="258" r:id="rId8"/>
    <p:sldId id="294" r:id="rId9"/>
    <p:sldId id="259" r:id="rId10"/>
    <p:sldId id="262"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55" autoAdjust="0"/>
  </p:normalViewPr>
  <p:slideViewPr>
    <p:cSldViewPr snapToGrid="0" snapToObjects="1">
      <p:cViewPr>
        <p:scale>
          <a:sx n="72" d="100"/>
          <a:sy n="72" d="100"/>
        </p:scale>
        <p:origin x="-1328" y="-1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05E7D9-3443-E543-99CA-B4DB5DB32571}" type="datetimeFigureOut">
              <a:rPr lang="en-US" smtClean="0"/>
              <a:t>16-01-20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EE8CA-01FB-6349-9DE1-A5B2D69F1F5D}" type="slidenum">
              <a:rPr lang="en-US" smtClean="0"/>
              <a:t>‹#›</a:t>
            </a:fld>
            <a:endParaRPr lang="en-US"/>
          </a:p>
        </p:txBody>
      </p:sp>
    </p:spTree>
    <p:extLst>
      <p:ext uri="{BB962C8B-B14F-4D97-AF65-F5344CB8AC3E}">
        <p14:creationId xmlns:p14="http://schemas.microsoft.com/office/powerpoint/2010/main" val="2316534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EE8CA-01FB-6349-9DE1-A5B2D69F1F5D}" type="slidenum">
              <a:rPr lang="en-US" smtClean="0"/>
              <a:t>3</a:t>
            </a:fld>
            <a:endParaRPr lang="en-US"/>
          </a:p>
        </p:txBody>
      </p:sp>
    </p:spTree>
    <p:extLst>
      <p:ext uri="{BB962C8B-B14F-4D97-AF65-F5344CB8AC3E}">
        <p14:creationId xmlns:p14="http://schemas.microsoft.com/office/powerpoint/2010/main" val="116785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www.clipartpanda.com</a:t>
            </a:r>
            <a:r>
              <a:rPr lang="en-US" dirty="0" smtClean="0"/>
              <a:t>/categories/doctor-clip-art-pictures</a:t>
            </a:r>
          </a:p>
          <a:p>
            <a:endParaRPr lang="en-US" dirty="0" smtClean="0"/>
          </a:p>
          <a:p>
            <a:r>
              <a:rPr lang="en-US" dirty="0" smtClean="0"/>
              <a:t>https://</a:t>
            </a:r>
            <a:r>
              <a:rPr lang="en-US" dirty="0" err="1" smtClean="0"/>
              <a:t>www.pinterest.com</a:t>
            </a:r>
            <a:r>
              <a:rPr lang="en-US" dirty="0" smtClean="0"/>
              <a:t>/</a:t>
            </a:r>
            <a:r>
              <a:rPr lang="en-US" dirty="0" err="1" smtClean="0"/>
              <a:t>scentsy_bex</a:t>
            </a:r>
            <a:r>
              <a:rPr lang="en-US" dirty="0" smtClean="0"/>
              <a:t>/preschool-3-year-old/</a:t>
            </a:r>
            <a:endParaRPr lang="en-US" dirty="0"/>
          </a:p>
        </p:txBody>
      </p:sp>
      <p:sp>
        <p:nvSpPr>
          <p:cNvPr id="4" name="Slide Number Placeholder 3"/>
          <p:cNvSpPr>
            <a:spLocks noGrp="1"/>
          </p:cNvSpPr>
          <p:nvPr>
            <p:ph type="sldNum" sz="quarter" idx="10"/>
          </p:nvPr>
        </p:nvSpPr>
        <p:spPr/>
        <p:txBody>
          <a:bodyPr/>
          <a:lstStyle/>
          <a:p>
            <a:fld id="{5D1EE8CA-01FB-6349-9DE1-A5B2D69F1F5D}" type="slidenum">
              <a:rPr lang="en-US" smtClean="0"/>
              <a:t>6</a:t>
            </a:fld>
            <a:endParaRPr lang="en-US"/>
          </a:p>
        </p:txBody>
      </p:sp>
    </p:spTree>
    <p:extLst>
      <p:ext uri="{BB962C8B-B14F-4D97-AF65-F5344CB8AC3E}">
        <p14:creationId xmlns:p14="http://schemas.microsoft.com/office/powerpoint/2010/main" val="16174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a:t>
            </a:r>
            <a:r>
              <a:rPr lang="en-US" dirty="0" err="1" smtClean="0"/>
              <a:t>commons.wikimedia.org</a:t>
            </a:r>
            <a:r>
              <a:rPr lang="en-US" dirty="0" smtClean="0"/>
              <a:t>/wiki/File:Clipboard_01.svg</a:t>
            </a:r>
          </a:p>
          <a:p>
            <a:endParaRPr lang="en-US" dirty="0" smtClean="0"/>
          </a:p>
          <a:p>
            <a:r>
              <a:rPr lang="en-US" dirty="0" smtClean="0"/>
              <a:t>http://</a:t>
            </a:r>
            <a:r>
              <a:rPr lang="en-US" dirty="0" err="1" smtClean="0"/>
              <a:t>www.clker.com</a:t>
            </a:r>
            <a:r>
              <a:rPr lang="en-US" dirty="0" smtClean="0"/>
              <a:t>/clipart-cartoon-thought-</a:t>
            </a:r>
            <a:r>
              <a:rPr lang="en-US" dirty="0" err="1" smtClean="0"/>
              <a:t>bubble.html</a:t>
            </a:r>
            <a:endParaRPr lang="en-US" dirty="0"/>
          </a:p>
        </p:txBody>
      </p:sp>
      <p:sp>
        <p:nvSpPr>
          <p:cNvPr id="4" name="Slide Number Placeholder 3"/>
          <p:cNvSpPr>
            <a:spLocks noGrp="1"/>
          </p:cNvSpPr>
          <p:nvPr>
            <p:ph type="sldNum" sz="quarter" idx="10"/>
          </p:nvPr>
        </p:nvSpPr>
        <p:spPr/>
        <p:txBody>
          <a:bodyPr/>
          <a:lstStyle/>
          <a:p>
            <a:fld id="{5D1EE8CA-01FB-6349-9DE1-A5B2D69F1F5D}" type="slidenum">
              <a:rPr lang="en-US" smtClean="0"/>
              <a:t>7</a:t>
            </a:fld>
            <a:endParaRPr lang="en-US"/>
          </a:p>
        </p:txBody>
      </p:sp>
    </p:spTree>
    <p:extLst>
      <p:ext uri="{BB962C8B-B14F-4D97-AF65-F5344CB8AC3E}">
        <p14:creationId xmlns:p14="http://schemas.microsoft.com/office/powerpoint/2010/main" val="29978393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D1EE8CA-01FB-6349-9DE1-A5B2D69F1F5D}" type="slidenum">
              <a:rPr lang="en-US" smtClean="0"/>
              <a:t>8</a:t>
            </a:fld>
            <a:endParaRPr lang="en-US"/>
          </a:p>
        </p:txBody>
      </p:sp>
    </p:spTree>
    <p:extLst>
      <p:ext uri="{BB962C8B-B14F-4D97-AF65-F5344CB8AC3E}">
        <p14:creationId xmlns:p14="http://schemas.microsoft.com/office/powerpoint/2010/main" val="3040636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EE8CA-01FB-6349-9DE1-A5B2D69F1F5D}" type="slidenum">
              <a:rPr lang="en-US" smtClean="0"/>
              <a:t>9</a:t>
            </a:fld>
            <a:endParaRPr lang="en-US"/>
          </a:p>
        </p:txBody>
      </p:sp>
    </p:spTree>
    <p:extLst>
      <p:ext uri="{BB962C8B-B14F-4D97-AF65-F5344CB8AC3E}">
        <p14:creationId xmlns:p14="http://schemas.microsoft.com/office/powerpoint/2010/main" val="3884558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1EE8CA-01FB-6349-9DE1-A5B2D69F1F5D}" type="slidenum">
              <a:rPr lang="en-US" smtClean="0"/>
              <a:t>11</a:t>
            </a:fld>
            <a:endParaRPr lang="en-US"/>
          </a:p>
        </p:txBody>
      </p:sp>
    </p:spTree>
    <p:extLst>
      <p:ext uri="{BB962C8B-B14F-4D97-AF65-F5344CB8AC3E}">
        <p14:creationId xmlns:p14="http://schemas.microsoft.com/office/powerpoint/2010/main" val="350399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C433A3B-1327-7242-A88F-A6696AF66D1B}" type="datetimeFigureOut">
              <a:rPr lang="en-US" smtClean="0"/>
              <a:t>16-01-20</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FCD5E274-37B9-284B-AF13-205626C9A91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CA"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4C433A3B-1327-7242-A88F-A6696AF66D1B}" type="datetimeFigureOut">
              <a:rPr lang="en-US" smtClean="0"/>
              <a:t>16-01-20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E274-37B9-284B-AF13-205626C9A91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4C433A3B-1327-7242-A88F-A6696AF66D1B}" type="datetimeFigureOut">
              <a:rPr lang="en-US" smtClean="0"/>
              <a:t>16-01-20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CD5E274-37B9-284B-AF13-205626C9A9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4C433A3B-1327-7242-A88F-A6696AF66D1B}" type="datetimeFigureOut">
              <a:rPr lang="en-US" smtClean="0"/>
              <a:t>16-01-20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5E274-37B9-284B-AF13-205626C9A913}" type="slidenum">
              <a:rPr lang="en-US" smtClean="0"/>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C433A3B-1327-7242-A88F-A6696AF66D1B}" type="datetimeFigureOut">
              <a:rPr lang="en-US" smtClean="0"/>
              <a:t>16-01-20</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FCD5E274-37B9-284B-AF13-205626C9A91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CA"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Date Placeholder 4"/>
          <p:cNvSpPr>
            <a:spLocks noGrp="1"/>
          </p:cNvSpPr>
          <p:nvPr>
            <p:ph type="dt" sz="half" idx="10"/>
          </p:nvPr>
        </p:nvSpPr>
        <p:spPr/>
        <p:txBody>
          <a:bodyPr/>
          <a:lstStyle/>
          <a:p>
            <a:fld id="{4C433A3B-1327-7242-A88F-A6696AF66D1B}" type="datetimeFigureOut">
              <a:rPr lang="en-US" smtClean="0"/>
              <a:t>16-01-20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5E274-37B9-284B-AF13-205626C9A913}" type="slidenum">
              <a:rPr lang="en-US" smtClean="0"/>
              <a:t>‹#›</a:t>
            </a:fld>
            <a:endParaRPr lang="en-US"/>
          </a:p>
        </p:txBody>
      </p:sp>
      <p:sp>
        <p:nvSpPr>
          <p:cNvPr id="8" name="Title 7"/>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4C433A3B-1327-7242-A88F-A6696AF66D1B}" type="datetimeFigureOut">
              <a:rPr lang="en-US" smtClean="0"/>
              <a:t>16-01-20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5E274-37B9-284B-AF13-205626C9A913}" type="slidenum">
              <a:rPr lang="en-US" smtClean="0"/>
              <a:t>‹#›</a:t>
            </a:fld>
            <a:endParaRPr lang="en-US"/>
          </a:p>
        </p:txBody>
      </p:sp>
      <p:sp>
        <p:nvSpPr>
          <p:cNvPr id="10" name="Title 9"/>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433A3B-1327-7242-A88F-A6696AF66D1B}" type="datetimeFigureOut">
              <a:rPr lang="en-US" smtClean="0"/>
              <a:t>16-01-20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5E274-37B9-284B-AF13-205626C9A913}" type="slidenum">
              <a:rPr lang="en-US" smtClean="0"/>
              <a:t>‹#›</a:t>
            </a:fld>
            <a:endParaRPr lang="en-US"/>
          </a:p>
        </p:txBody>
      </p:sp>
      <p:sp>
        <p:nvSpPr>
          <p:cNvPr id="6" name="Title 5"/>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C433A3B-1327-7242-A88F-A6696AF66D1B}" type="datetimeFigureOut">
              <a:rPr lang="en-US" smtClean="0"/>
              <a:t>16-01-20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5E274-37B9-284B-AF13-205626C9A9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C433A3B-1327-7242-A88F-A6696AF66D1B}" type="datetimeFigureOut">
              <a:rPr lang="en-US" smtClean="0"/>
              <a:t>16-01-20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CD5E274-37B9-284B-AF13-205626C9A91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CA"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C433A3B-1327-7242-A88F-A6696AF66D1B}" type="datetimeFigureOut">
              <a:rPr lang="en-US" smtClean="0"/>
              <a:t>16-01-20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5E274-37B9-284B-AF13-205626C9A91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CA"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C433A3B-1327-7242-A88F-A6696AF66D1B}" type="datetimeFigureOut">
              <a:rPr lang="en-US" smtClean="0"/>
              <a:t>16-01-20</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FCD5E274-37B9-284B-AF13-205626C9A9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onnect.ubc.ca/webapps/blackboard/execute/content/blankPage?cmd=view" TargetMode="External"/><Relationship Id="rId3" Type="http://schemas.openxmlformats.org/officeDocument/2006/relationships/hyperlink" Target="http://www.merriam-webster.com/medical/afebril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lipartpanda.com/categories/doctor-clip-art-pictures" TargetMode="External"/><Relationship Id="rId4" Type="http://schemas.openxmlformats.org/officeDocument/2006/relationships/hyperlink" Target="https://www.pinterest.com/scentsy_bex/preschool-3-year-old/" TargetMode="External"/><Relationship Id="rId5" Type="http://schemas.openxmlformats.org/officeDocument/2006/relationships/hyperlink" Target="https://commons.wikimedia.org/wiki/File:Clipboard_01.svg" TargetMode="External"/><Relationship Id="rId6" Type="http://schemas.openxmlformats.org/officeDocument/2006/relationships/hyperlink" Target="http://www.clker.com/clipart-cartoon-thought-bubble.html" TargetMode="External"/><Relationship Id="rId7" Type="http://schemas.openxmlformats.org/officeDocument/2006/relationships/hyperlink" Target="http://www.clipartsheep.com/petri-dish-with-bacteria-it-on-a-and-let-clipart-1710729.html"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2292016"/>
            <a:ext cx="1981200" cy="1828800"/>
          </a:xfrm>
        </p:spPr>
        <p:txBody>
          <a:bodyPr>
            <a:noAutofit/>
          </a:bodyPr>
          <a:lstStyle/>
          <a:p>
            <a:endParaRPr lang="en-US" sz="1600" dirty="0" smtClean="0"/>
          </a:p>
          <a:p>
            <a:r>
              <a:rPr lang="en-US" sz="1600" dirty="0" smtClean="0"/>
              <a:t>The Body Systems</a:t>
            </a:r>
          </a:p>
          <a:p>
            <a:r>
              <a:rPr lang="en-US" sz="1600" dirty="0" smtClean="0"/>
              <a:t>Questions</a:t>
            </a:r>
          </a:p>
          <a:p>
            <a:endParaRPr lang="en-US" sz="1600" dirty="0"/>
          </a:p>
          <a:p>
            <a:r>
              <a:rPr lang="en-US" sz="1600" dirty="0" smtClean="0"/>
              <a:t>PATH 417A</a:t>
            </a:r>
          </a:p>
          <a:p>
            <a:endParaRPr lang="en-US" sz="1600" dirty="0"/>
          </a:p>
          <a:p>
            <a:r>
              <a:rPr lang="en-US" sz="1600" dirty="0" smtClean="0"/>
              <a:t>January 2016</a:t>
            </a:r>
            <a:endParaRPr lang="en-US" sz="1600" dirty="0"/>
          </a:p>
        </p:txBody>
      </p:sp>
      <p:sp>
        <p:nvSpPr>
          <p:cNvPr id="2" name="Title 1"/>
          <p:cNvSpPr>
            <a:spLocks noGrp="1"/>
          </p:cNvSpPr>
          <p:nvPr>
            <p:ph type="title"/>
          </p:nvPr>
        </p:nvSpPr>
        <p:spPr>
          <a:xfrm>
            <a:off x="457200" y="3023215"/>
            <a:ext cx="6324600" cy="1828800"/>
          </a:xfrm>
        </p:spPr>
        <p:txBody>
          <a:bodyPr/>
          <a:lstStyle/>
          <a:p>
            <a:r>
              <a:rPr lang="en-US" dirty="0" smtClean="0"/>
              <a:t>Week 1 – Case 1 </a:t>
            </a:r>
            <a:br>
              <a:rPr lang="en-US" dirty="0" smtClean="0"/>
            </a:br>
            <a:r>
              <a:rPr lang="en-US" dirty="0" smtClean="0"/>
              <a:t>“School Sores”</a:t>
            </a:r>
            <a:br>
              <a:rPr lang="en-US" dirty="0" smtClean="0"/>
            </a:br>
            <a:r>
              <a:rPr lang="en-US" sz="2000" dirty="0"/>
              <a:t>Kirk Chen (1)</a:t>
            </a:r>
            <a:br>
              <a:rPr lang="en-US" sz="2000" dirty="0"/>
            </a:br>
            <a:r>
              <a:rPr lang="en-US" sz="2000" dirty="0"/>
              <a:t>Pawan Dhaliwal (2)</a:t>
            </a:r>
            <a:br>
              <a:rPr lang="en-US" sz="2000" dirty="0"/>
            </a:br>
            <a:r>
              <a:rPr lang="en-US" sz="2000" dirty="0"/>
              <a:t>Kyle Gillard (3)</a:t>
            </a:r>
            <a:br>
              <a:rPr lang="en-US" sz="2000" dirty="0"/>
            </a:br>
            <a:r>
              <a:rPr lang="en-US" sz="2000" dirty="0" err="1"/>
              <a:t>Jaspreet</a:t>
            </a:r>
            <a:r>
              <a:rPr lang="en-US" sz="2000" dirty="0"/>
              <a:t> </a:t>
            </a:r>
            <a:r>
              <a:rPr lang="en-US" sz="2000" dirty="0" err="1"/>
              <a:t>Padam</a:t>
            </a:r>
            <a:r>
              <a:rPr lang="en-US" sz="2000" dirty="0"/>
              <a:t> (4)</a:t>
            </a:r>
            <a:br>
              <a:rPr lang="en-US" sz="2000" dirty="0"/>
            </a:br>
            <a:r>
              <a:rPr lang="en-US" sz="2000" dirty="0"/>
              <a:t>Ashley Wang (A)</a:t>
            </a:r>
            <a:br>
              <a:rPr lang="en-US" sz="2000" dirty="0"/>
            </a:br>
            <a:r>
              <a:rPr lang="en-US" sz="2000" dirty="0"/>
              <a:t>Kevin Chu (B)</a:t>
            </a:r>
            <a:br>
              <a:rPr lang="en-US" sz="2000" dirty="0"/>
            </a:br>
            <a:r>
              <a:rPr lang="en-US" sz="2000" dirty="0" smtClean="0"/>
              <a:t/>
            </a:r>
            <a:br>
              <a:rPr lang="en-US" sz="2000" dirty="0" smtClean="0"/>
            </a:br>
            <a:r>
              <a:rPr lang="en-US" dirty="0" smtClean="0"/>
              <a:t> </a:t>
            </a:r>
            <a:endParaRPr lang="en-US" dirty="0"/>
          </a:p>
        </p:txBody>
      </p:sp>
    </p:spTree>
    <p:extLst>
      <p:ext uri="{BB962C8B-B14F-4D97-AF65-F5344CB8AC3E}">
        <p14:creationId xmlns:p14="http://schemas.microsoft.com/office/powerpoint/2010/main" val="1919707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a:t>
            </a:r>
          </a:p>
          <a:p>
            <a:pPr marL="45720" indent="0">
              <a:buNone/>
            </a:pPr>
            <a:r>
              <a:rPr lang="en-US" dirty="0" smtClean="0"/>
              <a:t>	</a:t>
            </a:r>
            <a:r>
              <a:rPr lang="en-US" dirty="0" err="1" smtClean="0"/>
              <a:t>Niamh</a:t>
            </a:r>
            <a:r>
              <a:rPr lang="en-US" dirty="0"/>
              <a:t>, K., &amp; Lowe, C. (</a:t>
            </a:r>
            <a:r>
              <a:rPr lang="en-US" dirty="0" err="1"/>
              <a:t>n.d.</a:t>
            </a:r>
            <a:r>
              <a:rPr lang="en-US" dirty="0"/>
              <a:t>). Signs and Symptoms. Retrieved January 12, 2016, from </a:t>
            </a:r>
            <a:r>
              <a:rPr lang="en-US" dirty="0">
                <a:hlinkClick r:id="rId2"/>
              </a:rPr>
              <a:t>https://connect.ubc.ca/webapps/blackboard/execute/content/blankPage?cmd=</a:t>
            </a:r>
            <a:r>
              <a:rPr lang="en-US" dirty="0" smtClean="0">
                <a:hlinkClick r:id="rId2"/>
              </a:rPr>
              <a:t>view</a:t>
            </a:r>
            <a:endParaRPr lang="en-US" dirty="0" smtClean="0"/>
          </a:p>
          <a:p>
            <a:pPr marL="45720" indent="0">
              <a:buNone/>
            </a:pPr>
            <a:endParaRPr lang="en-US" dirty="0"/>
          </a:p>
          <a:p>
            <a:r>
              <a:rPr lang="en-US" dirty="0" smtClean="0"/>
              <a:t>[2]</a:t>
            </a:r>
          </a:p>
          <a:p>
            <a:pPr marL="45720" indent="0">
              <a:buNone/>
            </a:pPr>
            <a:r>
              <a:rPr lang="en-US" dirty="0" smtClean="0"/>
              <a:t>	</a:t>
            </a:r>
            <a:r>
              <a:rPr lang="en-US" dirty="0" err="1" smtClean="0"/>
              <a:t>Niamh</a:t>
            </a:r>
            <a:r>
              <a:rPr lang="en-US" dirty="0"/>
              <a:t>, K., &amp; Lowe, C. (</a:t>
            </a:r>
            <a:r>
              <a:rPr lang="en-US" dirty="0" err="1"/>
              <a:t>n.d.</a:t>
            </a:r>
            <a:r>
              <a:rPr lang="en-US" dirty="0"/>
              <a:t>). Signs and Symptoms. Retrieved January 12, 2016, from </a:t>
            </a:r>
            <a:r>
              <a:rPr lang="en-US" dirty="0">
                <a:hlinkClick r:id="rId2"/>
              </a:rPr>
              <a:t>https://connect.ubc.ca/webapps/blackboard/execute/content/blankPage?cmd=view</a:t>
            </a:r>
            <a:endParaRPr lang="en-US" dirty="0"/>
          </a:p>
          <a:p>
            <a:pPr marL="365760" lvl="1" indent="0">
              <a:buNone/>
            </a:pPr>
            <a:endParaRPr lang="en-US" dirty="0" smtClean="0"/>
          </a:p>
          <a:p>
            <a:r>
              <a:rPr lang="en-US" dirty="0" smtClean="0"/>
              <a:t>[3]</a:t>
            </a:r>
            <a:endParaRPr lang="en-US" dirty="0"/>
          </a:p>
          <a:p>
            <a:pPr marL="45720" indent="0">
              <a:buNone/>
            </a:pPr>
            <a:r>
              <a:rPr lang="en-US" dirty="0" smtClean="0"/>
              <a:t>	Merriam</a:t>
            </a:r>
            <a:r>
              <a:rPr lang="en-US" dirty="0"/>
              <a:t>-Webster Medical Dictionary. (</a:t>
            </a:r>
            <a:r>
              <a:rPr lang="en-US" dirty="0" err="1"/>
              <a:t>n.d.</a:t>
            </a:r>
            <a:r>
              <a:rPr lang="en-US" dirty="0"/>
              <a:t>)</a:t>
            </a:r>
            <a:r>
              <a:rPr lang="en-US" dirty="0" smtClean="0"/>
              <a:t>. Definition of afebrile </a:t>
            </a:r>
            <a:r>
              <a:rPr lang="en-US" dirty="0"/>
              <a:t>Retrieved January 12, 2016, from </a:t>
            </a:r>
            <a:r>
              <a:rPr lang="en-US" dirty="0">
                <a:hlinkClick r:id="rId3"/>
              </a:rPr>
              <a:t>http://www.merriam-webster.com/medical/</a:t>
            </a:r>
            <a:r>
              <a:rPr lang="en-US" dirty="0" smtClean="0">
                <a:hlinkClick r:id="rId3"/>
              </a:rPr>
              <a:t>afebrile</a:t>
            </a:r>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dirty="0" smtClean="0"/>
              <a:t>sources</a:t>
            </a:r>
            <a:endParaRPr lang="en-US" dirty="0"/>
          </a:p>
        </p:txBody>
      </p:sp>
    </p:spTree>
    <p:extLst>
      <p:ext uri="{BB962C8B-B14F-4D97-AF65-F5344CB8AC3E}">
        <p14:creationId xmlns:p14="http://schemas.microsoft.com/office/powerpoint/2010/main" val="7067061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0925" y="1860198"/>
            <a:ext cx="9084236" cy="4705635"/>
          </a:xfrm>
        </p:spPr>
        <p:txBody>
          <a:bodyPr>
            <a:normAutofit fontScale="77500" lnSpcReduction="20000"/>
          </a:bodyPr>
          <a:lstStyle/>
          <a:p>
            <a:pPr lvl="1"/>
            <a:r>
              <a:rPr lang="en-US" sz="2600" dirty="0" smtClean="0"/>
              <a:t>All images used in this presentation are Public Domain Images:</a:t>
            </a:r>
          </a:p>
          <a:p>
            <a:pPr marL="45720" indent="0">
              <a:buNone/>
            </a:pPr>
            <a:endParaRPr lang="en-US" dirty="0" smtClean="0"/>
          </a:p>
          <a:p>
            <a:pPr lvl="1"/>
            <a:r>
              <a:rPr lang="en-US" dirty="0" smtClean="0"/>
              <a:t>Doctor:</a:t>
            </a:r>
          </a:p>
          <a:p>
            <a:pPr lvl="2"/>
            <a:r>
              <a:rPr lang="en-US" dirty="0">
                <a:hlinkClick r:id="rId3"/>
              </a:rPr>
              <a:t>http://www.clipartpanda.com/categories/doctor-clip-art-</a:t>
            </a:r>
            <a:r>
              <a:rPr lang="en-US" dirty="0" smtClean="0">
                <a:hlinkClick r:id="rId3"/>
              </a:rPr>
              <a:t>pictures</a:t>
            </a:r>
            <a:endParaRPr lang="en-US" dirty="0" smtClean="0"/>
          </a:p>
          <a:p>
            <a:pPr marL="640080" lvl="2" indent="0">
              <a:buNone/>
            </a:pPr>
            <a:endParaRPr lang="en-US" dirty="0" smtClean="0"/>
          </a:p>
          <a:p>
            <a:pPr lvl="1"/>
            <a:r>
              <a:rPr lang="en-US" dirty="0"/>
              <a:t>Little girl:</a:t>
            </a:r>
          </a:p>
          <a:p>
            <a:pPr lvl="2"/>
            <a:r>
              <a:rPr lang="en-US" dirty="0">
                <a:hlinkClick r:id="rId4"/>
              </a:rPr>
              <a:t>https://</a:t>
            </a:r>
            <a:r>
              <a:rPr lang="en-US" dirty="0" err="1">
                <a:hlinkClick r:id="rId4"/>
              </a:rPr>
              <a:t>www.pinterest.com</a:t>
            </a:r>
            <a:r>
              <a:rPr lang="en-US" dirty="0">
                <a:hlinkClick r:id="rId4"/>
              </a:rPr>
              <a:t>/</a:t>
            </a:r>
            <a:r>
              <a:rPr lang="en-US" dirty="0" err="1">
                <a:hlinkClick r:id="rId4"/>
              </a:rPr>
              <a:t>scentsy_bex</a:t>
            </a:r>
            <a:r>
              <a:rPr lang="en-US" dirty="0">
                <a:hlinkClick r:id="rId4"/>
              </a:rPr>
              <a:t>/preschool-3-year-old/</a:t>
            </a:r>
            <a:endParaRPr lang="en-US" dirty="0"/>
          </a:p>
          <a:p>
            <a:pPr marL="640080" lvl="2" indent="0">
              <a:buNone/>
            </a:pPr>
            <a:endParaRPr lang="en-US" dirty="0" smtClean="0"/>
          </a:p>
          <a:p>
            <a:pPr lvl="1"/>
            <a:r>
              <a:rPr lang="en-US" dirty="0" smtClean="0"/>
              <a:t>Clipboard: </a:t>
            </a:r>
          </a:p>
          <a:p>
            <a:pPr lvl="2"/>
            <a:r>
              <a:rPr lang="en-US" dirty="0">
                <a:hlinkClick r:id="rId5"/>
              </a:rPr>
              <a:t>https://commons.wikimedia.org/wiki/File:Clipboard_01.</a:t>
            </a:r>
            <a:r>
              <a:rPr lang="en-US" dirty="0" smtClean="0">
                <a:hlinkClick r:id="rId5"/>
              </a:rPr>
              <a:t>svg</a:t>
            </a:r>
            <a:endParaRPr lang="en-US" dirty="0"/>
          </a:p>
          <a:p>
            <a:pPr marL="640080" lvl="2" indent="0">
              <a:buNone/>
            </a:pPr>
            <a:endParaRPr lang="en-US" dirty="0" smtClean="0"/>
          </a:p>
          <a:p>
            <a:pPr lvl="1"/>
            <a:r>
              <a:rPr lang="en-US" dirty="0" smtClean="0"/>
              <a:t>Thought bubble: </a:t>
            </a:r>
          </a:p>
          <a:p>
            <a:pPr lvl="2"/>
            <a:r>
              <a:rPr lang="en-US" dirty="0">
                <a:hlinkClick r:id="rId6"/>
              </a:rPr>
              <a:t>http://www.clker.com/clipart-cartoon-thought-</a:t>
            </a:r>
            <a:r>
              <a:rPr lang="en-US" dirty="0" smtClean="0">
                <a:hlinkClick r:id="rId6"/>
              </a:rPr>
              <a:t>bubble.html</a:t>
            </a:r>
            <a:endParaRPr lang="en-US" dirty="0" smtClean="0"/>
          </a:p>
          <a:p>
            <a:pPr marL="640080" lvl="2" indent="0">
              <a:buNone/>
            </a:pPr>
            <a:endParaRPr lang="en-US" dirty="0" smtClean="0"/>
          </a:p>
          <a:p>
            <a:pPr lvl="1"/>
            <a:r>
              <a:rPr lang="en-US" dirty="0" smtClean="0"/>
              <a:t>Petri dish:</a:t>
            </a:r>
          </a:p>
          <a:p>
            <a:pPr lvl="2"/>
            <a:r>
              <a:rPr lang="en-US" dirty="0">
                <a:hlinkClick r:id="rId7"/>
              </a:rPr>
              <a:t>http://www.clipartsheep.com/petri-dish-with-bacteria-it-on-a-and-let-clipart-1710729.</a:t>
            </a:r>
            <a:r>
              <a:rPr lang="en-US" dirty="0" smtClean="0">
                <a:hlinkClick r:id="rId7"/>
              </a:rPr>
              <a:t>html</a:t>
            </a:r>
            <a:endParaRPr lang="en-US" dirty="0" smtClean="0"/>
          </a:p>
          <a:p>
            <a:pPr marL="640080" lvl="2" indent="0">
              <a:buNone/>
            </a:pPr>
            <a:endParaRPr lang="en-US" dirty="0" smtClean="0"/>
          </a:p>
          <a:p>
            <a:pPr lvl="1"/>
            <a:r>
              <a:rPr lang="en-US" dirty="0" smtClean="0"/>
              <a:t>Lab results:</a:t>
            </a:r>
          </a:p>
          <a:p>
            <a:pPr lvl="2"/>
            <a:r>
              <a:rPr lang="en-US" dirty="0"/>
              <a:t>http://</a:t>
            </a:r>
            <a:r>
              <a:rPr lang="en-US" dirty="0" err="1"/>
              <a:t>www.illustrationsource.com</a:t>
            </a:r>
            <a:r>
              <a:rPr lang="en-US" dirty="0"/>
              <a:t>/stock/image/752/the-signing-of-a-document/?page=1&amp;square=</a:t>
            </a:r>
            <a:r>
              <a:rPr lang="en-US" dirty="0" err="1"/>
              <a:t>CHECKED&amp;vcd</a:t>
            </a:r>
            <a:r>
              <a:rPr lang="en-US" dirty="0"/>
              <a:t>=</a:t>
            </a:r>
            <a:r>
              <a:rPr lang="en-US" dirty="0" err="1"/>
              <a:t>CHECKED&amp;vertical</a:t>
            </a:r>
            <a:r>
              <a:rPr lang="en-US" dirty="0"/>
              <a:t>=</a:t>
            </a:r>
            <a:r>
              <a:rPr lang="en-US" dirty="0" err="1"/>
              <a:t>CHECKED&amp;color</a:t>
            </a:r>
            <a:r>
              <a:rPr lang="en-US" dirty="0"/>
              <a:t>=</a:t>
            </a:r>
            <a:r>
              <a:rPr lang="en-US" dirty="0" err="1"/>
              <a:t>CHECKED&amp;photography</a:t>
            </a:r>
            <a:r>
              <a:rPr lang="en-US" dirty="0"/>
              <a:t>=</a:t>
            </a:r>
            <a:r>
              <a:rPr lang="en-US" dirty="0" err="1"/>
              <a:t>CHECKED&amp;grey</a:t>
            </a:r>
            <a:r>
              <a:rPr lang="en-US" dirty="0"/>
              <a:t>=</a:t>
            </a:r>
            <a:r>
              <a:rPr lang="en-US" dirty="0" err="1"/>
              <a:t>CHECKED&amp;illustration</a:t>
            </a:r>
            <a:r>
              <a:rPr lang="en-US" dirty="0"/>
              <a:t>=</a:t>
            </a:r>
            <a:r>
              <a:rPr lang="en-US" dirty="0" err="1"/>
              <a:t>CHECKED&amp;detail</a:t>
            </a:r>
            <a:r>
              <a:rPr lang="en-US" dirty="0"/>
              <a:t>=</a:t>
            </a:r>
            <a:r>
              <a:rPr lang="en-US" dirty="0" err="1"/>
              <a:t>TRUE&amp;filter</a:t>
            </a:r>
            <a:r>
              <a:rPr lang="en-US" dirty="0"/>
              <a:t>=</a:t>
            </a:r>
            <a:r>
              <a:rPr lang="en-US" dirty="0" err="1"/>
              <a:t>CHECKED&amp;panoramic</a:t>
            </a:r>
            <a:r>
              <a:rPr lang="en-US" dirty="0"/>
              <a:t>=CHECKED&amp;RF=</a:t>
            </a:r>
            <a:r>
              <a:rPr lang="en-US" dirty="0" err="1"/>
              <a:t>CHECKED&amp;results_per_page</a:t>
            </a:r>
            <a:r>
              <a:rPr lang="en-US" dirty="0"/>
              <a:t>=1&amp;query=</a:t>
            </a:r>
            <a:r>
              <a:rPr lang="en-US" dirty="0" err="1"/>
              <a:t>Write&amp;RM</a:t>
            </a:r>
            <a:r>
              <a:rPr lang="en-US" dirty="0"/>
              <a:t>=</a:t>
            </a:r>
            <a:r>
              <a:rPr lang="en-US" dirty="0" err="1"/>
              <a:t>CHECKED&amp;horizontal</a:t>
            </a:r>
            <a:r>
              <a:rPr lang="en-US" dirty="0"/>
              <a:t>=</a:t>
            </a:r>
            <a:r>
              <a:rPr lang="en-US" dirty="0" err="1"/>
              <a:t>CHECKED&amp;order</a:t>
            </a:r>
            <a:r>
              <a:rPr lang="en-US" dirty="0"/>
              <a:t>=</a:t>
            </a:r>
            <a:r>
              <a:rPr lang="en-US" dirty="0" smtClean="0"/>
              <a:t>relevance    </a:t>
            </a:r>
          </a:p>
          <a:p>
            <a:pPr lvl="1"/>
            <a:endParaRPr lang="en-US" dirty="0" smtClean="0"/>
          </a:p>
          <a:p>
            <a:pPr lvl="1"/>
            <a:endParaRPr lang="en-US" dirty="0" smtClean="0"/>
          </a:p>
          <a:p>
            <a:pPr lvl="1"/>
            <a:endParaRPr lang="en-US" dirty="0" smtClean="0"/>
          </a:p>
          <a:p>
            <a:pPr marL="640080" lvl="2" indent="0">
              <a:buNone/>
            </a:pPr>
            <a:endParaRPr lang="en-US" dirty="0"/>
          </a:p>
          <a:p>
            <a:pPr lvl="1"/>
            <a:endParaRPr lang="en-US" dirty="0" smtClean="0"/>
          </a:p>
          <a:p>
            <a:pPr marL="640080" lvl="2" indent="0">
              <a:buNone/>
            </a:pPr>
            <a:endParaRPr lang="en-US" dirty="0"/>
          </a:p>
          <a:p>
            <a:pPr marL="914400" lvl="3" indent="0">
              <a:buNone/>
            </a:pPr>
            <a:endParaRPr lang="en-US" dirty="0" smtClean="0"/>
          </a:p>
          <a:p>
            <a:pPr lvl="2"/>
            <a:endParaRPr lang="en-US" dirty="0" smtClean="0"/>
          </a:p>
          <a:p>
            <a:pPr lvl="1"/>
            <a:endParaRPr lang="en-US" dirty="0"/>
          </a:p>
        </p:txBody>
      </p:sp>
      <p:sp>
        <p:nvSpPr>
          <p:cNvPr id="3" name="Title 2"/>
          <p:cNvSpPr>
            <a:spLocks noGrp="1"/>
          </p:cNvSpPr>
          <p:nvPr>
            <p:ph type="title"/>
          </p:nvPr>
        </p:nvSpPr>
        <p:spPr/>
        <p:txBody>
          <a:bodyPr/>
          <a:lstStyle/>
          <a:p>
            <a:r>
              <a:rPr lang="en-US" dirty="0" smtClean="0"/>
              <a:t>Images</a:t>
            </a:r>
            <a:endParaRPr lang="en-US" dirty="0"/>
          </a:p>
        </p:txBody>
      </p:sp>
    </p:spTree>
    <p:extLst>
      <p:ext uri="{BB962C8B-B14F-4D97-AF65-F5344CB8AC3E}">
        <p14:creationId xmlns:p14="http://schemas.microsoft.com/office/powerpoint/2010/main" val="38440077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2700" dirty="0"/>
              <a:t>6-year-old Stephanie O. has developed red sores around her mouth and nose. At the start of class her teacher noticed the rash and called her parents to take her home. Her parents take her to the family doctor who examines </a:t>
            </a:r>
            <a:r>
              <a:rPr lang="en-US" sz="2700" dirty="0" err="1"/>
              <a:t>Steph</a:t>
            </a:r>
            <a:r>
              <a:rPr lang="en-US" sz="2700" dirty="0"/>
              <a:t>. She is afebrile and does not have any swollen lymph nodes. There is no rash on her hands or feet or inside her mouth. He prescribes an antibiotic and tells her parents that she needs to stay at home for a couple of days. He swabs the rash and sends the swab to the Microbiology Laboratory.</a:t>
            </a:r>
          </a:p>
        </p:txBody>
      </p:sp>
      <p:sp>
        <p:nvSpPr>
          <p:cNvPr id="2" name="Title 1"/>
          <p:cNvSpPr>
            <a:spLocks noGrp="1"/>
          </p:cNvSpPr>
          <p:nvPr>
            <p:ph type="title"/>
          </p:nvPr>
        </p:nvSpPr>
        <p:spPr/>
        <p:txBody>
          <a:bodyPr/>
          <a:lstStyle/>
          <a:p>
            <a:r>
              <a:rPr lang="en-US" dirty="0" smtClean="0"/>
              <a:t>The Case </a:t>
            </a:r>
            <a:endParaRPr lang="en-US" dirty="0"/>
          </a:p>
        </p:txBody>
      </p:sp>
    </p:spTree>
    <p:extLst>
      <p:ext uri="{BB962C8B-B14F-4D97-AF65-F5344CB8AC3E}">
        <p14:creationId xmlns:p14="http://schemas.microsoft.com/office/powerpoint/2010/main" val="4777926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000" dirty="0" smtClean="0"/>
          </a:p>
          <a:p>
            <a:pPr marL="0" indent="0" algn="ctr">
              <a:buNone/>
            </a:pPr>
            <a:endParaRPr lang="en-US" sz="4000" dirty="0"/>
          </a:p>
          <a:p>
            <a:pPr marL="0" indent="0" algn="ctr">
              <a:buNone/>
            </a:pPr>
            <a:r>
              <a:rPr lang="en-US" sz="4000" dirty="0" smtClean="0"/>
              <a:t>What </a:t>
            </a:r>
            <a:r>
              <a:rPr lang="en-US" sz="4000" dirty="0"/>
              <a:t>are the signs </a:t>
            </a:r>
            <a:r>
              <a:rPr lang="en-US" sz="4000" dirty="0" smtClean="0"/>
              <a:t>and symptoms? </a:t>
            </a:r>
            <a:endParaRPr lang="en-US" sz="4000" dirty="0"/>
          </a:p>
        </p:txBody>
      </p:sp>
      <p:sp>
        <p:nvSpPr>
          <p:cNvPr id="2" name="Title 1"/>
          <p:cNvSpPr>
            <a:spLocks noGrp="1"/>
          </p:cNvSpPr>
          <p:nvPr>
            <p:ph type="title"/>
          </p:nvPr>
        </p:nvSpPr>
        <p:spPr/>
        <p:txBody>
          <a:bodyPr/>
          <a:lstStyle/>
          <a:p>
            <a:r>
              <a:rPr lang="en-US" dirty="0" smtClean="0"/>
              <a:t>Body Systems Question 1 </a:t>
            </a:r>
            <a:br>
              <a:rPr lang="en-US" dirty="0" smtClean="0"/>
            </a:br>
            <a:r>
              <a:rPr lang="en-US" sz="2000" dirty="0" smtClean="0"/>
              <a:t>presented by: Pawan Dhaliwal</a:t>
            </a:r>
            <a:endParaRPr lang="en-US" sz="2000" dirty="0"/>
          </a:p>
        </p:txBody>
      </p:sp>
    </p:spTree>
    <p:extLst>
      <p:ext uri="{BB962C8B-B14F-4D97-AF65-F5344CB8AC3E}">
        <p14:creationId xmlns:p14="http://schemas.microsoft.com/office/powerpoint/2010/main" val="3807704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000" dirty="0" smtClean="0"/>
              <a:t>Let’s first look more closely at what is meant by a sign versus a symptom… </a:t>
            </a:r>
            <a:endParaRPr lang="en-US" sz="3000" dirty="0"/>
          </a:p>
        </p:txBody>
      </p:sp>
      <p:sp>
        <p:nvSpPr>
          <p:cNvPr id="3" name="Title 2"/>
          <p:cNvSpPr>
            <a:spLocks noGrp="1"/>
          </p:cNvSpPr>
          <p:nvPr>
            <p:ph type="title"/>
          </p:nvPr>
        </p:nvSpPr>
        <p:spPr/>
        <p:txBody>
          <a:bodyPr/>
          <a:lstStyle/>
          <a:p>
            <a:r>
              <a:rPr lang="en-US" dirty="0" smtClean="0"/>
              <a:t>Defining the terms</a:t>
            </a:r>
            <a:endParaRPr lang="en-US" dirty="0"/>
          </a:p>
        </p:txBody>
      </p:sp>
    </p:spTree>
    <p:extLst>
      <p:ext uri="{BB962C8B-B14F-4D97-AF65-F5344CB8AC3E}">
        <p14:creationId xmlns:p14="http://schemas.microsoft.com/office/powerpoint/2010/main" val="4915594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Sign vs. symptom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6538075"/>
              </p:ext>
            </p:extLst>
          </p:nvPr>
        </p:nvGraphicFramePr>
        <p:xfrm>
          <a:off x="354859" y="2504689"/>
          <a:ext cx="8407401" cy="3246120"/>
        </p:xfrm>
        <a:graphic>
          <a:graphicData uri="http://schemas.openxmlformats.org/drawingml/2006/table">
            <a:tbl>
              <a:tblPr firstRow="1" bandRow="1">
                <a:tableStyleId>{5C22544A-7EE6-4342-B048-85BDC9FD1C3A}</a:tableStyleId>
              </a:tblPr>
              <a:tblGrid>
                <a:gridCol w="2427941"/>
                <a:gridCol w="2943412"/>
                <a:gridCol w="3036048"/>
              </a:tblGrid>
              <a:tr h="324956">
                <a:tc>
                  <a:txBody>
                    <a:bodyPr/>
                    <a:lstStyle/>
                    <a:p>
                      <a:endParaRPr lang="en-US" sz="2100" dirty="0">
                        <a:solidFill>
                          <a:schemeClr val="tx2"/>
                        </a:solidFill>
                      </a:endParaRPr>
                    </a:p>
                  </a:txBody>
                  <a:tcPr/>
                </a:tc>
                <a:tc>
                  <a:txBody>
                    <a:bodyPr/>
                    <a:lstStyle/>
                    <a:p>
                      <a:r>
                        <a:rPr lang="en-US" sz="2100" dirty="0" smtClean="0">
                          <a:solidFill>
                            <a:schemeClr val="tx2"/>
                          </a:solidFill>
                        </a:rPr>
                        <a:t>Sign </a:t>
                      </a:r>
                      <a:endParaRPr lang="en-US" sz="2100" dirty="0">
                        <a:solidFill>
                          <a:schemeClr val="tx2"/>
                        </a:solidFill>
                      </a:endParaRPr>
                    </a:p>
                  </a:txBody>
                  <a:tcPr/>
                </a:tc>
                <a:tc>
                  <a:txBody>
                    <a:bodyPr/>
                    <a:lstStyle/>
                    <a:p>
                      <a:r>
                        <a:rPr lang="en-US" sz="2100" dirty="0" smtClean="0">
                          <a:solidFill>
                            <a:schemeClr val="tx2"/>
                          </a:solidFill>
                        </a:rPr>
                        <a:t>Symptom</a:t>
                      </a:r>
                      <a:endParaRPr lang="en-US" sz="2100" dirty="0">
                        <a:solidFill>
                          <a:schemeClr val="tx2"/>
                        </a:solidFill>
                      </a:endParaRPr>
                    </a:p>
                  </a:txBody>
                  <a:tcPr/>
                </a:tc>
              </a:tr>
              <a:tr h="324956">
                <a:tc>
                  <a:txBody>
                    <a:bodyPr/>
                    <a:lstStyle/>
                    <a:p>
                      <a:r>
                        <a:rPr lang="en-US" sz="2100" dirty="0" smtClean="0">
                          <a:solidFill>
                            <a:schemeClr val="tx2"/>
                          </a:solidFill>
                        </a:rPr>
                        <a:t>Taken note</a:t>
                      </a:r>
                      <a:r>
                        <a:rPr lang="en-US" sz="2100" baseline="0" dirty="0" smtClean="0">
                          <a:solidFill>
                            <a:schemeClr val="tx2"/>
                          </a:solidFill>
                        </a:rPr>
                        <a:t> of by… </a:t>
                      </a:r>
                      <a:endParaRPr lang="en-US" sz="2100" dirty="0">
                        <a:solidFill>
                          <a:schemeClr val="tx2"/>
                        </a:solidFill>
                      </a:endParaRPr>
                    </a:p>
                  </a:txBody>
                  <a:tcPr/>
                </a:tc>
                <a:tc>
                  <a:txBody>
                    <a:bodyPr/>
                    <a:lstStyle/>
                    <a:p>
                      <a:r>
                        <a:rPr lang="en-US" sz="2100" dirty="0" smtClean="0">
                          <a:solidFill>
                            <a:schemeClr val="tx2"/>
                          </a:solidFill>
                        </a:rPr>
                        <a:t>Healthcare professional</a:t>
                      </a:r>
                      <a:r>
                        <a:rPr lang="en-US" sz="2100" baseline="0" dirty="0" smtClean="0">
                          <a:solidFill>
                            <a:schemeClr val="tx2"/>
                          </a:solidFill>
                        </a:rPr>
                        <a:t> </a:t>
                      </a:r>
                      <a:endParaRPr lang="en-US" sz="2100" dirty="0">
                        <a:solidFill>
                          <a:schemeClr val="tx2"/>
                        </a:solidFill>
                      </a:endParaRPr>
                    </a:p>
                  </a:txBody>
                  <a:tcPr/>
                </a:tc>
                <a:tc>
                  <a:txBody>
                    <a:bodyPr/>
                    <a:lstStyle/>
                    <a:p>
                      <a:r>
                        <a:rPr lang="en-US" sz="2100" dirty="0" smtClean="0">
                          <a:solidFill>
                            <a:schemeClr val="tx2"/>
                          </a:solidFill>
                        </a:rPr>
                        <a:t>Patient </a:t>
                      </a:r>
                      <a:endParaRPr lang="en-US" sz="2100" dirty="0">
                        <a:solidFill>
                          <a:schemeClr val="tx2"/>
                        </a:solidFill>
                      </a:endParaRPr>
                    </a:p>
                  </a:txBody>
                  <a:tcPr/>
                </a:tc>
              </a:tr>
              <a:tr h="324956">
                <a:tc>
                  <a:txBody>
                    <a:bodyPr/>
                    <a:lstStyle/>
                    <a:p>
                      <a:r>
                        <a:rPr lang="en-US" sz="2100" dirty="0" smtClean="0">
                          <a:solidFill>
                            <a:schemeClr val="tx2"/>
                          </a:solidFill>
                        </a:rPr>
                        <a:t>Characteristics</a:t>
                      </a:r>
                      <a:r>
                        <a:rPr lang="en-US" sz="2100" baseline="0" dirty="0" smtClean="0">
                          <a:solidFill>
                            <a:schemeClr val="tx2"/>
                          </a:solidFill>
                        </a:rPr>
                        <a:t> are… </a:t>
                      </a:r>
                      <a:endParaRPr lang="en-US" sz="2100" dirty="0">
                        <a:solidFill>
                          <a:schemeClr val="tx2"/>
                        </a:solidFill>
                      </a:endParaRPr>
                    </a:p>
                  </a:txBody>
                  <a:tcPr/>
                </a:tc>
                <a:tc>
                  <a:txBody>
                    <a:bodyPr/>
                    <a:lstStyle/>
                    <a:p>
                      <a:r>
                        <a:rPr lang="en-US" sz="2100" dirty="0" smtClean="0">
                          <a:solidFill>
                            <a:schemeClr val="tx2"/>
                          </a:solidFill>
                        </a:rPr>
                        <a:t>Objective</a:t>
                      </a:r>
                      <a:r>
                        <a:rPr lang="en-US" sz="2100" baseline="0" dirty="0" smtClean="0">
                          <a:solidFill>
                            <a:schemeClr val="tx2"/>
                          </a:solidFill>
                        </a:rPr>
                        <a:t> </a:t>
                      </a:r>
                      <a:endParaRPr lang="en-US" sz="2100" dirty="0">
                        <a:solidFill>
                          <a:schemeClr val="tx2"/>
                        </a:solidFill>
                      </a:endParaRPr>
                    </a:p>
                  </a:txBody>
                  <a:tcPr/>
                </a:tc>
                <a:tc>
                  <a:txBody>
                    <a:bodyPr/>
                    <a:lstStyle/>
                    <a:p>
                      <a:r>
                        <a:rPr lang="en-US" sz="2100" dirty="0" smtClean="0">
                          <a:solidFill>
                            <a:schemeClr val="tx2"/>
                          </a:solidFill>
                        </a:rPr>
                        <a:t>Subjective</a:t>
                      </a:r>
                      <a:r>
                        <a:rPr lang="en-US" sz="2100" baseline="0" dirty="0" smtClean="0">
                          <a:solidFill>
                            <a:schemeClr val="tx2"/>
                          </a:solidFill>
                        </a:rPr>
                        <a:t> </a:t>
                      </a:r>
                      <a:endParaRPr lang="en-US" sz="2100" dirty="0">
                        <a:solidFill>
                          <a:schemeClr val="tx2"/>
                        </a:solidFill>
                      </a:endParaRPr>
                    </a:p>
                  </a:txBody>
                  <a:tcPr/>
                </a:tc>
              </a:tr>
              <a:tr h="1056105">
                <a:tc>
                  <a:txBody>
                    <a:bodyPr/>
                    <a:lstStyle/>
                    <a:p>
                      <a:r>
                        <a:rPr lang="en-US" sz="2100" dirty="0" smtClean="0">
                          <a:solidFill>
                            <a:schemeClr val="tx2"/>
                          </a:solidFill>
                        </a:rPr>
                        <a:t>Examples </a:t>
                      </a:r>
                      <a:endParaRPr lang="en-US" sz="2100" dirty="0">
                        <a:solidFill>
                          <a:schemeClr val="tx2"/>
                        </a:solidFill>
                      </a:endParaRPr>
                    </a:p>
                  </a:txBody>
                  <a:tcPr/>
                </a:tc>
                <a:tc>
                  <a:txBody>
                    <a:bodyPr/>
                    <a:lstStyle/>
                    <a:p>
                      <a:pPr marL="285750" indent="-285750">
                        <a:buFont typeface="Arial"/>
                        <a:buChar char="•"/>
                      </a:pPr>
                      <a:r>
                        <a:rPr lang="en-US" sz="2100" dirty="0" smtClean="0">
                          <a:solidFill>
                            <a:schemeClr val="tx2"/>
                          </a:solidFill>
                        </a:rPr>
                        <a:t>High blood pressure</a:t>
                      </a:r>
                    </a:p>
                    <a:p>
                      <a:pPr marL="285750" indent="-285750">
                        <a:buFont typeface="Arial"/>
                        <a:buChar char="•"/>
                      </a:pPr>
                      <a:r>
                        <a:rPr lang="en-US" sz="2100" dirty="0" smtClean="0">
                          <a:solidFill>
                            <a:schemeClr val="tx2"/>
                          </a:solidFill>
                        </a:rPr>
                        <a:t>Abnormal</a:t>
                      </a:r>
                      <a:r>
                        <a:rPr lang="en-US" sz="2100" baseline="0" dirty="0" smtClean="0">
                          <a:solidFill>
                            <a:schemeClr val="tx2"/>
                          </a:solidFill>
                        </a:rPr>
                        <a:t> densities in lungs detected on x-ray </a:t>
                      </a:r>
                      <a:endParaRPr lang="en-US" sz="2100" dirty="0" smtClean="0">
                        <a:solidFill>
                          <a:schemeClr val="tx2"/>
                        </a:solidFill>
                      </a:endParaRPr>
                    </a:p>
                    <a:p>
                      <a:endParaRPr lang="en-US" sz="2100" dirty="0">
                        <a:solidFill>
                          <a:schemeClr val="tx2"/>
                        </a:solidFill>
                      </a:endParaRPr>
                    </a:p>
                  </a:txBody>
                  <a:tcPr/>
                </a:tc>
                <a:tc>
                  <a:txBody>
                    <a:bodyPr/>
                    <a:lstStyle/>
                    <a:p>
                      <a:pPr marL="285750" indent="-285750">
                        <a:buFont typeface="Arial"/>
                        <a:buChar char="•"/>
                      </a:pPr>
                      <a:r>
                        <a:rPr lang="en-US" sz="2100" dirty="0" smtClean="0">
                          <a:solidFill>
                            <a:schemeClr val="tx2"/>
                          </a:solidFill>
                        </a:rPr>
                        <a:t>Feelings</a:t>
                      </a:r>
                      <a:r>
                        <a:rPr lang="en-US" sz="2100" baseline="0" dirty="0" smtClean="0">
                          <a:solidFill>
                            <a:schemeClr val="tx2"/>
                          </a:solidFill>
                        </a:rPr>
                        <a:t> of tiredness or pain </a:t>
                      </a:r>
                    </a:p>
                    <a:p>
                      <a:pPr marL="285750" indent="-285750">
                        <a:buFont typeface="Arial"/>
                        <a:buChar char="•"/>
                      </a:pPr>
                      <a:r>
                        <a:rPr lang="en-US" sz="2100" baseline="0" dirty="0" smtClean="0">
                          <a:solidFill>
                            <a:schemeClr val="tx2"/>
                          </a:solidFill>
                        </a:rPr>
                        <a:t>Observation of skin rash </a:t>
                      </a:r>
                      <a:endParaRPr lang="en-US" sz="2100" dirty="0">
                        <a:solidFill>
                          <a:schemeClr val="tx2"/>
                        </a:solidFill>
                      </a:endParaRPr>
                    </a:p>
                  </a:txBody>
                  <a:tcPr/>
                </a:tc>
              </a:tr>
            </a:tbl>
          </a:graphicData>
        </a:graphic>
      </p:graphicFrame>
      <p:sp>
        <p:nvSpPr>
          <p:cNvPr id="2" name="TextBox 1"/>
          <p:cNvSpPr txBox="1"/>
          <p:nvPr/>
        </p:nvSpPr>
        <p:spPr>
          <a:xfrm>
            <a:off x="740869" y="1906024"/>
            <a:ext cx="7179519" cy="461665"/>
          </a:xfrm>
          <a:prstGeom prst="rect">
            <a:avLst/>
          </a:prstGeom>
          <a:noFill/>
        </p:spPr>
        <p:txBody>
          <a:bodyPr wrap="none" rtlCol="0">
            <a:spAutoFit/>
          </a:bodyPr>
          <a:lstStyle/>
          <a:p>
            <a:r>
              <a:rPr lang="en-US" sz="2400" dirty="0" smtClean="0">
                <a:solidFill>
                  <a:schemeClr val="tx2"/>
                </a:solidFill>
              </a:rPr>
              <a:t>Table 1: Differences between a sign and a symptom</a:t>
            </a:r>
            <a:r>
              <a:rPr lang="en-US" sz="2400" baseline="30000" dirty="0" smtClean="0">
                <a:solidFill>
                  <a:schemeClr val="tx2"/>
                </a:solidFill>
              </a:rPr>
              <a:t>1</a:t>
            </a:r>
            <a:endParaRPr lang="en-US" sz="2400" baseline="30000" dirty="0">
              <a:solidFill>
                <a:schemeClr val="tx2"/>
              </a:solidFill>
            </a:endParaRPr>
          </a:p>
        </p:txBody>
      </p:sp>
    </p:spTree>
    <p:extLst>
      <p:ext uri="{BB962C8B-B14F-4D97-AF65-F5344CB8AC3E}">
        <p14:creationId xmlns:p14="http://schemas.microsoft.com/office/powerpoint/2010/main" val="42095633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illness characteristic can be a sign, symptom (or both) depending on the </a:t>
            </a:r>
            <a:r>
              <a:rPr lang="en-US" i="1" dirty="0" smtClean="0"/>
              <a:t>observer(s):</a:t>
            </a:r>
            <a:r>
              <a:rPr lang="en-US" baseline="30000" dirty="0" smtClean="0"/>
              <a:t>2 </a:t>
            </a:r>
          </a:p>
          <a:p>
            <a:pPr marL="45720" indent="0">
              <a:buNone/>
            </a:pPr>
            <a:endParaRPr lang="en-US" dirty="0"/>
          </a:p>
          <a:p>
            <a:pPr marL="45720" indent="0">
              <a:buNone/>
            </a:pPr>
            <a:endParaRPr lang="en-US" dirty="0" smtClean="0"/>
          </a:p>
          <a:p>
            <a:pPr marL="45720" indent="0">
              <a:buNone/>
            </a:pPr>
            <a:endParaRPr lang="en-US" dirty="0" smtClean="0"/>
          </a:p>
          <a:p>
            <a:pPr marL="45720" indent="0">
              <a:buNone/>
            </a:pPr>
            <a:endParaRPr lang="en-US" dirty="0"/>
          </a:p>
          <a:p>
            <a:pPr marL="45720" indent="0">
              <a:buNone/>
            </a:pP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Sign vs. symptom</a:t>
            </a:r>
            <a:endParaRPr lang="en-US" dirty="0"/>
          </a:p>
        </p:txBody>
      </p:sp>
      <p:pic>
        <p:nvPicPr>
          <p:cNvPr id="4" name="Picture 3" descr="doctor-clip-art-784399_700688_doctor_clipa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362855" y="3254987"/>
            <a:ext cx="1842845" cy="2552017"/>
          </a:xfrm>
          <a:prstGeom prst="rect">
            <a:avLst/>
          </a:prstGeom>
        </p:spPr>
      </p:pic>
      <p:pic>
        <p:nvPicPr>
          <p:cNvPr id="5" name="Picture 4" descr="092549fe7f107072c4bc6f564c469a5d.jpg"/>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076153" y="4498248"/>
            <a:ext cx="658005" cy="1279764"/>
          </a:xfrm>
          <a:prstGeom prst="rect">
            <a:avLst/>
          </a:prstGeom>
        </p:spPr>
      </p:pic>
      <p:pic>
        <p:nvPicPr>
          <p:cNvPr id="6" name="Picture 5" descr="doctor-clip-art-784399_700688_doctor_clipart.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01243" y="3272026"/>
            <a:ext cx="1842845" cy="2552017"/>
          </a:xfrm>
          <a:prstGeom prst="rect">
            <a:avLst/>
          </a:prstGeom>
        </p:spPr>
      </p:pic>
      <p:pic>
        <p:nvPicPr>
          <p:cNvPr id="7" name="Picture 6" descr="092549fe7f107072c4bc6f564c469a5d.jpg"/>
          <p:cNvPicPr>
            <a:picLocks noChangeAspect="1"/>
          </p:cNvPicPr>
          <p:nvPr/>
        </p:nvPicPr>
        <p:blipFill>
          <a:blip r:embed="rId4"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8203125" y="4530228"/>
            <a:ext cx="658005" cy="1279764"/>
          </a:xfrm>
          <a:prstGeom prst="rect">
            <a:avLst/>
          </a:prstGeom>
        </p:spPr>
      </p:pic>
      <p:sp>
        <p:nvSpPr>
          <p:cNvPr id="8" name="TextBox 7"/>
          <p:cNvSpPr txBox="1"/>
          <p:nvPr/>
        </p:nvSpPr>
        <p:spPr>
          <a:xfrm>
            <a:off x="3008258" y="5943912"/>
            <a:ext cx="1524000" cy="369332"/>
          </a:xfrm>
          <a:prstGeom prst="rect">
            <a:avLst/>
          </a:prstGeom>
          <a:noFill/>
        </p:spPr>
        <p:txBody>
          <a:bodyPr wrap="square" rtlCol="0">
            <a:spAutoFit/>
          </a:bodyPr>
          <a:lstStyle/>
          <a:p>
            <a:r>
              <a:rPr lang="en-US" dirty="0" smtClean="0">
                <a:solidFill>
                  <a:schemeClr val="tx2"/>
                </a:solidFill>
              </a:rPr>
              <a:t>Sign</a:t>
            </a:r>
            <a:endParaRPr lang="en-US" dirty="0">
              <a:solidFill>
                <a:schemeClr val="tx2"/>
              </a:solidFill>
            </a:endParaRPr>
          </a:p>
        </p:txBody>
      </p:sp>
      <p:sp>
        <p:nvSpPr>
          <p:cNvPr id="9" name="TextBox 8"/>
          <p:cNvSpPr txBox="1"/>
          <p:nvPr/>
        </p:nvSpPr>
        <p:spPr>
          <a:xfrm>
            <a:off x="4790055" y="5943911"/>
            <a:ext cx="1136850" cy="369332"/>
          </a:xfrm>
          <a:prstGeom prst="rect">
            <a:avLst/>
          </a:prstGeom>
          <a:noFill/>
        </p:spPr>
        <p:txBody>
          <a:bodyPr wrap="none" rtlCol="0">
            <a:spAutoFit/>
          </a:bodyPr>
          <a:lstStyle/>
          <a:p>
            <a:r>
              <a:rPr lang="en-US" dirty="0" smtClean="0">
                <a:solidFill>
                  <a:schemeClr val="tx2"/>
                </a:solidFill>
              </a:rPr>
              <a:t>Symptom</a:t>
            </a:r>
            <a:endParaRPr lang="en-US" dirty="0">
              <a:solidFill>
                <a:schemeClr val="tx2"/>
              </a:solidFill>
            </a:endParaRPr>
          </a:p>
        </p:txBody>
      </p:sp>
      <p:sp>
        <p:nvSpPr>
          <p:cNvPr id="10" name="TextBox 9"/>
          <p:cNvSpPr txBox="1"/>
          <p:nvPr/>
        </p:nvSpPr>
        <p:spPr>
          <a:xfrm>
            <a:off x="6487005" y="5926873"/>
            <a:ext cx="2523535" cy="369332"/>
          </a:xfrm>
          <a:prstGeom prst="rect">
            <a:avLst/>
          </a:prstGeom>
          <a:noFill/>
        </p:spPr>
        <p:txBody>
          <a:bodyPr wrap="none" rtlCol="0">
            <a:spAutoFit/>
          </a:bodyPr>
          <a:lstStyle/>
          <a:p>
            <a:r>
              <a:rPr lang="en-US" dirty="0" smtClean="0">
                <a:solidFill>
                  <a:schemeClr val="tx2"/>
                </a:solidFill>
              </a:rPr>
              <a:t>Both sign and symptom</a:t>
            </a:r>
            <a:endParaRPr lang="en-US" dirty="0">
              <a:solidFill>
                <a:schemeClr val="tx2"/>
              </a:solidFill>
            </a:endParaRPr>
          </a:p>
        </p:txBody>
      </p:sp>
      <p:sp>
        <p:nvSpPr>
          <p:cNvPr id="11" name="TextBox 10"/>
          <p:cNvSpPr txBox="1"/>
          <p:nvPr/>
        </p:nvSpPr>
        <p:spPr>
          <a:xfrm>
            <a:off x="174365" y="5941813"/>
            <a:ext cx="2800804" cy="369332"/>
          </a:xfrm>
          <a:prstGeom prst="rect">
            <a:avLst/>
          </a:prstGeom>
          <a:noFill/>
        </p:spPr>
        <p:txBody>
          <a:bodyPr wrap="none" rtlCol="0">
            <a:spAutoFit/>
          </a:bodyPr>
          <a:lstStyle/>
          <a:p>
            <a:r>
              <a:rPr lang="en-US" dirty="0" smtClean="0">
                <a:solidFill>
                  <a:schemeClr val="tx2"/>
                </a:solidFill>
              </a:rPr>
              <a:t>Illness characteristic is (a): </a:t>
            </a:r>
            <a:endParaRPr lang="en-US" dirty="0">
              <a:solidFill>
                <a:schemeClr val="tx2"/>
              </a:solidFill>
            </a:endParaRPr>
          </a:p>
        </p:txBody>
      </p:sp>
      <p:sp>
        <p:nvSpPr>
          <p:cNvPr id="12" name="TextBox 11"/>
          <p:cNvSpPr txBox="1"/>
          <p:nvPr/>
        </p:nvSpPr>
        <p:spPr>
          <a:xfrm>
            <a:off x="2779927" y="2853765"/>
            <a:ext cx="838691" cy="369332"/>
          </a:xfrm>
          <a:prstGeom prst="rect">
            <a:avLst/>
          </a:prstGeom>
          <a:noFill/>
        </p:spPr>
        <p:txBody>
          <a:bodyPr wrap="none" rtlCol="0">
            <a:spAutoFit/>
          </a:bodyPr>
          <a:lstStyle/>
          <a:p>
            <a:r>
              <a:rPr lang="en-US" dirty="0" smtClean="0">
                <a:solidFill>
                  <a:schemeClr val="tx2"/>
                </a:solidFill>
              </a:rPr>
              <a:t>Doctor </a:t>
            </a:r>
            <a:endParaRPr lang="en-US" dirty="0">
              <a:solidFill>
                <a:schemeClr val="tx2"/>
              </a:solidFill>
            </a:endParaRPr>
          </a:p>
        </p:txBody>
      </p:sp>
      <p:sp>
        <p:nvSpPr>
          <p:cNvPr id="13" name="TextBox 12"/>
          <p:cNvSpPr txBox="1"/>
          <p:nvPr/>
        </p:nvSpPr>
        <p:spPr>
          <a:xfrm>
            <a:off x="4985509" y="2854800"/>
            <a:ext cx="897000" cy="369332"/>
          </a:xfrm>
          <a:prstGeom prst="rect">
            <a:avLst/>
          </a:prstGeom>
          <a:noFill/>
        </p:spPr>
        <p:txBody>
          <a:bodyPr wrap="none" rtlCol="0">
            <a:spAutoFit/>
          </a:bodyPr>
          <a:lstStyle/>
          <a:p>
            <a:r>
              <a:rPr lang="en-US" dirty="0" smtClean="0">
                <a:solidFill>
                  <a:schemeClr val="tx2"/>
                </a:solidFill>
              </a:rPr>
              <a:t>Patient </a:t>
            </a:r>
            <a:endParaRPr lang="en-US" dirty="0">
              <a:solidFill>
                <a:schemeClr val="tx2"/>
              </a:solidFill>
            </a:endParaRPr>
          </a:p>
        </p:txBody>
      </p:sp>
      <p:sp>
        <p:nvSpPr>
          <p:cNvPr id="14" name="TextBox 13"/>
          <p:cNvSpPr txBox="1"/>
          <p:nvPr/>
        </p:nvSpPr>
        <p:spPr>
          <a:xfrm>
            <a:off x="6487005" y="2854800"/>
            <a:ext cx="2036059" cy="369332"/>
          </a:xfrm>
          <a:prstGeom prst="rect">
            <a:avLst/>
          </a:prstGeom>
          <a:noFill/>
        </p:spPr>
        <p:txBody>
          <a:bodyPr wrap="none" rtlCol="0">
            <a:spAutoFit/>
          </a:bodyPr>
          <a:lstStyle/>
          <a:p>
            <a:r>
              <a:rPr lang="en-US" dirty="0" smtClean="0">
                <a:solidFill>
                  <a:schemeClr val="tx2"/>
                </a:solidFill>
              </a:rPr>
              <a:t>Doctor and Patient </a:t>
            </a:r>
            <a:endParaRPr lang="en-US" dirty="0">
              <a:solidFill>
                <a:schemeClr val="tx2"/>
              </a:solidFill>
            </a:endParaRPr>
          </a:p>
        </p:txBody>
      </p:sp>
    </p:spTree>
    <p:extLst>
      <p:ext uri="{BB962C8B-B14F-4D97-AF65-F5344CB8AC3E}">
        <p14:creationId xmlns:p14="http://schemas.microsoft.com/office/powerpoint/2010/main" val="15662938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Stephanie’s Signs </a:t>
            </a:r>
            <a:endParaRPr lang="en-US" dirty="0"/>
          </a:p>
        </p:txBody>
      </p:sp>
      <p:pic>
        <p:nvPicPr>
          <p:cNvPr id="5" name="Picture 4" descr="clipboard.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436575">
            <a:off x="3836730" y="1009368"/>
            <a:ext cx="4041246" cy="5714322"/>
          </a:xfrm>
          <a:prstGeom prst="rect">
            <a:avLst/>
          </a:prstGeom>
        </p:spPr>
      </p:pic>
      <p:sp>
        <p:nvSpPr>
          <p:cNvPr id="6" name="TextBox 5"/>
          <p:cNvSpPr txBox="1"/>
          <p:nvPr/>
        </p:nvSpPr>
        <p:spPr>
          <a:xfrm rot="510193">
            <a:off x="4604845" y="2143241"/>
            <a:ext cx="2432826" cy="4154983"/>
          </a:xfrm>
          <a:prstGeom prst="rect">
            <a:avLst/>
          </a:prstGeom>
          <a:noFill/>
        </p:spPr>
        <p:txBody>
          <a:bodyPr wrap="square" rtlCol="0">
            <a:spAutoFit/>
          </a:bodyPr>
          <a:lstStyle/>
          <a:p>
            <a:pPr marL="285750" indent="-285750">
              <a:buFont typeface="Arial"/>
              <a:buChar char="•"/>
            </a:pPr>
            <a:r>
              <a:rPr lang="en-US" sz="2400" dirty="0" smtClean="0"/>
              <a:t>Red sores around mouth and nose </a:t>
            </a:r>
          </a:p>
          <a:p>
            <a:pPr marL="285750" indent="-285750">
              <a:buFont typeface="Arial"/>
              <a:buChar char="•"/>
            </a:pPr>
            <a:r>
              <a:rPr lang="en-US" sz="2400" dirty="0" smtClean="0"/>
              <a:t>Afebrile</a:t>
            </a:r>
          </a:p>
          <a:p>
            <a:pPr marL="285750" indent="-285750">
              <a:buFont typeface="Arial"/>
              <a:buChar char="•"/>
            </a:pPr>
            <a:r>
              <a:rPr lang="en-US" sz="2400" dirty="0" smtClean="0"/>
              <a:t>No swollen lymph nodes</a:t>
            </a:r>
          </a:p>
          <a:p>
            <a:pPr marL="285750" indent="-285750">
              <a:buFont typeface="Arial"/>
              <a:buChar char="•"/>
            </a:pPr>
            <a:r>
              <a:rPr lang="en-US" sz="2400" dirty="0" smtClean="0"/>
              <a:t>No rash on hands/feet or inside of mouth </a:t>
            </a:r>
          </a:p>
          <a:p>
            <a:pPr marL="285750" indent="-285750">
              <a:buFont typeface="Arial"/>
              <a:buChar char="•"/>
            </a:pPr>
            <a:endParaRPr lang="en-US" sz="2400" dirty="0"/>
          </a:p>
        </p:txBody>
      </p:sp>
      <p:grpSp>
        <p:nvGrpSpPr>
          <p:cNvPr id="15" name="Group 14"/>
          <p:cNvGrpSpPr/>
          <p:nvPr/>
        </p:nvGrpSpPr>
        <p:grpSpPr>
          <a:xfrm>
            <a:off x="6489563" y="2433937"/>
            <a:ext cx="2967264" cy="2504377"/>
            <a:chOff x="6489563" y="2433937"/>
            <a:chExt cx="2967264" cy="2504377"/>
          </a:xfrm>
        </p:grpSpPr>
        <p:pic>
          <p:nvPicPr>
            <p:cNvPr id="7" name="Picture 6" descr="thought bubble.png"/>
            <p:cNvPicPr>
              <a:picLocks noChangeAspect="1"/>
            </p:cNvPicPr>
            <p:nvPr/>
          </p:nvPicPr>
          <p:blipFill>
            <a:blip r:embed="rId4">
              <a:extLst>
                <a:ext uri="{28A0092B-C50C-407E-A947-70E740481C1C}">
                  <a14:useLocalDpi xmlns:a14="http://schemas.microsoft.com/office/drawing/2010/main"/>
                </a:ext>
              </a:extLst>
            </a:blip>
            <a:stretch>
              <a:fillRect/>
            </a:stretch>
          </p:blipFill>
          <p:spPr>
            <a:xfrm rot="13984458" flipH="1" flipV="1">
              <a:off x="6721006" y="2202494"/>
              <a:ext cx="2504377" cy="2967264"/>
            </a:xfrm>
            <a:prstGeom prst="rect">
              <a:avLst/>
            </a:prstGeom>
          </p:spPr>
        </p:pic>
        <p:sp>
          <p:nvSpPr>
            <p:cNvPr id="12" name="TextBox 11"/>
            <p:cNvSpPr txBox="1"/>
            <p:nvPr/>
          </p:nvSpPr>
          <p:spPr>
            <a:xfrm>
              <a:off x="7335017" y="2778333"/>
              <a:ext cx="1585891" cy="1754327"/>
            </a:xfrm>
            <a:prstGeom prst="rect">
              <a:avLst/>
            </a:prstGeom>
            <a:noFill/>
          </p:spPr>
          <p:txBody>
            <a:bodyPr wrap="none" rtlCol="0">
              <a:spAutoFit/>
            </a:bodyPr>
            <a:lstStyle/>
            <a:p>
              <a:r>
                <a:rPr lang="en-US" dirty="0" smtClean="0"/>
                <a:t>Can you define </a:t>
              </a:r>
            </a:p>
            <a:p>
              <a:r>
                <a:rPr lang="en-US" dirty="0"/>
                <a:t>t</a:t>
              </a:r>
              <a:r>
                <a:rPr lang="en-US" dirty="0" smtClean="0"/>
                <a:t>his medical </a:t>
              </a:r>
            </a:p>
            <a:p>
              <a:r>
                <a:rPr lang="en-US" dirty="0" smtClean="0"/>
                <a:t>sign? </a:t>
              </a:r>
            </a:p>
            <a:p>
              <a:endParaRPr lang="en-US" dirty="0"/>
            </a:p>
            <a:p>
              <a:r>
                <a:rPr lang="en-US" dirty="0" smtClean="0"/>
                <a:t>Click for the </a:t>
              </a:r>
            </a:p>
            <a:p>
              <a:r>
                <a:rPr lang="en-US" dirty="0" smtClean="0"/>
                <a:t>answer! </a:t>
              </a:r>
              <a:endParaRPr lang="en-US" dirty="0"/>
            </a:p>
          </p:txBody>
        </p:sp>
      </p:grpSp>
      <p:grpSp>
        <p:nvGrpSpPr>
          <p:cNvPr id="18" name="Group 17"/>
          <p:cNvGrpSpPr/>
          <p:nvPr/>
        </p:nvGrpSpPr>
        <p:grpSpPr>
          <a:xfrm>
            <a:off x="7299125" y="2808215"/>
            <a:ext cx="1570691" cy="1624839"/>
            <a:chOff x="7286783" y="2796512"/>
            <a:chExt cx="1651664" cy="1624839"/>
          </a:xfrm>
        </p:grpSpPr>
        <p:sp>
          <p:nvSpPr>
            <p:cNvPr id="16" name="Rectangle 15"/>
            <p:cNvSpPr/>
            <p:nvPr/>
          </p:nvSpPr>
          <p:spPr>
            <a:xfrm>
              <a:off x="7314681" y="2796512"/>
              <a:ext cx="1623766" cy="1624839"/>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7286783" y="3185604"/>
              <a:ext cx="1353907" cy="923330"/>
            </a:xfrm>
            <a:prstGeom prst="rect">
              <a:avLst/>
            </a:prstGeom>
            <a:noFill/>
          </p:spPr>
          <p:txBody>
            <a:bodyPr wrap="none" rtlCol="0">
              <a:spAutoFit/>
            </a:bodyPr>
            <a:lstStyle/>
            <a:p>
              <a:r>
                <a:rPr lang="en-US" dirty="0" smtClean="0"/>
                <a:t>Afebrile: </a:t>
              </a:r>
            </a:p>
            <a:p>
              <a:r>
                <a:rPr lang="en-US" dirty="0" smtClean="0"/>
                <a:t>absence of</a:t>
              </a:r>
            </a:p>
            <a:p>
              <a:r>
                <a:rPr lang="en-US" dirty="0" smtClean="0"/>
                <a:t>fever</a:t>
              </a:r>
              <a:r>
                <a:rPr lang="en-US" baseline="30000" dirty="0" smtClean="0"/>
                <a:t>3</a:t>
              </a:r>
              <a:r>
                <a:rPr lang="en-US" dirty="0" smtClean="0"/>
                <a:t> </a:t>
              </a:r>
              <a:endParaRPr lang="en-US" dirty="0"/>
            </a:p>
          </p:txBody>
        </p:sp>
      </p:grpSp>
      <p:pic>
        <p:nvPicPr>
          <p:cNvPr id="3" name="Picture 2" descr="doctor-clip-art-784399_700688_doctor_clipart.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289778" y="1853536"/>
            <a:ext cx="3366118" cy="4661481"/>
          </a:xfrm>
          <a:prstGeom prst="rect">
            <a:avLst/>
          </a:prstGeom>
        </p:spPr>
      </p:pic>
    </p:spTree>
    <p:extLst>
      <p:ext uri="{BB962C8B-B14F-4D97-AF65-F5344CB8AC3E}">
        <p14:creationId xmlns:p14="http://schemas.microsoft.com/office/powerpoint/2010/main" val="35717656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checkerboard(across)">
                                      <p:cBhvr>
                                        <p:cTn id="11" dur="500"/>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6">
                                            <p:txEl>
                                              <p:pRg st="1" end="1"/>
                                            </p:txEl>
                                          </p:spTgt>
                                        </p:tgtEl>
                                        <p:attrNameLst>
                                          <p:attrName>style.visibility</p:attrName>
                                        </p:attrNameLst>
                                      </p:cBhvr>
                                      <p:to>
                                        <p:strVal val="visible"/>
                                      </p:to>
                                    </p:set>
                                    <p:animEffect transition="in" filter="checkerboard(across)">
                                      <p:cBhvr>
                                        <p:cTn id="16" dur="500"/>
                                        <p:tgtEl>
                                          <p:spTgt spid="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checkerboard(across)">
                                      <p:cBhvr>
                                        <p:cTn id="21" dur="500"/>
                                        <p:tgtEl>
                                          <p:spTgt spid="6">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checkerboard(across)">
                                      <p:cBhvr>
                                        <p:cTn id="26" dur="500"/>
                                        <p:tgtEl>
                                          <p:spTgt spid="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dissolve">
                                      <p:cBhvr>
                                        <p:cTn id="3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0439" y="1877840"/>
            <a:ext cx="8407893" cy="4407408"/>
          </a:xfrm>
        </p:spPr>
        <p:txBody>
          <a:bodyPr/>
          <a:lstStyle/>
          <a:p>
            <a:r>
              <a:rPr lang="en-US" sz="2800" dirty="0" smtClean="0"/>
              <a:t>The microbiology lab test results, when they are completed, will also be another one of Stephanie’s signs</a:t>
            </a:r>
          </a:p>
          <a:p>
            <a:pPr marL="45720" indent="0">
              <a:buNone/>
            </a:pP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Stephanie’s signs</a:t>
            </a:r>
            <a:endParaRPr lang="en-US" dirty="0"/>
          </a:p>
        </p:txBody>
      </p:sp>
      <p:pic>
        <p:nvPicPr>
          <p:cNvPr id="7" name="Picture 6" descr="results.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718321" y="3666249"/>
            <a:ext cx="3043939" cy="2665138"/>
          </a:xfrm>
          <a:prstGeom prst="rect">
            <a:avLst/>
          </a:prstGeom>
        </p:spPr>
      </p:pic>
      <p:pic>
        <p:nvPicPr>
          <p:cNvPr id="8" name="Picture 7" descr="petri dish.png"/>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52800" y="3245981"/>
            <a:ext cx="5256646" cy="2039579"/>
          </a:xfrm>
          <a:prstGeom prst="rect">
            <a:avLst/>
          </a:prstGeom>
        </p:spPr>
      </p:pic>
    </p:spTree>
    <p:extLst>
      <p:ext uri="{BB962C8B-B14F-4D97-AF65-F5344CB8AC3E}">
        <p14:creationId xmlns:p14="http://schemas.microsoft.com/office/powerpoint/2010/main" val="3326824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Stephanie’s Symptoms</a:t>
            </a:r>
            <a:endParaRPr lang="en-US" dirty="0"/>
          </a:p>
        </p:txBody>
      </p:sp>
      <p:pic>
        <p:nvPicPr>
          <p:cNvPr id="3" name="Picture 2" descr="092549fe7f107072c4bc6f564c469a5d.jpg"/>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563278" y="2045160"/>
            <a:ext cx="2136559" cy="4155425"/>
          </a:xfrm>
          <a:prstGeom prst="rect">
            <a:avLst/>
          </a:prstGeom>
        </p:spPr>
      </p:pic>
      <p:sp>
        <p:nvSpPr>
          <p:cNvPr id="4" name="TextBox 3"/>
          <p:cNvSpPr txBox="1"/>
          <p:nvPr/>
        </p:nvSpPr>
        <p:spPr>
          <a:xfrm>
            <a:off x="3018118" y="1807884"/>
            <a:ext cx="5744142" cy="4324261"/>
          </a:xfrm>
          <a:prstGeom prst="rect">
            <a:avLst/>
          </a:prstGeom>
          <a:noFill/>
        </p:spPr>
        <p:txBody>
          <a:bodyPr wrap="square" rtlCol="0">
            <a:spAutoFit/>
          </a:bodyPr>
          <a:lstStyle/>
          <a:p>
            <a:r>
              <a:rPr lang="en-US" sz="2500" dirty="0" smtClean="0">
                <a:solidFill>
                  <a:schemeClr val="tx2"/>
                </a:solidFill>
              </a:rPr>
              <a:t>As noted before, a symptom is a subjective characteristic experienced (e.g. felt or observed) by the patient. </a:t>
            </a:r>
          </a:p>
          <a:p>
            <a:endParaRPr lang="en-US" sz="2500" dirty="0">
              <a:solidFill>
                <a:schemeClr val="tx2"/>
              </a:solidFill>
            </a:endParaRPr>
          </a:p>
          <a:p>
            <a:r>
              <a:rPr lang="en-US" sz="2500" dirty="0" smtClean="0">
                <a:solidFill>
                  <a:schemeClr val="tx2"/>
                </a:solidFill>
              </a:rPr>
              <a:t>In this case, the symptom is the rash around Stephanie’s nose and mouth. </a:t>
            </a:r>
          </a:p>
          <a:p>
            <a:endParaRPr lang="en-US" sz="2500" dirty="0">
              <a:solidFill>
                <a:schemeClr val="tx2"/>
              </a:solidFill>
            </a:endParaRPr>
          </a:p>
          <a:p>
            <a:r>
              <a:rPr lang="en-US" sz="2500" dirty="0" smtClean="0">
                <a:solidFill>
                  <a:schemeClr val="tx2"/>
                </a:solidFill>
              </a:rPr>
              <a:t>Although not explicitly stated in the case, in real life Stephanie would have had a chance to describe the rash in her own words (on in her parents’ words). </a:t>
            </a:r>
            <a:endParaRPr lang="en-US" sz="2500" dirty="0">
              <a:solidFill>
                <a:schemeClr val="tx2"/>
              </a:solidFill>
            </a:endParaRPr>
          </a:p>
        </p:txBody>
      </p:sp>
    </p:spTree>
    <p:extLst>
      <p:ext uri="{BB962C8B-B14F-4D97-AF65-F5344CB8AC3E}">
        <p14:creationId xmlns:p14="http://schemas.microsoft.com/office/powerpoint/2010/main" val="1529239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545</TotalTime>
  <Words>650</Words>
  <Application>Microsoft Macintosh PowerPoint</Application>
  <PresentationFormat>On-screen Show (4:3)</PresentationFormat>
  <Paragraphs>114</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Week 1 – Case 1  “School Sores” Kirk Chen (1) Pawan Dhaliwal (2) Kyle Gillard (3) Jaspreet Padam (4) Ashley Wang (A) Kevin Chu (B)   </vt:lpstr>
      <vt:lpstr>The Case </vt:lpstr>
      <vt:lpstr>Body Systems Question 1  presented by: Pawan Dhaliwal</vt:lpstr>
      <vt:lpstr>Defining the terms</vt:lpstr>
      <vt:lpstr>Sign vs. symptom</vt:lpstr>
      <vt:lpstr>Sign vs. symptom</vt:lpstr>
      <vt:lpstr>Stephanie’s Signs </vt:lpstr>
      <vt:lpstr>Stephanie’s signs</vt:lpstr>
      <vt:lpstr>Stephanie’s Symptoms</vt:lpstr>
      <vt:lpstr>sources</vt:lpstr>
      <vt:lpstr>Images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 – Case 1  “School Sores” </dc:title>
  <dc:creator>Pawan  Dhaliwal </dc:creator>
  <cp:lastModifiedBy>Pawan  Dhaliwal </cp:lastModifiedBy>
  <cp:revision>143</cp:revision>
  <dcterms:created xsi:type="dcterms:W3CDTF">2016-01-11T20:57:19Z</dcterms:created>
  <dcterms:modified xsi:type="dcterms:W3CDTF">2016-01-21T01:08:17Z</dcterms:modified>
</cp:coreProperties>
</file>