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9" r:id="rId4"/>
    <p:sldId id="260" r:id="rId5"/>
    <p:sldId id="261" r:id="rId6"/>
    <p:sldId id="262" r:id="rId7"/>
    <p:sldId id="263"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304" r:id="rId26"/>
    <p:sldId id="282" r:id="rId27"/>
    <p:sldId id="283" r:id="rId28"/>
    <p:sldId id="284" r:id="rId29"/>
    <p:sldId id="285" r:id="rId30"/>
    <p:sldId id="293" r:id="rId31"/>
    <p:sldId id="294" r:id="rId32"/>
    <p:sldId id="295" r:id="rId33"/>
    <p:sldId id="296" r:id="rId34"/>
    <p:sldId id="303" r:id="rId35"/>
  </p:sldIdLst>
  <p:sldSz cx="18288000" cy="10287000"/>
  <p:notesSz cx="6858000" cy="9144000"/>
  <p:embeddedFontLst>
    <p:embeddedFont>
      <p:font typeface="Arimo" panose="020B0604020202020204" pitchFamily="34" charset="0"/>
      <p:regular r:id="rId37"/>
    </p:embeddedFont>
    <p:embeddedFont>
      <p:font typeface="Arimo Bold" panose="020B0704020202020204" pitchFamily="34" charset="0"/>
      <p:regular r:id="rId38"/>
      <p:bold r:id="rId39"/>
    </p:embeddedFont>
    <p:embeddedFont>
      <p:font typeface="Bodoni Ornaments" pitchFamily="2" charset="0"/>
      <p:regular r:id="rId40"/>
    </p:embeddedFont>
    <p:embeddedFont>
      <p:font typeface="Cambria" panose="02040503050406030204" pitchFamily="18" charset="0"/>
      <p:regular r:id="rId41"/>
      <p:bold r:id="rId42"/>
      <p:italic r:id="rId43"/>
      <p:boldItalic r:id="rId44"/>
    </p:embeddedFont>
    <p:embeddedFont>
      <p:font typeface="Whitney 1" pitchFamily="2" charset="77"/>
      <p:regular r:id="rId45"/>
    </p:embeddedFont>
    <p:embeddedFont>
      <p:font typeface="Whitney 2" panose="02000803040000020004" pitchFamily="2" charset="0"/>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702" autoAdjust="0"/>
  </p:normalViewPr>
  <p:slideViewPr>
    <p:cSldViewPr>
      <p:cViewPr varScale="1">
        <p:scale>
          <a:sx n="75" d="100"/>
          <a:sy n="75" d="100"/>
        </p:scale>
        <p:origin x="7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Alisha – 45 sec</a:t>
            </a:r>
          </a:p>
          <a:p>
            <a:endParaRPr lang="en-US"/>
          </a:p>
          <a:p>
            <a:r>
              <a:rPr lang="en-US"/>
              <a:t>Hi im alisha. A 4th year student at university of bc okanagan, copresenting with Ankitha Bakshi, Melissa Feddersen and Casey Hamilton. Ankitha and I are both psychology students working together with Melissa, the manager of the campus wellness and education services at university and Casey Hamilton, a wellbeing strategist. We will be presenting on our voice research project and theories behind it, a 3 year long project focused on enhancing social wellbeing on campus through CBPAR. </a:t>
            </a:r>
          </a:p>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Casey</a:t>
            </a:r>
          </a:p>
          <a:p>
            <a:endParaRPr lang="en-US"/>
          </a:p>
          <a:p>
            <a:r>
              <a:rPr lang="en-US"/>
              <a:t>I'm going to briefly go over our theory of change, the Voice Methodological Framwork, which will then be discussed in greater detail towards the end of the presentation.</a:t>
            </a:r>
          </a:p>
          <a:p>
            <a:r>
              <a:rPr lang="en-US"/>
              <a:t>Because we work at a university, we have based our work on a research </a:t>
            </a:r>
          </a:p>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Casey</a:t>
            </a:r>
          </a:p>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Casey - PICNIC</a:t>
            </a:r>
          </a:p>
          <a:p>
            <a:r>
              <a:rPr lang="en-US"/>
              <a:t>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Ankitha</a:t>
            </a:r>
          </a:p>
          <a:p>
            <a:r>
              <a:rPr lang="en-US"/>
              <a:t>Building off of that, another reason why social wellbeing was chosen as a topic is the research behind the severe impact of the lack of social wellbeing among students. 50.4% of students in Canada are lonely. 66% of respondents reported they lack companionship, feel left out or feel isolated form others often, or some of the time.  4.2% of students in Canada reported no feelings of loneliness. </a:t>
            </a:r>
          </a:p>
          <a:p>
            <a:endParaRPr lang="en-US"/>
          </a:p>
          <a:p>
            <a:r>
              <a:rPr lang="en-US"/>
              <a:t>But what are the reasons behind why students are lonely and lack companionship and feel isolated? </a:t>
            </a:r>
          </a:p>
          <a:p>
            <a:r>
              <a:rPr lang="en-US"/>
              <a:t>When students are beginning to attend a new postsecondary instituiton, they are encountering a new social environment, they might feel anxious and scared to reach out. With being in a new social environment, they are also cut off from established social networks from their previous environment. They also might be separated from their families for the first time, which can be a very scary experience of being alone for the first time. On top of that there is also academic and existential stress, with what to do, who to be and with the pressure of the future on our hands. This is also a critical period for cognitive and emotional development. With all of this stress comes social anxiety as well, not being able to connect with other people or social rejection. This results in lesser social skill in the critical period for development. Frequent exposure to peers and seeing others develop connections yet failing to connect themselves can impact their view on socialization. There is also a high expectation from social media to help with the process of socializing and meeting people. Our Colleagues in Human Resources also discussed conflict and relational ruptures between staff/faculty/students. Colleagues in counselling talking about numbers of students reporting loneliness. All seeing ruptures and increasing disconnections in our lives and world. How can we be part of creating a connected and healthy campus. </a:t>
            </a:r>
          </a:p>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Ankitha</a:t>
            </a:r>
          </a:p>
          <a:p>
            <a:endParaRPr lang="en-US"/>
          </a:p>
          <a:p>
            <a:r>
              <a:rPr lang="en-US"/>
              <a:t>Loneliness is an epidemic, it is most recently acknowledged as a public health concern by the WHO because of its relationship to morbidity and morality. This article talks about how loneliness is most prevalent among post- secondary students and is an important aspect of mental health and heath concerns. The data identified that 31% of the sample experience loneliness. The statistics highlight the severity of the loneliness epidemic as many students are lonely and lack social connections which in turn impacts their wellbeing. The article points out that higher education institutions play an important role in influencing loneliness. Staff and administrators play a significant role and have the opportunity to implement creative policies and programs that increase social connection and foster social support skills. Institutions also must consider loneliness through the lens of social determinants and adopt a social ecological approach to actively address the loneliness epidemic among post-secondary students.</a:t>
            </a:r>
          </a:p>
          <a:p>
            <a:endParaRPr lang="en-US"/>
          </a:p>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Ankitha</a:t>
            </a:r>
          </a:p>
          <a:p>
            <a:endParaRPr lang="en-US"/>
          </a:p>
          <a:p>
            <a:r>
              <a:rPr lang="en-US"/>
              <a:t>As mentioned in the slide above, the consequences of loneliness leads to the lack of social wellbeing. And the consequences to the lack of social wellbeing influences other significant parts of a student's life such as poorer academic performance, poorer mental health, greater reactivity to stress and negativity. When students don’t feel well, it impacts their ability to socially connect, their ability to take care of themselves and  their ability for academic retention as when their grades are impacted, they are more likely to drop out or not complete their programs. There is Lesser social mobility for equity impacted groups, suicidal ideation. This impacts networking, there is less campus cohesion. The health effects of loneliness is risk of early death which is nearly equivalent to sedentary behavior and regular smoking. All of these factors solidify the social style which continues to contribute to loneliness in later adulthood. These are real consequences to the lack of social wellbeing that significantly impact students and their lives. </a:t>
            </a:r>
          </a:p>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Alisha</a:t>
            </a:r>
          </a:p>
          <a:p>
            <a:endParaRPr lang="en-US"/>
          </a:p>
          <a:p>
            <a:endParaRPr lang="en-US"/>
          </a:p>
          <a:p>
            <a:r>
              <a:rPr lang="en-US"/>
              <a:t>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Alisha</a:t>
            </a:r>
          </a:p>
          <a:p>
            <a:endParaRPr lang="en-US"/>
          </a:p>
          <a:p>
            <a:r>
              <a:rPr lang="en-US"/>
              <a:t>Learn what needs to be improved or established on campus through students' voices and opinions </a:t>
            </a:r>
          </a:p>
          <a:p>
            <a:r>
              <a:rPr lang="en-US"/>
              <a:t>Educate people higher up</a:t>
            </a:r>
          </a:p>
          <a:p>
            <a:r>
              <a:rPr lang="en-US"/>
              <a:t>Take action</a:t>
            </a:r>
          </a:p>
          <a:p>
            <a:r>
              <a:rPr lang="en-US"/>
              <a:t>Also  learn more about post-secondary environments in general and how social wellbeing can be improved </a:t>
            </a:r>
          </a:p>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Alisha</a:t>
            </a:r>
          </a:p>
          <a:p>
            <a:r>
              <a:rPr lang="en-US"/>
              <a:t>This is an approximate timeline that we did based on the different phases of CBPAR</a:t>
            </a:r>
          </a:p>
          <a:p>
            <a:r>
              <a:rPr lang="en-US"/>
              <a:t>We've engaged the community and done community assessments. A lot of student co-researchers were a part of the data collection and analysis process. </a:t>
            </a:r>
          </a:p>
          <a:p>
            <a:r>
              <a:rPr lang="en-US"/>
              <a:t>Now, the team is focused on identifying and prioritizing interests, and we're actually shifting our timeline a little bit, we're probably going to be working on this throughout the fall as well. We then hope to have a dialogue with important campus partners and collaborate with them on our plan and put the plan into action. </a:t>
            </a:r>
          </a:p>
          <a:p>
            <a:endParaRPr lang="en-US"/>
          </a:p>
          <a:p>
            <a:r>
              <a:rPr lang="en-US"/>
              <a:t>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Alisha</a:t>
            </a:r>
          </a:p>
          <a:p>
            <a:endParaRPr lang="en-US"/>
          </a:p>
          <a:p>
            <a:r>
              <a:rPr lang="en-US"/>
              <a:t>In Voice 6 we used a number of data collection methods.</a:t>
            </a:r>
          </a:p>
          <a:p>
            <a:r>
              <a:rPr lang="en-US"/>
              <a:t>We began in the fall with our survey data collection, where we worked with over 100 additional students who were part of a course and were taking part as a part of course credit. Together we surveyed over 3000 students! Even though we didn't reach our goal of recruiting at least 30%, we are still very happy with the number of participants we were able to reach!</a:t>
            </a:r>
          </a:p>
          <a:p>
            <a:r>
              <a:rPr lang="en-US"/>
              <a:t>Then in the January semester, we part with practicum students, student employees, and some student volunteers to do Photovoice, which is.... We then hosted 13 Table Talks, which are.... We also hosted some fireside chats, where we hosted tables around campus to speak with campus community members. These three forms of data collection helped to provide more context around the data we collected in the survey as we were able to gain deeper understanding as students shared their stories and experiences with us.</a:t>
            </a:r>
          </a:p>
          <a:p>
            <a:r>
              <a:rPr lang="en-US"/>
              <a:t>We analyzed that data and we are now in the process of connecting with key campus partners to hold dialogues with them about different themes coming up in the data. These dialogues are both a data collection method and also the beginning of the action phase of the research project as campus partners help provide a more complete picture of the topics brought forward and provide insight into some possible action steps. </a:t>
            </a:r>
          </a:p>
          <a:p>
            <a:endParaRPr lang="en-US"/>
          </a:p>
          <a:p>
            <a:endParaRPr lang="en-US"/>
          </a:p>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Alisha - 30</a:t>
            </a:r>
          </a:p>
          <a:p>
            <a:endParaRPr lang="en-US"/>
          </a:p>
          <a:p>
            <a:r>
              <a:rPr lang="en-US"/>
              <a:t>We must acknowledge that the university, the place where we work and conduct research,  is located on the traditional, ancestral, unceded, and stolen territory of the Sylix Okanagan people. As someone who was given the opportunity to come to Canada and study at this university, it is so important to thank those who still live on and care for the land and be accountable for what we do and how we treat this land. </a:t>
            </a:r>
          </a:p>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Transportation: Bike (n=41, 1.4%), Public Transit (n=794, 27%), SOV (n=867, 30%), Carpool (n=302, 10%), Walk (n=586, 20%)</a:t>
            </a:r>
          </a:p>
          <a:p>
            <a:r>
              <a:rPr lang="en-US"/>
              <a:t>On/off campus: Off (n=2389, 81%), On (n=506, 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Macro trends related to COVID </a:t>
            </a:r>
          </a:p>
          <a:p>
            <a:r>
              <a:rPr lang="en-US"/>
              <a:t>Interpretation:</a:t>
            </a:r>
          </a:p>
          <a:p>
            <a:r>
              <a:rPr lang="en-US"/>
              <a:t>Opportunities to enhance personal skills. Evidence-based practices to TREAT loneliness</a:t>
            </a:r>
          </a:p>
          <a:p>
            <a:r>
              <a:rPr lang="en-US"/>
              <a:t>Students: social mixers, </a:t>
            </a:r>
          </a:p>
          <a:p>
            <a:r>
              <a:rPr lang="en-US"/>
              <a:t>Staff/Faculty: Culture setting, responsibility to kindness/compassion/informative/helpful to each other and students. Set the example.</a:t>
            </a:r>
          </a:p>
          <a:p>
            <a:r>
              <a:rPr lang="en-US"/>
              <a:t>Engagement through comms, events</a:t>
            </a:r>
          </a:p>
          <a:p>
            <a:r>
              <a:rPr lang="en-US"/>
              <a:t>Important theories, literature, concepts:</a:t>
            </a:r>
          </a:p>
          <a:p>
            <a:r>
              <a:rPr lang="en-US"/>
              <a:t>Students in key development phase</a:t>
            </a:r>
          </a:p>
          <a:p>
            <a:r>
              <a:rPr lang="en-US"/>
              <a:t>Post-covid</a:t>
            </a:r>
          </a:p>
          <a:p>
            <a:r>
              <a:rPr lang="en-US"/>
              <a:t>Hypervigilance from unmanaged stress = Social Isolation</a:t>
            </a:r>
          </a:p>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Ankitha</a:t>
            </a:r>
          </a:p>
          <a:p>
            <a:endParaRPr lang="en-US"/>
          </a:p>
          <a:p>
            <a:r>
              <a:rPr lang="en-US"/>
              <a:t>Harder to break into groups</a:t>
            </a:r>
          </a:p>
          <a:p>
            <a:r>
              <a:rPr lang="en-US"/>
              <a:t>Cultural not equity </a:t>
            </a:r>
          </a:p>
          <a:p>
            <a:r>
              <a:rPr lang="en-US"/>
              <a:t>Not exclusive- culture on campus where people stick with the people they are familiar with </a:t>
            </a:r>
          </a:p>
          <a:p>
            <a:r>
              <a:rPr lang="en-US"/>
              <a:t>People have mentioned how they have felt the Echos of homophobia around campus. </a:t>
            </a:r>
          </a:p>
          <a:p>
            <a:r>
              <a:rPr lang="en-US"/>
              <a:t>Queer people have metnioned that there are Some spaces on campus that they felt much less safe in</a:t>
            </a:r>
          </a:p>
          <a:p>
            <a:endParaRPr lang="en-US"/>
          </a:p>
          <a:p>
            <a:r>
              <a:rPr lang="en-US"/>
              <a:t>Important theories:</a:t>
            </a:r>
          </a:p>
          <a:p>
            <a:r>
              <a:rPr lang="en-US"/>
              <a:t>Altruism</a:t>
            </a:r>
          </a:p>
          <a:p>
            <a:r>
              <a:rPr lang="en-US"/>
              <a:t>Outward orientation versus inward orientation</a:t>
            </a:r>
          </a:p>
          <a:p>
            <a:r>
              <a:rPr lang="en-US"/>
              <a:t>Social capital</a:t>
            </a:r>
          </a:p>
          <a:p>
            <a:r>
              <a:rPr lang="en-US"/>
              <a:t>27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61A1B-68A6-FA99-7E27-22785C68921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1B6501-ED1B-8946-BD1B-CF75A3226CC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1A74E33-CD22-8D76-D27A-80AFAB9C02D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F83235F-3442-91A1-74F7-41208956274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D5949A3-F9AC-B65A-C1A6-346A2BB1647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Ankitha</a:t>
            </a:r>
          </a:p>
          <a:p>
            <a:endParaRPr lang="en-US"/>
          </a:p>
          <a:p>
            <a:r>
              <a:rPr lang="en-US"/>
              <a:t>Harder to break into groups</a:t>
            </a:r>
          </a:p>
          <a:p>
            <a:r>
              <a:rPr lang="en-US"/>
              <a:t>Cultural not equity </a:t>
            </a:r>
          </a:p>
          <a:p>
            <a:r>
              <a:rPr lang="en-US"/>
              <a:t>Not exclusive- culture on campus where people stick with the people they are familiar with </a:t>
            </a:r>
          </a:p>
          <a:p>
            <a:r>
              <a:rPr lang="en-US"/>
              <a:t>People have mentioned how they have felt the Echos of homophobia around campus. </a:t>
            </a:r>
          </a:p>
          <a:p>
            <a:r>
              <a:rPr lang="en-US"/>
              <a:t>Queer people have metnioned that there are Some spaces on campus that they felt much less safe in</a:t>
            </a:r>
          </a:p>
          <a:p>
            <a:endParaRPr lang="en-US"/>
          </a:p>
          <a:p>
            <a:r>
              <a:rPr lang="en-US"/>
              <a:t>Important theories:</a:t>
            </a:r>
          </a:p>
          <a:p>
            <a:r>
              <a:rPr lang="en-US"/>
              <a:t>Altruism</a:t>
            </a:r>
          </a:p>
          <a:p>
            <a:r>
              <a:rPr lang="en-US"/>
              <a:t>Outward orientation versus inward orientation</a:t>
            </a:r>
          </a:p>
          <a:p>
            <a:r>
              <a:rPr lang="en-US"/>
              <a:t>Social capital</a:t>
            </a:r>
          </a:p>
          <a:p>
            <a:r>
              <a:rPr lang="en-US"/>
              <a:t>27</a:t>
            </a:r>
          </a:p>
        </p:txBody>
      </p:sp>
      <p:sp>
        <p:nvSpPr>
          <p:cNvPr id="6" name="Footer Placeholder 5">
            <a:extLst>
              <a:ext uri="{FF2B5EF4-FFF2-40B4-BE49-F238E27FC236}">
                <a16:creationId xmlns:a16="http://schemas.microsoft.com/office/drawing/2014/main" id="{84A5A481-28CE-EF16-A888-2834EC931A8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FF40ECE-D1B6-2228-B9D3-8BCB2C8E5B3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85932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Alisha</a:t>
            </a:r>
          </a:p>
          <a:p>
            <a:endParaRPr lang="en-US"/>
          </a:p>
          <a:p>
            <a:r>
              <a:rPr lang="en-US"/>
              <a:t>Another big domain that emerged was student engagement, this includes clubs, events, resource centers, and more.</a:t>
            </a:r>
          </a:p>
          <a:p>
            <a:endParaRPr lang="en-US"/>
          </a:p>
          <a:p>
            <a:r>
              <a:rPr lang="en-US"/>
              <a:t>Students identified these to be very protective, a way to find people with similar interests and form a community on campus. However, they also identified barriers presented by both the student union and the university. Some barriers include club formation, issues with inactive clubs, finding spaces for clubs, and not being able to use UBCO in their name on instagram. Due to this, students feel like they are not valued by UBC or like they belong. </a:t>
            </a:r>
          </a:p>
          <a:p>
            <a:endParaRPr lang="en-US"/>
          </a:p>
          <a:p>
            <a:r>
              <a:rPr lang="en-US"/>
              <a:t>Communication is also another huge barrier for students. Many of them said it's frustrating to find out about events after they already happen and that information is all over campus and instagram which is sometimes very overwhelming. It's also frustrating for students for UBC and SUO communications to be so separate and said they would love the events calendar to have UBC and SUO events combined. Students also said it would be nice to have a centralized location both online and on campus to get information on events. Some students thought the Sawchuk theatre in the Commons would be a good location for this. </a:t>
            </a:r>
          </a:p>
          <a:p>
            <a:endParaRPr lang="en-US"/>
          </a:p>
          <a:p>
            <a:r>
              <a:rPr lang="en-US"/>
              <a:t>More specifically on events:</a:t>
            </a:r>
          </a:p>
          <a:p>
            <a:r>
              <a:rPr lang="en-US"/>
              <a:t>Students are not sure how to show up to events because they have unclear expectations around the events. Students want to know if an event is going to be high-energy or more chill and how much socializing is required. Students said that this prevents them from going to events because they feel too anxious to go to an event with barely any information about it. Students suggested there be more facilitators to make students feel more comfortable and welcome. Students also said they wanted there to be more collaboration between clubs and groups, including cultural groups and course unions. They feel like there are too many groups on campus that are so separate and feel like events would be more meaningful and more impactful if groups collaborated. </a:t>
            </a:r>
          </a:p>
          <a:p>
            <a:r>
              <a:rPr lang="en-US"/>
              <a:t>Students said they want more variety in the kinds of events on campus. In terms of social events, they want "together but separate" events (group setting but not much talking, like a movie night), events that are specifically for meeting new people, like mixers. Lots of students said they want more mixers where they can meet more people in their major or where grad students can meet undergrad students, mature students want to meet more mature students. Students loved the life raft debate event because it brought together students from many different faculties and it was a good way to engage with other people and wanted more cross-faculty events like that. Students also want more cultural and cross cultural events. Many students said they decided to come to UBC because they knew they had a very diverse community and wanted to learn about other cultures but found it difficult to do so because of all the groupism on campus. </a:t>
            </a:r>
          </a:p>
          <a:p>
            <a:r>
              <a:rPr lang="en-US"/>
              <a:t>29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 [life raft event] encouraged lots of different people to just come together and support their faculty, but also to meet other people"</a:t>
            </a:r>
          </a:p>
          <a:p>
            <a:r>
              <a:rPr lang="en-US"/>
              <a:t>"People say that you can go to like clubs to make friends or whatever, but any club event I’ve been to is not like... it's not like a friend making environment... It's more like people come with their friends and they just like hang out and then leave."</a:t>
            </a:r>
          </a:p>
          <a:p>
            <a:r>
              <a:rPr lang="en-US"/>
              <a:t>30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Alisha</a:t>
            </a:r>
          </a:p>
          <a:p>
            <a:endParaRPr lang="en-US"/>
          </a:p>
          <a:p>
            <a:r>
              <a:rPr lang="en-US"/>
              <a:t>This is the most talked about and named domain by students. Students brought up many different issues around the spaces on campus. </a:t>
            </a:r>
          </a:p>
          <a:p>
            <a:r>
              <a:rPr lang="en-US"/>
              <a:t>Students identified it to be a major source of stress, frustration and anxiety. They said sometimes they avoid going to campus because they know they won't find a place to study or hang out. Students want more spaces that are cozier and have clearer purposes. Many students said that the lack of structure in certain places made it so it was very chaotic and uncomfortable. They want spaces to have clear and certain "energies" or culture. Some examples of unclear spaces that students named were the Fipke foyer. which students say makes more sense as a social space because of all the activity and noise happening, but instead students are mostly studying there. Other places mentioned were the collegia and Sunshine. </a:t>
            </a:r>
          </a:p>
          <a:p>
            <a:r>
              <a:rPr lang="en-US"/>
              <a:t>Students also just want more of all kinds of spaces: they want more social spaces, more community-building places. A couple spaces that were mentioned to be great community building spaces were picnic, the resource centres, the indigneous centre, and the graduate student spaces. In addition, there aren't many places for clubs or student groups to book and they end up having to compete for spots on campus.  Students also wanted more group study spaces, both informal and formal spaces like study rooms. Studying in a group or even in soladarity with other students is inherently a part of students' social wellbeing. Students want more outdoor seating and spaces. A lot of students love the courtyard and want an indoor-outdoor space to extend outdoor events so that they can take place throughout the year. Students also love cozy quiet spaces like the Arts Atrium and wanted more spaces with more nature. </a:t>
            </a:r>
          </a:p>
          <a:p>
            <a:endParaRPr lang="en-US"/>
          </a:p>
          <a:p>
            <a:r>
              <a:rPr lang="en-US"/>
              <a:t>"...separation is really important too, like having rooms specifically for studying that have all these accesses to plug ins and then to promote social well-being in other rooms. You could just maybe have it like have signs that say, like, 'this room is meant for talking'...like 'this isn't the greatest place to do school.' So maybe separating those would be a good idea."</a:t>
            </a:r>
          </a:p>
          <a:p>
            <a:endParaRPr lang="en-US"/>
          </a:p>
          <a:p>
            <a:r>
              <a:rPr lang="en-US"/>
              <a:t>"I've noticed that, like, the library at this university is like actually more of a social hub, *everyone agrees* or like a social space, especially on the first floor and the upper floors there isn't a lot of seating, I've noticed. It's mostly like bookshelves and stuff and like, there's a little bit of seating along the side, but it's like a pretty small library"</a:t>
            </a:r>
          </a:p>
          <a:p>
            <a:endParaRPr lang="en-US"/>
          </a:p>
          <a:p>
            <a:endParaRPr lang="en-US"/>
          </a:p>
          <a:p>
            <a:endParaRPr lang="en-US"/>
          </a:p>
          <a:p>
            <a:r>
              <a:rPr lang="en-US"/>
              <a:t>31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Casey</a:t>
            </a:r>
          </a:p>
          <a:p>
            <a:endParaRPr lang="en-US"/>
          </a:p>
          <a:p>
            <a:r>
              <a:rPr lang="en-US"/>
              <a:t>Strong group affiliation is protective</a:t>
            </a:r>
          </a:p>
          <a:p>
            <a:endParaRPr lang="en-US"/>
          </a:p>
          <a:p>
            <a:r>
              <a:rPr lang="en-US"/>
              <a:t>39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it's incredibly unfair that we put so much into this [resource centers]. And UBC is getting a ton of credit for something that they're not doing. "</a:t>
            </a:r>
          </a:p>
          <a:p>
            <a:r>
              <a:rPr lang="en-US"/>
              <a:t>"UBC promotes both equity and Inclusion Office and the PRC for being like, “look at our campus It's so diverse, look at all the programs we have to offer”, but we're not given the same resources"</a:t>
            </a:r>
          </a:p>
          <a:p>
            <a:r>
              <a:rPr lang="en-US"/>
              <a:t>40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Casey</a:t>
            </a:r>
          </a:p>
          <a:p>
            <a:endParaRPr lang="en-US"/>
          </a:p>
          <a:p>
            <a:r>
              <a:rPr lang="en-US"/>
              <a:t>Social determinants encompass the set of structural conditions to which people are exposed across the life course, from conception to death, which affect individual mental health outcomes, and contribute to mental health disparities within and between populations. </a:t>
            </a:r>
          </a:p>
          <a:p>
            <a:endParaRPr lang="en-US"/>
          </a:p>
          <a:p>
            <a:r>
              <a:rPr lang="en-US"/>
              <a:t>41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Melissa</a:t>
            </a:r>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Melissa</a:t>
            </a:r>
          </a:p>
          <a:p>
            <a:r>
              <a:rPr lang="en-US"/>
              <a:t>49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Ankitha</a:t>
            </a:r>
          </a:p>
          <a:p>
            <a:endParaRPr lang="en-US"/>
          </a:p>
          <a:p>
            <a:r>
              <a:rPr lang="en-US"/>
              <a:t>Our campus wellness vison is to have a campus where we can all thrive. A flourishing campus where the systems in place enable a healthy culture and help community members to lead healthy lives and to contribute to a vibrant world. </a:t>
            </a:r>
          </a:p>
          <a:p>
            <a:endParaRPr lang="en-US"/>
          </a:p>
          <a:p>
            <a:endParaRPr lang="en-US"/>
          </a:p>
          <a:p>
            <a:endParaRPr lang="en-US"/>
          </a:p>
          <a:p>
            <a:endParaRPr lang="en-US"/>
          </a:p>
          <a:p>
            <a:endParaRPr lang="en-US"/>
          </a:p>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Melissa</a:t>
            </a:r>
          </a:p>
          <a:p>
            <a:endParaRPr lang="en-US"/>
          </a:p>
          <a:p>
            <a:r>
              <a:rPr lang="en-US"/>
              <a:t>Thanks so much to our extraordinary students. In 2015 Casey and I had the great privelge of planning and hosting the International Conference for Health Promoting Universities on our campus </a:t>
            </a:r>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Melissa</a:t>
            </a:r>
          </a:p>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Melissa</a:t>
            </a:r>
          </a:p>
          <a:p>
            <a:endParaRPr lang="en-US"/>
          </a:p>
          <a:p>
            <a:r>
              <a:rPr lang="en-US"/>
              <a:t>From the growing scholarly literature, these are some of the paradigm shifts involved in taking a health promoting university approach</a:t>
            </a:r>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Melissa</a:t>
            </a:r>
          </a:p>
          <a:p>
            <a:endParaRPr lang="en-US"/>
          </a:p>
          <a:p>
            <a:r>
              <a:rPr lang="en-US"/>
              <a:t>To illustrate what a settings and systems-based approach looks like, Dan Reist shared this helpful metaphor: “If the frogs in a pond started behaving strangely, our first reaction would not be to punish them or even to treat them. Instinctively, we'd wonder what was going on in the pond” … So we should ask ourselves, are we putting our resources into treating symptoms (sick frogs) or into changing the university system (the pond)? Changing the pond could include changing our culture, policies, built environments, and campus master plans</a:t>
            </a:r>
          </a:p>
          <a:p>
            <a:endParaRPr lang="en-US"/>
          </a:p>
          <a:p>
            <a:r>
              <a:rPr lang="en-US"/>
              <a:t>Check in with room.</a:t>
            </a:r>
          </a:p>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Casey – give reason why we picked with topic</a:t>
            </a:r>
          </a:p>
          <a:p>
            <a:r>
              <a:rPr lang="en-US"/>
              <a:t>Explain social wellbeing</a:t>
            </a:r>
          </a:p>
          <a:p>
            <a:r>
              <a:rPr lang="en-US"/>
              <a:t>social connection and isolation</a:t>
            </a:r>
          </a:p>
          <a:p>
            <a:r>
              <a:rPr lang="en-US"/>
              <a:t>Resilience</a:t>
            </a:r>
          </a:p>
          <a:p>
            <a:r>
              <a:rPr lang="en-US"/>
              <a:t>Social capital</a:t>
            </a:r>
          </a:p>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 Type="http://schemas.openxmlformats.org/officeDocument/2006/relationships/image" Target="../media/image3.jpe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png"/><Relationship Id="rId24" Type="http://schemas.openxmlformats.org/officeDocument/2006/relationships/image" Target="../media/image33.svg"/><Relationship Id="rId5" Type="http://schemas.openxmlformats.org/officeDocument/2006/relationships/image" Target="../media/image14.sv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jpeg"/><Relationship Id="rId7" Type="http://schemas.openxmlformats.org/officeDocument/2006/relationships/image" Target="../media/image42.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campuswellness.ok.ubc.ca/how-we-do-it/" TargetMode="External"/><Relationship Id="rId5" Type="http://schemas.openxmlformats.org/officeDocument/2006/relationships/hyperlink" Target="mailto:Casey.Hamilton@ubc.ca" TargetMode="External"/><Relationship Id="rId4" Type="http://schemas.openxmlformats.org/officeDocument/2006/relationships/hyperlink" Target="mailto:Melissa.feddersen@ubc.c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4673505" y="6447802"/>
            <a:ext cx="9300682" cy="1179810"/>
          </a:xfrm>
          <a:prstGeom prst="rect">
            <a:avLst/>
          </a:prstGeom>
        </p:spPr>
        <p:txBody>
          <a:bodyPr lIns="0" tIns="0" rIns="0" bIns="0" rtlCol="0" anchor="t">
            <a:spAutoFit/>
          </a:bodyPr>
          <a:lstStyle/>
          <a:p>
            <a:pPr algn="l">
              <a:lnSpc>
                <a:spcPts val="2268"/>
              </a:lnSpc>
            </a:pPr>
            <a:r>
              <a:rPr lang="en-US" sz="2100" dirty="0">
                <a:solidFill>
                  <a:srgbClr val="FFFFFF"/>
                </a:solidFill>
                <a:latin typeface="Whitney 1"/>
                <a:ea typeface="Whitney 1"/>
                <a:cs typeface="Whitney 1"/>
                <a:sym typeface="Whitney 1"/>
              </a:rPr>
              <a:t> </a:t>
            </a:r>
          </a:p>
          <a:p>
            <a:pPr algn="l">
              <a:lnSpc>
                <a:spcPts val="2268"/>
              </a:lnSpc>
            </a:pPr>
            <a:r>
              <a:rPr lang="en-US" sz="2100" dirty="0">
                <a:solidFill>
                  <a:srgbClr val="FFFFFF"/>
                </a:solidFill>
                <a:latin typeface="Whitney 1"/>
                <a:ea typeface="Whitney 1"/>
                <a:cs typeface="Whitney 1"/>
                <a:sym typeface="Whitney 1"/>
              </a:rPr>
              <a:t>Melissa Feddersen Manager, Campus Wellness &amp; Education</a:t>
            </a:r>
          </a:p>
          <a:p>
            <a:pPr algn="l">
              <a:lnSpc>
                <a:spcPts val="2268"/>
              </a:lnSpc>
            </a:pPr>
            <a:r>
              <a:rPr lang="en-US" sz="2100" dirty="0">
                <a:solidFill>
                  <a:srgbClr val="FFFFFF"/>
                </a:solidFill>
                <a:latin typeface="Whitney 1"/>
                <a:ea typeface="Whitney 1"/>
                <a:cs typeface="Whitney 1"/>
                <a:sym typeface="Whitney 1"/>
              </a:rPr>
              <a:t> </a:t>
            </a:r>
          </a:p>
          <a:p>
            <a:pPr algn="l">
              <a:lnSpc>
                <a:spcPts val="2268"/>
              </a:lnSpc>
            </a:pPr>
            <a:r>
              <a:rPr lang="en-US" sz="2100" dirty="0">
                <a:solidFill>
                  <a:srgbClr val="FFFFFF"/>
                </a:solidFill>
                <a:latin typeface="Whitney 1"/>
                <a:ea typeface="Whitney 1"/>
                <a:cs typeface="Whitney 1"/>
                <a:sym typeface="Whitney 1"/>
              </a:rPr>
              <a:t> </a:t>
            </a:r>
          </a:p>
        </p:txBody>
      </p:sp>
      <p:sp>
        <p:nvSpPr>
          <p:cNvPr id="4" name="TextBox 4"/>
          <p:cNvSpPr txBox="1"/>
          <p:nvPr/>
        </p:nvSpPr>
        <p:spPr>
          <a:xfrm>
            <a:off x="4677726" y="3269933"/>
            <a:ext cx="8900337" cy="2353016"/>
          </a:xfrm>
          <a:prstGeom prst="rect">
            <a:avLst/>
          </a:prstGeom>
        </p:spPr>
        <p:txBody>
          <a:bodyPr lIns="0" tIns="0" rIns="0" bIns="0" rtlCol="0" anchor="t">
            <a:spAutoFit/>
          </a:bodyPr>
          <a:lstStyle/>
          <a:p>
            <a:pPr algn="l">
              <a:lnSpc>
                <a:spcPts val="6480"/>
              </a:lnSpc>
            </a:pPr>
            <a:r>
              <a:rPr lang="en-US" sz="5400" dirty="0">
                <a:solidFill>
                  <a:srgbClr val="FFFFFF"/>
                </a:solidFill>
                <a:latin typeface="Whitney 2"/>
                <a:ea typeface="Whitney 2"/>
                <a:cs typeface="Whitney 2"/>
                <a:sym typeface="Whitney 2"/>
              </a:rPr>
              <a:t>Social Wellbeing in the Classroom Environment</a:t>
            </a:r>
          </a:p>
          <a:p>
            <a:pPr algn="l">
              <a:lnSpc>
                <a:spcPts val="5759"/>
              </a:lnSpc>
            </a:pPr>
            <a:r>
              <a:rPr lang="en-US" sz="4800" dirty="0">
                <a:solidFill>
                  <a:srgbClr val="FFFFFF"/>
                </a:solidFill>
                <a:latin typeface="Whitney 2"/>
                <a:ea typeface="Whitney 2"/>
                <a:cs typeface="Whitney 2"/>
                <a:sym typeface="Whitney 2"/>
              </a:rPr>
              <a:t>Findings from Voice 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2077704" y="1788673"/>
            <a:ext cx="6052875" cy="6052851"/>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25000" b="-25000"/>
              </a:stretch>
            </a:blipFill>
          </p:spPr>
        </p:sp>
      </p:grpSp>
      <p:grpSp>
        <p:nvGrpSpPr>
          <p:cNvPr id="5" name="Group 5"/>
          <p:cNvGrpSpPr/>
          <p:nvPr/>
        </p:nvGrpSpPr>
        <p:grpSpPr>
          <a:xfrm>
            <a:off x="9582514" y="1691931"/>
            <a:ext cx="6650235" cy="6246336"/>
            <a:chOff x="0" y="0"/>
            <a:chExt cx="8866980" cy="8328448"/>
          </a:xfrm>
        </p:grpSpPr>
        <p:sp>
          <p:nvSpPr>
            <p:cNvPr id="6" name="TextBox 6"/>
            <p:cNvSpPr txBox="1"/>
            <p:nvPr/>
          </p:nvSpPr>
          <p:spPr>
            <a:xfrm>
              <a:off x="0" y="-57150"/>
              <a:ext cx="8866980" cy="1466850"/>
            </a:xfrm>
            <a:prstGeom prst="rect">
              <a:avLst/>
            </a:prstGeom>
          </p:spPr>
          <p:txBody>
            <a:bodyPr lIns="0" tIns="0" rIns="0" bIns="0" rtlCol="0" anchor="t">
              <a:spAutoFit/>
            </a:bodyPr>
            <a:lstStyle/>
            <a:p>
              <a:pPr marL="0" lvl="0" indent="0" algn="l">
                <a:lnSpc>
                  <a:spcPts val="8399"/>
                </a:lnSpc>
              </a:pPr>
              <a:r>
                <a:rPr lang="en-US" sz="6999" b="1">
                  <a:solidFill>
                    <a:srgbClr val="0C2344"/>
                  </a:solidFill>
                  <a:latin typeface="Whitney 2"/>
                  <a:ea typeface="Whitney 2"/>
                  <a:cs typeface="Whitney 2"/>
                  <a:sym typeface="Whitney 2"/>
                </a:rPr>
                <a:t>Methodology</a:t>
              </a:r>
            </a:p>
          </p:txBody>
        </p:sp>
        <p:sp>
          <p:nvSpPr>
            <p:cNvPr id="7" name="TextBox 7"/>
            <p:cNvSpPr txBox="1"/>
            <p:nvPr/>
          </p:nvSpPr>
          <p:spPr>
            <a:xfrm>
              <a:off x="46175" y="1953670"/>
              <a:ext cx="8820805" cy="2796963"/>
            </a:xfrm>
            <a:prstGeom prst="rect">
              <a:avLst/>
            </a:prstGeom>
          </p:spPr>
          <p:txBody>
            <a:bodyPr lIns="0" tIns="0" rIns="0" bIns="0" rtlCol="0" anchor="t">
              <a:spAutoFit/>
            </a:bodyPr>
            <a:lstStyle/>
            <a:p>
              <a:pPr marL="0" lvl="0" indent="0" algn="l">
                <a:lnSpc>
                  <a:spcPts val="4160"/>
                </a:lnSpc>
              </a:pPr>
              <a:r>
                <a:rPr lang="en-US" sz="3200" b="1">
                  <a:solidFill>
                    <a:srgbClr val="000000"/>
                  </a:solidFill>
                  <a:latin typeface="Whitney 2"/>
                  <a:ea typeface="Whitney 2"/>
                  <a:cs typeface="Whitney 2"/>
                  <a:sym typeface="Whitney 2"/>
                </a:rPr>
                <a:t>Campus Wellness and Education is committed to participatory approaches and our theory of change is based upon the power of:</a:t>
              </a:r>
            </a:p>
          </p:txBody>
        </p:sp>
        <p:sp>
          <p:nvSpPr>
            <p:cNvPr id="8" name="TextBox 8"/>
            <p:cNvSpPr txBox="1"/>
            <p:nvPr/>
          </p:nvSpPr>
          <p:spPr>
            <a:xfrm>
              <a:off x="0" y="5727488"/>
              <a:ext cx="8866980" cy="2600960"/>
            </a:xfrm>
            <a:prstGeom prst="rect">
              <a:avLst/>
            </a:prstGeom>
          </p:spPr>
          <p:txBody>
            <a:bodyPr lIns="0" tIns="0" rIns="0" bIns="0" rtlCol="0" anchor="t">
              <a:spAutoFit/>
            </a:bodyPr>
            <a:lstStyle/>
            <a:p>
              <a:pPr marL="1036320" lvl="2" indent="-345440" algn="l">
                <a:lnSpc>
                  <a:spcPts val="3120"/>
                </a:lnSpc>
                <a:buFont typeface="Arial"/>
                <a:buChar char="⚬"/>
              </a:pPr>
              <a:r>
                <a:rPr lang="en-US" sz="2400" b="1">
                  <a:solidFill>
                    <a:srgbClr val="000000"/>
                  </a:solidFill>
                  <a:latin typeface="Whitney 1"/>
                  <a:ea typeface="Whitney 1"/>
                  <a:cs typeface="Whitney 1"/>
                  <a:sym typeface="Whitney 1"/>
                </a:rPr>
                <a:t>Youth Adult Partnerships</a:t>
              </a:r>
            </a:p>
            <a:p>
              <a:pPr marL="1036320" lvl="2" indent="-345440" algn="l">
                <a:lnSpc>
                  <a:spcPts val="3120"/>
                </a:lnSpc>
                <a:buFont typeface="Arial"/>
                <a:buChar char="⚬"/>
              </a:pPr>
              <a:r>
                <a:rPr lang="en-US" sz="2400" b="1">
                  <a:solidFill>
                    <a:srgbClr val="000000"/>
                  </a:solidFill>
                  <a:latin typeface="Whitney 1"/>
                  <a:ea typeface="Whitney 1"/>
                  <a:cs typeface="Whitney 1"/>
                  <a:sym typeface="Whitney 1"/>
                </a:rPr>
                <a:t>Community Based Participatory Action Research and authentic community engagement</a:t>
              </a:r>
            </a:p>
            <a:p>
              <a:pPr marL="1036320" lvl="2" indent="-345440" algn="l">
                <a:lnSpc>
                  <a:spcPts val="3120"/>
                </a:lnSpc>
                <a:buFont typeface="Arial"/>
                <a:buChar char="⚬"/>
              </a:pPr>
              <a:r>
                <a:rPr lang="en-US" sz="2400" b="1">
                  <a:solidFill>
                    <a:srgbClr val="000000"/>
                  </a:solidFill>
                  <a:latin typeface="Whitney 1"/>
                  <a:ea typeface="Whitney 1"/>
                  <a:cs typeface="Whitney 1"/>
                  <a:sym typeface="Whitney 1"/>
                </a:rPr>
                <a:t>Health Promotion Strategies</a:t>
              </a:r>
            </a:p>
          </p:txBody>
        </p:sp>
        <p:sp>
          <p:nvSpPr>
            <p:cNvPr id="9" name="AutoShape 9"/>
            <p:cNvSpPr/>
            <p:nvPr/>
          </p:nvSpPr>
          <p:spPr>
            <a:xfrm>
              <a:off x="0" y="5139725"/>
              <a:ext cx="8866980" cy="0"/>
            </a:xfrm>
            <a:prstGeom prst="line">
              <a:avLst/>
            </a:prstGeom>
            <a:ln w="12700" cap="rnd">
              <a:solidFill>
                <a:srgbClr val="040505"/>
              </a:solidFill>
              <a:prstDash val="solid"/>
              <a:headEnd type="none" w="sm" len="sm"/>
              <a:tailEnd type="none" w="sm" len="sm"/>
            </a:ln>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03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2046407" y="3076071"/>
            <a:ext cx="3929412" cy="4927641"/>
          </a:xfrm>
          <a:custGeom>
            <a:avLst/>
            <a:gdLst/>
            <a:ahLst/>
            <a:cxnLst/>
            <a:rect l="l" t="t" r="r" b="b"/>
            <a:pathLst>
              <a:path w="3929412" h="4927641">
                <a:moveTo>
                  <a:pt x="0" y="0"/>
                </a:moveTo>
                <a:lnTo>
                  <a:pt x="3929411" y="0"/>
                </a:lnTo>
                <a:lnTo>
                  <a:pt x="3929411" y="4927641"/>
                </a:lnTo>
                <a:lnTo>
                  <a:pt x="0" y="4927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257384" y="3438105"/>
            <a:ext cx="3507457" cy="4369528"/>
            <a:chOff x="0" y="0"/>
            <a:chExt cx="4676610" cy="5826038"/>
          </a:xfrm>
        </p:grpSpPr>
        <p:sp>
          <p:nvSpPr>
            <p:cNvPr id="5" name="Freeform 5"/>
            <p:cNvSpPr/>
            <p:nvPr/>
          </p:nvSpPr>
          <p:spPr>
            <a:xfrm>
              <a:off x="0" y="0"/>
              <a:ext cx="4676648" cy="5825998"/>
            </a:xfrm>
            <a:custGeom>
              <a:avLst/>
              <a:gdLst/>
              <a:ahLst/>
              <a:cxnLst/>
              <a:rect l="l" t="t" r="r" b="b"/>
              <a:pathLst>
                <a:path w="4676648" h="5825998">
                  <a:moveTo>
                    <a:pt x="0" y="0"/>
                  </a:moveTo>
                  <a:lnTo>
                    <a:pt x="4676648" y="0"/>
                  </a:lnTo>
                  <a:lnTo>
                    <a:pt x="4676648" y="5825998"/>
                  </a:lnTo>
                  <a:lnTo>
                    <a:pt x="0" y="5825998"/>
                  </a:lnTo>
                  <a:lnTo>
                    <a:pt x="0" y="0"/>
                  </a:lnTo>
                  <a:close/>
                </a:path>
              </a:pathLst>
            </a:custGeom>
            <a:blipFill>
              <a:blip r:embed="rId6"/>
              <a:stretch>
                <a:fillRect l="-43588" r="-43587"/>
              </a:stretch>
            </a:blipFill>
          </p:spPr>
        </p:sp>
      </p:grpSp>
      <p:sp>
        <p:nvSpPr>
          <p:cNvPr id="6" name="Freeform 6"/>
          <p:cNvSpPr/>
          <p:nvPr/>
        </p:nvSpPr>
        <p:spPr>
          <a:xfrm>
            <a:off x="7178792" y="3076071"/>
            <a:ext cx="3929412" cy="4927641"/>
          </a:xfrm>
          <a:custGeom>
            <a:avLst/>
            <a:gdLst/>
            <a:ahLst/>
            <a:cxnLst/>
            <a:rect l="l" t="t" r="r" b="b"/>
            <a:pathLst>
              <a:path w="3929412" h="4927641">
                <a:moveTo>
                  <a:pt x="0" y="0"/>
                </a:moveTo>
                <a:lnTo>
                  <a:pt x="3929412" y="0"/>
                </a:lnTo>
                <a:lnTo>
                  <a:pt x="3929412" y="4927641"/>
                </a:lnTo>
                <a:lnTo>
                  <a:pt x="0" y="4927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a:off x="7389768" y="3438105"/>
            <a:ext cx="3507457" cy="4369528"/>
            <a:chOff x="0" y="0"/>
            <a:chExt cx="4676610" cy="5826038"/>
          </a:xfrm>
        </p:grpSpPr>
        <p:sp>
          <p:nvSpPr>
            <p:cNvPr id="8" name="Freeform 8"/>
            <p:cNvSpPr/>
            <p:nvPr/>
          </p:nvSpPr>
          <p:spPr>
            <a:xfrm>
              <a:off x="0" y="0"/>
              <a:ext cx="4676648" cy="5825998"/>
            </a:xfrm>
            <a:custGeom>
              <a:avLst/>
              <a:gdLst/>
              <a:ahLst/>
              <a:cxnLst/>
              <a:rect l="l" t="t" r="r" b="b"/>
              <a:pathLst>
                <a:path w="4676648" h="5825998">
                  <a:moveTo>
                    <a:pt x="0" y="0"/>
                  </a:moveTo>
                  <a:lnTo>
                    <a:pt x="4676648" y="0"/>
                  </a:lnTo>
                  <a:lnTo>
                    <a:pt x="4676648" y="5825998"/>
                  </a:lnTo>
                  <a:lnTo>
                    <a:pt x="0" y="5825998"/>
                  </a:lnTo>
                  <a:lnTo>
                    <a:pt x="0" y="0"/>
                  </a:lnTo>
                  <a:close/>
                </a:path>
              </a:pathLst>
            </a:custGeom>
            <a:blipFill>
              <a:blip r:embed="rId9"/>
              <a:stretch>
                <a:fillRect l="-33071" r="-33071"/>
              </a:stretch>
            </a:blipFill>
          </p:spPr>
        </p:sp>
      </p:grpSp>
      <p:sp>
        <p:nvSpPr>
          <p:cNvPr id="9" name="Freeform 9"/>
          <p:cNvSpPr/>
          <p:nvPr/>
        </p:nvSpPr>
        <p:spPr>
          <a:xfrm>
            <a:off x="12308354" y="3076071"/>
            <a:ext cx="3929412" cy="4927641"/>
          </a:xfrm>
          <a:custGeom>
            <a:avLst/>
            <a:gdLst/>
            <a:ahLst/>
            <a:cxnLst/>
            <a:rect l="l" t="t" r="r" b="b"/>
            <a:pathLst>
              <a:path w="3929412" h="4927641">
                <a:moveTo>
                  <a:pt x="0" y="0"/>
                </a:moveTo>
                <a:lnTo>
                  <a:pt x="3929412" y="0"/>
                </a:lnTo>
                <a:lnTo>
                  <a:pt x="3929412" y="4927641"/>
                </a:lnTo>
                <a:lnTo>
                  <a:pt x="0" y="4927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12519330" y="3438105"/>
            <a:ext cx="3507457" cy="4369528"/>
            <a:chOff x="0" y="0"/>
            <a:chExt cx="4676610" cy="5826038"/>
          </a:xfrm>
        </p:grpSpPr>
        <p:sp>
          <p:nvSpPr>
            <p:cNvPr id="11" name="Freeform 11"/>
            <p:cNvSpPr/>
            <p:nvPr/>
          </p:nvSpPr>
          <p:spPr>
            <a:xfrm>
              <a:off x="0" y="0"/>
              <a:ext cx="4676648" cy="5825998"/>
            </a:xfrm>
            <a:custGeom>
              <a:avLst/>
              <a:gdLst/>
              <a:ahLst/>
              <a:cxnLst/>
              <a:rect l="l" t="t" r="r" b="b"/>
              <a:pathLst>
                <a:path w="4676648" h="5825998">
                  <a:moveTo>
                    <a:pt x="0" y="0"/>
                  </a:moveTo>
                  <a:lnTo>
                    <a:pt x="4676648" y="0"/>
                  </a:lnTo>
                  <a:lnTo>
                    <a:pt x="4676648" y="5825998"/>
                  </a:lnTo>
                  <a:lnTo>
                    <a:pt x="0" y="5825998"/>
                  </a:lnTo>
                  <a:lnTo>
                    <a:pt x="0" y="0"/>
                  </a:lnTo>
                  <a:close/>
                </a:path>
              </a:pathLst>
            </a:custGeom>
            <a:blipFill>
              <a:blip r:embed="rId10"/>
              <a:stretch>
                <a:fillRect l="-26571" r="-26570"/>
              </a:stretch>
            </a:blipFill>
          </p:spPr>
        </p:sp>
      </p:grpSp>
      <p:sp>
        <p:nvSpPr>
          <p:cNvPr id="12" name="Freeform 12"/>
          <p:cNvSpPr/>
          <p:nvPr/>
        </p:nvSpPr>
        <p:spPr>
          <a:xfrm>
            <a:off x="4497902" y="2589568"/>
            <a:ext cx="2236682" cy="2244720"/>
          </a:xfrm>
          <a:custGeom>
            <a:avLst/>
            <a:gdLst/>
            <a:ahLst/>
            <a:cxnLst/>
            <a:rect l="l" t="t" r="r" b="b"/>
            <a:pathLst>
              <a:path w="2236682" h="2244720">
                <a:moveTo>
                  <a:pt x="0" y="0"/>
                </a:moveTo>
                <a:lnTo>
                  <a:pt x="2236681" y="0"/>
                </a:lnTo>
                <a:lnTo>
                  <a:pt x="2236681" y="2244720"/>
                </a:lnTo>
                <a:lnTo>
                  <a:pt x="0" y="22447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9703175" y="2589568"/>
            <a:ext cx="2236682" cy="2244720"/>
          </a:xfrm>
          <a:custGeom>
            <a:avLst/>
            <a:gdLst/>
            <a:ahLst/>
            <a:cxnLst/>
            <a:rect l="l" t="t" r="r" b="b"/>
            <a:pathLst>
              <a:path w="2236682" h="2244720">
                <a:moveTo>
                  <a:pt x="0" y="0"/>
                </a:moveTo>
                <a:lnTo>
                  <a:pt x="2236681" y="0"/>
                </a:lnTo>
                <a:lnTo>
                  <a:pt x="2236681" y="2244720"/>
                </a:lnTo>
                <a:lnTo>
                  <a:pt x="0" y="22447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4996927" y="2492842"/>
            <a:ext cx="2236682" cy="2244720"/>
          </a:xfrm>
          <a:custGeom>
            <a:avLst/>
            <a:gdLst/>
            <a:ahLst/>
            <a:cxnLst/>
            <a:rect l="l" t="t" r="r" b="b"/>
            <a:pathLst>
              <a:path w="2236682" h="2244720">
                <a:moveTo>
                  <a:pt x="0" y="0"/>
                </a:moveTo>
                <a:lnTo>
                  <a:pt x="2236681" y="0"/>
                </a:lnTo>
                <a:lnTo>
                  <a:pt x="2236681" y="2244720"/>
                </a:lnTo>
                <a:lnTo>
                  <a:pt x="0" y="22447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808418" y="8133896"/>
            <a:ext cx="994190" cy="1016364"/>
          </a:xfrm>
          <a:custGeom>
            <a:avLst/>
            <a:gdLst/>
            <a:ahLst/>
            <a:cxnLst/>
            <a:rect l="l" t="t" r="r" b="b"/>
            <a:pathLst>
              <a:path w="994190" h="1016364">
                <a:moveTo>
                  <a:pt x="0" y="0"/>
                </a:moveTo>
                <a:lnTo>
                  <a:pt x="994190" y="0"/>
                </a:lnTo>
                <a:lnTo>
                  <a:pt x="994190" y="1016364"/>
                </a:lnTo>
                <a:lnTo>
                  <a:pt x="0" y="1016364"/>
                </a:lnTo>
                <a:lnTo>
                  <a:pt x="0" y="0"/>
                </a:lnTo>
                <a:close/>
              </a:path>
            </a:pathLst>
          </a:custGeom>
          <a:blipFill>
            <a:blip r:embed="rId15">
              <a:extLst>
                <a:ext uri="{96DAC541-7B7A-43D3-8B79-37D633B846F1}">
                  <asvg:svgBlip xmlns:asvg="http://schemas.microsoft.com/office/drawing/2016/SVG/main" r:embed="rId16"/>
                </a:ext>
              </a:extLst>
            </a:blip>
            <a:stretch>
              <a:fillRect t="-306" b="-306"/>
            </a:stretch>
          </a:blipFill>
        </p:spPr>
      </p:sp>
      <p:sp>
        <p:nvSpPr>
          <p:cNvPr id="16" name="TextBox 16"/>
          <p:cNvSpPr txBox="1"/>
          <p:nvPr/>
        </p:nvSpPr>
        <p:spPr>
          <a:xfrm>
            <a:off x="8133192" y="8327977"/>
            <a:ext cx="3976471" cy="859917"/>
          </a:xfrm>
          <a:prstGeom prst="rect">
            <a:avLst/>
          </a:prstGeom>
        </p:spPr>
        <p:txBody>
          <a:bodyPr lIns="0" tIns="0" rIns="0" bIns="0" rtlCol="0" anchor="t">
            <a:spAutoFit/>
          </a:bodyPr>
          <a:lstStyle/>
          <a:p>
            <a:pPr algn="just">
              <a:lnSpc>
                <a:spcPts val="3249"/>
              </a:lnSpc>
            </a:pPr>
            <a:r>
              <a:rPr lang="en-US" sz="3600">
                <a:solidFill>
                  <a:srgbClr val="FFFFFF"/>
                </a:solidFill>
                <a:latin typeface="Whitney 1"/>
                <a:ea typeface="Whitney 1"/>
                <a:cs typeface="Whitney 1"/>
                <a:sym typeface="Whitney 1"/>
              </a:rPr>
              <a:t>Staff/Business People</a:t>
            </a:r>
          </a:p>
        </p:txBody>
      </p:sp>
      <p:sp>
        <p:nvSpPr>
          <p:cNvPr id="17" name="TextBox 17"/>
          <p:cNvSpPr txBox="1"/>
          <p:nvPr/>
        </p:nvSpPr>
        <p:spPr>
          <a:xfrm>
            <a:off x="13244850" y="8380386"/>
            <a:ext cx="4618268" cy="859917"/>
          </a:xfrm>
          <a:prstGeom prst="rect">
            <a:avLst/>
          </a:prstGeom>
        </p:spPr>
        <p:txBody>
          <a:bodyPr lIns="0" tIns="0" rIns="0" bIns="0" rtlCol="0" anchor="t">
            <a:spAutoFit/>
          </a:bodyPr>
          <a:lstStyle/>
          <a:p>
            <a:pPr algn="just">
              <a:lnSpc>
                <a:spcPts val="3249"/>
              </a:lnSpc>
            </a:pPr>
            <a:r>
              <a:rPr lang="en-US" sz="3600">
                <a:solidFill>
                  <a:srgbClr val="FFFFFF"/>
                </a:solidFill>
                <a:latin typeface="Whitney 1"/>
                <a:ea typeface="Whitney 1"/>
                <a:cs typeface="Whitney 1"/>
                <a:sym typeface="Whitney 1"/>
              </a:rPr>
              <a:t>Faculty/</a:t>
            </a:r>
          </a:p>
          <a:p>
            <a:pPr algn="just">
              <a:lnSpc>
                <a:spcPts val="3249"/>
              </a:lnSpc>
            </a:pPr>
            <a:r>
              <a:rPr lang="en-US" sz="3600">
                <a:solidFill>
                  <a:srgbClr val="FFFFFF"/>
                </a:solidFill>
                <a:latin typeface="Whitney 1"/>
                <a:ea typeface="Whitney 1"/>
                <a:cs typeface="Whitney 1"/>
                <a:sym typeface="Whitney 1"/>
              </a:rPr>
              <a:t>Administrators</a:t>
            </a:r>
          </a:p>
        </p:txBody>
      </p:sp>
      <p:sp>
        <p:nvSpPr>
          <p:cNvPr id="18" name="Freeform 18"/>
          <p:cNvSpPr/>
          <p:nvPr/>
        </p:nvSpPr>
        <p:spPr>
          <a:xfrm>
            <a:off x="6889762" y="8091033"/>
            <a:ext cx="994190" cy="1016364"/>
          </a:xfrm>
          <a:custGeom>
            <a:avLst/>
            <a:gdLst/>
            <a:ahLst/>
            <a:cxnLst/>
            <a:rect l="l" t="t" r="r" b="b"/>
            <a:pathLst>
              <a:path w="994190" h="1016364">
                <a:moveTo>
                  <a:pt x="0" y="0"/>
                </a:moveTo>
                <a:lnTo>
                  <a:pt x="994190" y="0"/>
                </a:lnTo>
                <a:lnTo>
                  <a:pt x="994190" y="1016364"/>
                </a:lnTo>
                <a:lnTo>
                  <a:pt x="0" y="1016364"/>
                </a:lnTo>
                <a:lnTo>
                  <a:pt x="0" y="0"/>
                </a:lnTo>
                <a:close/>
              </a:path>
            </a:pathLst>
          </a:custGeom>
          <a:blipFill>
            <a:blip r:embed="rId17">
              <a:extLst>
                <a:ext uri="{96DAC541-7B7A-43D3-8B79-37D633B846F1}">
                  <asvg:svgBlip xmlns:asvg="http://schemas.microsoft.com/office/drawing/2016/SVG/main" r:embed="rId18"/>
                </a:ext>
              </a:extLst>
            </a:blip>
            <a:stretch>
              <a:fillRect t="-306" b="-306"/>
            </a:stretch>
          </a:blipFill>
        </p:spPr>
      </p:sp>
      <p:sp>
        <p:nvSpPr>
          <p:cNvPr id="19" name="Freeform 19"/>
          <p:cNvSpPr/>
          <p:nvPr/>
        </p:nvSpPr>
        <p:spPr>
          <a:xfrm>
            <a:off x="12123951" y="8133896"/>
            <a:ext cx="994190" cy="1016364"/>
          </a:xfrm>
          <a:custGeom>
            <a:avLst/>
            <a:gdLst/>
            <a:ahLst/>
            <a:cxnLst/>
            <a:rect l="l" t="t" r="r" b="b"/>
            <a:pathLst>
              <a:path w="994190" h="1016364">
                <a:moveTo>
                  <a:pt x="0" y="0"/>
                </a:moveTo>
                <a:lnTo>
                  <a:pt x="994189" y="0"/>
                </a:lnTo>
                <a:lnTo>
                  <a:pt x="994189" y="1016364"/>
                </a:lnTo>
                <a:lnTo>
                  <a:pt x="0" y="1016364"/>
                </a:lnTo>
                <a:lnTo>
                  <a:pt x="0" y="0"/>
                </a:lnTo>
                <a:close/>
              </a:path>
            </a:pathLst>
          </a:custGeom>
          <a:blipFill>
            <a:blip r:embed="rId15">
              <a:extLst>
                <a:ext uri="{96DAC541-7B7A-43D3-8B79-37D633B846F1}">
                  <asvg:svgBlip xmlns:asvg="http://schemas.microsoft.com/office/drawing/2016/SVG/main" r:embed="rId16"/>
                </a:ext>
              </a:extLst>
            </a:blip>
            <a:stretch>
              <a:fillRect t="-306" b="-306"/>
            </a:stretch>
          </a:blipFill>
        </p:spPr>
      </p:sp>
      <p:sp>
        <p:nvSpPr>
          <p:cNvPr id="20" name="Freeform 20"/>
          <p:cNvSpPr/>
          <p:nvPr/>
        </p:nvSpPr>
        <p:spPr>
          <a:xfrm>
            <a:off x="5326965" y="3242028"/>
            <a:ext cx="578558" cy="903997"/>
          </a:xfrm>
          <a:custGeom>
            <a:avLst/>
            <a:gdLst/>
            <a:ahLst/>
            <a:cxnLst/>
            <a:rect l="l" t="t" r="r" b="b"/>
            <a:pathLst>
              <a:path w="578558" h="903997">
                <a:moveTo>
                  <a:pt x="0" y="0"/>
                </a:moveTo>
                <a:lnTo>
                  <a:pt x="578557" y="0"/>
                </a:lnTo>
                <a:lnTo>
                  <a:pt x="578557" y="903997"/>
                </a:lnTo>
                <a:lnTo>
                  <a:pt x="0" y="903997"/>
                </a:lnTo>
                <a:lnTo>
                  <a:pt x="0" y="0"/>
                </a:lnTo>
                <a:close/>
              </a:path>
            </a:pathLst>
          </a:custGeom>
          <a:blipFill>
            <a:blip r:embed="rId19">
              <a:extLst>
                <a:ext uri="{96DAC541-7B7A-43D3-8B79-37D633B846F1}">
                  <asvg:svgBlip xmlns:asvg="http://schemas.microsoft.com/office/drawing/2016/SVG/main" r:embed="rId20"/>
                </a:ext>
              </a:extLst>
            </a:blip>
            <a:stretch>
              <a:fillRect l="-164" r="-164"/>
            </a:stretch>
          </a:blipFill>
        </p:spPr>
      </p:sp>
      <p:sp>
        <p:nvSpPr>
          <p:cNvPr id="21" name="Freeform 21"/>
          <p:cNvSpPr/>
          <p:nvPr/>
        </p:nvSpPr>
        <p:spPr>
          <a:xfrm>
            <a:off x="10480719" y="3242028"/>
            <a:ext cx="681595" cy="890446"/>
          </a:xfrm>
          <a:custGeom>
            <a:avLst/>
            <a:gdLst/>
            <a:ahLst/>
            <a:cxnLst/>
            <a:rect l="l" t="t" r="r" b="b"/>
            <a:pathLst>
              <a:path w="681595" h="890446">
                <a:moveTo>
                  <a:pt x="0" y="0"/>
                </a:moveTo>
                <a:lnTo>
                  <a:pt x="681595" y="0"/>
                </a:lnTo>
                <a:lnTo>
                  <a:pt x="681595" y="890446"/>
                </a:lnTo>
                <a:lnTo>
                  <a:pt x="0" y="890446"/>
                </a:lnTo>
                <a:lnTo>
                  <a:pt x="0" y="0"/>
                </a:lnTo>
                <a:close/>
              </a:path>
            </a:pathLst>
          </a:custGeom>
          <a:blipFill>
            <a:blip r:embed="rId21">
              <a:extLst>
                <a:ext uri="{96DAC541-7B7A-43D3-8B79-37D633B846F1}">
                  <asvg:svgBlip xmlns:asvg="http://schemas.microsoft.com/office/drawing/2016/SVG/main" r:embed="rId22"/>
                </a:ext>
              </a:extLst>
            </a:blip>
            <a:stretch>
              <a:fillRect l="-32" r="-32"/>
            </a:stretch>
          </a:blipFill>
        </p:spPr>
      </p:sp>
      <p:sp>
        <p:nvSpPr>
          <p:cNvPr id="22" name="Freeform 22"/>
          <p:cNvSpPr/>
          <p:nvPr/>
        </p:nvSpPr>
        <p:spPr>
          <a:xfrm>
            <a:off x="15876896" y="3209308"/>
            <a:ext cx="629511" cy="903998"/>
          </a:xfrm>
          <a:custGeom>
            <a:avLst/>
            <a:gdLst/>
            <a:ahLst/>
            <a:cxnLst/>
            <a:rect l="l" t="t" r="r" b="b"/>
            <a:pathLst>
              <a:path w="629511" h="903998">
                <a:moveTo>
                  <a:pt x="0" y="0"/>
                </a:moveTo>
                <a:lnTo>
                  <a:pt x="629510" y="0"/>
                </a:lnTo>
                <a:lnTo>
                  <a:pt x="629510" y="903998"/>
                </a:lnTo>
                <a:lnTo>
                  <a:pt x="0" y="903998"/>
                </a:lnTo>
                <a:lnTo>
                  <a:pt x="0" y="0"/>
                </a:lnTo>
                <a:close/>
              </a:path>
            </a:pathLst>
          </a:custGeom>
          <a:blipFill>
            <a:blip r:embed="rId23">
              <a:extLst>
                <a:ext uri="{96DAC541-7B7A-43D3-8B79-37D633B846F1}">
                  <asvg:svgBlip xmlns:asvg="http://schemas.microsoft.com/office/drawing/2016/SVG/main" r:embed="rId24"/>
                </a:ext>
              </a:extLst>
            </a:blip>
            <a:stretch>
              <a:fillRect l="-111" r="-111"/>
            </a:stretch>
          </a:blipFill>
        </p:spPr>
      </p:sp>
      <p:sp>
        <p:nvSpPr>
          <p:cNvPr id="23" name="Freeform 23"/>
          <p:cNvSpPr/>
          <p:nvPr/>
        </p:nvSpPr>
        <p:spPr>
          <a:xfrm>
            <a:off x="17581797" y="8095113"/>
            <a:ext cx="1157996" cy="1163187"/>
          </a:xfrm>
          <a:custGeom>
            <a:avLst/>
            <a:gdLst/>
            <a:ahLst/>
            <a:cxnLst/>
            <a:rect l="l" t="t" r="r" b="b"/>
            <a:pathLst>
              <a:path w="1157996" h="1163187">
                <a:moveTo>
                  <a:pt x="0" y="0"/>
                </a:moveTo>
                <a:lnTo>
                  <a:pt x="1157996" y="0"/>
                </a:lnTo>
                <a:lnTo>
                  <a:pt x="1157996" y="1163187"/>
                </a:lnTo>
                <a:lnTo>
                  <a:pt x="0" y="116318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4" name="Freeform 24"/>
          <p:cNvSpPr/>
          <p:nvPr/>
        </p:nvSpPr>
        <p:spPr>
          <a:xfrm>
            <a:off x="17857245" y="8509838"/>
            <a:ext cx="345030" cy="333738"/>
          </a:xfrm>
          <a:custGeom>
            <a:avLst/>
            <a:gdLst/>
            <a:ahLst/>
            <a:cxnLst/>
            <a:rect l="l" t="t" r="r" b="b"/>
            <a:pathLst>
              <a:path w="345030" h="333738">
                <a:moveTo>
                  <a:pt x="0" y="0"/>
                </a:moveTo>
                <a:lnTo>
                  <a:pt x="345030" y="0"/>
                </a:lnTo>
                <a:lnTo>
                  <a:pt x="345030" y="333738"/>
                </a:lnTo>
                <a:lnTo>
                  <a:pt x="0" y="333738"/>
                </a:lnTo>
                <a:lnTo>
                  <a:pt x="0" y="0"/>
                </a:lnTo>
                <a:close/>
              </a:path>
            </a:pathLst>
          </a:custGeom>
          <a:blipFill>
            <a:blip r:embed="rId27">
              <a:extLst>
                <a:ext uri="{96DAC541-7B7A-43D3-8B79-37D633B846F1}">
                  <asvg:svgBlip xmlns:asvg="http://schemas.microsoft.com/office/drawing/2016/SVG/main" r:embed="rId28"/>
                </a:ext>
              </a:extLst>
            </a:blip>
            <a:stretch>
              <a:fillRect t="-294" b="-294"/>
            </a:stretch>
          </a:blipFill>
        </p:spPr>
      </p:sp>
      <p:sp>
        <p:nvSpPr>
          <p:cNvPr id="25" name="TextBox 25"/>
          <p:cNvSpPr txBox="1"/>
          <p:nvPr/>
        </p:nvSpPr>
        <p:spPr>
          <a:xfrm>
            <a:off x="3046214" y="8385127"/>
            <a:ext cx="1932531" cy="450342"/>
          </a:xfrm>
          <a:prstGeom prst="rect">
            <a:avLst/>
          </a:prstGeom>
        </p:spPr>
        <p:txBody>
          <a:bodyPr lIns="0" tIns="0" rIns="0" bIns="0" rtlCol="0" anchor="t">
            <a:spAutoFit/>
          </a:bodyPr>
          <a:lstStyle/>
          <a:p>
            <a:pPr algn="just">
              <a:lnSpc>
                <a:spcPts val="3249"/>
              </a:lnSpc>
            </a:pPr>
            <a:r>
              <a:rPr lang="en-US" sz="3600">
                <a:solidFill>
                  <a:srgbClr val="FFFFFF"/>
                </a:solidFill>
                <a:latin typeface="Whitney 1"/>
                <a:ea typeface="Whitney 1"/>
                <a:cs typeface="Whitney 1"/>
                <a:sym typeface="Whitney 1"/>
              </a:rPr>
              <a:t>Students </a:t>
            </a:r>
          </a:p>
        </p:txBody>
      </p:sp>
      <p:sp>
        <p:nvSpPr>
          <p:cNvPr id="26" name="TextBox 26"/>
          <p:cNvSpPr txBox="1"/>
          <p:nvPr/>
        </p:nvSpPr>
        <p:spPr>
          <a:xfrm>
            <a:off x="-20457" y="9774101"/>
            <a:ext cx="18202275" cy="548830"/>
          </a:xfrm>
          <a:prstGeom prst="rect">
            <a:avLst/>
          </a:prstGeom>
        </p:spPr>
        <p:txBody>
          <a:bodyPr lIns="0" tIns="0" rIns="0" bIns="0" rtlCol="0" anchor="t">
            <a:spAutoFit/>
          </a:bodyPr>
          <a:lstStyle/>
          <a:p>
            <a:pPr algn="ctr">
              <a:lnSpc>
                <a:spcPts val="3508"/>
              </a:lnSpc>
            </a:pPr>
            <a:r>
              <a:rPr lang="en-US" sz="5400" dirty="0">
                <a:solidFill>
                  <a:srgbClr val="385724"/>
                </a:solidFill>
                <a:latin typeface="Whitney 1"/>
                <a:ea typeface="Whitney 1"/>
                <a:cs typeface="Whitney 1"/>
                <a:sym typeface="Whitney 1"/>
              </a:rPr>
              <a:t>Every person on campus. Diverse perspectives are critical.</a:t>
            </a:r>
          </a:p>
        </p:txBody>
      </p:sp>
      <p:sp>
        <p:nvSpPr>
          <p:cNvPr id="27" name="TextBox 27"/>
          <p:cNvSpPr txBox="1"/>
          <p:nvPr/>
        </p:nvSpPr>
        <p:spPr>
          <a:xfrm>
            <a:off x="1893774" y="1749484"/>
            <a:ext cx="14102999" cy="986409"/>
          </a:xfrm>
          <a:prstGeom prst="rect">
            <a:avLst/>
          </a:prstGeom>
        </p:spPr>
        <p:txBody>
          <a:bodyPr lIns="0" tIns="0" rIns="0" bIns="0" rtlCol="0" anchor="t">
            <a:spAutoFit/>
          </a:bodyPr>
          <a:lstStyle/>
          <a:p>
            <a:pPr algn="l">
              <a:lnSpc>
                <a:spcPts val="7128"/>
              </a:lnSpc>
            </a:pPr>
            <a:r>
              <a:rPr lang="en-US" sz="6600">
                <a:solidFill>
                  <a:srgbClr val="FFFFFF"/>
                </a:solidFill>
                <a:latin typeface="Whitney 2"/>
                <a:ea typeface="Whitney 2"/>
                <a:cs typeface="Whitney 2"/>
                <a:sym typeface="Whitney 2"/>
              </a:rPr>
              <a:t>Population of interest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graphicFrame>
        <p:nvGraphicFramePr>
          <p:cNvPr id="3" name="Table 3"/>
          <p:cNvGraphicFramePr>
            <a:graphicFrameLocks noGrp="1"/>
          </p:cNvGraphicFramePr>
          <p:nvPr/>
        </p:nvGraphicFramePr>
        <p:xfrm>
          <a:off x="2002736" y="2568231"/>
          <a:ext cx="13315950" cy="7098529"/>
        </p:xfrm>
        <a:graphic>
          <a:graphicData uri="http://schemas.openxmlformats.org/drawingml/2006/table">
            <a:tbl>
              <a:tblPr/>
              <a:tblGrid>
                <a:gridCol w="3407399">
                  <a:extLst>
                    <a:ext uri="{9D8B030D-6E8A-4147-A177-3AD203B41FA5}">
                      <a16:colId xmlns:a16="http://schemas.microsoft.com/office/drawing/2014/main" val="20000"/>
                    </a:ext>
                  </a:extLst>
                </a:gridCol>
                <a:gridCol w="4932890">
                  <a:extLst>
                    <a:ext uri="{9D8B030D-6E8A-4147-A177-3AD203B41FA5}">
                      <a16:colId xmlns:a16="http://schemas.microsoft.com/office/drawing/2014/main" val="20001"/>
                    </a:ext>
                  </a:extLst>
                </a:gridCol>
                <a:gridCol w="4975661">
                  <a:extLst>
                    <a:ext uri="{9D8B030D-6E8A-4147-A177-3AD203B41FA5}">
                      <a16:colId xmlns:a16="http://schemas.microsoft.com/office/drawing/2014/main" val="20002"/>
                    </a:ext>
                  </a:extLst>
                </a:gridCol>
              </a:tblGrid>
              <a:tr h="855049">
                <a:tc>
                  <a:txBody>
                    <a:bodyPr/>
                    <a:lstStyle/>
                    <a:p>
                      <a:pPr algn="ctr">
                        <a:lnSpc>
                          <a:spcPts val="2520"/>
                        </a:lnSpc>
                        <a:defRPr/>
                      </a:pPr>
                      <a:r>
                        <a:rPr lang="en-US" sz="2100">
                          <a:solidFill>
                            <a:srgbClr val="000000"/>
                          </a:solidFill>
                          <a:latin typeface="Whitney 1"/>
                          <a:ea typeface="Whitney 1"/>
                          <a:cs typeface="Whitney 1"/>
                          <a:sym typeface="Whitney 1"/>
                        </a:rPr>
                        <a:t>PHASE​</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TOPIC​</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IMPACT​</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0"/>
                  </a:ext>
                </a:extLst>
              </a:tr>
              <a:tr h="1596671">
                <a:tc>
                  <a:txBody>
                    <a:bodyPr/>
                    <a:lstStyle/>
                    <a:p>
                      <a:pPr algn="ctr">
                        <a:lnSpc>
                          <a:spcPts val="2520"/>
                        </a:lnSpc>
                        <a:defRPr/>
                      </a:pPr>
                      <a:r>
                        <a:rPr lang="en-US" sz="2100">
                          <a:solidFill>
                            <a:srgbClr val="000000"/>
                          </a:solidFill>
                          <a:latin typeface="Whitney 1"/>
                          <a:ea typeface="Whitney 1"/>
                          <a:cs typeface="Whitney 1"/>
                          <a:sym typeface="Whitney 1"/>
                        </a:rPr>
                        <a:t>Voice 1 (2006-2009)​</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Creating a Healthier Campus Community – Establishing and Testing Voice Methodology​</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Campus trails, new food vendors, water filtration stations on first floor of each building.​</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1"/>
                  </a:ext>
                </a:extLst>
              </a:tr>
              <a:tr h="1160424">
                <a:tc>
                  <a:txBody>
                    <a:bodyPr/>
                    <a:lstStyle/>
                    <a:p>
                      <a:pPr algn="ctr">
                        <a:lnSpc>
                          <a:spcPts val="2520"/>
                        </a:lnSpc>
                        <a:defRPr/>
                      </a:pPr>
                      <a:r>
                        <a:rPr lang="en-US" sz="2100">
                          <a:solidFill>
                            <a:srgbClr val="000000"/>
                          </a:solidFill>
                          <a:latin typeface="Whitney 1"/>
                          <a:ea typeface="Whitney 1"/>
                          <a:cs typeface="Whitney 1"/>
                          <a:sym typeface="Whitney 1"/>
                        </a:rPr>
                        <a:t>Voice 2 (2009-2011)​</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Exploring Youth – Adult Partnerships and Sustaining Change.​</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Enhanced our theory of change.</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2"/>
                  </a:ext>
                </a:extLst>
              </a:tr>
              <a:tr h="1401115">
                <a:tc>
                  <a:txBody>
                    <a:bodyPr/>
                    <a:lstStyle/>
                    <a:p>
                      <a:pPr algn="ctr">
                        <a:lnSpc>
                          <a:spcPts val="2520"/>
                        </a:lnSpc>
                        <a:defRPr/>
                      </a:pPr>
                      <a:r>
                        <a:rPr lang="en-US" sz="2100">
                          <a:solidFill>
                            <a:srgbClr val="000000"/>
                          </a:solidFill>
                          <a:latin typeface="Whitney 1"/>
                          <a:ea typeface="Whitney 1"/>
                          <a:cs typeface="Whitney 1"/>
                          <a:sym typeface="Whitney 1"/>
                        </a:rPr>
                        <a:t>Voice 3 (2012-2015)​</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Exploring Diverse Perspectives</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Outdoor exercise stations, influencing food systems​. </a:t>
                      </a:r>
                      <a:endParaRPr lang="en-US" sz="1100"/>
                    </a:p>
                    <a:p>
                      <a:pPr algn="ctr">
                        <a:lnSpc>
                          <a:spcPts val="2520"/>
                        </a:lnSpc>
                      </a:pPr>
                      <a:r>
                        <a:rPr lang="en-US" sz="2100">
                          <a:solidFill>
                            <a:srgbClr val="000000"/>
                          </a:solidFill>
                          <a:latin typeface="Whitney 1"/>
                          <a:ea typeface="Whitney 1"/>
                          <a:cs typeface="Whitney 1"/>
                          <a:sym typeface="Whitney 1"/>
                        </a:rPr>
                        <a:t>Established the six priority areas that merged into WBSF.​</a:t>
                      </a:r>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3"/>
                  </a:ext>
                </a:extLst>
              </a:tr>
              <a:tr h="1256397">
                <a:tc>
                  <a:txBody>
                    <a:bodyPr/>
                    <a:lstStyle/>
                    <a:p>
                      <a:pPr algn="ctr">
                        <a:lnSpc>
                          <a:spcPts val="2520"/>
                        </a:lnSpc>
                        <a:defRPr/>
                      </a:pPr>
                      <a:r>
                        <a:rPr lang="en-US" sz="2100">
                          <a:solidFill>
                            <a:srgbClr val="000000"/>
                          </a:solidFill>
                          <a:latin typeface="Whitney 1"/>
                          <a:ea typeface="Whitney 1"/>
                          <a:cs typeface="Whitney 1"/>
                          <a:sym typeface="Whitney 1"/>
                        </a:rPr>
                        <a:t>Voice 4 (2016-2018)​</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Mental wellbeing​</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Contributed to establishment of fall reading break and change in exam policy.​</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4"/>
                  </a:ext>
                </a:extLst>
              </a:tr>
              <a:tr h="828873">
                <a:tc>
                  <a:txBody>
                    <a:bodyPr/>
                    <a:lstStyle/>
                    <a:p>
                      <a:pPr algn="ctr">
                        <a:lnSpc>
                          <a:spcPts val="2520"/>
                        </a:lnSpc>
                        <a:defRPr/>
                      </a:pPr>
                      <a:r>
                        <a:rPr lang="en-US" sz="2100">
                          <a:solidFill>
                            <a:srgbClr val="000000"/>
                          </a:solidFill>
                          <a:latin typeface="Whitney 1"/>
                          <a:ea typeface="Whitney 1"/>
                          <a:cs typeface="Whitney 1"/>
                          <a:sym typeface="Whitney 1"/>
                        </a:rPr>
                        <a:t>Voice 5 (2019-2021)​</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Food Security​</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tc>
                  <a:txBody>
                    <a:bodyPr/>
                    <a:lstStyle/>
                    <a:p>
                      <a:pPr algn="ctr">
                        <a:lnSpc>
                          <a:spcPts val="2520"/>
                        </a:lnSpc>
                        <a:defRPr/>
                      </a:pPr>
                      <a:r>
                        <a:rPr lang="en-US" sz="2100">
                          <a:solidFill>
                            <a:srgbClr val="000000"/>
                          </a:solidFill>
                          <a:latin typeface="Whitney 1"/>
                          <a:ea typeface="Whitney 1"/>
                          <a:cs typeface="Whitney 1"/>
                          <a:sym typeface="Whitney 1"/>
                        </a:rPr>
                        <a:t>PICNIC, Meal Share Program, etc​</a:t>
                      </a:r>
                      <a:endParaRPr lang="en-US" sz="1100"/>
                    </a:p>
                  </a:txBody>
                  <a:tcPr marL="47155" marR="47155" marT="47155" marB="4715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5"/>
                  </a:ext>
                </a:extLst>
              </a:tr>
            </a:tbl>
          </a:graphicData>
        </a:graphic>
      </p:graphicFrame>
      <p:sp>
        <p:nvSpPr>
          <p:cNvPr id="4" name="TextBox 4"/>
          <p:cNvSpPr txBox="1"/>
          <p:nvPr/>
        </p:nvSpPr>
        <p:spPr>
          <a:xfrm>
            <a:off x="1979875" y="1254157"/>
            <a:ext cx="14102999" cy="986409"/>
          </a:xfrm>
          <a:prstGeom prst="rect">
            <a:avLst/>
          </a:prstGeom>
        </p:spPr>
        <p:txBody>
          <a:bodyPr lIns="0" tIns="0" rIns="0" bIns="0" rtlCol="0" anchor="t">
            <a:spAutoFit/>
          </a:bodyPr>
          <a:lstStyle/>
          <a:p>
            <a:pPr algn="l">
              <a:lnSpc>
                <a:spcPts val="7128"/>
              </a:lnSpc>
            </a:pPr>
            <a:r>
              <a:rPr lang="en-US" sz="6600">
                <a:solidFill>
                  <a:srgbClr val="0C2344"/>
                </a:solidFill>
                <a:latin typeface="Whitney 2"/>
                <a:ea typeface="Whitney 2"/>
                <a:cs typeface="Whitney 2"/>
                <a:sym typeface="Whitney 2"/>
              </a:rPr>
              <a:t>Previous Research Cycles:</a:t>
            </a:r>
          </a:p>
        </p:txBody>
      </p:sp>
      <p:sp>
        <p:nvSpPr>
          <p:cNvPr id="5" name="TextBox 5"/>
          <p:cNvSpPr txBox="1"/>
          <p:nvPr/>
        </p:nvSpPr>
        <p:spPr>
          <a:xfrm rot="-10800000">
            <a:off x="-810516" y="-147357"/>
            <a:ext cx="19007076" cy="897106"/>
          </a:xfrm>
          <a:prstGeom prst="rect">
            <a:avLst/>
          </a:prstGeom>
        </p:spPr>
        <p:txBody>
          <a:bodyPr lIns="0" tIns="0" rIns="0" bIns="0" rtlCol="0" anchor="t">
            <a:spAutoFit/>
          </a:bodyPr>
          <a:lstStyle/>
          <a:p>
            <a:pPr algn="l">
              <a:lnSpc>
                <a:spcPts val="3240"/>
              </a:lnSpc>
            </a:pPr>
            <a:r>
              <a:rPr lang="en-US" sz="2700">
                <a:solidFill>
                  <a:srgbClr val="000000"/>
                </a:solidFill>
                <a:latin typeface="Arimo"/>
                <a:ea typeface="Arimo"/>
                <a:cs typeface="Arimo"/>
                <a:sym typeface="Arimo"/>
              </a:rPr>
              <a:t> </a:t>
            </a:r>
          </a:p>
          <a:p>
            <a:pPr algn="l">
              <a:lnSpc>
                <a:spcPts val="3240"/>
              </a:lnSpc>
            </a:pPr>
            <a:endParaRPr lang="en-US" sz="2700">
              <a:solidFill>
                <a:srgbClr val="000000"/>
              </a:solidFill>
              <a:latin typeface="Arimo"/>
              <a:ea typeface="Arimo"/>
              <a:cs typeface="Arimo"/>
              <a:sym typeface="Arim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0585906" y="2466132"/>
            <a:ext cx="5608322" cy="6543675"/>
          </a:xfrm>
          <a:prstGeom prst="rect">
            <a:avLst/>
          </a:prstGeom>
        </p:spPr>
        <p:txBody>
          <a:bodyPr lIns="0" tIns="0" rIns="0" bIns="0" rtlCol="0" anchor="t">
            <a:spAutoFit/>
          </a:bodyPr>
          <a:lstStyle/>
          <a:p>
            <a:pPr algn="l">
              <a:lnSpc>
                <a:spcPts val="7533"/>
              </a:lnSpc>
            </a:pPr>
            <a:r>
              <a:rPr lang="en-US" sz="6277">
                <a:solidFill>
                  <a:srgbClr val="ED7D31"/>
                </a:solidFill>
                <a:latin typeface="Whitney 1"/>
                <a:ea typeface="Whitney 1"/>
                <a:cs typeface="Whitney 1"/>
                <a:sym typeface="Whitney 1"/>
              </a:rPr>
              <a:t>Why?</a:t>
            </a:r>
          </a:p>
          <a:p>
            <a:pPr marL="441805" lvl="1" indent="-220903" algn="l">
              <a:lnSpc>
                <a:spcPts val="2929"/>
              </a:lnSpc>
              <a:buFont typeface="Arial"/>
              <a:buChar char="•"/>
            </a:pPr>
            <a:r>
              <a:rPr lang="en-US" sz="2441">
                <a:solidFill>
                  <a:srgbClr val="0C2344"/>
                </a:solidFill>
                <a:latin typeface="Whitney 1"/>
                <a:ea typeface="Whitney 1"/>
                <a:cs typeface="Whitney 1"/>
                <a:sym typeface="Whitney 1"/>
              </a:rPr>
              <a:t>New social environment</a:t>
            </a:r>
          </a:p>
          <a:p>
            <a:pPr marL="441805" lvl="1" indent="-220903" algn="l">
              <a:lnSpc>
                <a:spcPts val="2929"/>
              </a:lnSpc>
              <a:buFont typeface="Arial"/>
              <a:buChar char="•"/>
            </a:pPr>
            <a:r>
              <a:rPr lang="en-US" sz="2441">
                <a:solidFill>
                  <a:srgbClr val="0C2344"/>
                </a:solidFill>
                <a:latin typeface="Whitney 1"/>
                <a:ea typeface="Whitney 1"/>
                <a:cs typeface="Whitney 1"/>
                <a:sym typeface="Whitney 1"/>
              </a:rPr>
              <a:t>Cut off from established social networks</a:t>
            </a:r>
          </a:p>
          <a:p>
            <a:pPr marL="441805" lvl="1" indent="-220903" algn="l">
              <a:lnSpc>
                <a:spcPts val="2929"/>
              </a:lnSpc>
              <a:buFont typeface="Arial"/>
              <a:buChar char="•"/>
            </a:pPr>
            <a:r>
              <a:rPr lang="en-US" sz="2441">
                <a:solidFill>
                  <a:srgbClr val="0C2344"/>
                </a:solidFill>
                <a:latin typeface="Whitney 1"/>
                <a:ea typeface="Whitney 1"/>
                <a:cs typeface="Whitney 1"/>
                <a:sym typeface="Whitney 1"/>
              </a:rPr>
              <a:t>Separated from families for first time</a:t>
            </a:r>
          </a:p>
          <a:p>
            <a:pPr marL="441805" lvl="1" indent="-220903" algn="l">
              <a:lnSpc>
                <a:spcPts val="2929"/>
              </a:lnSpc>
              <a:buFont typeface="Arial"/>
              <a:buChar char="•"/>
            </a:pPr>
            <a:r>
              <a:rPr lang="en-US" sz="2441">
                <a:solidFill>
                  <a:srgbClr val="0C2344"/>
                </a:solidFill>
                <a:latin typeface="Whitney 1"/>
                <a:ea typeface="Whitney 1"/>
                <a:cs typeface="Whitney 1"/>
                <a:sym typeface="Whitney 1"/>
              </a:rPr>
              <a:t>Academic and existential stress</a:t>
            </a:r>
          </a:p>
          <a:p>
            <a:pPr marL="441805" lvl="1" indent="-220903" algn="l">
              <a:lnSpc>
                <a:spcPts val="2929"/>
              </a:lnSpc>
              <a:buFont typeface="Arial"/>
              <a:buChar char="•"/>
            </a:pPr>
            <a:r>
              <a:rPr lang="en-US" sz="2441">
                <a:solidFill>
                  <a:srgbClr val="0C2344"/>
                </a:solidFill>
                <a:latin typeface="Whitney 1"/>
                <a:ea typeface="Whitney 1"/>
                <a:cs typeface="Whitney 1"/>
                <a:sym typeface="Whitney 1"/>
              </a:rPr>
              <a:t>Critical period of cognitive and emotional development</a:t>
            </a:r>
          </a:p>
          <a:p>
            <a:pPr marL="441805" lvl="1" indent="-220903" algn="l">
              <a:lnSpc>
                <a:spcPts val="2929"/>
              </a:lnSpc>
              <a:buFont typeface="Arial"/>
              <a:buChar char="•"/>
            </a:pPr>
            <a:r>
              <a:rPr lang="en-US" sz="2441">
                <a:solidFill>
                  <a:srgbClr val="0C2344"/>
                </a:solidFill>
                <a:latin typeface="Whitney 1"/>
                <a:ea typeface="Whitney 1"/>
                <a:cs typeface="Whitney 1"/>
                <a:sym typeface="Whitney 1"/>
              </a:rPr>
              <a:t>Rising rates of social anxiety</a:t>
            </a:r>
          </a:p>
          <a:p>
            <a:pPr marL="441805" lvl="1" indent="-220903" algn="l">
              <a:lnSpc>
                <a:spcPts val="2929"/>
              </a:lnSpc>
              <a:buFont typeface="Arial"/>
              <a:buChar char="•"/>
            </a:pPr>
            <a:r>
              <a:rPr lang="en-US" sz="2441">
                <a:solidFill>
                  <a:srgbClr val="0C2344"/>
                </a:solidFill>
                <a:latin typeface="Whitney 1"/>
                <a:ea typeface="Whitney 1"/>
                <a:cs typeface="Whitney 1"/>
                <a:sym typeface="Whitney 1"/>
              </a:rPr>
              <a:t>Lesser social skill development</a:t>
            </a:r>
          </a:p>
          <a:p>
            <a:pPr marL="441805" lvl="1" indent="-220903" algn="l">
              <a:lnSpc>
                <a:spcPts val="2929"/>
              </a:lnSpc>
              <a:buFont typeface="Arial"/>
              <a:buChar char="•"/>
            </a:pPr>
            <a:r>
              <a:rPr lang="en-US" sz="2441">
                <a:solidFill>
                  <a:srgbClr val="0C2344"/>
                </a:solidFill>
                <a:latin typeface="Whitney 1"/>
                <a:ea typeface="Whitney 1"/>
                <a:cs typeface="Whitney 1"/>
                <a:sym typeface="Whitney 1"/>
              </a:rPr>
              <a:t>Frequent exposure to peers and seeing others develop connections yet failing to connect themselves</a:t>
            </a:r>
          </a:p>
          <a:p>
            <a:pPr marL="441805" lvl="1" indent="-220903" algn="l">
              <a:lnSpc>
                <a:spcPts val="2929"/>
              </a:lnSpc>
              <a:buFont typeface="Arial"/>
              <a:buChar char="•"/>
            </a:pPr>
            <a:r>
              <a:rPr lang="en-US" sz="2441">
                <a:solidFill>
                  <a:srgbClr val="0C2344"/>
                </a:solidFill>
                <a:latin typeface="Whitney 1"/>
                <a:ea typeface="Whitney 1"/>
                <a:cs typeface="Whitney 1"/>
                <a:sym typeface="Whitney 1"/>
              </a:rPr>
              <a:t>High expectations from social media</a:t>
            </a:r>
          </a:p>
          <a:p>
            <a:pPr marL="441805" lvl="1" indent="-220903" algn="l">
              <a:lnSpc>
                <a:spcPts val="2929"/>
              </a:lnSpc>
            </a:pPr>
            <a:endParaRPr lang="en-US" sz="2441">
              <a:solidFill>
                <a:srgbClr val="0C2344"/>
              </a:solidFill>
              <a:latin typeface="Whitney 1"/>
              <a:ea typeface="Whitney 1"/>
              <a:cs typeface="Whitney 1"/>
              <a:sym typeface="Whitney 1"/>
            </a:endParaRPr>
          </a:p>
          <a:p>
            <a:pPr marL="441805" lvl="1" indent="-220903" algn="l">
              <a:lnSpc>
                <a:spcPts val="2929"/>
              </a:lnSpc>
            </a:pPr>
            <a:endParaRPr lang="en-US" sz="2441">
              <a:solidFill>
                <a:srgbClr val="0C2344"/>
              </a:solidFill>
              <a:latin typeface="Whitney 1"/>
              <a:ea typeface="Whitney 1"/>
              <a:cs typeface="Whitney 1"/>
              <a:sym typeface="Whitney 1"/>
            </a:endParaRPr>
          </a:p>
        </p:txBody>
      </p:sp>
      <p:sp>
        <p:nvSpPr>
          <p:cNvPr id="4" name="TextBox 4"/>
          <p:cNvSpPr txBox="1"/>
          <p:nvPr/>
        </p:nvSpPr>
        <p:spPr>
          <a:xfrm>
            <a:off x="1884147" y="1498773"/>
            <a:ext cx="14102999" cy="986409"/>
          </a:xfrm>
          <a:prstGeom prst="rect">
            <a:avLst/>
          </a:prstGeom>
        </p:spPr>
        <p:txBody>
          <a:bodyPr lIns="0" tIns="0" rIns="0" bIns="0" rtlCol="0" anchor="t">
            <a:spAutoFit/>
          </a:bodyPr>
          <a:lstStyle/>
          <a:p>
            <a:pPr algn="l">
              <a:lnSpc>
                <a:spcPts val="7128"/>
              </a:lnSpc>
            </a:pPr>
            <a:r>
              <a:rPr lang="en-US" sz="6600">
                <a:solidFill>
                  <a:srgbClr val="0C2344"/>
                </a:solidFill>
                <a:latin typeface="Whitney 2"/>
                <a:ea typeface="Whitney 2"/>
                <a:cs typeface="Whitney 2"/>
                <a:sym typeface="Whitney 2"/>
              </a:rPr>
              <a:t>Why social wellbeing?</a:t>
            </a:r>
          </a:p>
        </p:txBody>
      </p:sp>
      <p:sp>
        <p:nvSpPr>
          <p:cNvPr id="5" name="TextBox 5"/>
          <p:cNvSpPr txBox="1"/>
          <p:nvPr/>
        </p:nvSpPr>
        <p:spPr>
          <a:xfrm>
            <a:off x="2108668" y="2475657"/>
            <a:ext cx="4013517" cy="3143250"/>
          </a:xfrm>
          <a:prstGeom prst="rect">
            <a:avLst/>
          </a:prstGeom>
        </p:spPr>
        <p:txBody>
          <a:bodyPr lIns="0" tIns="0" rIns="0" bIns="0" rtlCol="0" anchor="t">
            <a:spAutoFit/>
          </a:bodyPr>
          <a:lstStyle/>
          <a:p>
            <a:pPr algn="ctr">
              <a:lnSpc>
                <a:spcPts val="9720"/>
              </a:lnSpc>
            </a:pPr>
            <a:r>
              <a:rPr lang="en-US" sz="8100">
                <a:solidFill>
                  <a:srgbClr val="E78631"/>
                </a:solidFill>
                <a:latin typeface="Whitney 1"/>
                <a:ea typeface="Whitney 1"/>
                <a:cs typeface="Whitney 1"/>
                <a:sym typeface="Whitney 1"/>
              </a:rPr>
              <a:t>50.4% </a:t>
            </a:r>
          </a:p>
          <a:p>
            <a:pPr algn="ctr">
              <a:lnSpc>
                <a:spcPts val="3779"/>
              </a:lnSpc>
            </a:pPr>
            <a:r>
              <a:rPr lang="en-US" sz="3150">
                <a:solidFill>
                  <a:srgbClr val="0C2344"/>
                </a:solidFill>
                <a:latin typeface="Whitney 1"/>
                <a:ea typeface="Whitney 1"/>
                <a:cs typeface="Whitney 1"/>
                <a:sym typeface="Whitney 1"/>
              </a:rPr>
              <a:t>of students in Canada are lonely according to the Canadian Social Connection Survey.</a:t>
            </a:r>
          </a:p>
        </p:txBody>
      </p:sp>
      <p:sp>
        <p:nvSpPr>
          <p:cNvPr id="6" name="TextBox 6"/>
          <p:cNvSpPr txBox="1"/>
          <p:nvPr/>
        </p:nvSpPr>
        <p:spPr>
          <a:xfrm>
            <a:off x="2086604" y="6215142"/>
            <a:ext cx="4035582" cy="2667000"/>
          </a:xfrm>
          <a:prstGeom prst="rect">
            <a:avLst/>
          </a:prstGeom>
        </p:spPr>
        <p:txBody>
          <a:bodyPr lIns="0" tIns="0" rIns="0" bIns="0" rtlCol="0" anchor="t">
            <a:spAutoFit/>
          </a:bodyPr>
          <a:lstStyle/>
          <a:p>
            <a:pPr algn="ctr">
              <a:lnSpc>
                <a:spcPts val="9720"/>
              </a:lnSpc>
            </a:pPr>
            <a:r>
              <a:rPr lang="en-US" sz="8100">
                <a:solidFill>
                  <a:srgbClr val="E78631"/>
                </a:solidFill>
                <a:latin typeface="Whitney 1"/>
                <a:ea typeface="Whitney 1"/>
                <a:cs typeface="Whitney 1"/>
                <a:sym typeface="Whitney 1"/>
              </a:rPr>
              <a:t>4.2% </a:t>
            </a:r>
          </a:p>
          <a:p>
            <a:pPr algn="ctr">
              <a:lnSpc>
                <a:spcPts val="3779"/>
              </a:lnSpc>
            </a:pPr>
            <a:r>
              <a:rPr lang="en-US" sz="3150">
                <a:solidFill>
                  <a:srgbClr val="0C2344"/>
                </a:solidFill>
                <a:latin typeface="Whitney 1"/>
                <a:ea typeface="Whitney 1"/>
                <a:cs typeface="Whitney 1"/>
                <a:sym typeface="Whitney 1"/>
              </a:rPr>
              <a:t>of students in Canada reported </a:t>
            </a:r>
            <a:r>
              <a:rPr lang="en-US" sz="3150" u="sng">
                <a:solidFill>
                  <a:srgbClr val="0C2344"/>
                </a:solidFill>
                <a:latin typeface="Whitney 1"/>
                <a:ea typeface="Whitney 1"/>
                <a:cs typeface="Whitney 1"/>
                <a:sym typeface="Whitney 1"/>
              </a:rPr>
              <a:t>no</a:t>
            </a:r>
            <a:r>
              <a:rPr lang="en-US" sz="3150">
                <a:solidFill>
                  <a:srgbClr val="0C2344"/>
                </a:solidFill>
                <a:latin typeface="Whitney 1"/>
                <a:ea typeface="Whitney 1"/>
                <a:cs typeface="Whitney 1"/>
                <a:sym typeface="Whitney 1"/>
              </a:rPr>
              <a:t> feelings of loneliness.</a:t>
            </a:r>
          </a:p>
        </p:txBody>
      </p:sp>
      <p:sp>
        <p:nvSpPr>
          <p:cNvPr id="7" name="TextBox 7"/>
          <p:cNvSpPr txBox="1"/>
          <p:nvPr/>
        </p:nvSpPr>
        <p:spPr>
          <a:xfrm>
            <a:off x="6529587" y="2475657"/>
            <a:ext cx="3646744" cy="6000750"/>
          </a:xfrm>
          <a:prstGeom prst="rect">
            <a:avLst/>
          </a:prstGeom>
        </p:spPr>
        <p:txBody>
          <a:bodyPr lIns="0" tIns="0" rIns="0" bIns="0" rtlCol="0" anchor="t">
            <a:spAutoFit/>
          </a:bodyPr>
          <a:lstStyle/>
          <a:p>
            <a:pPr algn="ctr">
              <a:lnSpc>
                <a:spcPts val="9720"/>
              </a:lnSpc>
            </a:pPr>
            <a:r>
              <a:rPr lang="en-US" sz="8100">
                <a:solidFill>
                  <a:srgbClr val="E78631"/>
                </a:solidFill>
                <a:latin typeface="Whitney 1"/>
                <a:ea typeface="Whitney 1"/>
                <a:cs typeface="Whitney 1"/>
                <a:sym typeface="Whitney 1"/>
              </a:rPr>
              <a:t>66% </a:t>
            </a:r>
          </a:p>
          <a:p>
            <a:pPr algn="ctr">
              <a:lnSpc>
                <a:spcPts val="3779"/>
              </a:lnSpc>
            </a:pPr>
            <a:r>
              <a:rPr lang="en-US" sz="3150">
                <a:solidFill>
                  <a:srgbClr val="0C2344"/>
                </a:solidFill>
                <a:latin typeface="Whitney 1"/>
                <a:ea typeface="Whitney 1"/>
                <a:cs typeface="Whitney 1"/>
                <a:sym typeface="Whitney 1"/>
              </a:rPr>
              <a:t>Of respondents reported they lack companionship, feel left out or feel isolated from others often, or some of the time according to Canadian Campus Wellbeing Survey (2021)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4140438" y="1714140"/>
            <a:ext cx="10028534" cy="7491483"/>
          </a:xfrm>
          <a:custGeom>
            <a:avLst/>
            <a:gdLst/>
            <a:ahLst/>
            <a:cxnLst/>
            <a:rect l="l" t="t" r="r" b="b"/>
            <a:pathLst>
              <a:path w="10028534" h="7491483">
                <a:moveTo>
                  <a:pt x="0" y="0"/>
                </a:moveTo>
                <a:lnTo>
                  <a:pt x="10028534" y="0"/>
                </a:lnTo>
                <a:lnTo>
                  <a:pt x="10028534" y="7491483"/>
                </a:lnTo>
                <a:lnTo>
                  <a:pt x="0" y="7491483"/>
                </a:lnTo>
                <a:lnTo>
                  <a:pt x="0" y="0"/>
                </a:lnTo>
                <a:close/>
              </a:path>
            </a:pathLst>
          </a:custGeom>
          <a:blipFill>
            <a:blip r:embed="rId4"/>
            <a:stretch>
              <a:fillRect l="-59" r="-59"/>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1893774" y="3139400"/>
            <a:ext cx="13926510" cy="6353251"/>
          </a:xfrm>
          <a:prstGeom prst="rect">
            <a:avLst/>
          </a:prstGeom>
        </p:spPr>
        <p:txBody>
          <a:bodyPr lIns="0" tIns="0" rIns="0" bIns="0" rtlCol="0" anchor="t">
            <a:spAutoFit/>
          </a:bodyPr>
          <a:lstStyle/>
          <a:p>
            <a:pPr marL="714848" lvl="1" indent="-357424" algn="l">
              <a:lnSpc>
                <a:spcPts val="3839"/>
              </a:lnSpc>
              <a:buFont typeface="Arial"/>
              <a:buChar char="•"/>
            </a:pPr>
            <a:r>
              <a:rPr lang="en-US" sz="3949">
                <a:solidFill>
                  <a:srgbClr val="0C2344"/>
                </a:solidFill>
                <a:latin typeface="Whitney 1"/>
                <a:ea typeface="Whitney 1"/>
                <a:cs typeface="Whitney 1"/>
                <a:sym typeface="Whitney 1"/>
              </a:rPr>
              <a:t>Poorer academic performance</a:t>
            </a:r>
          </a:p>
          <a:p>
            <a:pPr marL="714848" lvl="1" indent="-357424" algn="l">
              <a:lnSpc>
                <a:spcPts val="3839"/>
              </a:lnSpc>
              <a:buFont typeface="Arial"/>
              <a:buChar char="•"/>
            </a:pPr>
            <a:r>
              <a:rPr lang="en-US" sz="3949">
                <a:solidFill>
                  <a:srgbClr val="0C2344"/>
                </a:solidFill>
                <a:latin typeface="Whitney 1"/>
                <a:ea typeface="Whitney 1"/>
                <a:cs typeface="Whitney 1"/>
                <a:sym typeface="Whitney 1"/>
              </a:rPr>
              <a:t>Poorer mental health</a:t>
            </a:r>
          </a:p>
          <a:p>
            <a:pPr marL="714848" lvl="1" indent="-357424" algn="l">
              <a:lnSpc>
                <a:spcPts val="3839"/>
              </a:lnSpc>
              <a:buFont typeface="Arial"/>
              <a:buChar char="•"/>
            </a:pPr>
            <a:r>
              <a:rPr lang="en-US" sz="3949">
                <a:solidFill>
                  <a:srgbClr val="0C2344"/>
                </a:solidFill>
                <a:latin typeface="Whitney 1"/>
                <a:ea typeface="Whitney 1"/>
                <a:cs typeface="Whitney 1"/>
                <a:sym typeface="Whitney 1"/>
              </a:rPr>
              <a:t>Greater reactivity and negativity</a:t>
            </a:r>
          </a:p>
          <a:p>
            <a:pPr marL="714848" lvl="1" indent="-357424" algn="l">
              <a:lnSpc>
                <a:spcPts val="3839"/>
              </a:lnSpc>
              <a:buFont typeface="Arial"/>
              <a:buChar char="•"/>
            </a:pPr>
            <a:r>
              <a:rPr lang="en-US" sz="3949">
                <a:solidFill>
                  <a:srgbClr val="0C2344"/>
                </a:solidFill>
                <a:latin typeface="Whitney 1"/>
                <a:ea typeface="Whitney 1"/>
                <a:cs typeface="Whitney 1"/>
                <a:sym typeface="Whitney 1"/>
              </a:rPr>
              <a:t>Lesser social mobility for equity-impacted groups</a:t>
            </a:r>
          </a:p>
          <a:p>
            <a:pPr marL="714848" lvl="1" indent="-357424" algn="l">
              <a:lnSpc>
                <a:spcPts val="3839"/>
              </a:lnSpc>
              <a:buFont typeface="Arial"/>
              <a:buChar char="•"/>
            </a:pPr>
            <a:r>
              <a:rPr lang="en-US" sz="3949">
                <a:solidFill>
                  <a:srgbClr val="0C2344"/>
                </a:solidFill>
                <a:latin typeface="Whitney 1"/>
                <a:ea typeface="Whitney 1"/>
                <a:cs typeface="Whitney 1"/>
                <a:sym typeface="Whitney 1"/>
              </a:rPr>
              <a:t>Suicide ideation</a:t>
            </a:r>
          </a:p>
          <a:p>
            <a:pPr marL="714848" lvl="1" indent="-357424" algn="l">
              <a:lnSpc>
                <a:spcPts val="3839"/>
              </a:lnSpc>
              <a:buFont typeface="Arial"/>
              <a:buChar char="•"/>
            </a:pPr>
            <a:r>
              <a:rPr lang="en-US" sz="3949">
                <a:solidFill>
                  <a:srgbClr val="0C2344"/>
                </a:solidFill>
                <a:latin typeface="Whitney 1"/>
                <a:ea typeface="Whitney 1"/>
                <a:cs typeface="Whitney 1"/>
                <a:sym typeface="Whitney 1"/>
              </a:rPr>
              <a:t>Solidification of social style contributing to loneliness in later adulthood</a:t>
            </a:r>
          </a:p>
          <a:p>
            <a:pPr marL="714848" lvl="1" indent="-357424" algn="l">
              <a:lnSpc>
                <a:spcPts val="3839"/>
              </a:lnSpc>
              <a:buFont typeface="Arial"/>
              <a:buChar char="•"/>
            </a:pPr>
            <a:r>
              <a:rPr lang="en-US" sz="3949">
                <a:solidFill>
                  <a:srgbClr val="0C2344"/>
                </a:solidFill>
                <a:latin typeface="Whitney 1"/>
                <a:ea typeface="Whitney 1"/>
                <a:cs typeface="Whitney 1"/>
                <a:sym typeface="Whitney 1"/>
              </a:rPr>
              <a:t>Network effects (social contagion)</a:t>
            </a:r>
          </a:p>
          <a:p>
            <a:pPr marL="2004798" lvl="2" indent="-668266" algn="l">
              <a:lnSpc>
                <a:spcPts val="3839"/>
              </a:lnSpc>
              <a:buFont typeface="Arial"/>
              <a:buChar char="⚬"/>
            </a:pPr>
            <a:r>
              <a:rPr lang="en-US" sz="3949">
                <a:solidFill>
                  <a:srgbClr val="0C2344"/>
                </a:solidFill>
                <a:latin typeface="Whitney 1"/>
                <a:ea typeface="Whitney 1"/>
                <a:cs typeface="Whitney 1"/>
                <a:sym typeface="Whitney 1"/>
              </a:rPr>
              <a:t>Lesser campus cohesion</a:t>
            </a:r>
          </a:p>
          <a:p>
            <a:pPr marL="714848" lvl="1" indent="-357424" algn="l">
              <a:lnSpc>
                <a:spcPts val="3839"/>
              </a:lnSpc>
              <a:buFont typeface="Arial"/>
              <a:buChar char="•"/>
            </a:pPr>
            <a:r>
              <a:rPr lang="en-US" sz="3949">
                <a:solidFill>
                  <a:srgbClr val="0C2344"/>
                </a:solidFill>
                <a:latin typeface="Whitney 1"/>
                <a:ea typeface="Whitney 1"/>
                <a:cs typeface="Whitney 1"/>
                <a:sym typeface="Whitney 1"/>
              </a:rPr>
              <a:t>Health effects of loneliness (risk of early death nearly equivalent to sedentary behaviour and regular cigarette smoking)</a:t>
            </a:r>
          </a:p>
          <a:p>
            <a:pPr marL="714848" lvl="1" indent="-357424" algn="l">
              <a:lnSpc>
                <a:spcPts val="3839"/>
              </a:lnSpc>
            </a:pPr>
            <a:endParaRPr lang="en-US" sz="3949">
              <a:solidFill>
                <a:srgbClr val="0C2344"/>
              </a:solidFill>
              <a:latin typeface="Whitney 1"/>
              <a:ea typeface="Whitney 1"/>
              <a:cs typeface="Whitney 1"/>
              <a:sym typeface="Whitney 1"/>
            </a:endParaRPr>
          </a:p>
        </p:txBody>
      </p:sp>
      <p:sp>
        <p:nvSpPr>
          <p:cNvPr id="4" name="TextBox 4"/>
          <p:cNvSpPr txBox="1"/>
          <p:nvPr/>
        </p:nvSpPr>
        <p:spPr>
          <a:xfrm>
            <a:off x="1884147" y="1799212"/>
            <a:ext cx="14102999" cy="890626"/>
          </a:xfrm>
          <a:prstGeom prst="rect">
            <a:avLst/>
          </a:prstGeom>
        </p:spPr>
        <p:txBody>
          <a:bodyPr lIns="0" tIns="0" rIns="0" bIns="0" rtlCol="0" anchor="t">
            <a:spAutoFit/>
          </a:bodyPr>
          <a:lstStyle/>
          <a:p>
            <a:pPr algn="l">
              <a:lnSpc>
                <a:spcPts val="6415"/>
              </a:lnSpc>
            </a:pPr>
            <a:r>
              <a:rPr lang="en-US" sz="5940">
                <a:solidFill>
                  <a:srgbClr val="0C2344"/>
                </a:solidFill>
                <a:latin typeface="Whitney 2"/>
                <a:ea typeface="Whitney 2"/>
                <a:cs typeface="Whitney 2"/>
                <a:sym typeface="Whitney 2"/>
              </a:rPr>
              <a:t>Consequences of lack of social wellbeing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972390" y="3538620"/>
            <a:ext cx="13926510" cy="4597908"/>
          </a:xfrm>
          <a:prstGeom prst="rect">
            <a:avLst/>
          </a:prstGeom>
        </p:spPr>
        <p:txBody>
          <a:bodyPr lIns="0" tIns="0" rIns="0" bIns="0" rtlCol="0" anchor="t">
            <a:spAutoFit/>
          </a:bodyPr>
          <a:lstStyle/>
          <a:p>
            <a:pPr marL="760095" lvl="1" indent="-380048" algn="l">
              <a:lnSpc>
                <a:spcPts val="4536"/>
              </a:lnSpc>
              <a:buFont typeface="Arial"/>
              <a:buChar char="•"/>
            </a:pPr>
            <a:r>
              <a:rPr lang="en-US" sz="4200" i="1" dirty="0">
                <a:solidFill>
                  <a:srgbClr val="000000"/>
                </a:solidFill>
                <a:latin typeface="Whitney 1"/>
                <a:ea typeface="Whitney 1"/>
                <a:cs typeface="Whitney 1"/>
                <a:sym typeface="Whitney 1"/>
              </a:rPr>
              <a:t>What population-level factors within the campus environment (e.g., social, work culture, spiritual, physical, academic, economic, built, and policy) affect the social wellbeing of the UBCO campus community? </a:t>
            </a:r>
          </a:p>
          <a:p>
            <a:pPr algn="l">
              <a:lnSpc>
                <a:spcPts val="4536"/>
              </a:lnSpc>
            </a:pPr>
            <a:endParaRPr lang="en-US" sz="4200" i="1" dirty="0">
              <a:solidFill>
                <a:srgbClr val="000000"/>
              </a:solidFill>
              <a:latin typeface="Whitney 1"/>
              <a:ea typeface="Whitney 1"/>
              <a:cs typeface="Whitney 1"/>
              <a:sym typeface="Whitney 1"/>
            </a:endParaRPr>
          </a:p>
          <a:p>
            <a:pPr marL="760095" lvl="1" indent="-380048" algn="l">
              <a:lnSpc>
                <a:spcPts val="4536"/>
              </a:lnSpc>
              <a:buFont typeface="Arial"/>
              <a:buChar char="•"/>
            </a:pPr>
            <a:r>
              <a:rPr lang="en-US" sz="4200" i="1" dirty="0">
                <a:solidFill>
                  <a:srgbClr val="000000"/>
                </a:solidFill>
                <a:latin typeface="Whitney 1"/>
                <a:ea typeface="Whitney 1"/>
                <a:cs typeface="Whitney 1"/>
                <a:sym typeface="Whitney 1"/>
              </a:rPr>
              <a:t>How can we address the identified issues?</a:t>
            </a:r>
          </a:p>
          <a:p>
            <a:pPr algn="l">
              <a:lnSpc>
                <a:spcPts val="4536"/>
              </a:lnSpc>
            </a:pPr>
            <a:r>
              <a:rPr lang="en-US" sz="4200" i="1" dirty="0">
                <a:solidFill>
                  <a:srgbClr val="000000"/>
                </a:solidFill>
                <a:latin typeface="Whitney 1"/>
                <a:ea typeface="Whitney 1"/>
                <a:cs typeface="Whitney 1"/>
                <a:sym typeface="Whitney 1"/>
              </a:rPr>
              <a:t> </a:t>
            </a:r>
          </a:p>
          <a:p>
            <a:pPr marL="760095" lvl="1" indent="-380048" algn="l">
              <a:lnSpc>
                <a:spcPts val="4536"/>
              </a:lnSpc>
              <a:buFont typeface="Arial"/>
              <a:buChar char="•"/>
            </a:pPr>
            <a:r>
              <a:rPr lang="en-US" sz="4200" i="1" dirty="0">
                <a:solidFill>
                  <a:srgbClr val="000000"/>
                </a:solidFill>
                <a:latin typeface="Whitney 1"/>
                <a:ea typeface="Whitney 1"/>
                <a:cs typeface="Whitney 1"/>
                <a:sym typeface="Whitney 1"/>
              </a:rPr>
              <a:t>How can we build on and enhance current assets? </a:t>
            </a:r>
          </a:p>
        </p:txBody>
      </p:sp>
      <p:sp>
        <p:nvSpPr>
          <p:cNvPr id="4" name="TextBox 4"/>
          <p:cNvSpPr txBox="1"/>
          <p:nvPr/>
        </p:nvSpPr>
        <p:spPr>
          <a:xfrm>
            <a:off x="1884147" y="1756083"/>
            <a:ext cx="14102999" cy="986409"/>
          </a:xfrm>
          <a:prstGeom prst="rect">
            <a:avLst/>
          </a:prstGeom>
        </p:spPr>
        <p:txBody>
          <a:bodyPr lIns="0" tIns="0" rIns="0" bIns="0" rtlCol="0" anchor="t">
            <a:spAutoFit/>
          </a:bodyPr>
          <a:lstStyle/>
          <a:p>
            <a:pPr algn="l">
              <a:lnSpc>
                <a:spcPts val="7128"/>
              </a:lnSpc>
            </a:pPr>
            <a:r>
              <a:rPr lang="en-US" sz="6600">
                <a:solidFill>
                  <a:srgbClr val="0C2344"/>
                </a:solidFill>
                <a:latin typeface="Whitney 2"/>
                <a:ea typeface="Whitney 2"/>
                <a:cs typeface="Whitney 2"/>
                <a:sym typeface="Whitney 2"/>
              </a:rPr>
              <a:t>Research Question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359111" y="1408932"/>
            <a:ext cx="5968654" cy="2514600"/>
          </a:xfrm>
          <a:prstGeom prst="rect">
            <a:avLst/>
          </a:prstGeom>
        </p:spPr>
        <p:txBody>
          <a:bodyPr lIns="0" tIns="0" rIns="0" bIns="0" rtlCol="0" anchor="t">
            <a:spAutoFit/>
          </a:bodyPr>
          <a:lstStyle/>
          <a:p>
            <a:pPr marL="0" lvl="0" indent="0" algn="l">
              <a:lnSpc>
                <a:spcPts val="9600"/>
              </a:lnSpc>
              <a:spcBef>
                <a:spcPct val="0"/>
              </a:spcBef>
            </a:pPr>
            <a:r>
              <a:rPr lang="en-US" sz="8000" b="1">
                <a:solidFill>
                  <a:srgbClr val="0C2344"/>
                </a:solidFill>
                <a:latin typeface="Whitney 2"/>
                <a:ea typeface="Whitney 2"/>
                <a:cs typeface="Whitney 2"/>
                <a:sym typeface="Whitney 2"/>
              </a:rPr>
              <a:t>Research Objectives</a:t>
            </a:r>
          </a:p>
        </p:txBody>
      </p:sp>
      <p:grpSp>
        <p:nvGrpSpPr>
          <p:cNvPr id="4" name="Group 4"/>
          <p:cNvGrpSpPr/>
          <p:nvPr/>
        </p:nvGrpSpPr>
        <p:grpSpPr>
          <a:xfrm>
            <a:off x="6599718" y="498430"/>
            <a:ext cx="9873992" cy="7947483"/>
            <a:chOff x="0" y="0"/>
            <a:chExt cx="13165323" cy="10596644"/>
          </a:xfrm>
        </p:grpSpPr>
        <p:sp>
          <p:nvSpPr>
            <p:cNvPr id="5" name="TextBox 5"/>
            <p:cNvSpPr txBox="1"/>
            <p:nvPr/>
          </p:nvSpPr>
          <p:spPr>
            <a:xfrm>
              <a:off x="0" y="3190853"/>
              <a:ext cx="13165323" cy="3436342"/>
            </a:xfrm>
            <a:prstGeom prst="rect">
              <a:avLst/>
            </a:prstGeom>
          </p:spPr>
          <p:txBody>
            <a:bodyPr lIns="0" tIns="0" rIns="0" bIns="0" rtlCol="0" anchor="t">
              <a:spAutoFit/>
            </a:bodyPr>
            <a:lstStyle/>
            <a:p>
              <a:pPr marL="0" lvl="0" indent="0" algn="l">
                <a:lnSpc>
                  <a:spcPts val="4189"/>
                </a:lnSpc>
              </a:pPr>
              <a:r>
                <a:rPr lang="en-US" sz="2792" b="1" dirty="0">
                  <a:solidFill>
                    <a:srgbClr val="000000"/>
                  </a:solidFill>
                  <a:latin typeface="Whitney 1"/>
                  <a:ea typeface="Whitney 1"/>
                  <a:cs typeface="Whitney 1"/>
                  <a:sym typeface="Whitney 1"/>
                </a:rPr>
                <a:t>To utilize the Voice methodological framework (CB-PAR, Youth-Adult Partnerships, and Health Promotion Strategies) with the UBCO campus community to advance knowledge, take collective action on and intervene, and educate the campus about the factors identified in the campus health assessment.</a:t>
              </a:r>
            </a:p>
          </p:txBody>
        </p:sp>
        <p:sp>
          <p:nvSpPr>
            <p:cNvPr id="6" name="TextBox 6"/>
            <p:cNvSpPr txBox="1"/>
            <p:nvPr/>
          </p:nvSpPr>
          <p:spPr>
            <a:xfrm>
              <a:off x="0" y="8557303"/>
              <a:ext cx="13165323" cy="2039342"/>
            </a:xfrm>
            <a:prstGeom prst="rect">
              <a:avLst/>
            </a:prstGeom>
          </p:spPr>
          <p:txBody>
            <a:bodyPr lIns="0" tIns="0" rIns="0" bIns="0" rtlCol="0" anchor="t">
              <a:spAutoFit/>
            </a:bodyPr>
            <a:lstStyle/>
            <a:p>
              <a:pPr marL="0" lvl="0" indent="0" algn="l">
                <a:lnSpc>
                  <a:spcPts val="4189"/>
                </a:lnSpc>
              </a:pPr>
              <a:r>
                <a:rPr lang="en-US" sz="2792" b="1" dirty="0">
                  <a:solidFill>
                    <a:srgbClr val="000000"/>
                  </a:solidFill>
                  <a:latin typeface="Whitney 1"/>
                  <a:ea typeface="Whitney 1"/>
                  <a:cs typeface="Whitney 1"/>
                  <a:sym typeface="Whitney 1"/>
                </a:rPr>
                <a:t>To advance knowledge and contribute to the research literature about environmental factors and interventions that support the increase of social wellbeing in a post-secondary environment.</a:t>
              </a:r>
            </a:p>
          </p:txBody>
        </p:sp>
        <p:sp>
          <p:nvSpPr>
            <p:cNvPr id="7" name="TextBox 7"/>
            <p:cNvSpPr txBox="1"/>
            <p:nvPr/>
          </p:nvSpPr>
          <p:spPr>
            <a:xfrm>
              <a:off x="0" y="-85725"/>
              <a:ext cx="13165323" cy="1340842"/>
            </a:xfrm>
            <a:prstGeom prst="rect">
              <a:avLst/>
            </a:prstGeom>
          </p:spPr>
          <p:txBody>
            <a:bodyPr lIns="0" tIns="0" rIns="0" bIns="0" rtlCol="0" anchor="t">
              <a:spAutoFit/>
            </a:bodyPr>
            <a:lstStyle/>
            <a:p>
              <a:pPr marL="0" lvl="0" indent="0" algn="l">
                <a:lnSpc>
                  <a:spcPts val="4189"/>
                </a:lnSpc>
              </a:pPr>
              <a:r>
                <a:rPr lang="en-US" sz="2792" b="1">
                  <a:solidFill>
                    <a:srgbClr val="000000"/>
                  </a:solidFill>
                  <a:latin typeface="Whitney 1"/>
                  <a:ea typeface="Whitney 1"/>
                  <a:cs typeface="Whitney 1"/>
                  <a:sym typeface="Whitney 1"/>
                </a:rPr>
                <a:t>To identify systemic factors influencing the social wellbeing of the UBCO campus community.</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1810415" y="2011639"/>
            <a:ext cx="2739944" cy="6939688"/>
            <a:chOff x="0" y="0"/>
            <a:chExt cx="3653258" cy="9252918"/>
          </a:xfrm>
        </p:grpSpPr>
        <p:sp>
          <p:nvSpPr>
            <p:cNvPr id="4" name="Freeform 4"/>
            <p:cNvSpPr/>
            <p:nvPr/>
          </p:nvSpPr>
          <p:spPr>
            <a:xfrm>
              <a:off x="0" y="0"/>
              <a:ext cx="3653282" cy="9252966"/>
            </a:xfrm>
            <a:custGeom>
              <a:avLst/>
              <a:gdLst/>
              <a:ahLst/>
              <a:cxnLst/>
              <a:rect l="l" t="t" r="r" b="b"/>
              <a:pathLst>
                <a:path w="3653282" h="9252966">
                  <a:moveTo>
                    <a:pt x="0" y="365379"/>
                  </a:moveTo>
                  <a:cubicBezTo>
                    <a:pt x="0" y="163576"/>
                    <a:pt x="163576" y="0"/>
                    <a:pt x="365379" y="0"/>
                  </a:cubicBezTo>
                  <a:lnTo>
                    <a:pt x="3287903" y="0"/>
                  </a:lnTo>
                  <a:cubicBezTo>
                    <a:pt x="3489706" y="0"/>
                    <a:pt x="3653282" y="163576"/>
                    <a:pt x="3653282" y="365379"/>
                  </a:cubicBezTo>
                  <a:lnTo>
                    <a:pt x="3653282" y="8887587"/>
                  </a:lnTo>
                  <a:cubicBezTo>
                    <a:pt x="3653282" y="9089390"/>
                    <a:pt x="3489706" y="9252966"/>
                    <a:pt x="3287903" y="9252966"/>
                  </a:cubicBezTo>
                  <a:lnTo>
                    <a:pt x="365379" y="9252966"/>
                  </a:lnTo>
                  <a:cubicBezTo>
                    <a:pt x="163576" y="9252966"/>
                    <a:pt x="0" y="9089390"/>
                    <a:pt x="0" y="8887587"/>
                  </a:cubicBezTo>
                  <a:close/>
                </a:path>
              </a:pathLst>
            </a:custGeom>
            <a:solidFill>
              <a:srgbClr val="D2DEEF"/>
            </a:solidFill>
          </p:spPr>
        </p:sp>
      </p:grpSp>
      <p:sp>
        <p:nvSpPr>
          <p:cNvPr id="5" name="TextBox 5"/>
          <p:cNvSpPr txBox="1"/>
          <p:nvPr/>
        </p:nvSpPr>
        <p:spPr>
          <a:xfrm>
            <a:off x="1897092" y="2577485"/>
            <a:ext cx="2566588" cy="988314"/>
          </a:xfrm>
          <a:prstGeom prst="rect">
            <a:avLst/>
          </a:prstGeom>
        </p:spPr>
        <p:txBody>
          <a:bodyPr lIns="0" tIns="0" rIns="0" bIns="0" rtlCol="0" anchor="t">
            <a:spAutoFit/>
          </a:bodyPr>
          <a:lstStyle/>
          <a:p>
            <a:pPr algn="ctr">
              <a:lnSpc>
                <a:spcPts val="3888"/>
              </a:lnSpc>
            </a:pPr>
            <a:r>
              <a:rPr lang="en-US" sz="3600" spc="33">
                <a:solidFill>
                  <a:srgbClr val="000000"/>
                </a:solidFill>
                <a:latin typeface="Whitney 1"/>
                <a:ea typeface="Whitney 1"/>
                <a:cs typeface="Whitney 1"/>
                <a:sym typeface="Whitney 1"/>
              </a:rPr>
              <a:t>Engage Community</a:t>
            </a:r>
          </a:p>
        </p:txBody>
      </p:sp>
      <p:grpSp>
        <p:nvGrpSpPr>
          <p:cNvPr id="6" name="Group 6"/>
          <p:cNvGrpSpPr/>
          <p:nvPr/>
        </p:nvGrpSpPr>
        <p:grpSpPr>
          <a:xfrm>
            <a:off x="2084409" y="4093715"/>
            <a:ext cx="2191954" cy="1010964"/>
            <a:chOff x="0" y="0"/>
            <a:chExt cx="2922606" cy="1347952"/>
          </a:xfrm>
        </p:grpSpPr>
        <p:sp>
          <p:nvSpPr>
            <p:cNvPr id="7" name="Freeform 7"/>
            <p:cNvSpPr/>
            <p:nvPr/>
          </p:nvSpPr>
          <p:spPr>
            <a:xfrm>
              <a:off x="0" y="0"/>
              <a:ext cx="2922524" cy="1347978"/>
            </a:xfrm>
            <a:custGeom>
              <a:avLst/>
              <a:gdLst/>
              <a:ahLst/>
              <a:cxnLst/>
              <a:rect l="l" t="t" r="r" b="b"/>
              <a:pathLst>
                <a:path w="2922524" h="1347978">
                  <a:moveTo>
                    <a:pt x="0" y="134747"/>
                  </a:moveTo>
                  <a:cubicBezTo>
                    <a:pt x="0" y="60325"/>
                    <a:pt x="60325" y="0"/>
                    <a:pt x="134747" y="0"/>
                  </a:cubicBezTo>
                  <a:lnTo>
                    <a:pt x="2787777" y="0"/>
                  </a:lnTo>
                  <a:cubicBezTo>
                    <a:pt x="2862199" y="0"/>
                    <a:pt x="2922524" y="60325"/>
                    <a:pt x="2922524" y="134747"/>
                  </a:cubicBezTo>
                  <a:lnTo>
                    <a:pt x="2922524" y="1213104"/>
                  </a:lnTo>
                  <a:cubicBezTo>
                    <a:pt x="2922524" y="1287526"/>
                    <a:pt x="2862199" y="1347851"/>
                    <a:pt x="2787777" y="1347851"/>
                  </a:cubicBezTo>
                  <a:lnTo>
                    <a:pt x="134747" y="1347851"/>
                  </a:lnTo>
                  <a:cubicBezTo>
                    <a:pt x="60325" y="1347978"/>
                    <a:pt x="0" y="1287653"/>
                    <a:pt x="0" y="1213104"/>
                  </a:cubicBezTo>
                  <a:close/>
                </a:path>
              </a:pathLst>
            </a:custGeom>
            <a:gradFill rotWithShape="1">
              <a:gsLst>
                <a:gs pos="0">
                  <a:srgbClr val="C7D9EE">
                    <a:alpha val="100000"/>
                  </a:srgbClr>
                </a:gs>
                <a:gs pos="50000">
                  <a:srgbClr val="ADC7E7">
                    <a:alpha val="100000"/>
                  </a:srgbClr>
                </a:gs>
                <a:gs pos="100000">
                  <a:srgbClr val="9ABDE5">
                    <a:alpha val="100000"/>
                  </a:srgbClr>
                </a:gs>
              </a:gsLst>
              <a:lin ang="5400000"/>
            </a:gradFill>
          </p:spPr>
        </p:sp>
      </p:grpSp>
      <p:grpSp>
        <p:nvGrpSpPr>
          <p:cNvPr id="8" name="Group 8"/>
          <p:cNvGrpSpPr/>
          <p:nvPr/>
        </p:nvGrpSpPr>
        <p:grpSpPr>
          <a:xfrm>
            <a:off x="2109256" y="4248676"/>
            <a:ext cx="2142259" cy="701040"/>
            <a:chOff x="0" y="0"/>
            <a:chExt cx="2856346" cy="934720"/>
          </a:xfrm>
        </p:grpSpPr>
        <p:sp>
          <p:nvSpPr>
            <p:cNvPr id="9" name="Freeform 9"/>
            <p:cNvSpPr/>
            <p:nvPr/>
          </p:nvSpPr>
          <p:spPr>
            <a:xfrm>
              <a:off x="0" y="0"/>
              <a:ext cx="2856346" cy="934720"/>
            </a:xfrm>
            <a:custGeom>
              <a:avLst/>
              <a:gdLst/>
              <a:ahLst/>
              <a:cxnLst/>
              <a:rect l="l" t="t" r="r" b="b"/>
              <a:pathLst>
                <a:path w="2856346" h="934720">
                  <a:moveTo>
                    <a:pt x="0" y="0"/>
                  </a:moveTo>
                  <a:lnTo>
                    <a:pt x="2856346" y="0"/>
                  </a:lnTo>
                  <a:lnTo>
                    <a:pt x="2856346" y="934720"/>
                  </a:lnTo>
                  <a:lnTo>
                    <a:pt x="0" y="934720"/>
                  </a:lnTo>
                  <a:lnTo>
                    <a:pt x="0" y="0"/>
                  </a:lnTo>
                  <a:close/>
                </a:path>
              </a:pathLst>
            </a:custGeom>
            <a:blipFill>
              <a:blip r:embed="rId4">
                <a:extLst>
                  <a:ext uri="{96DAC541-7B7A-43D3-8B79-37D633B846F1}">
                    <asvg:svgBlip xmlns:asvg="http://schemas.microsoft.com/office/drawing/2016/SVG/main" r:embed="rId5"/>
                  </a:ext>
                </a:extLst>
              </a:blip>
              <a:stretch>
                <a:fillRect t="-18560" b="-18560"/>
              </a:stretch>
            </a:blipFill>
          </p:spPr>
        </p:sp>
        <p:sp>
          <p:nvSpPr>
            <p:cNvPr id="10" name="TextBox 10"/>
            <p:cNvSpPr txBox="1"/>
            <p:nvPr/>
          </p:nvSpPr>
          <p:spPr>
            <a:xfrm>
              <a:off x="50800" y="57150"/>
              <a:ext cx="2754746" cy="8394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Spring and Summer 2023</a:t>
              </a:r>
            </a:p>
          </p:txBody>
        </p:sp>
      </p:grpSp>
      <p:grpSp>
        <p:nvGrpSpPr>
          <p:cNvPr id="11" name="Group 11"/>
          <p:cNvGrpSpPr/>
          <p:nvPr/>
        </p:nvGrpSpPr>
        <p:grpSpPr>
          <a:xfrm>
            <a:off x="2084409" y="5260212"/>
            <a:ext cx="2191954" cy="1010964"/>
            <a:chOff x="0" y="0"/>
            <a:chExt cx="2922606" cy="1347952"/>
          </a:xfrm>
        </p:grpSpPr>
        <p:sp>
          <p:nvSpPr>
            <p:cNvPr id="12" name="Freeform 12"/>
            <p:cNvSpPr/>
            <p:nvPr/>
          </p:nvSpPr>
          <p:spPr>
            <a:xfrm>
              <a:off x="0" y="0"/>
              <a:ext cx="2922524" cy="1347978"/>
            </a:xfrm>
            <a:custGeom>
              <a:avLst/>
              <a:gdLst/>
              <a:ahLst/>
              <a:cxnLst/>
              <a:rect l="l" t="t" r="r" b="b"/>
              <a:pathLst>
                <a:path w="2922524" h="1347978">
                  <a:moveTo>
                    <a:pt x="0" y="134747"/>
                  </a:moveTo>
                  <a:cubicBezTo>
                    <a:pt x="0" y="60325"/>
                    <a:pt x="60325" y="0"/>
                    <a:pt x="134747" y="0"/>
                  </a:cubicBezTo>
                  <a:lnTo>
                    <a:pt x="2787777" y="0"/>
                  </a:lnTo>
                  <a:cubicBezTo>
                    <a:pt x="2862199" y="0"/>
                    <a:pt x="2922524" y="60325"/>
                    <a:pt x="2922524" y="134747"/>
                  </a:cubicBezTo>
                  <a:lnTo>
                    <a:pt x="2922524" y="1213104"/>
                  </a:lnTo>
                  <a:cubicBezTo>
                    <a:pt x="2922524" y="1287526"/>
                    <a:pt x="2862199" y="1347851"/>
                    <a:pt x="2787777" y="1347851"/>
                  </a:cubicBezTo>
                  <a:lnTo>
                    <a:pt x="134747" y="1347851"/>
                  </a:lnTo>
                  <a:cubicBezTo>
                    <a:pt x="60325" y="1347978"/>
                    <a:pt x="0" y="1287653"/>
                    <a:pt x="0" y="1213104"/>
                  </a:cubicBezTo>
                  <a:close/>
                </a:path>
              </a:pathLst>
            </a:custGeom>
            <a:gradFill rotWithShape="1">
              <a:gsLst>
                <a:gs pos="0">
                  <a:srgbClr val="EDCB78">
                    <a:alpha val="100000"/>
                  </a:srgbClr>
                </a:gs>
                <a:gs pos="50000">
                  <a:srgbClr val="E5B33D">
                    <a:alpha val="100000"/>
                  </a:srgbClr>
                </a:gs>
                <a:gs pos="100000">
                  <a:srgbClr val="E3A20A">
                    <a:alpha val="100000"/>
                  </a:srgbClr>
                </a:gs>
              </a:gsLst>
              <a:lin ang="5400000"/>
            </a:gradFill>
          </p:spPr>
        </p:sp>
      </p:grpSp>
      <p:grpSp>
        <p:nvGrpSpPr>
          <p:cNvPr id="13" name="Group 13"/>
          <p:cNvGrpSpPr/>
          <p:nvPr/>
        </p:nvGrpSpPr>
        <p:grpSpPr>
          <a:xfrm>
            <a:off x="2109256" y="5567574"/>
            <a:ext cx="2142259" cy="396240"/>
            <a:chOff x="0" y="0"/>
            <a:chExt cx="2856346" cy="528320"/>
          </a:xfrm>
        </p:grpSpPr>
        <p:sp>
          <p:nvSpPr>
            <p:cNvPr id="14" name="Freeform 14"/>
            <p:cNvSpPr/>
            <p:nvPr/>
          </p:nvSpPr>
          <p:spPr>
            <a:xfrm>
              <a:off x="0" y="0"/>
              <a:ext cx="2856346" cy="528320"/>
            </a:xfrm>
            <a:custGeom>
              <a:avLst/>
              <a:gdLst/>
              <a:ahLst/>
              <a:cxnLst/>
              <a:rect l="l" t="t" r="r" b="b"/>
              <a:pathLst>
                <a:path w="2856346" h="528320">
                  <a:moveTo>
                    <a:pt x="0" y="0"/>
                  </a:moveTo>
                  <a:lnTo>
                    <a:pt x="2856346" y="0"/>
                  </a:lnTo>
                  <a:lnTo>
                    <a:pt x="2856346" y="528320"/>
                  </a:lnTo>
                  <a:lnTo>
                    <a:pt x="0" y="528320"/>
                  </a:lnTo>
                  <a:lnTo>
                    <a:pt x="0" y="0"/>
                  </a:lnTo>
                  <a:close/>
                </a:path>
              </a:pathLst>
            </a:custGeom>
            <a:blipFill>
              <a:blip r:embed="rId4">
                <a:extLst>
                  <a:ext uri="{96DAC541-7B7A-43D3-8B79-37D633B846F1}">
                    <asvg:svgBlip xmlns:asvg="http://schemas.microsoft.com/office/drawing/2016/SVG/main" r:embed="rId5"/>
                  </a:ext>
                </a:extLst>
              </a:blip>
              <a:stretch>
                <a:fillRect t="-71298" b="-71298"/>
              </a:stretch>
            </a:blipFill>
          </p:spPr>
        </p:sp>
        <p:sp>
          <p:nvSpPr>
            <p:cNvPr id="15" name="TextBox 15"/>
            <p:cNvSpPr txBox="1"/>
            <p:nvPr/>
          </p:nvSpPr>
          <p:spPr>
            <a:xfrm>
              <a:off x="50800" y="57150"/>
              <a:ext cx="2754746" cy="4330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Literature scan</a:t>
              </a:r>
            </a:p>
          </p:txBody>
        </p:sp>
      </p:grpSp>
      <p:grpSp>
        <p:nvGrpSpPr>
          <p:cNvPr id="16" name="Group 16"/>
          <p:cNvGrpSpPr/>
          <p:nvPr/>
        </p:nvGrpSpPr>
        <p:grpSpPr>
          <a:xfrm>
            <a:off x="2084409" y="6426711"/>
            <a:ext cx="2191954" cy="1010964"/>
            <a:chOff x="0" y="0"/>
            <a:chExt cx="2922606" cy="1347952"/>
          </a:xfrm>
        </p:grpSpPr>
        <p:sp>
          <p:nvSpPr>
            <p:cNvPr id="17" name="Freeform 17"/>
            <p:cNvSpPr/>
            <p:nvPr/>
          </p:nvSpPr>
          <p:spPr>
            <a:xfrm>
              <a:off x="0" y="0"/>
              <a:ext cx="2922524" cy="1347978"/>
            </a:xfrm>
            <a:custGeom>
              <a:avLst/>
              <a:gdLst/>
              <a:ahLst/>
              <a:cxnLst/>
              <a:rect l="l" t="t" r="r" b="b"/>
              <a:pathLst>
                <a:path w="2922524" h="1347978">
                  <a:moveTo>
                    <a:pt x="0" y="134747"/>
                  </a:moveTo>
                  <a:cubicBezTo>
                    <a:pt x="0" y="60325"/>
                    <a:pt x="60325" y="0"/>
                    <a:pt x="134747" y="0"/>
                  </a:cubicBezTo>
                  <a:lnTo>
                    <a:pt x="2787777" y="0"/>
                  </a:lnTo>
                  <a:cubicBezTo>
                    <a:pt x="2862199" y="0"/>
                    <a:pt x="2922524" y="60325"/>
                    <a:pt x="2922524" y="134747"/>
                  </a:cubicBezTo>
                  <a:lnTo>
                    <a:pt x="2922524" y="1213104"/>
                  </a:lnTo>
                  <a:cubicBezTo>
                    <a:pt x="2922524" y="1287526"/>
                    <a:pt x="2862199" y="1347851"/>
                    <a:pt x="2787777" y="1347851"/>
                  </a:cubicBezTo>
                  <a:lnTo>
                    <a:pt x="134747" y="1347851"/>
                  </a:lnTo>
                  <a:cubicBezTo>
                    <a:pt x="60325" y="1347978"/>
                    <a:pt x="0" y="1287653"/>
                    <a:pt x="0" y="1213104"/>
                  </a:cubicBezTo>
                  <a:close/>
                </a:path>
              </a:pathLst>
            </a:custGeom>
            <a:gradFill rotWithShape="1">
              <a:gsLst>
                <a:gs pos="0">
                  <a:srgbClr val="C0EBE2">
                    <a:alpha val="100000"/>
                  </a:srgbClr>
                </a:gs>
                <a:gs pos="50000">
                  <a:srgbClr val="A7E3D5">
                    <a:alpha val="100000"/>
                  </a:srgbClr>
                </a:gs>
                <a:gs pos="100000">
                  <a:srgbClr val="94E1CE">
                    <a:alpha val="100000"/>
                  </a:srgbClr>
                </a:gs>
              </a:gsLst>
              <a:lin ang="5400000"/>
            </a:gradFill>
          </p:spPr>
        </p:sp>
      </p:grpSp>
      <p:grpSp>
        <p:nvGrpSpPr>
          <p:cNvPr id="18" name="Group 18"/>
          <p:cNvGrpSpPr/>
          <p:nvPr/>
        </p:nvGrpSpPr>
        <p:grpSpPr>
          <a:xfrm>
            <a:off x="2109256" y="6581673"/>
            <a:ext cx="2142259" cy="701040"/>
            <a:chOff x="0" y="0"/>
            <a:chExt cx="2856346" cy="934720"/>
          </a:xfrm>
        </p:grpSpPr>
        <p:sp>
          <p:nvSpPr>
            <p:cNvPr id="19" name="Freeform 19"/>
            <p:cNvSpPr/>
            <p:nvPr/>
          </p:nvSpPr>
          <p:spPr>
            <a:xfrm>
              <a:off x="0" y="0"/>
              <a:ext cx="2856346" cy="934720"/>
            </a:xfrm>
            <a:custGeom>
              <a:avLst/>
              <a:gdLst/>
              <a:ahLst/>
              <a:cxnLst/>
              <a:rect l="l" t="t" r="r" b="b"/>
              <a:pathLst>
                <a:path w="2856346" h="934720">
                  <a:moveTo>
                    <a:pt x="0" y="0"/>
                  </a:moveTo>
                  <a:lnTo>
                    <a:pt x="2856346" y="0"/>
                  </a:lnTo>
                  <a:lnTo>
                    <a:pt x="2856346" y="934720"/>
                  </a:lnTo>
                  <a:lnTo>
                    <a:pt x="0" y="934720"/>
                  </a:lnTo>
                  <a:lnTo>
                    <a:pt x="0" y="0"/>
                  </a:lnTo>
                  <a:close/>
                </a:path>
              </a:pathLst>
            </a:custGeom>
            <a:blipFill>
              <a:blip r:embed="rId4">
                <a:extLst>
                  <a:ext uri="{96DAC541-7B7A-43D3-8B79-37D633B846F1}">
                    <asvg:svgBlip xmlns:asvg="http://schemas.microsoft.com/office/drawing/2016/SVG/main" r:embed="rId5"/>
                  </a:ext>
                </a:extLst>
              </a:blip>
              <a:stretch>
                <a:fillRect t="-18560" b="-18560"/>
              </a:stretch>
            </a:blipFill>
          </p:spPr>
        </p:sp>
        <p:sp>
          <p:nvSpPr>
            <p:cNvPr id="20" name="TextBox 20"/>
            <p:cNvSpPr txBox="1"/>
            <p:nvPr/>
          </p:nvSpPr>
          <p:spPr>
            <a:xfrm>
              <a:off x="50800" y="57150"/>
              <a:ext cx="2754746" cy="8394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Build research advisory</a:t>
              </a:r>
            </a:p>
          </p:txBody>
        </p:sp>
      </p:grpSp>
      <p:grpSp>
        <p:nvGrpSpPr>
          <p:cNvPr id="21" name="Group 21"/>
          <p:cNvGrpSpPr/>
          <p:nvPr/>
        </p:nvGrpSpPr>
        <p:grpSpPr>
          <a:xfrm>
            <a:off x="2084409" y="7593209"/>
            <a:ext cx="2191954" cy="1010964"/>
            <a:chOff x="0" y="0"/>
            <a:chExt cx="2922606" cy="1347952"/>
          </a:xfrm>
        </p:grpSpPr>
        <p:sp>
          <p:nvSpPr>
            <p:cNvPr id="22" name="Freeform 22"/>
            <p:cNvSpPr/>
            <p:nvPr/>
          </p:nvSpPr>
          <p:spPr>
            <a:xfrm>
              <a:off x="0" y="0"/>
              <a:ext cx="2922524" cy="1347978"/>
            </a:xfrm>
            <a:custGeom>
              <a:avLst/>
              <a:gdLst/>
              <a:ahLst/>
              <a:cxnLst/>
              <a:rect l="l" t="t" r="r" b="b"/>
              <a:pathLst>
                <a:path w="2922524" h="1347978">
                  <a:moveTo>
                    <a:pt x="0" y="134747"/>
                  </a:moveTo>
                  <a:cubicBezTo>
                    <a:pt x="0" y="60325"/>
                    <a:pt x="60325" y="0"/>
                    <a:pt x="134747" y="0"/>
                  </a:cubicBezTo>
                  <a:lnTo>
                    <a:pt x="2787777" y="0"/>
                  </a:lnTo>
                  <a:cubicBezTo>
                    <a:pt x="2862199" y="0"/>
                    <a:pt x="2922524" y="60325"/>
                    <a:pt x="2922524" y="134747"/>
                  </a:cubicBezTo>
                  <a:lnTo>
                    <a:pt x="2922524" y="1213104"/>
                  </a:lnTo>
                  <a:cubicBezTo>
                    <a:pt x="2922524" y="1287526"/>
                    <a:pt x="2862199" y="1347851"/>
                    <a:pt x="2787777" y="1347851"/>
                  </a:cubicBezTo>
                  <a:lnTo>
                    <a:pt x="134747" y="1347851"/>
                  </a:lnTo>
                  <a:cubicBezTo>
                    <a:pt x="60325" y="1347978"/>
                    <a:pt x="0" y="1287653"/>
                    <a:pt x="0" y="1213104"/>
                  </a:cubicBezTo>
                  <a:close/>
                </a:path>
              </a:pathLst>
            </a:custGeom>
            <a:gradFill rotWithShape="1">
              <a:gsLst>
                <a:gs pos="0">
                  <a:srgbClr val="E9BDD8">
                    <a:alpha val="100000"/>
                  </a:srgbClr>
                </a:gs>
                <a:gs pos="50000">
                  <a:srgbClr val="E1A4C9">
                    <a:alpha val="100000"/>
                  </a:srgbClr>
                </a:gs>
                <a:gs pos="100000">
                  <a:srgbClr val="DF91C2">
                    <a:alpha val="100000"/>
                  </a:srgbClr>
                </a:gs>
              </a:gsLst>
              <a:lin ang="5400000"/>
            </a:gradFill>
          </p:spPr>
        </p:sp>
      </p:grpSp>
      <p:grpSp>
        <p:nvGrpSpPr>
          <p:cNvPr id="23" name="Group 23"/>
          <p:cNvGrpSpPr/>
          <p:nvPr/>
        </p:nvGrpSpPr>
        <p:grpSpPr>
          <a:xfrm>
            <a:off x="2109256" y="7595771"/>
            <a:ext cx="2142259" cy="1005840"/>
            <a:chOff x="0" y="0"/>
            <a:chExt cx="2856346" cy="1341120"/>
          </a:xfrm>
        </p:grpSpPr>
        <p:sp>
          <p:nvSpPr>
            <p:cNvPr id="24" name="Freeform 24"/>
            <p:cNvSpPr/>
            <p:nvPr/>
          </p:nvSpPr>
          <p:spPr>
            <a:xfrm>
              <a:off x="0" y="0"/>
              <a:ext cx="2856346" cy="1341120"/>
            </a:xfrm>
            <a:custGeom>
              <a:avLst/>
              <a:gdLst/>
              <a:ahLst/>
              <a:cxnLst/>
              <a:rect l="l" t="t" r="r" b="b"/>
              <a:pathLst>
                <a:path w="2856346" h="1341120">
                  <a:moveTo>
                    <a:pt x="0" y="0"/>
                  </a:moveTo>
                  <a:lnTo>
                    <a:pt x="2856346" y="0"/>
                  </a:lnTo>
                  <a:lnTo>
                    <a:pt x="2856346" y="1341120"/>
                  </a:lnTo>
                  <a:lnTo>
                    <a:pt x="0" y="1341120"/>
                  </a:lnTo>
                  <a:lnTo>
                    <a:pt x="0" y="0"/>
                  </a:lnTo>
                  <a:close/>
                </a:path>
              </a:pathLst>
            </a:custGeom>
            <a:blipFill>
              <a:blip r:embed="rId4">
                <a:extLst>
                  <a:ext uri="{96DAC541-7B7A-43D3-8B79-37D633B846F1}">
                    <asvg:svgBlip xmlns:asvg="http://schemas.microsoft.com/office/drawing/2016/SVG/main" r:embed="rId5"/>
                  </a:ext>
                </a:extLst>
              </a:blip>
              <a:stretch>
                <a:fillRect l="-2318" r="-2318"/>
              </a:stretch>
            </a:blipFill>
          </p:spPr>
        </p:sp>
        <p:sp>
          <p:nvSpPr>
            <p:cNvPr id="25" name="TextBox 25"/>
            <p:cNvSpPr txBox="1"/>
            <p:nvPr/>
          </p:nvSpPr>
          <p:spPr>
            <a:xfrm>
              <a:off x="50800" y="57150"/>
              <a:ext cx="2754746" cy="12458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Develop research protocols</a:t>
              </a:r>
            </a:p>
          </p:txBody>
        </p:sp>
      </p:grpSp>
      <p:grpSp>
        <p:nvGrpSpPr>
          <p:cNvPr id="26" name="Group 26"/>
          <p:cNvGrpSpPr/>
          <p:nvPr/>
        </p:nvGrpSpPr>
        <p:grpSpPr>
          <a:xfrm>
            <a:off x="4755855" y="2011639"/>
            <a:ext cx="2739943" cy="6939688"/>
            <a:chOff x="0" y="0"/>
            <a:chExt cx="3653258" cy="9252918"/>
          </a:xfrm>
        </p:grpSpPr>
        <p:sp>
          <p:nvSpPr>
            <p:cNvPr id="27" name="Freeform 27"/>
            <p:cNvSpPr/>
            <p:nvPr/>
          </p:nvSpPr>
          <p:spPr>
            <a:xfrm>
              <a:off x="0" y="0"/>
              <a:ext cx="3653282" cy="9252966"/>
            </a:xfrm>
            <a:custGeom>
              <a:avLst/>
              <a:gdLst/>
              <a:ahLst/>
              <a:cxnLst/>
              <a:rect l="l" t="t" r="r" b="b"/>
              <a:pathLst>
                <a:path w="3653282" h="9252966">
                  <a:moveTo>
                    <a:pt x="0" y="365379"/>
                  </a:moveTo>
                  <a:cubicBezTo>
                    <a:pt x="0" y="163576"/>
                    <a:pt x="163576" y="0"/>
                    <a:pt x="365379" y="0"/>
                  </a:cubicBezTo>
                  <a:lnTo>
                    <a:pt x="3287903" y="0"/>
                  </a:lnTo>
                  <a:cubicBezTo>
                    <a:pt x="3489706" y="0"/>
                    <a:pt x="3653282" y="163576"/>
                    <a:pt x="3653282" y="365379"/>
                  </a:cubicBezTo>
                  <a:lnTo>
                    <a:pt x="3653282" y="8887587"/>
                  </a:lnTo>
                  <a:cubicBezTo>
                    <a:pt x="3653282" y="9089390"/>
                    <a:pt x="3489706" y="9252966"/>
                    <a:pt x="3287903" y="9252966"/>
                  </a:cubicBezTo>
                  <a:lnTo>
                    <a:pt x="365379" y="9252966"/>
                  </a:lnTo>
                  <a:cubicBezTo>
                    <a:pt x="163576" y="9252966"/>
                    <a:pt x="0" y="9089390"/>
                    <a:pt x="0" y="8887587"/>
                  </a:cubicBezTo>
                  <a:close/>
                </a:path>
              </a:pathLst>
            </a:custGeom>
            <a:solidFill>
              <a:srgbClr val="D2DEEF"/>
            </a:solidFill>
          </p:spPr>
        </p:sp>
      </p:grpSp>
      <p:sp>
        <p:nvSpPr>
          <p:cNvPr id="28" name="TextBox 28"/>
          <p:cNvSpPr txBox="1"/>
          <p:nvPr/>
        </p:nvSpPr>
        <p:spPr>
          <a:xfrm>
            <a:off x="4842533" y="2297450"/>
            <a:ext cx="2566588" cy="1548384"/>
          </a:xfrm>
          <a:prstGeom prst="rect">
            <a:avLst/>
          </a:prstGeom>
        </p:spPr>
        <p:txBody>
          <a:bodyPr lIns="0" tIns="0" rIns="0" bIns="0" rtlCol="0" anchor="t">
            <a:spAutoFit/>
          </a:bodyPr>
          <a:lstStyle/>
          <a:p>
            <a:pPr algn="ctr">
              <a:lnSpc>
                <a:spcPts val="3888"/>
              </a:lnSpc>
            </a:pPr>
            <a:r>
              <a:rPr lang="en-US" sz="3600" spc="33">
                <a:solidFill>
                  <a:srgbClr val="000000"/>
                </a:solidFill>
                <a:latin typeface="Whitney 1"/>
                <a:ea typeface="Whitney 1"/>
                <a:cs typeface="Whitney 1"/>
                <a:sym typeface="Whitney 1"/>
              </a:rPr>
              <a:t>Assess Community</a:t>
            </a:r>
          </a:p>
          <a:p>
            <a:pPr algn="ctr">
              <a:lnSpc>
                <a:spcPts val="2268"/>
              </a:lnSpc>
            </a:pPr>
            <a:r>
              <a:rPr lang="en-US" sz="2100" spc="19">
                <a:solidFill>
                  <a:srgbClr val="000000"/>
                </a:solidFill>
                <a:latin typeface="Whitney 1"/>
                <a:ea typeface="Whitney 1"/>
                <a:cs typeface="Whitney 1"/>
                <a:sym typeface="Whitney 1"/>
              </a:rPr>
              <a:t>(People, environment, policy)</a:t>
            </a:r>
          </a:p>
        </p:txBody>
      </p:sp>
      <p:grpSp>
        <p:nvGrpSpPr>
          <p:cNvPr id="29" name="Group 29"/>
          <p:cNvGrpSpPr/>
          <p:nvPr/>
        </p:nvGrpSpPr>
        <p:grpSpPr>
          <a:xfrm>
            <a:off x="5029850" y="4094139"/>
            <a:ext cx="2191954" cy="1363369"/>
            <a:chOff x="0" y="0"/>
            <a:chExt cx="2922606" cy="1817826"/>
          </a:xfrm>
        </p:grpSpPr>
        <p:sp>
          <p:nvSpPr>
            <p:cNvPr id="30" name="Freeform 30"/>
            <p:cNvSpPr/>
            <p:nvPr/>
          </p:nvSpPr>
          <p:spPr>
            <a:xfrm>
              <a:off x="0" y="0"/>
              <a:ext cx="2922524" cy="1817878"/>
            </a:xfrm>
            <a:custGeom>
              <a:avLst/>
              <a:gdLst/>
              <a:ahLst/>
              <a:cxnLst/>
              <a:rect l="l" t="t" r="r" b="b"/>
              <a:pathLst>
                <a:path w="2922524" h="1817878">
                  <a:moveTo>
                    <a:pt x="0" y="181737"/>
                  </a:moveTo>
                  <a:cubicBezTo>
                    <a:pt x="0" y="81407"/>
                    <a:pt x="81407" y="0"/>
                    <a:pt x="181737" y="0"/>
                  </a:cubicBezTo>
                  <a:lnTo>
                    <a:pt x="2740787" y="0"/>
                  </a:lnTo>
                  <a:cubicBezTo>
                    <a:pt x="2841244" y="0"/>
                    <a:pt x="2922524" y="81407"/>
                    <a:pt x="2922524" y="181737"/>
                  </a:cubicBezTo>
                  <a:lnTo>
                    <a:pt x="2922524" y="1636014"/>
                  </a:lnTo>
                  <a:cubicBezTo>
                    <a:pt x="2922524" y="1736471"/>
                    <a:pt x="2841117" y="1817751"/>
                    <a:pt x="2740787" y="1817751"/>
                  </a:cubicBezTo>
                  <a:lnTo>
                    <a:pt x="181737" y="1817751"/>
                  </a:lnTo>
                  <a:cubicBezTo>
                    <a:pt x="81407" y="1817878"/>
                    <a:pt x="0" y="1736471"/>
                    <a:pt x="0" y="1636014"/>
                  </a:cubicBezTo>
                  <a:close/>
                </a:path>
              </a:pathLst>
            </a:custGeom>
            <a:gradFill rotWithShape="1">
              <a:gsLst>
                <a:gs pos="0">
                  <a:srgbClr val="BAE7BA">
                    <a:alpha val="100000"/>
                  </a:srgbClr>
                </a:gs>
                <a:gs pos="50000">
                  <a:srgbClr val="A1DFA1">
                    <a:alpha val="100000"/>
                  </a:srgbClr>
                </a:gs>
                <a:gs pos="100000">
                  <a:srgbClr val="8FDD8D">
                    <a:alpha val="100000"/>
                  </a:srgbClr>
                </a:gs>
              </a:gsLst>
              <a:lin ang="5400000"/>
            </a:gradFill>
          </p:spPr>
        </p:sp>
      </p:grpSp>
      <p:grpSp>
        <p:nvGrpSpPr>
          <p:cNvPr id="31" name="Group 31"/>
          <p:cNvGrpSpPr/>
          <p:nvPr/>
        </p:nvGrpSpPr>
        <p:grpSpPr>
          <a:xfrm>
            <a:off x="5065019" y="4577704"/>
            <a:ext cx="2121617" cy="396240"/>
            <a:chOff x="0" y="0"/>
            <a:chExt cx="2828822" cy="528320"/>
          </a:xfrm>
        </p:grpSpPr>
        <p:sp>
          <p:nvSpPr>
            <p:cNvPr id="32" name="Freeform 32"/>
            <p:cNvSpPr/>
            <p:nvPr/>
          </p:nvSpPr>
          <p:spPr>
            <a:xfrm>
              <a:off x="0" y="0"/>
              <a:ext cx="2828822" cy="528320"/>
            </a:xfrm>
            <a:custGeom>
              <a:avLst/>
              <a:gdLst/>
              <a:ahLst/>
              <a:cxnLst/>
              <a:rect l="l" t="t" r="r" b="b"/>
              <a:pathLst>
                <a:path w="2828822" h="528320">
                  <a:moveTo>
                    <a:pt x="0" y="0"/>
                  </a:moveTo>
                  <a:lnTo>
                    <a:pt x="2828822" y="0"/>
                  </a:lnTo>
                  <a:lnTo>
                    <a:pt x="2828822" y="528320"/>
                  </a:lnTo>
                  <a:lnTo>
                    <a:pt x="0" y="528320"/>
                  </a:lnTo>
                  <a:lnTo>
                    <a:pt x="0" y="0"/>
                  </a:lnTo>
                  <a:close/>
                </a:path>
              </a:pathLst>
            </a:custGeom>
            <a:blipFill>
              <a:blip r:embed="rId6">
                <a:extLst>
                  <a:ext uri="{96DAC541-7B7A-43D3-8B79-37D633B846F1}">
                    <asvg:svgBlip xmlns:asvg="http://schemas.microsoft.com/office/drawing/2016/SVG/main" r:embed="rId7"/>
                  </a:ext>
                </a:extLst>
              </a:blip>
              <a:stretch>
                <a:fillRect t="-113162" b="-113162"/>
              </a:stretch>
            </a:blipFill>
          </p:spPr>
        </p:sp>
        <p:sp>
          <p:nvSpPr>
            <p:cNvPr id="33" name="TextBox 33"/>
            <p:cNvSpPr txBox="1"/>
            <p:nvPr/>
          </p:nvSpPr>
          <p:spPr>
            <a:xfrm>
              <a:off x="50800" y="57150"/>
              <a:ext cx="2727222" cy="4330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Fall 2023</a:t>
              </a:r>
            </a:p>
          </p:txBody>
        </p:sp>
      </p:grpSp>
      <p:grpSp>
        <p:nvGrpSpPr>
          <p:cNvPr id="34" name="Group 34"/>
          <p:cNvGrpSpPr/>
          <p:nvPr/>
        </p:nvGrpSpPr>
        <p:grpSpPr>
          <a:xfrm>
            <a:off x="5029850" y="5667258"/>
            <a:ext cx="2191954" cy="1363369"/>
            <a:chOff x="0" y="0"/>
            <a:chExt cx="2922606" cy="1817826"/>
          </a:xfrm>
        </p:grpSpPr>
        <p:sp>
          <p:nvSpPr>
            <p:cNvPr id="35" name="Freeform 35"/>
            <p:cNvSpPr/>
            <p:nvPr/>
          </p:nvSpPr>
          <p:spPr>
            <a:xfrm>
              <a:off x="0" y="0"/>
              <a:ext cx="2922524" cy="1817878"/>
            </a:xfrm>
            <a:custGeom>
              <a:avLst/>
              <a:gdLst/>
              <a:ahLst/>
              <a:cxnLst/>
              <a:rect l="l" t="t" r="r" b="b"/>
              <a:pathLst>
                <a:path w="2922524" h="1817878">
                  <a:moveTo>
                    <a:pt x="0" y="181737"/>
                  </a:moveTo>
                  <a:cubicBezTo>
                    <a:pt x="0" y="81407"/>
                    <a:pt x="81407" y="0"/>
                    <a:pt x="181737" y="0"/>
                  </a:cubicBezTo>
                  <a:lnTo>
                    <a:pt x="2740787" y="0"/>
                  </a:lnTo>
                  <a:cubicBezTo>
                    <a:pt x="2841244" y="0"/>
                    <a:pt x="2922524" y="81407"/>
                    <a:pt x="2922524" y="181737"/>
                  </a:cubicBezTo>
                  <a:lnTo>
                    <a:pt x="2922524" y="1636014"/>
                  </a:lnTo>
                  <a:cubicBezTo>
                    <a:pt x="2922524" y="1736471"/>
                    <a:pt x="2841117" y="1817751"/>
                    <a:pt x="2740787" y="1817751"/>
                  </a:cubicBezTo>
                  <a:lnTo>
                    <a:pt x="181737" y="1817751"/>
                  </a:lnTo>
                  <a:cubicBezTo>
                    <a:pt x="81407" y="1817878"/>
                    <a:pt x="0" y="1736471"/>
                    <a:pt x="0" y="1636014"/>
                  </a:cubicBezTo>
                  <a:close/>
                </a:path>
              </a:pathLst>
            </a:custGeom>
            <a:gradFill rotWithShape="1">
              <a:gsLst>
                <a:gs pos="0">
                  <a:srgbClr val="D4B7E5">
                    <a:alpha val="100000"/>
                  </a:srgbClr>
                </a:gs>
                <a:gs pos="50000">
                  <a:srgbClr val="C49EDC">
                    <a:alpha val="100000"/>
                  </a:srgbClr>
                </a:gs>
                <a:gs pos="100000">
                  <a:srgbClr val="BB8CDA">
                    <a:alpha val="100000"/>
                  </a:srgbClr>
                </a:gs>
              </a:gsLst>
              <a:lin ang="5400000"/>
            </a:gradFill>
          </p:spPr>
        </p:sp>
      </p:grpSp>
      <p:grpSp>
        <p:nvGrpSpPr>
          <p:cNvPr id="36" name="Group 36"/>
          <p:cNvGrpSpPr/>
          <p:nvPr/>
        </p:nvGrpSpPr>
        <p:grpSpPr>
          <a:xfrm>
            <a:off x="5065019" y="5998423"/>
            <a:ext cx="2121617" cy="701040"/>
            <a:chOff x="0" y="0"/>
            <a:chExt cx="2828822" cy="934720"/>
          </a:xfrm>
        </p:grpSpPr>
        <p:sp>
          <p:nvSpPr>
            <p:cNvPr id="37" name="Freeform 37"/>
            <p:cNvSpPr/>
            <p:nvPr/>
          </p:nvSpPr>
          <p:spPr>
            <a:xfrm>
              <a:off x="0" y="0"/>
              <a:ext cx="2828822" cy="934720"/>
            </a:xfrm>
            <a:custGeom>
              <a:avLst/>
              <a:gdLst/>
              <a:ahLst/>
              <a:cxnLst/>
              <a:rect l="l" t="t" r="r" b="b"/>
              <a:pathLst>
                <a:path w="2828822" h="934720">
                  <a:moveTo>
                    <a:pt x="0" y="0"/>
                  </a:moveTo>
                  <a:lnTo>
                    <a:pt x="2828822" y="0"/>
                  </a:lnTo>
                  <a:lnTo>
                    <a:pt x="2828822" y="934720"/>
                  </a:lnTo>
                  <a:lnTo>
                    <a:pt x="0" y="934720"/>
                  </a:lnTo>
                  <a:lnTo>
                    <a:pt x="0" y="0"/>
                  </a:lnTo>
                  <a:close/>
                </a:path>
              </a:pathLst>
            </a:custGeom>
            <a:blipFill>
              <a:blip r:embed="rId6">
                <a:extLst>
                  <a:ext uri="{96DAC541-7B7A-43D3-8B79-37D633B846F1}">
                    <asvg:svgBlip xmlns:asvg="http://schemas.microsoft.com/office/drawing/2016/SVG/main" r:embed="rId7"/>
                  </a:ext>
                </a:extLst>
              </a:blip>
              <a:stretch>
                <a:fillRect t="-42222" b="-42222"/>
              </a:stretch>
            </a:blipFill>
          </p:spPr>
        </p:sp>
        <p:sp>
          <p:nvSpPr>
            <p:cNvPr id="38" name="TextBox 38"/>
            <p:cNvSpPr txBox="1"/>
            <p:nvPr/>
          </p:nvSpPr>
          <p:spPr>
            <a:xfrm>
              <a:off x="50800" y="57150"/>
              <a:ext cx="2727222" cy="8394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Begin data collection</a:t>
              </a:r>
            </a:p>
          </p:txBody>
        </p:sp>
      </p:grpSp>
      <p:grpSp>
        <p:nvGrpSpPr>
          <p:cNvPr id="39" name="Group 39"/>
          <p:cNvGrpSpPr/>
          <p:nvPr/>
        </p:nvGrpSpPr>
        <p:grpSpPr>
          <a:xfrm>
            <a:off x="5029850" y="7240378"/>
            <a:ext cx="2191954" cy="1363369"/>
            <a:chOff x="0" y="0"/>
            <a:chExt cx="2922606" cy="1817826"/>
          </a:xfrm>
        </p:grpSpPr>
        <p:sp>
          <p:nvSpPr>
            <p:cNvPr id="40" name="Freeform 40"/>
            <p:cNvSpPr/>
            <p:nvPr/>
          </p:nvSpPr>
          <p:spPr>
            <a:xfrm>
              <a:off x="0" y="0"/>
              <a:ext cx="2922524" cy="1817878"/>
            </a:xfrm>
            <a:custGeom>
              <a:avLst/>
              <a:gdLst/>
              <a:ahLst/>
              <a:cxnLst/>
              <a:rect l="l" t="t" r="r" b="b"/>
              <a:pathLst>
                <a:path w="2922524" h="1817878">
                  <a:moveTo>
                    <a:pt x="0" y="181737"/>
                  </a:moveTo>
                  <a:cubicBezTo>
                    <a:pt x="0" y="81407"/>
                    <a:pt x="81407" y="0"/>
                    <a:pt x="181737" y="0"/>
                  </a:cubicBezTo>
                  <a:lnTo>
                    <a:pt x="2740787" y="0"/>
                  </a:lnTo>
                  <a:cubicBezTo>
                    <a:pt x="2841244" y="0"/>
                    <a:pt x="2922524" y="81407"/>
                    <a:pt x="2922524" y="181737"/>
                  </a:cubicBezTo>
                  <a:lnTo>
                    <a:pt x="2922524" y="1636014"/>
                  </a:lnTo>
                  <a:cubicBezTo>
                    <a:pt x="2922524" y="1736471"/>
                    <a:pt x="2841117" y="1817751"/>
                    <a:pt x="2740787" y="1817751"/>
                  </a:cubicBezTo>
                  <a:lnTo>
                    <a:pt x="181737" y="1817751"/>
                  </a:lnTo>
                  <a:cubicBezTo>
                    <a:pt x="81407" y="1817878"/>
                    <a:pt x="0" y="1736471"/>
                    <a:pt x="0" y="1636014"/>
                  </a:cubicBezTo>
                  <a:close/>
                </a:path>
              </a:pathLst>
            </a:custGeom>
            <a:gradFill rotWithShape="1">
              <a:gsLst>
                <a:gs pos="0">
                  <a:srgbClr val="D8E390">
                    <a:alpha val="100000"/>
                  </a:srgbClr>
                </a:gs>
                <a:gs pos="50000">
                  <a:srgbClr val="CCDA6B">
                    <a:alpha val="100000"/>
                  </a:srgbClr>
                </a:gs>
                <a:gs pos="100000">
                  <a:srgbClr val="C7D84B">
                    <a:alpha val="100000"/>
                  </a:srgbClr>
                </a:gs>
              </a:gsLst>
              <a:lin ang="5400000"/>
            </a:gradFill>
          </p:spPr>
        </p:sp>
      </p:grpSp>
      <p:grpSp>
        <p:nvGrpSpPr>
          <p:cNvPr id="41" name="Group 41"/>
          <p:cNvGrpSpPr/>
          <p:nvPr/>
        </p:nvGrpSpPr>
        <p:grpSpPr>
          <a:xfrm>
            <a:off x="5065019" y="7571543"/>
            <a:ext cx="2121617" cy="701040"/>
            <a:chOff x="0" y="0"/>
            <a:chExt cx="2828822" cy="934720"/>
          </a:xfrm>
        </p:grpSpPr>
        <p:sp>
          <p:nvSpPr>
            <p:cNvPr id="42" name="Freeform 42"/>
            <p:cNvSpPr/>
            <p:nvPr/>
          </p:nvSpPr>
          <p:spPr>
            <a:xfrm>
              <a:off x="0" y="0"/>
              <a:ext cx="2828822" cy="934720"/>
            </a:xfrm>
            <a:custGeom>
              <a:avLst/>
              <a:gdLst/>
              <a:ahLst/>
              <a:cxnLst/>
              <a:rect l="l" t="t" r="r" b="b"/>
              <a:pathLst>
                <a:path w="2828822" h="934720">
                  <a:moveTo>
                    <a:pt x="0" y="0"/>
                  </a:moveTo>
                  <a:lnTo>
                    <a:pt x="2828822" y="0"/>
                  </a:lnTo>
                  <a:lnTo>
                    <a:pt x="2828822" y="934720"/>
                  </a:lnTo>
                  <a:lnTo>
                    <a:pt x="0" y="934720"/>
                  </a:lnTo>
                  <a:lnTo>
                    <a:pt x="0" y="0"/>
                  </a:lnTo>
                  <a:close/>
                </a:path>
              </a:pathLst>
            </a:custGeom>
            <a:blipFill>
              <a:blip r:embed="rId6">
                <a:extLst>
                  <a:ext uri="{96DAC541-7B7A-43D3-8B79-37D633B846F1}">
                    <asvg:svgBlip xmlns:asvg="http://schemas.microsoft.com/office/drawing/2016/SVG/main" r:embed="rId7"/>
                  </a:ext>
                </a:extLst>
              </a:blip>
              <a:stretch>
                <a:fillRect t="-42222" b="-42222"/>
              </a:stretch>
            </a:blipFill>
          </p:spPr>
        </p:sp>
        <p:sp>
          <p:nvSpPr>
            <p:cNvPr id="43" name="TextBox 43"/>
            <p:cNvSpPr txBox="1"/>
            <p:nvPr/>
          </p:nvSpPr>
          <p:spPr>
            <a:xfrm>
              <a:off x="50800" y="57150"/>
              <a:ext cx="2727222" cy="8394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Data entry and analysis</a:t>
              </a:r>
            </a:p>
          </p:txBody>
        </p:sp>
      </p:grpSp>
      <p:grpSp>
        <p:nvGrpSpPr>
          <p:cNvPr id="44" name="Group 44"/>
          <p:cNvGrpSpPr/>
          <p:nvPr/>
        </p:nvGrpSpPr>
        <p:grpSpPr>
          <a:xfrm>
            <a:off x="7701296" y="2011639"/>
            <a:ext cx="2739944" cy="6939688"/>
            <a:chOff x="0" y="0"/>
            <a:chExt cx="3653258" cy="9252918"/>
          </a:xfrm>
        </p:grpSpPr>
        <p:sp>
          <p:nvSpPr>
            <p:cNvPr id="45" name="Freeform 45"/>
            <p:cNvSpPr/>
            <p:nvPr/>
          </p:nvSpPr>
          <p:spPr>
            <a:xfrm>
              <a:off x="0" y="0"/>
              <a:ext cx="3653282" cy="9252966"/>
            </a:xfrm>
            <a:custGeom>
              <a:avLst/>
              <a:gdLst/>
              <a:ahLst/>
              <a:cxnLst/>
              <a:rect l="l" t="t" r="r" b="b"/>
              <a:pathLst>
                <a:path w="3653282" h="9252966">
                  <a:moveTo>
                    <a:pt x="0" y="365379"/>
                  </a:moveTo>
                  <a:cubicBezTo>
                    <a:pt x="0" y="163576"/>
                    <a:pt x="163576" y="0"/>
                    <a:pt x="365379" y="0"/>
                  </a:cubicBezTo>
                  <a:lnTo>
                    <a:pt x="3287903" y="0"/>
                  </a:lnTo>
                  <a:cubicBezTo>
                    <a:pt x="3489706" y="0"/>
                    <a:pt x="3653282" y="163576"/>
                    <a:pt x="3653282" y="365379"/>
                  </a:cubicBezTo>
                  <a:lnTo>
                    <a:pt x="3653282" y="8887587"/>
                  </a:lnTo>
                  <a:cubicBezTo>
                    <a:pt x="3653282" y="9089390"/>
                    <a:pt x="3489706" y="9252966"/>
                    <a:pt x="3287903" y="9252966"/>
                  </a:cubicBezTo>
                  <a:lnTo>
                    <a:pt x="365379" y="9252966"/>
                  </a:lnTo>
                  <a:cubicBezTo>
                    <a:pt x="163576" y="9252966"/>
                    <a:pt x="0" y="9089390"/>
                    <a:pt x="0" y="8887587"/>
                  </a:cubicBezTo>
                  <a:close/>
                </a:path>
              </a:pathLst>
            </a:custGeom>
            <a:solidFill>
              <a:srgbClr val="D2DEEF"/>
            </a:solidFill>
          </p:spPr>
        </p:sp>
      </p:grpSp>
      <p:sp>
        <p:nvSpPr>
          <p:cNvPr id="46" name="TextBox 46"/>
          <p:cNvSpPr txBox="1"/>
          <p:nvPr/>
        </p:nvSpPr>
        <p:spPr>
          <a:xfrm>
            <a:off x="7787973" y="2334598"/>
            <a:ext cx="2566588" cy="1474089"/>
          </a:xfrm>
          <a:prstGeom prst="rect">
            <a:avLst/>
          </a:prstGeom>
        </p:spPr>
        <p:txBody>
          <a:bodyPr lIns="0" tIns="0" rIns="0" bIns="0" rtlCol="0" anchor="t">
            <a:spAutoFit/>
          </a:bodyPr>
          <a:lstStyle/>
          <a:p>
            <a:pPr algn="ctr">
              <a:lnSpc>
                <a:spcPts val="3888"/>
              </a:lnSpc>
            </a:pPr>
            <a:r>
              <a:rPr lang="en-US" sz="3600" spc="33">
                <a:solidFill>
                  <a:srgbClr val="000000"/>
                </a:solidFill>
                <a:latin typeface="Whitney 1"/>
                <a:ea typeface="Whitney 1"/>
                <a:cs typeface="Whitney 1"/>
                <a:sym typeface="Whitney 1"/>
              </a:rPr>
              <a:t>Identify and prioritize interests</a:t>
            </a:r>
          </a:p>
        </p:txBody>
      </p:sp>
      <p:grpSp>
        <p:nvGrpSpPr>
          <p:cNvPr id="47" name="Group 47"/>
          <p:cNvGrpSpPr/>
          <p:nvPr/>
        </p:nvGrpSpPr>
        <p:grpSpPr>
          <a:xfrm>
            <a:off x="7975290" y="4094139"/>
            <a:ext cx="2191955" cy="1363369"/>
            <a:chOff x="0" y="0"/>
            <a:chExt cx="2922606" cy="1817826"/>
          </a:xfrm>
        </p:grpSpPr>
        <p:sp>
          <p:nvSpPr>
            <p:cNvPr id="48" name="Freeform 48"/>
            <p:cNvSpPr/>
            <p:nvPr/>
          </p:nvSpPr>
          <p:spPr>
            <a:xfrm>
              <a:off x="0" y="0"/>
              <a:ext cx="2922524" cy="1817878"/>
            </a:xfrm>
            <a:custGeom>
              <a:avLst/>
              <a:gdLst/>
              <a:ahLst/>
              <a:cxnLst/>
              <a:rect l="l" t="t" r="r" b="b"/>
              <a:pathLst>
                <a:path w="2922524" h="1817878">
                  <a:moveTo>
                    <a:pt x="0" y="181737"/>
                  </a:moveTo>
                  <a:cubicBezTo>
                    <a:pt x="0" y="81407"/>
                    <a:pt x="81407" y="0"/>
                    <a:pt x="181737" y="0"/>
                  </a:cubicBezTo>
                  <a:lnTo>
                    <a:pt x="2740787" y="0"/>
                  </a:lnTo>
                  <a:cubicBezTo>
                    <a:pt x="2841244" y="0"/>
                    <a:pt x="2922524" y="81407"/>
                    <a:pt x="2922524" y="181737"/>
                  </a:cubicBezTo>
                  <a:lnTo>
                    <a:pt x="2922524" y="1636014"/>
                  </a:lnTo>
                  <a:cubicBezTo>
                    <a:pt x="2922524" y="1736471"/>
                    <a:pt x="2841117" y="1817751"/>
                    <a:pt x="2740787" y="1817751"/>
                  </a:cubicBezTo>
                  <a:lnTo>
                    <a:pt x="181737" y="1817751"/>
                  </a:lnTo>
                  <a:cubicBezTo>
                    <a:pt x="81407" y="1817878"/>
                    <a:pt x="0" y="1736471"/>
                    <a:pt x="0" y="1636014"/>
                  </a:cubicBezTo>
                  <a:close/>
                </a:path>
              </a:pathLst>
            </a:custGeom>
            <a:gradFill rotWithShape="1">
              <a:gsLst>
                <a:gs pos="0">
                  <a:srgbClr val="B1B9E1">
                    <a:alpha val="100000"/>
                  </a:srgbClr>
                </a:gs>
                <a:gs pos="50000">
                  <a:srgbClr val="99A3D8">
                    <a:alpha val="100000"/>
                  </a:srgbClr>
                </a:gs>
                <a:gs pos="100000">
                  <a:srgbClr val="8694D6">
                    <a:alpha val="100000"/>
                  </a:srgbClr>
                </a:gs>
              </a:gsLst>
              <a:lin ang="5400000"/>
            </a:gradFill>
          </p:spPr>
        </p:sp>
      </p:grpSp>
      <p:grpSp>
        <p:nvGrpSpPr>
          <p:cNvPr id="49" name="Group 49"/>
          <p:cNvGrpSpPr/>
          <p:nvPr/>
        </p:nvGrpSpPr>
        <p:grpSpPr>
          <a:xfrm>
            <a:off x="8010459" y="4577704"/>
            <a:ext cx="2121616" cy="396240"/>
            <a:chOff x="0" y="0"/>
            <a:chExt cx="2828822" cy="528320"/>
          </a:xfrm>
        </p:grpSpPr>
        <p:sp>
          <p:nvSpPr>
            <p:cNvPr id="50" name="Freeform 50"/>
            <p:cNvSpPr/>
            <p:nvPr/>
          </p:nvSpPr>
          <p:spPr>
            <a:xfrm>
              <a:off x="0" y="0"/>
              <a:ext cx="2828822" cy="528320"/>
            </a:xfrm>
            <a:custGeom>
              <a:avLst/>
              <a:gdLst/>
              <a:ahLst/>
              <a:cxnLst/>
              <a:rect l="l" t="t" r="r" b="b"/>
              <a:pathLst>
                <a:path w="2828822" h="528320">
                  <a:moveTo>
                    <a:pt x="0" y="0"/>
                  </a:moveTo>
                  <a:lnTo>
                    <a:pt x="2828822" y="0"/>
                  </a:lnTo>
                  <a:lnTo>
                    <a:pt x="2828822" y="528320"/>
                  </a:lnTo>
                  <a:lnTo>
                    <a:pt x="0" y="528320"/>
                  </a:lnTo>
                  <a:lnTo>
                    <a:pt x="0" y="0"/>
                  </a:lnTo>
                  <a:close/>
                </a:path>
              </a:pathLst>
            </a:custGeom>
            <a:blipFill>
              <a:blip r:embed="rId6">
                <a:extLst>
                  <a:ext uri="{96DAC541-7B7A-43D3-8B79-37D633B846F1}">
                    <asvg:svgBlip xmlns:asvg="http://schemas.microsoft.com/office/drawing/2016/SVG/main" r:embed="rId7"/>
                  </a:ext>
                </a:extLst>
              </a:blip>
              <a:stretch>
                <a:fillRect t="-113162" b="-113162"/>
              </a:stretch>
            </a:blipFill>
          </p:spPr>
        </p:sp>
        <p:sp>
          <p:nvSpPr>
            <p:cNvPr id="51" name="TextBox 51"/>
            <p:cNvSpPr txBox="1"/>
            <p:nvPr/>
          </p:nvSpPr>
          <p:spPr>
            <a:xfrm>
              <a:off x="50800" y="57150"/>
              <a:ext cx="2727222" cy="4330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Spring 2024</a:t>
              </a:r>
            </a:p>
          </p:txBody>
        </p:sp>
      </p:grpSp>
      <p:grpSp>
        <p:nvGrpSpPr>
          <p:cNvPr id="52" name="Group 52"/>
          <p:cNvGrpSpPr/>
          <p:nvPr/>
        </p:nvGrpSpPr>
        <p:grpSpPr>
          <a:xfrm>
            <a:off x="7975290" y="5667258"/>
            <a:ext cx="2191955" cy="1363369"/>
            <a:chOff x="0" y="0"/>
            <a:chExt cx="2922606" cy="1817826"/>
          </a:xfrm>
        </p:grpSpPr>
        <p:sp>
          <p:nvSpPr>
            <p:cNvPr id="53" name="Freeform 53"/>
            <p:cNvSpPr/>
            <p:nvPr/>
          </p:nvSpPr>
          <p:spPr>
            <a:xfrm>
              <a:off x="0" y="0"/>
              <a:ext cx="2922524" cy="1817878"/>
            </a:xfrm>
            <a:custGeom>
              <a:avLst/>
              <a:gdLst/>
              <a:ahLst/>
              <a:cxnLst/>
              <a:rect l="l" t="t" r="r" b="b"/>
              <a:pathLst>
                <a:path w="2922524" h="1817878">
                  <a:moveTo>
                    <a:pt x="0" y="181737"/>
                  </a:moveTo>
                  <a:cubicBezTo>
                    <a:pt x="0" y="81407"/>
                    <a:pt x="81407" y="0"/>
                    <a:pt x="181737" y="0"/>
                  </a:cubicBezTo>
                  <a:lnTo>
                    <a:pt x="2740787" y="0"/>
                  </a:lnTo>
                  <a:cubicBezTo>
                    <a:pt x="2841244" y="0"/>
                    <a:pt x="2922524" y="81407"/>
                    <a:pt x="2922524" y="181737"/>
                  </a:cubicBezTo>
                  <a:lnTo>
                    <a:pt x="2922524" y="1636014"/>
                  </a:lnTo>
                  <a:cubicBezTo>
                    <a:pt x="2922524" y="1736471"/>
                    <a:pt x="2841117" y="1817751"/>
                    <a:pt x="2740787" y="1817751"/>
                  </a:cubicBezTo>
                  <a:lnTo>
                    <a:pt x="181737" y="1817751"/>
                  </a:lnTo>
                  <a:cubicBezTo>
                    <a:pt x="81407" y="1817878"/>
                    <a:pt x="0" y="1736471"/>
                    <a:pt x="0" y="1636014"/>
                  </a:cubicBezTo>
                  <a:close/>
                </a:path>
              </a:pathLst>
            </a:custGeom>
            <a:gradFill rotWithShape="1">
              <a:gsLst>
                <a:gs pos="0">
                  <a:srgbClr val="DFC564">
                    <a:alpha val="100000"/>
                  </a:srgbClr>
                </a:gs>
                <a:gs pos="50000">
                  <a:srgbClr val="D5B335">
                    <a:alpha val="100000"/>
                  </a:srgbClr>
                </a:gs>
                <a:gs pos="100000">
                  <a:srgbClr val="D3A708">
                    <a:alpha val="100000"/>
                  </a:srgbClr>
                </a:gs>
              </a:gsLst>
              <a:lin ang="5400000"/>
            </a:gradFill>
          </p:spPr>
        </p:sp>
      </p:grpSp>
      <p:grpSp>
        <p:nvGrpSpPr>
          <p:cNvPr id="54" name="Group 54"/>
          <p:cNvGrpSpPr/>
          <p:nvPr/>
        </p:nvGrpSpPr>
        <p:grpSpPr>
          <a:xfrm>
            <a:off x="8010459" y="5846023"/>
            <a:ext cx="2121616" cy="1005840"/>
            <a:chOff x="0" y="0"/>
            <a:chExt cx="2828822" cy="1341120"/>
          </a:xfrm>
        </p:grpSpPr>
        <p:sp>
          <p:nvSpPr>
            <p:cNvPr id="55" name="Freeform 55"/>
            <p:cNvSpPr/>
            <p:nvPr/>
          </p:nvSpPr>
          <p:spPr>
            <a:xfrm>
              <a:off x="0" y="0"/>
              <a:ext cx="2828822" cy="1341120"/>
            </a:xfrm>
            <a:custGeom>
              <a:avLst/>
              <a:gdLst/>
              <a:ahLst/>
              <a:cxnLst/>
              <a:rect l="l" t="t" r="r" b="b"/>
              <a:pathLst>
                <a:path w="2828822" h="1341120">
                  <a:moveTo>
                    <a:pt x="0" y="0"/>
                  </a:moveTo>
                  <a:lnTo>
                    <a:pt x="2828822" y="0"/>
                  </a:lnTo>
                  <a:lnTo>
                    <a:pt x="2828822" y="1341120"/>
                  </a:lnTo>
                  <a:lnTo>
                    <a:pt x="0" y="1341120"/>
                  </a:lnTo>
                  <a:lnTo>
                    <a:pt x="0" y="0"/>
                  </a:lnTo>
                  <a:close/>
                </a:path>
              </a:pathLst>
            </a:custGeom>
            <a:blipFill>
              <a:blip r:embed="rId6">
                <a:extLst>
                  <a:ext uri="{96DAC541-7B7A-43D3-8B79-37D633B846F1}">
                    <asvg:svgBlip xmlns:asvg="http://schemas.microsoft.com/office/drawing/2016/SVG/main" r:embed="rId7"/>
                  </a:ext>
                </a:extLst>
              </a:blip>
              <a:stretch>
                <a:fillRect t="-14276" b="-14276"/>
              </a:stretch>
            </a:blipFill>
          </p:spPr>
        </p:sp>
        <p:sp>
          <p:nvSpPr>
            <p:cNvPr id="56" name="TextBox 56"/>
            <p:cNvSpPr txBox="1"/>
            <p:nvPr/>
          </p:nvSpPr>
          <p:spPr>
            <a:xfrm>
              <a:off x="50800" y="57150"/>
              <a:ext cx="2727222" cy="12458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Identify and prioritize interests </a:t>
              </a:r>
            </a:p>
          </p:txBody>
        </p:sp>
      </p:grpSp>
      <p:grpSp>
        <p:nvGrpSpPr>
          <p:cNvPr id="57" name="Group 57"/>
          <p:cNvGrpSpPr/>
          <p:nvPr/>
        </p:nvGrpSpPr>
        <p:grpSpPr>
          <a:xfrm>
            <a:off x="7975290" y="7240378"/>
            <a:ext cx="2191955" cy="1363369"/>
            <a:chOff x="0" y="0"/>
            <a:chExt cx="2922606" cy="1817826"/>
          </a:xfrm>
        </p:grpSpPr>
        <p:sp>
          <p:nvSpPr>
            <p:cNvPr id="58" name="Freeform 58"/>
            <p:cNvSpPr/>
            <p:nvPr/>
          </p:nvSpPr>
          <p:spPr>
            <a:xfrm>
              <a:off x="0" y="0"/>
              <a:ext cx="2922524" cy="1817878"/>
            </a:xfrm>
            <a:custGeom>
              <a:avLst/>
              <a:gdLst/>
              <a:ahLst/>
              <a:cxnLst/>
              <a:rect l="l" t="t" r="r" b="b"/>
              <a:pathLst>
                <a:path w="2922524" h="1817878">
                  <a:moveTo>
                    <a:pt x="0" y="181737"/>
                  </a:moveTo>
                  <a:cubicBezTo>
                    <a:pt x="0" y="81407"/>
                    <a:pt x="81407" y="0"/>
                    <a:pt x="181737" y="0"/>
                  </a:cubicBezTo>
                  <a:lnTo>
                    <a:pt x="2740787" y="0"/>
                  </a:lnTo>
                  <a:cubicBezTo>
                    <a:pt x="2841244" y="0"/>
                    <a:pt x="2922524" y="81407"/>
                    <a:pt x="2922524" y="181737"/>
                  </a:cubicBezTo>
                  <a:lnTo>
                    <a:pt x="2922524" y="1636014"/>
                  </a:lnTo>
                  <a:cubicBezTo>
                    <a:pt x="2922524" y="1736471"/>
                    <a:pt x="2841117" y="1817751"/>
                    <a:pt x="2740787" y="1817751"/>
                  </a:cubicBezTo>
                  <a:lnTo>
                    <a:pt x="181737" y="1817751"/>
                  </a:lnTo>
                  <a:cubicBezTo>
                    <a:pt x="81407" y="1817878"/>
                    <a:pt x="0" y="1736471"/>
                    <a:pt x="0" y="1636014"/>
                  </a:cubicBezTo>
                  <a:close/>
                </a:path>
              </a:pathLst>
            </a:custGeom>
            <a:gradFill rotWithShape="1">
              <a:gsLst>
                <a:gs pos="0">
                  <a:srgbClr val="ACD9DD">
                    <a:alpha val="100000"/>
                  </a:srgbClr>
                </a:gs>
                <a:gs pos="50000">
                  <a:srgbClr val="94CFD3">
                    <a:alpha val="100000"/>
                  </a:srgbClr>
                </a:gs>
                <a:gs pos="100000">
                  <a:srgbClr val="81CDD1">
                    <a:alpha val="100000"/>
                  </a:srgbClr>
                </a:gs>
              </a:gsLst>
              <a:lin ang="5400000"/>
            </a:gradFill>
          </p:spPr>
        </p:sp>
      </p:grpSp>
      <p:grpSp>
        <p:nvGrpSpPr>
          <p:cNvPr id="59" name="Group 59"/>
          <p:cNvGrpSpPr/>
          <p:nvPr/>
        </p:nvGrpSpPr>
        <p:grpSpPr>
          <a:xfrm>
            <a:off x="8010459" y="7571543"/>
            <a:ext cx="2121616" cy="701040"/>
            <a:chOff x="0" y="0"/>
            <a:chExt cx="2828822" cy="934720"/>
          </a:xfrm>
        </p:grpSpPr>
        <p:sp>
          <p:nvSpPr>
            <p:cNvPr id="60" name="Freeform 60"/>
            <p:cNvSpPr/>
            <p:nvPr/>
          </p:nvSpPr>
          <p:spPr>
            <a:xfrm>
              <a:off x="0" y="0"/>
              <a:ext cx="2828822" cy="934720"/>
            </a:xfrm>
            <a:custGeom>
              <a:avLst/>
              <a:gdLst/>
              <a:ahLst/>
              <a:cxnLst/>
              <a:rect l="l" t="t" r="r" b="b"/>
              <a:pathLst>
                <a:path w="2828822" h="934720">
                  <a:moveTo>
                    <a:pt x="0" y="0"/>
                  </a:moveTo>
                  <a:lnTo>
                    <a:pt x="2828822" y="0"/>
                  </a:lnTo>
                  <a:lnTo>
                    <a:pt x="2828822" y="934720"/>
                  </a:lnTo>
                  <a:lnTo>
                    <a:pt x="0" y="934720"/>
                  </a:lnTo>
                  <a:lnTo>
                    <a:pt x="0" y="0"/>
                  </a:lnTo>
                  <a:close/>
                </a:path>
              </a:pathLst>
            </a:custGeom>
            <a:blipFill>
              <a:blip r:embed="rId6">
                <a:extLst>
                  <a:ext uri="{96DAC541-7B7A-43D3-8B79-37D633B846F1}">
                    <asvg:svgBlip xmlns:asvg="http://schemas.microsoft.com/office/drawing/2016/SVG/main" r:embed="rId7"/>
                  </a:ext>
                </a:extLst>
              </a:blip>
              <a:stretch>
                <a:fillRect t="-42222" b="-42222"/>
              </a:stretch>
            </a:blipFill>
          </p:spPr>
        </p:sp>
        <p:sp>
          <p:nvSpPr>
            <p:cNvPr id="61" name="TextBox 61"/>
            <p:cNvSpPr txBox="1"/>
            <p:nvPr/>
          </p:nvSpPr>
          <p:spPr>
            <a:xfrm>
              <a:off x="50800" y="57150"/>
              <a:ext cx="2727222" cy="8394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Policy and practice review</a:t>
              </a:r>
            </a:p>
          </p:txBody>
        </p:sp>
      </p:grpSp>
      <p:grpSp>
        <p:nvGrpSpPr>
          <p:cNvPr id="62" name="Group 62"/>
          <p:cNvGrpSpPr/>
          <p:nvPr/>
        </p:nvGrpSpPr>
        <p:grpSpPr>
          <a:xfrm>
            <a:off x="10646736" y="2011639"/>
            <a:ext cx="2739943" cy="6939688"/>
            <a:chOff x="0" y="0"/>
            <a:chExt cx="3653258" cy="9252918"/>
          </a:xfrm>
        </p:grpSpPr>
        <p:sp>
          <p:nvSpPr>
            <p:cNvPr id="63" name="Freeform 63"/>
            <p:cNvSpPr/>
            <p:nvPr/>
          </p:nvSpPr>
          <p:spPr>
            <a:xfrm>
              <a:off x="0" y="0"/>
              <a:ext cx="3653282" cy="9252966"/>
            </a:xfrm>
            <a:custGeom>
              <a:avLst/>
              <a:gdLst/>
              <a:ahLst/>
              <a:cxnLst/>
              <a:rect l="l" t="t" r="r" b="b"/>
              <a:pathLst>
                <a:path w="3653282" h="9252966">
                  <a:moveTo>
                    <a:pt x="0" y="365379"/>
                  </a:moveTo>
                  <a:cubicBezTo>
                    <a:pt x="0" y="163576"/>
                    <a:pt x="163576" y="0"/>
                    <a:pt x="365379" y="0"/>
                  </a:cubicBezTo>
                  <a:lnTo>
                    <a:pt x="3287903" y="0"/>
                  </a:lnTo>
                  <a:cubicBezTo>
                    <a:pt x="3489706" y="0"/>
                    <a:pt x="3653282" y="163576"/>
                    <a:pt x="3653282" y="365379"/>
                  </a:cubicBezTo>
                  <a:lnTo>
                    <a:pt x="3653282" y="8887587"/>
                  </a:lnTo>
                  <a:cubicBezTo>
                    <a:pt x="3653282" y="9089390"/>
                    <a:pt x="3489706" y="9252966"/>
                    <a:pt x="3287903" y="9252966"/>
                  </a:cubicBezTo>
                  <a:lnTo>
                    <a:pt x="365379" y="9252966"/>
                  </a:lnTo>
                  <a:cubicBezTo>
                    <a:pt x="163576" y="9252966"/>
                    <a:pt x="0" y="9089390"/>
                    <a:pt x="0" y="8887587"/>
                  </a:cubicBezTo>
                  <a:close/>
                </a:path>
              </a:pathLst>
            </a:custGeom>
            <a:solidFill>
              <a:srgbClr val="D2DEEF"/>
            </a:solidFill>
          </p:spPr>
        </p:sp>
      </p:grpSp>
      <p:sp>
        <p:nvSpPr>
          <p:cNvPr id="64" name="TextBox 64"/>
          <p:cNvSpPr txBox="1"/>
          <p:nvPr/>
        </p:nvSpPr>
        <p:spPr>
          <a:xfrm>
            <a:off x="10733413" y="2577485"/>
            <a:ext cx="2566588" cy="988314"/>
          </a:xfrm>
          <a:prstGeom prst="rect">
            <a:avLst/>
          </a:prstGeom>
        </p:spPr>
        <p:txBody>
          <a:bodyPr lIns="0" tIns="0" rIns="0" bIns="0" rtlCol="0" anchor="t">
            <a:spAutoFit/>
          </a:bodyPr>
          <a:lstStyle/>
          <a:p>
            <a:pPr algn="ctr">
              <a:lnSpc>
                <a:spcPts val="3888"/>
              </a:lnSpc>
            </a:pPr>
            <a:r>
              <a:rPr lang="en-US" sz="3600" spc="33">
                <a:solidFill>
                  <a:srgbClr val="000000"/>
                </a:solidFill>
                <a:latin typeface="Whitney 1"/>
                <a:ea typeface="Whitney 1"/>
                <a:cs typeface="Whitney 1"/>
                <a:sym typeface="Whitney 1"/>
              </a:rPr>
              <a:t>Partner and Plan</a:t>
            </a:r>
          </a:p>
        </p:txBody>
      </p:sp>
      <p:grpSp>
        <p:nvGrpSpPr>
          <p:cNvPr id="65" name="Group 65"/>
          <p:cNvGrpSpPr/>
          <p:nvPr/>
        </p:nvGrpSpPr>
        <p:grpSpPr>
          <a:xfrm>
            <a:off x="10920730" y="4095579"/>
            <a:ext cx="2191954" cy="2092410"/>
            <a:chOff x="0" y="0"/>
            <a:chExt cx="2922606" cy="2789880"/>
          </a:xfrm>
        </p:grpSpPr>
        <p:sp>
          <p:nvSpPr>
            <p:cNvPr id="66" name="Freeform 66"/>
            <p:cNvSpPr/>
            <p:nvPr/>
          </p:nvSpPr>
          <p:spPr>
            <a:xfrm>
              <a:off x="0" y="0"/>
              <a:ext cx="2922651" cy="2789936"/>
            </a:xfrm>
            <a:custGeom>
              <a:avLst/>
              <a:gdLst/>
              <a:ahLst/>
              <a:cxnLst/>
              <a:rect l="l" t="t" r="r" b="b"/>
              <a:pathLst>
                <a:path w="2922651" h="2789936">
                  <a:moveTo>
                    <a:pt x="0" y="279019"/>
                  </a:moveTo>
                  <a:cubicBezTo>
                    <a:pt x="0" y="124968"/>
                    <a:pt x="124968" y="0"/>
                    <a:pt x="279019" y="0"/>
                  </a:cubicBezTo>
                  <a:lnTo>
                    <a:pt x="2643632" y="0"/>
                  </a:lnTo>
                  <a:cubicBezTo>
                    <a:pt x="2797683" y="0"/>
                    <a:pt x="2922651" y="124968"/>
                    <a:pt x="2922651" y="279019"/>
                  </a:cubicBezTo>
                  <a:lnTo>
                    <a:pt x="2922651" y="2510917"/>
                  </a:lnTo>
                  <a:cubicBezTo>
                    <a:pt x="2922651" y="2664968"/>
                    <a:pt x="2797683" y="2789936"/>
                    <a:pt x="2643632" y="2789936"/>
                  </a:cubicBezTo>
                  <a:lnTo>
                    <a:pt x="279019" y="2789936"/>
                  </a:lnTo>
                  <a:cubicBezTo>
                    <a:pt x="124968" y="2789936"/>
                    <a:pt x="0" y="2664968"/>
                    <a:pt x="0" y="2510917"/>
                  </a:cubicBezTo>
                  <a:close/>
                </a:path>
              </a:pathLst>
            </a:custGeom>
            <a:gradFill rotWithShape="1">
              <a:gsLst>
                <a:gs pos="0">
                  <a:srgbClr val="DAA9B9">
                    <a:alpha val="100000"/>
                  </a:srgbClr>
                </a:gs>
                <a:gs pos="50000">
                  <a:srgbClr val="D092A6">
                    <a:alpha val="100000"/>
                  </a:srgbClr>
                </a:gs>
                <a:gs pos="100000">
                  <a:srgbClr val="CE7F9A">
                    <a:alpha val="100000"/>
                  </a:srgbClr>
                </a:gs>
              </a:gsLst>
              <a:lin ang="5400000"/>
            </a:gradFill>
          </p:spPr>
        </p:sp>
      </p:grpSp>
      <p:grpSp>
        <p:nvGrpSpPr>
          <p:cNvPr id="67" name="Group 67"/>
          <p:cNvGrpSpPr/>
          <p:nvPr/>
        </p:nvGrpSpPr>
        <p:grpSpPr>
          <a:xfrm>
            <a:off x="10977252" y="4791264"/>
            <a:ext cx="2078911" cy="701040"/>
            <a:chOff x="0" y="0"/>
            <a:chExt cx="2771882" cy="934720"/>
          </a:xfrm>
        </p:grpSpPr>
        <p:sp>
          <p:nvSpPr>
            <p:cNvPr id="68" name="Freeform 68"/>
            <p:cNvSpPr/>
            <p:nvPr/>
          </p:nvSpPr>
          <p:spPr>
            <a:xfrm>
              <a:off x="0" y="0"/>
              <a:ext cx="2771882" cy="934720"/>
            </a:xfrm>
            <a:custGeom>
              <a:avLst/>
              <a:gdLst/>
              <a:ahLst/>
              <a:cxnLst/>
              <a:rect l="l" t="t" r="r" b="b"/>
              <a:pathLst>
                <a:path w="2771882" h="934720">
                  <a:moveTo>
                    <a:pt x="0" y="0"/>
                  </a:moveTo>
                  <a:lnTo>
                    <a:pt x="2771882" y="0"/>
                  </a:lnTo>
                  <a:lnTo>
                    <a:pt x="2771882" y="934720"/>
                  </a:lnTo>
                  <a:lnTo>
                    <a:pt x="0" y="934720"/>
                  </a:lnTo>
                  <a:lnTo>
                    <a:pt x="0" y="0"/>
                  </a:lnTo>
                  <a:close/>
                </a:path>
              </a:pathLst>
            </a:custGeom>
            <a:blipFill>
              <a:blip r:embed="rId8">
                <a:extLst>
                  <a:ext uri="{96DAC541-7B7A-43D3-8B79-37D633B846F1}">
                    <asvg:svgBlip xmlns:asvg="http://schemas.microsoft.com/office/drawing/2016/SVG/main" r:embed="rId9"/>
                  </a:ext>
                </a:extLst>
              </a:blip>
              <a:stretch>
                <a:fillRect t="-91173" b="-91173"/>
              </a:stretch>
            </a:blipFill>
          </p:spPr>
        </p:sp>
        <p:sp>
          <p:nvSpPr>
            <p:cNvPr id="69" name="TextBox 69"/>
            <p:cNvSpPr txBox="1"/>
            <p:nvPr/>
          </p:nvSpPr>
          <p:spPr>
            <a:xfrm>
              <a:off x="50800" y="57150"/>
              <a:ext cx="2670282" cy="8394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Spring and Fall 2024</a:t>
              </a:r>
            </a:p>
          </p:txBody>
        </p:sp>
      </p:grpSp>
      <p:grpSp>
        <p:nvGrpSpPr>
          <p:cNvPr id="70" name="Group 70"/>
          <p:cNvGrpSpPr/>
          <p:nvPr/>
        </p:nvGrpSpPr>
        <p:grpSpPr>
          <a:xfrm>
            <a:off x="10920730" y="6509900"/>
            <a:ext cx="2191954" cy="2092410"/>
            <a:chOff x="0" y="0"/>
            <a:chExt cx="2922606" cy="2789880"/>
          </a:xfrm>
        </p:grpSpPr>
        <p:sp>
          <p:nvSpPr>
            <p:cNvPr id="71" name="Freeform 71"/>
            <p:cNvSpPr/>
            <p:nvPr/>
          </p:nvSpPr>
          <p:spPr>
            <a:xfrm>
              <a:off x="0" y="0"/>
              <a:ext cx="2922651" cy="2789936"/>
            </a:xfrm>
            <a:custGeom>
              <a:avLst/>
              <a:gdLst/>
              <a:ahLst/>
              <a:cxnLst/>
              <a:rect l="l" t="t" r="r" b="b"/>
              <a:pathLst>
                <a:path w="2922651" h="2789936">
                  <a:moveTo>
                    <a:pt x="0" y="279019"/>
                  </a:moveTo>
                  <a:cubicBezTo>
                    <a:pt x="0" y="124968"/>
                    <a:pt x="124968" y="0"/>
                    <a:pt x="279019" y="0"/>
                  </a:cubicBezTo>
                  <a:lnTo>
                    <a:pt x="2643632" y="0"/>
                  </a:lnTo>
                  <a:cubicBezTo>
                    <a:pt x="2797683" y="0"/>
                    <a:pt x="2922651" y="124968"/>
                    <a:pt x="2922651" y="279019"/>
                  </a:cubicBezTo>
                  <a:lnTo>
                    <a:pt x="2922651" y="2510917"/>
                  </a:lnTo>
                  <a:cubicBezTo>
                    <a:pt x="2922651" y="2664968"/>
                    <a:pt x="2797683" y="2789936"/>
                    <a:pt x="2643632" y="2789936"/>
                  </a:cubicBezTo>
                  <a:lnTo>
                    <a:pt x="279019" y="2789936"/>
                  </a:lnTo>
                  <a:cubicBezTo>
                    <a:pt x="124968" y="2789936"/>
                    <a:pt x="0" y="2664968"/>
                    <a:pt x="0" y="2510917"/>
                  </a:cubicBezTo>
                  <a:close/>
                </a:path>
              </a:pathLst>
            </a:custGeom>
            <a:gradFill rotWithShape="1">
              <a:gsLst>
                <a:gs pos="0">
                  <a:srgbClr val="A7D8B5">
                    <a:alpha val="100000"/>
                  </a:srgbClr>
                </a:gs>
                <a:gs pos="50000">
                  <a:srgbClr val="8FCDA1">
                    <a:alpha val="100000"/>
                  </a:srgbClr>
                </a:gs>
                <a:gs pos="100000">
                  <a:srgbClr val="7DCB93">
                    <a:alpha val="100000"/>
                  </a:srgbClr>
                </a:gs>
              </a:gsLst>
              <a:lin ang="5400000"/>
            </a:gradFill>
          </p:spPr>
        </p:sp>
      </p:grpSp>
      <p:grpSp>
        <p:nvGrpSpPr>
          <p:cNvPr id="72" name="Group 72"/>
          <p:cNvGrpSpPr/>
          <p:nvPr/>
        </p:nvGrpSpPr>
        <p:grpSpPr>
          <a:xfrm>
            <a:off x="10977252" y="7053184"/>
            <a:ext cx="2078911" cy="1005840"/>
            <a:chOff x="0" y="0"/>
            <a:chExt cx="2771882" cy="1341120"/>
          </a:xfrm>
        </p:grpSpPr>
        <p:sp>
          <p:nvSpPr>
            <p:cNvPr id="73" name="Freeform 73"/>
            <p:cNvSpPr/>
            <p:nvPr/>
          </p:nvSpPr>
          <p:spPr>
            <a:xfrm>
              <a:off x="0" y="0"/>
              <a:ext cx="2771882" cy="1341120"/>
            </a:xfrm>
            <a:custGeom>
              <a:avLst/>
              <a:gdLst/>
              <a:ahLst/>
              <a:cxnLst/>
              <a:rect l="l" t="t" r="r" b="b"/>
              <a:pathLst>
                <a:path w="2771882" h="1341120">
                  <a:moveTo>
                    <a:pt x="0" y="0"/>
                  </a:moveTo>
                  <a:lnTo>
                    <a:pt x="2771882" y="0"/>
                  </a:lnTo>
                  <a:lnTo>
                    <a:pt x="2771882" y="1341120"/>
                  </a:lnTo>
                  <a:lnTo>
                    <a:pt x="0" y="1341120"/>
                  </a:lnTo>
                  <a:lnTo>
                    <a:pt x="0" y="0"/>
                  </a:lnTo>
                  <a:close/>
                </a:path>
              </a:pathLst>
            </a:custGeom>
            <a:blipFill>
              <a:blip r:embed="rId8">
                <a:extLst>
                  <a:ext uri="{96DAC541-7B7A-43D3-8B79-37D633B846F1}">
                    <asvg:svgBlip xmlns:asvg="http://schemas.microsoft.com/office/drawing/2016/SVG/main" r:embed="rId9"/>
                  </a:ext>
                </a:extLst>
              </a:blip>
              <a:stretch>
                <a:fillRect t="-48393" b="-48393"/>
              </a:stretch>
            </a:blipFill>
          </p:spPr>
        </p:sp>
        <p:sp>
          <p:nvSpPr>
            <p:cNvPr id="74" name="TextBox 74"/>
            <p:cNvSpPr txBox="1"/>
            <p:nvPr/>
          </p:nvSpPr>
          <p:spPr>
            <a:xfrm>
              <a:off x="50800" y="57150"/>
              <a:ext cx="2670282" cy="12458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Plan, research and collaborate towards change</a:t>
              </a:r>
            </a:p>
          </p:txBody>
        </p:sp>
      </p:grpSp>
      <p:grpSp>
        <p:nvGrpSpPr>
          <p:cNvPr id="75" name="Group 75"/>
          <p:cNvGrpSpPr/>
          <p:nvPr/>
        </p:nvGrpSpPr>
        <p:grpSpPr>
          <a:xfrm>
            <a:off x="13592176" y="2011639"/>
            <a:ext cx="2739943" cy="6939688"/>
            <a:chOff x="0" y="0"/>
            <a:chExt cx="3653258" cy="9252918"/>
          </a:xfrm>
        </p:grpSpPr>
        <p:sp>
          <p:nvSpPr>
            <p:cNvPr id="76" name="Freeform 76"/>
            <p:cNvSpPr/>
            <p:nvPr/>
          </p:nvSpPr>
          <p:spPr>
            <a:xfrm>
              <a:off x="0" y="0"/>
              <a:ext cx="3653282" cy="9252966"/>
            </a:xfrm>
            <a:custGeom>
              <a:avLst/>
              <a:gdLst/>
              <a:ahLst/>
              <a:cxnLst/>
              <a:rect l="l" t="t" r="r" b="b"/>
              <a:pathLst>
                <a:path w="3653282" h="9252966">
                  <a:moveTo>
                    <a:pt x="0" y="365379"/>
                  </a:moveTo>
                  <a:cubicBezTo>
                    <a:pt x="0" y="163576"/>
                    <a:pt x="163576" y="0"/>
                    <a:pt x="365379" y="0"/>
                  </a:cubicBezTo>
                  <a:lnTo>
                    <a:pt x="3287903" y="0"/>
                  </a:lnTo>
                  <a:cubicBezTo>
                    <a:pt x="3489706" y="0"/>
                    <a:pt x="3653282" y="163576"/>
                    <a:pt x="3653282" y="365379"/>
                  </a:cubicBezTo>
                  <a:lnTo>
                    <a:pt x="3653282" y="8887587"/>
                  </a:lnTo>
                  <a:cubicBezTo>
                    <a:pt x="3653282" y="9089390"/>
                    <a:pt x="3489706" y="9252966"/>
                    <a:pt x="3287903" y="9252966"/>
                  </a:cubicBezTo>
                  <a:lnTo>
                    <a:pt x="365379" y="9252966"/>
                  </a:lnTo>
                  <a:cubicBezTo>
                    <a:pt x="163576" y="9252966"/>
                    <a:pt x="0" y="9089390"/>
                    <a:pt x="0" y="8887587"/>
                  </a:cubicBezTo>
                  <a:close/>
                </a:path>
              </a:pathLst>
            </a:custGeom>
            <a:solidFill>
              <a:srgbClr val="D2DEEF"/>
            </a:solidFill>
          </p:spPr>
        </p:sp>
      </p:grpSp>
      <p:sp>
        <p:nvSpPr>
          <p:cNvPr id="77" name="TextBox 77"/>
          <p:cNvSpPr txBox="1"/>
          <p:nvPr/>
        </p:nvSpPr>
        <p:spPr>
          <a:xfrm>
            <a:off x="13678854" y="2820373"/>
            <a:ext cx="2566588" cy="502539"/>
          </a:xfrm>
          <a:prstGeom prst="rect">
            <a:avLst/>
          </a:prstGeom>
        </p:spPr>
        <p:txBody>
          <a:bodyPr lIns="0" tIns="0" rIns="0" bIns="0" rtlCol="0" anchor="t">
            <a:spAutoFit/>
          </a:bodyPr>
          <a:lstStyle/>
          <a:p>
            <a:pPr algn="ctr">
              <a:lnSpc>
                <a:spcPts val="3888"/>
              </a:lnSpc>
            </a:pPr>
            <a:r>
              <a:rPr lang="en-US" sz="3600" spc="33">
                <a:solidFill>
                  <a:srgbClr val="000000"/>
                </a:solidFill>
                <a:latin typeface="Whitney 1"/>
                <a:ea typeface="Whitney 1"/>
                <a:cs typeface="Whitney 1"/>
                <a:sym typeface="Whitney 1"/>
              </a:rPr>
              <a:t>Act</a:t>
            </a:r>
          </a:p>
        </p:txBody>
      </p:sp>
      <p:grpSp>
        <p:nvGrpSpPr>
          <p:cNvPr id="78" name="Group 78"/>
          <p:cNvGrpSpPr/>
          <p:nvPr/>
        </p:nvGrpSpPr>
        <p:grpSpPr>
          <a:xfrm>
            <a:off x="13866171" y="4093545"/>
            <a:ext cx="2191954" cy="4510797"/>
            <a:chOff x="0" y="0"/>
            <a:chExt cx="2922606" cy="6014396"/>
          </a:xfrm>
        </p:grpSpPr>
        <p:sp>
          <p:nvSpPr>
            <p:cNvPr id="79" name="Freeform 79"/>
            <p:cNvSpPr/>
            <p:nvPr/>
          </p:nvSpPr>
          <p:spPr>
            <a:xfrm>
              <a:off x="0" y="0"/>
              <a:ext cx="2922524" cy="6014339"/>
            </a:xfrm>
            <a:custGeom>
              <a:avLst/>
              <a:gdLst/>
              <a:ahLst/>
              <a:cxnLst/>
              <a:rect l="l" t="t" r="r" b="b"/>
              <a:pathLst>
                <a:path w="2922524" h="6014339">
                  <a:moveTo>
                    <a:pt x="0" y="292227"/>
                  </a:moveTo>
                  <a:cubicBezTo>
                    <a:pt x="0" y="130810"/>
                    <a:pt x="130810" y="0"/>
                    <a:pt x="292227" y="0"/>
                  </a:cubicBezTo>
                  <a:lnTo>
                    <a:pt x="2630297" y="0"/>
                  </a:lnTo>
                  <a:cubicBezTo>
                    <a:pt x="2791714" y="0"/>
                    <a:pt x="2922524" y="130810"/>
                    <a:pt x="2922524" y="292227"/>
                  </a:cubicBezTo>
                  <a:lnTo>
                    <a:pt x="2922524" y="5722112"/>
                  </a:lnTo>
                  <a:cubicBezTo>
                    <a:pt x="2922524" y="5883529"/>
                    <a:pt x="2791714" y="6014339"/>
                    <a:pt x="2630297" y="6014339"/>
                  </a:cubicBezTo>
                  <a:lnTo>
                    <a:pt x="292227" y="6014339"/>
                  </a:lnTo>
                  <a:cubicBezTo>
                    <a:pt x="130810" y="6014339"/>
                    <a:pt x="0" y="5883529"/>
                    <a:pt x="0" y="5722112"/>
                  </a:cubicBezTo>
                  <a:close/>
                </a:path>
              </a:pathLst>
            </a:custGeom>
            <a:gradFill rotWithShape="1">
              <a:gsLst>
                <a:gs pos="0">
                  <a:srgbClr val="D1A4D5">
                    <a:alpha val="100000"/>
                  </a:srgbClr>
                </a:gs>
                <a:gs pos="50000">
                  <a:srgbClr val="C58DCB">
                    <a:alpha val="100000"/>
                  </a:srgbClr>
                </a:gs>
                <a:gs pos="100000">
                  <a:srgbClr val="C07BC9">
                    <a:alpha val="100000"/>
                  </a:srgbClr>
                </a:gs>
              </a:gsLst>
              <a:lin ang="5400000"/>
            </a:gradFill>
          </p:spPr>
        </p:sp>
      </p:grpSp>
      <p:grpSp>
        <p:nvGrpSpPr>
          <p:cNvPr id="80" name="Group 80"/>
          <p:cNvGrpSpPr/>
          <p:nvPr/>
        </p:nvGrpSpPr>
        <p:grpSpPr>
          <a:xfrm>
            <a:off x="13925609" y="5998424"/>
            <a:ext cx="2073080" cy="701040"/>
            <a:chOff x="0" y="0"/>
            <a:chExt cx="2764106" cy="934720"/>
          </a:xfrm>
        </p:grpSpPr>
        <p:sp>
          <p:nvSpPr>
            <p:cNvPr id="81" name="Freeform 81"/>
            <p:cNvSpPr/>
            <p:nvPr/>
          </p:nvSpPr>
          <p:spPr>
            <a:xfrm>
              <a:off x="0" y="0"/>
              <a:ext cx="2764106" cy="934720"/>
            </a:xfrm>
            <a:custGeom>
              <a:avLst/>
              <a:gdLst/>
              <a:ahLst/>
              <a:cxnLst/>
              <a:rect l="l" t="t" r="r" b="b"/>
              <a:pathLst>
                <a:path w="2764106" h="934720">
                  <a:moveTo>
                    <a:pt x="0" y="0"/>
                  </a:moveTo>
                  <a:lnTo>
                    <a:pt x="2764106" y="0"/>
                  </a:lnTo>
                  <a:lnTo>
                    <a:pt x="2764106" y="934720"/>
                  </a:lnTo>
                  <a:lnTo>
                    <a:pt x="0" y="934720"/>
                  </a:lnTo>
                  <a:lnTo>
                    <a:pt x="0" y="0"/>
                  </a:lnTo>
                  <a:close/>
                </a:path>
              </a:pathLst>
            </a:custGeom>
            <a:blipFill>
              <a:blip r:embed="rId10">
                <a:extLst>
                  <a:ext uri="{96DAC541-7B7A-43D3-8B79-37D633B846F1}">
                    <asvg:svgBlip xmlns:asvg="http://schemas.microsoft.com/office/drawing/2016/SVG/main" r:embed="rId11"/>
                  </a:ext>
                </a:extLst>
              </a:blip>
              <a:stretch>
                <a:fillRect t="-263243" b="-263243"/>
              </a:stretch>
            </a:blipFill>
          </p:spPr>
        </p:sp>
        <p:sp>
          <p:nvSpPr>
            <p:cNvPr id="82" name="TextBox 82"/>
            <p:cNvSpPr txBox="1"/>
            <p:nvPr/>
          </p:nvSpPr>
          <p:spPr>
            <a:xfrm>
              <a:off x="50800" y="57150"/>
              <a:ext cx="2662506" cy="839470"/>
            </a:xfrm>
            <a:prstGeom prst="rect">
              <a:avLst/>
            </a:prstGeom>
          </p:spPr>
          <p:txBody>
            <a:bodyPr lIns="0" tIns="0" rIns="0" bIns="0" rtlCol="0" anchor="t">
              <a:spAutoFit/>
            </a:bodyPr>
            <a:lstStyle/>
            <a:p>
              <a:pPr algn="ctr">
                <a:lnSpc>
                  <a:spcPts val="2430"/>
                </a:lnSpc>
              </a:pPr>
              <a:r>
                <a:rPr lang="en-US" sz="2250" spc="21">
                  <a:solidFill>
                    <a:srgbClr val="000000"/>
                  </a:solidFill>
                  <a:latin typeface="Whitney 1"/>
                  <a:ea typeface="Whitney 1"/>
                  <a:cs typeface="Whitney 1"/>
                  <a:sym typeface="Whitney 1"/>
                </a:rPr>
                <a:t>Fall 2024-Spring 2025</a:t>
              </a:r>
            </a:p>
          </p:txBody>
        </p:sp>
      </p:grpSp>
      <p:sp>
        <p:nvSpPr>
          <p:cNvPr id="83" name="TextBox 83"/>
          <p:cNvSpPr txBox="1"/>
          <p:nvPr/>
        </p:nvSpPr>
        <p:spPr>
          <a:xfrm>
            <a:off x="2019768" y="1239249"/>
            <a:ext cx="14102999" cy="986409"/>
          </a:xfrm>
          <a:prstGeom prst="rect">
            <a:avLst/>
          </a:prstGeom>
        </p:spPr>
        <p:txBody>
          <a:bodyPr lIns="0" tIns="0" rIns="0" bIns="0" rtlCol="0" anchor="t">
            <a:spAutoFit/>
          </a:bodyPr>
          <a:lstStyle/>
          <a:p>
            <a:pPr algn="l">
              <a:lnSpc>
                <a:spcPts val="7128"/>
              </a:lnSpc>
            </a:pPr>
            <a:r>
              <a:rPr lang="en-US" sz="6600">
                <a:solidFill>
                  <a:srgbClr val="0C2344"/>
                </a:solidFill>
                <a:latin typeface="Whitney 2"/>
                <a:ea typeface="Whitney 2"/>
                <a:cs typeface="Whitney 2"/>
                <a:sym typeface="Whitney 2"/>
              </a:rPr>
              <a:t>Timeline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grpSp>
        <p:nvGrpSpPr>
          <p:cNvPr id="3" name="Group 3"/>
          <p:cNvGrpSpPr/>
          <p:nvPr/>
        </p:nvGrpSpPr>
        <p:grpSpPr>
          <a:xfrm>
            <a:off x="394396" y="2178148"/>
            <a:ext cx="5497827" cy="5881476"/>
            <a:chOff x="0" y="0"/>
            <a:chExt cx="7330436" cy="7841968"/>
          </a:xfrm>
        </p:grpSpPr>
        <p:sp>
          <p:nvSpPr>
            <p:cNvPr id="4" name="Freeform 4"/>
            <p:cNvSpPr/>
            <p:nvPr/>
          </p:nvSpPr>
          <p:spPr>
            <a:xfrm>
              <a:off x="0" y="0"/>
              <a:ext cx="7330440" cy="7841996"/>
            </a:xfrm>
            <a:custGeom>
              <a:avLst/>
              <a:gdLst/>
              <a:ahLst/>
              <a:cxnLst/>
              <a:rect l="l" t="t" r="r" b="b"/>
              <a:pathLst>
                <a:path w="7330440" h="7841996">
                  <a:moveTo>
                    <a:pt x="0" y="0"/>
                  </a:moveTo>
                  <a:lnTo>
                    <a:pt x="7330440" y="0"/>
                  </a:lnTo>
                  <a:lnTo>
                    <a:pt x="7330440" y="7841996"/>
                  </a:lnTo>
                  <a:lnTo>
                    <a:pt x="0" y="7841996"/>
                  </a:lnTo>
                  <a:close/>
                </a:path>
              </a:pathLst>
            </a:custGeom>
            <a:solidFill>
              <a:srgbClr val="FFFFFF"/>
            </a:solidFill>
          </p:spPr>
        </p:sp>
        <p:sp>
          <p:nvSpPr>
            <p:cNvPr id="5" name="TextBox 5"/>
            <p:cNvSpPr txBox="1"/>
            <p:nvPr/>
          </p:nvSpPr>
          <p:spPr>
            <a:xfrm>
              <a:off x="0" y="76200"/>
              <a:ext cx="7330436" cy="7765768"/>
            </a:xfrm>
            <a:prstGeom prst="rect">
              <a:avLst/>
            </a:prstGeom>
          </p:spPr>
          <p:txBody>
            <a:bodyPr lIns="50800" tIns="50800" rIns="50800" bIns="50800" rtlCol="0" anchor="t"/>
            <a:lstStyle/>
            <a:p>
              <a:pPr algn="l">
                <a:lnSpc>
                  <a:spcPts val="3499"/>
                </a:lnSpc>
              </a:pPr>
              <a:r>
                <a:rPr lang="en-US" sz="3600">
                  <a:solidFill>
                    <a:srgbClr val="000000"/>
                  </a:solidFill>
                  <a:latin typeface="Whitney 1"/>
                  <a:ea typeface="Whitney 1"/>
                  <a:cs typeface="Whitney 1"/>
                  <a:sym typeface="Whitney 1"/>
                </a:rPr>
                <a:t>Voice Community Survey</a:t>
              </a:r>
            </a:p>
            <a:p>
              <a:pPr marL="488632" lvl="1" indent="-244316" algn="l">
                <a:lnSpc>
                  <a:spcPts val="2624"/>
                </a:lnSpc>
                <a:buFont typeface="Arial"/>
                <a:buChar char="•"/>
              </a:pPr>
              <a:r>
                <a:rPr lang="en-US" sz="2700">
                  <a:solidFill>
                    <a:srgbClr val="000000"/>
                  </a:solidFill>
                  <a:latin typeface="Whitney 1"/>
                  <a:ea typeface="Whitney 1"/>
                  <a:cs typeface="Whitney 1"/>
                  <a:sym typeface="Whitney 1"/>
                </a:rPr>
                <a:t>Student co-researchers blitz the campus with paper surveys </a:t>
              </a:r>
            </a:p>
            <a:p>
              <a:pPr marL="488632" lvl="1" indent="-244316" algn="l">
                <a:lnSpc>
                  <a:spcPts val="2624"/>
                </a:lnSpc>
                <a:buFont typeface="Arial"/>
                <a:buChar char="•"/>
              </a:pPr>
              <a:r>
                <a:rPr lang="en-US" sz="2700">
                  <a:solidFill>
                    <a:srgbClr val="000000"/>
                  </a:solidFill>
                  <a:latin typeface="Whitney 1"/>
                  <a:ea typeface="Whitney 1"/>
                  <a:cs typeface="Whitney 1"/>
                  <a:sym typeface="Whitney 1"/>
                </a:rPr>
                <a:t>Engagement is extensive, and we partner with classroom teachers to have feedback from every faculty on campus </a:t>
              </a:r>
            </a:p>
            <a:p>
              <a:pPr marL="488632" lvl="1" indent="-244316" algn="l">
                <a:lnSpc>
                  <a:spcPts val="2624"/>
                </a:lnSpc>
                <a:buFont typeface="Arial"/>
                <a:buChar char="•"/>
              </a:pPr>
              <a:r>
                <a:rPr lang="en-US" sz="2700">
                  <a:solidFill>
                    <a:srgbClr val="000000"/>
                  </a:solidFill>
                  <a:latin typeface="Whitney 1"/>
                  <a:ea typeface="Whitney 1"/>
                  <a:cs typeface="Whitney 1"/>
                  <a:sym typeface="Whitney 1"/>
                </a:rPr>
                <a:t>Survey includes open-ended questions and demographic questions</a:t>
              </a:r>
            </a:p>
            <a:p>
              <a:pPr marL="488632" lvl="1" indent="-244316" algn="l">
                <a:lnSpc>
                  <a:spcPts val="2624"/>
                </a:lnSpc>
                <a:buFont typeface="Arial"/>
                <a:buChar char="•"/>
              </a:pPr>
              <a:r>
                <a:rPr lang="en-US" sz="2700">
                  <a:solidFill>
                    <a:srgbClr val="000000"/>
                  </a:solidFill>
                  <a:latin typeface="Whitney 1"/>
                  <a:ea typeface="Whitney 1"/>
                  <a:cs typeface="Whitney 1"/>
                  <a:sym typeface="Whitney 1"/>
                </a:rPr>
                <a:t>Aim to recruit at least 30% of campus population </a:t>
              </a:r>
            </a:p>
            <a:p>
              <a:pPr marL="488632" lvl="1" indent="-244316" algn="l">
                <a:lnSpc>
                  <a:spcPts val="2624"/>
                </a:lnSpc>
              </a:pPr>
              <a:endParaRPr lang="en-US" sz="2700">
                <a:solidFill>
                  <a:srgbClr val="000000"/>
                </a:solidFill>
                <a:latin typeface="Whitney 1"/>
                <a:ea typeface="Whitney 1"/>
                <a:cs typeface="Whitney 1"/>
                <a:sym typeface="Whitney 1"/>
              </a:endParaRPr>
            </a:p>
          </p:txBody>
        </p:sp>
      </p:grpSp>
      <p:sp>
        <p:nvSpPr>
          <p:cNvPr id="6" name="TextBox 6"/>
          <p:cNvSpPr txBox="1"/>
          <p:nvPr/>
        </p:nvSpPr>
        <p:spPr>
          <a:xfrm>
            <a:off x="485837" y="1091745"/>
            <a:ext cx="14102999" cy="986409"/>
          </a:xfrm>
          <a:prstGeom prst="rect">
            <a:avLst/>
          </a:prstGeom>
        </p:spPr>
        <p:txBody>
          <a:bodyPr lIns="0" tIns="0" rIns="0" bIns="0" rtlCol="0" anchor="t">
            <a:spAutoFit/>
          </a:bodyPr>
          <a:lstStyle/>
          <a:p>
            <a:pPr algn="l">
              <a:lnSpc>
                <a:spcPts val="7128"/>
              </a:lnSpc>
            </a:pPr>
            <a:r>
              <a:rPr lang="en-US" sz="6600">
                <a:solidFill>
                  <a:srgbClr val="0C2344"/>
                </a:solidFill>
                <a:latin typeface="Whitney 2"/>
                <a:ea typeface="Whitney 2"/>
                <a:cs typeface="Whitney 2"/>
                <a:sym typeface="Whitney 2"/>
              </a:rPr>
              <a:t>Data Collection Methods</a:t>
            </a:r>
          </a:p>
        </p:txBody>
      </p:sp>
      <p:grpSp>
        <p:nvGrpSpPr>
          <p:cNvPr id="7" name="Group 7"/>
          <p:cNvGrpSpPr/>
          <p:nvPr/>
        </p:nvGrpSpPr>
        <p:grpSpPr>
          <a:xfrm>
            <a:off x="6385299" y="2172134"/>
            <a:ext cx="5512866" cy="2663032"/>
            <a:chOff x="0" y="0"/>
            <a:chExt cx="7350488" cy="3550710"/>
          </a:xfrm>
        </p:grpSpPr>
        <p:sp>
          <p:nvSpPr>
            <p:cNvPr id="8" name="Freeform 8"/>
            <p:cNvSpPr/>
            <p:nvPr/>
          </p:nvSpPr>
          <p:spPr>
            <a:xfrm>
              <a:off x="0" y="0"/>
              <a:ext cx="7350506" cy="3550666"/>
            </a:xfrm>
            <a:custGeom>
              <a:avLst/>
              <a:gdLst/>
              <a:ahLst/>
              <a:cxnLst/>
              <a:rect l="l" t="t" r="r" b="b"/>
              <a:pathLst>
                <a:path w="7350506" h="3550666">
                  <a:moveTo>
                    <a:pt x="0" y="0"/>
                  </a:moveTo>
                  <a:lnTo>
                    <a:pt x="7350506" y="0"/>
                  </a:lnTo>
                  <a:lnTo>
                    <a:pt x="7350506" y="3550666"/>
                  </a:lnTo>
                  <a:lnTo>
                    <a:pt x="0" y="3550666"/>
                  </a:lnTo>
                  <a:close/>
                </a:path>
              </a:pathLst>
            </a:custGeom>
            <a:solidFill>
              <a:srgbClr val="FFFFFF"/>
            </a:solidFill>
          </p:spPr>
        </p:sp>
        <p:sp>
          <p:nvSpPr>
            <p:cNvPr id="9" name="TextBox 9"/>
            <p:cNvSpPr txBox="1"/>
            <p:nvPr/>
          </p:nvSpPr>
          <p:spPr>
            <a:xfrm>
              <a:off x="0" y="38100"/>
              <a:ext cx="7350488" cy="3512610"/>
            </a:xfrm>
            <a:prstGeom prst="rect">
              <a:avLst/>
            </a:prstGeom>
          </p:spPr>
          <p:txBody>
            <a:bodyPr lIns="50800" tIns="50800" rIns="50800" bIns="50800" rtlCol="0" anchor="t"/>
            <a:lstStyle/>
            <a:p>
              <a:pPr algn="l">
                <a:lnSpc>
                  <a:spcPts val="3888"/>
                </a:lnSpc>
              </a:pPr>
              <a:r>
                <a:rPr lang="en-US" sz="3600" b="1">
                  <a:solidFill>
                    <a:srgbClr val="000000"/>
                  </a:solidFill>
                  <a:latin typeface="Whitney 1"/>
                  <a:ea typeface="Whitney 1"/>
                  <a:cs typeface="Whitney 1"/>
                  <a:sym typeface="Whitney 1"/>
                </a:rPr>
                <a:t>Table Talks</a:t>
              </a:r>
            </a:p>
            <a:p>
              <a:pPr marL="488632" lvl="1" indent="-244316" algn="l">
                <a:lnSpc>
                  <a:spcPts val="2916"/>
                </a:lnSpc>
                <a:buFont typeface="Arial"/>
                <a:buChar char="•"/>
              </a:pPr>
              <a:r>
                <a:rPr lang="en-US" sz="2700">
                  <a:solidFill>
                    <a:srgbClr val="000000"/>
                  </a:solidFill>
                  <a:latin typeface="Whitney 1"/>
                  <a:ea typeface="Whitney 1"/>
                  <a:cs typeface="Whitney 1"/>
                  <a:sym typeface="Whitney 1"/>
                </a:rPr>
                <a:t>Informed by survey data</a:t>
              </a:r>
            </a:p>
            <a:p>
              <a:pPr marL="488632" lvl="1" indent="-244316" algn="l">
                <a:lnSpc>
                  <a:spcPts val="2916"/>
                </a:lnSpc>
                <a:buFont typeface="Arial"/>
                <a:buChar char="•"/>
              </a:pPr>
              <a:r>
                <a:rPr lang="en-US" sz="2700">
                  <a:solidFill>
                    <a:srgbClr val="000000"/>
                  </a:solidFill>
                  <a:latin typeface="Whitney 1"/>
                  <a:ea typeface="Whitney 1"/>
                  <a:cs typeface="Whitney 1"/>
                  <a:sym typeface="Whitney 1"/>
                </a:rPr>
                <a:t>In-depth dialogues with groups of students to provide more context and examples</a:t>
              </a:r>
            </a:p>
          </p:txBody>
        </p:sp>
      </p:grpSp>
      <p:grpSp>
        <p:nvGrpSpPr>
          <p:cNvPr id="10" name="Group 10"/>
          <p:cNvGrpSpPr/>
          <p:nvPr/>
        </p:nvGrpSpPr>
        <p:grpSpPr>
          <a:xfrm>
            <a:off x="6390490" y="5149952"/>
            <a:ext cx="5512866" cy="2918702"/>
            <a:chOff x="0" y="0"/>
            <a:chExt cx="7350488" cy="3891602"/>
          </a:xfrm>
        </p:grpSpPr>
        <p:sp>
          <p:nvSpPr>
            <p:cNvPr id="11" name="Freeform 11"/>
            <p:cNvSpPr/>
            <p:nvPr/>
          </p:nvSpPr>
          <p:spPr>
            <a:xfrm>
              <a:off x="0" y="0"/>
              <a:ext cx="7350506" cy="3891661"/>
            </a:xfrm>
            <a:custGeom>
              <a:avLst/>
              <a:gdLst/>
              <a:ahLst/>
              <a:cxnLst/>
              <a:rect l="l" t="t" r="r" b="b"/>
              <a:pathLst>
                <a:path w="7350506" h="3891661">
                  <a:moveTo>
                    <a:pt x="0" y="0"/>
                  </a:moveTo>
                  <a:lnTo>
                    <a:pt x="7350506" y="0"/>
                  </a:lnTo>
                  <a:lnTo>
                    <a:pt x="7350506" y="3891661"/>
                  </a:lnTo>
                  <a:lnTo>
                    <a:pt x="0" y="3891661"/>
                  </a:lnTo>
                  <a:close/>
                </a:path>
              </a:pathLst>
            </a:custGeom>
            <a:solidFill>
              <a:srgbClr val="FFFFFF"/>
            </a:solidFill>
          </p:spPr>
        </p:sp>
        <p:sp>
          <p:nvSpPr>
            <p:cNvPr id="12" name="TextBox 12"/>
            <p:cNvSpPr txBox="1"/>
            <p:nvPr/>
          </p:nvSpPr>
          <p:spPr>
            <a:xfrm>
              <a:off x="0" y="76200"/>
              <a:ext cx="7350488" cy="3815402"/>
            </a:xfrm>
            <a:prstGeom prst="rect">
              <a:avLst/>
            </a:prstGeom>
          </p:spPr>
          <p:txBody>
            <a:bodyPr lIns="50800" tIns="50800" rIns="50800" bIns="50800" rtlCol="0" anchor="t"/>
            <a:lstStyle/>
            <a:p>
              <a:pPr algn="l">
                <a:lnSpc>
                  <a:spcPts val="3499"/>
                </a:lnSpc>
              </a:pPr>
              <a:r>
                <a:rPr lang="en-US" sz="3600" b="1">
                  <a:solidFill>
                    <a:srgbClr val="000000"/>
                  </a:solidFill>
                  <a:latin typeface="Whitney 1"/>
                  <a:ea typeface="Whitney 1"/>
                  <a:cs typeface="Whitney 1"/>
                  <a:sym typeface="Whitney 1"/>
                </a:rPr>
                <a:t>Photovoice</a:t>
              </a:r>
            </a:p>
            <a:p>
              <a:pPr marL="488632" lvl="1" indent="-244316" algn="l">
                <a:lnSpc>
                  <a:spcPts val="2624"/>
                </a:lnSpc>
                <a:buFont typeface="Arial"/>
                <a:buChar char="•"/>
              </a:pPr>
              <a:r>
                <a:rPr lang="en-US" sz="2700">
                  <a:solidFill>
                    <a:srgbClr val="000000"/>
                  </a:solidFill>
                  <a:latin typeface="Whitney 1"/>
                  <a:ea typeface="Whitney 1"/>
                  <a:cs typeface="Whitney 1"/>
                  <a:sym typeface="Whitney 1"/>
                </a:rPr>
                <a:t>Participants are provided with cameras to take photos as if they were planning a photo exhibition about social wellbeing through the eyes of the campus community</a:t>
              </a:r>
            </a:p>
          </p:txBody>
        </p:sp>
      </p:grpSp>
      <p:sp>
        <p:nvSpPr>
          <p:cNvPr id="13" name="TextBox 13"/>
          <p:cNvSpPr txBox="1"/>
          <p:nvPr/>
        </p:nvSpPr>
        <p:spPr>
          <a:xfrm>
            <a:off x="6269249" y="8190340"/>
            <a:ext cx="8961120" cy="1278255"/>
          </a:xfrm>
          <a:prstGeom prst="rect">
            <a:avLst/>
          </a:prstGeom>
        </p:spPr>
        <p:txBody>
          <a:bodyPr lIns="0" tIns="0" rIns="0" bIns="0" rtlCol="0" anchor="t">
            <a:spAutoFit/>
          </a:bodyPr>
          <a:lstStyle/>
          <a:p>
            <a:pPr algn="l">
              <a:lnSpc>
                <a:spcPts val="5250"/>
              </a:lnSpc>
            </a:pPr>
            <a:r>
              <a:rPr lang="en-US" sz="2700">
                <a:solidFill>
                  <a:srgbClr val="000000"/>
                </a:solidFill>
                <a:latin typeface="Whitney 1"/>
                <a:ea typeface="Whitney 1"/>
                <a:cs typeface="Whitney 1"/>
                <a:sym typeface="Whitney 1"/>
              </a:rPr>
              <a:t>Extensive data collection is part of this project. In previous studies we have reached 40% of the campus population.</a:t>
            </a:r>
          </a:p>
        </p:txBody>
      </p:sp>
      <p:grpSp>
        <p:nvGrpSpPr>
          <p:cNvPr id="14" name="Group 14"/>
          <p:cNvGrpSpPr/>
          <p:nvPr/>
        </p:nvGrpSpPr>
        <p:grpSpPr>
          <a:xfrm>
            <a:off x="12205576" y="2172133"/>
            <a:ext cx="5693338" cy="1971216"/>
            <a:chOff x="0" y="0"/>
            <a:chExt cx="7591118" cy="2628288"/>
          </a:xfrm>
        </p:grpSpPr>
        <p:sp>
          <p:nvSpPr>
            <p:cNvPr id="15" name="Freeform 15"/>
            <p:cNvSpPr/>
            <p:nvPr/>
          </p:nvSpPr>
          <p:spPr>
            <a:xfrm>
              <a:off x="0" y="0"/>
              <a:ext cx="7591171" cy="2628265"/>
            </a:xfrm>
            <a:custGeom>
              <a:avLst/>
              <a:gdLst/>
              <a:ahLst/>
              <a:cxnLst/>
              <a:rect l="l" t="t" r="r" b="b"/>
              <a:pathLst>
                <a:path w="7591171" h="2628265">
                  <a:moveTo>
                    <a:pt x="0" y="0"/>
                  </a:moveTo>
                  <a:lnTo>
                    <a:pt x="7591171" y="0"/>
                  </a:lnTo>
                  <a:lnTo>
                    <a:pt x="7591171" y="2628265"/>
                  </a:lnTo>
                  <a:lnTo>
                    <a:pt x="0" y="2628265"/>
                  </a:lnTo>
                  <a:close/>
                </a:path>
              </a:pathLst>
            </a:custGeom>
            <a:solidFill>
              <a:srgbClr val="FFFFFF"/>
            </a:solidFill>
          </p:spPr>
        </p:sp>
        <p:sp>
          <p:nvSpPr>
            <p:cNvPr id="16" name="TextBox 16"/>
            <p:cNvSpPr txBox="1"/>
            <p:nvPr/>
          </p:nvSpPr>
          <p:spPr>
            <a:xfrm>
              <a:off x="0" y="38100"/>
              <a:ext cx="7591118" cy="2590188"/>
            </a:xfrm>
            <a:prstGeom prst="rect">
              <a:avLst/>
            </a:prstGeom>
          </p:spPr>
          <p:txBody>
            <a:bodyPr lIns="50800" tIns="50800" rIns="50800" bIns="50800" rtlCol="0" anchor="t"/>
            <a:lstStyle/>
            <a:p>
              <a:pPr algn="l">
                <a:lnSpc>
                  <a:spcPts val="3888"/>
                </a:lnSpc>
              </a:pPr>
              <a:r>
                <a:rPr lang="en-US" sz="3600" b="1">
                  <a:solidFill>
                    <a:srgbClr val="000000"/>
                  </a:solidFill>
                  <a:latin typeface="Whitney 1"/>
                  <a:ea typeface="Whitney 1"/>
                  <a:cs typeface="Whitney 1"/>
                  <a:sym typeface="Whitney 1"/>
                </a:rPr>
                <a:t>Fireside Chats</a:t>
              </a:r>
            </a:p>
            <a:p>
              <a:pPr marL="488632" lvl="1" indent="-244316" algn="l">
                <a:lnSpc>
                  <a:spcPts val="2916"/>
                </a:lnSpc>
                <a:buFont typeface="Arial"/>
                <a:buChar char="•"/>
              </a:pPr>
              <a:r>
                <a:rPr lang="en-US" sz="2700">
                  <a:solidFill>
                    <a:srgbClr val="000000"/>
                  </a:solidFill>
                  <a:latin typeface="Whitney 1"/>
                  <a:ea typeface="Whitney 1"/>
                  <a:cs typeface="Whitney 1"/>
                  <a:sym typeface="Whitney 1"/>
                </a:rPr>
                <a:t>Informal conversations to discuss ideas and potential interventions </a:t>
              </a:r>
            </a:p>
            <a:p>
              <a:pPr marL="488632" lvl="1" indent="-244316" algn="l">
                <a:lnSpc>
                  <a:spcPts val="2916"/>
                </a:lnSpc>
              </a:pPr>
              <a:endParaRPr lang="en-US" sz="2700">
                <a:solidFill>
                  <a:srgbClr val="000000"/>
                </a:solidFill>
                <a:latin typeface="Whitney 1"/>
                <a:ea typeface="Whitney 1"/>
                <a:cs typeface="Whitney 1"/>
                <a:sym typeface="Whitney 1"/>
              </a:endParaRPr>
            </a:p>
          </p:txBody>
        </p:sp>
      </p:grpSp>
      <p:grpSp>
        <p:nvGrpSpPr>
          <p:cNvPr id="17" name="Group 17"/>
          <p:cNvGrpSpPr/>
          <p:nvPr/>
        </p:nvGrpSpPr>
        <p:grpSpPr>
          <a:xfrm>
            <a:off x="12205576" y="4503252"/>
            <a:ext cx="5683134" cy="3552805"/>
            <a:chOff x="0" y="0"/>
            <a:chExt cx="7577512" cy="4737074"/>
          </a:xfrm>
        </p:grpSpPr>
        <p:sp>
          <p:nvSpPr>
            <p:cNvPr id="18" name="Freeform 18"/>
            <p:cNvSpPr/>
            <p:nvPr/>
          </p:nvSpPr>
          <p:spPr>
            <a:xfrm>
              <a:off x="0" y="0"/>
              <a:ext cx="7577455" cy="4737100"/>
            </a:xfrm>
            <a:custGeom>
              <a:avLst/>
              <a:gdLst/>
              <a:ahLst/>
              <a:cxnLst/>
              <a:rect l="l" t="t" r="r" b="b"/>
              <a:pathLst>
                <a:path w="7577455" h="4737100">
                  <a:moveTo>
                    <a:pt x="0" y="0"/>
                  </a:moveTo>
                  <a:lnTo>
                    <a:pt x="7577455" y="0"/>
                  </a:lnTo>
                  <a:lnTo>
                    <a:pt x="7577455" y="4737100"/>
                  </a:lnTo>
                  <a:lnTo>
                    <a:pt x="0" y="4737100"/>
                  </a:lnTo>
                  <a:close/>
                </a:path>
              </a:pathLst>
            </a:custGeom>
            <a:solidFill>
              <a:srgbClr val="FFFFFF"/>
            </a:solidFill>
          </p:spPr>
        </p:sp>
        <p:sp>
          <p:nvSpPr>
            <p:cNvPr id="19" name="TextBox 19"/>
            <p:cNvSpPr txBox="1"/>
            <p:nvPr/>
          </p:nvSpPr>
          <p:spPr>
            <a:xfrm>
              <a:off x="0" y="76200"/>
              <a:ext cx="7577512" cy="4660874"/>
            </a:xfrm>
            <a:prstGeom prst="rect">
              <a:avLst/>
            </a:prstGeom>
          </p:spPr>
          <p:txBody>
            <a:bodyPr lIns="50800" tIns="50800" rIns="50800" bIns="50800" rtlCol="0" anchor="t"/>
            <a:lstStyle/>
            <a:p>
              <a:pPr algn="l">
                <a:lnSpc>
                  <a:spcPts val="3499"/>
                </a:lnSpc>
              </a:pPr>
              <a:r>
                <a:rPr lang="en-US" sz="3600" b="1">
                  <a:solidFill>
                    <a:srgbClr val="000000"/>
                  </a:solidFill>
                  <a:latin typeface="Whitney 1"/>
                  <a:ea typeface="Whitney 1"/>
                  <a:cs typeface="Whitney 1"/>
                  <a:sym typeface="Whitney 1"/>
                </a:rPr>
                <a:t>Campus Partner Dialogues</a:t>
              </a:r>
            </a:p>
            <a:p>
              <a:pPr marL="488632" lvl="1" indent="-244316" algn="l">
                <a:lnSpc>
                  <a:spcPts val="2624"/>
                </a:lnSpc>
                <a:buFont typeface="Arial"/>
                <a:buChar char="•"/>
              </a:pPr>
              <a:r>
                <a:rPr lang="en-US" sz="2700">
                  <a:solidFill>
                    <a:srgbClr val="000000"/>
                  </a:solidFill>
                  <a:latin typeface="Whitney 1"/>
                  <a:ea typeface="Whitney 1"/>
                  <a:cs typeface="Whitney 1"/>
                  <a:sym typeface="Whitney 1"/>
                </a:rPr>
                <a:t>Preliminary research results are brought to campus partners to gain deeper understanding of themes</a:t>
              </a:r>
            </a:p>
            <a:p>
              <a:pPr marL="488632" lvl="1" indent="-244316" algn="l">
                <a:lnSpc>
                  <a:spcPts val="2624"/>
                </a:lnSpc>
                <a:buFont typeface="Arial"/>
                <a:buChar char="•"/>
              </a:pPr>
              <a:r>
                <a:rPr lang="en-US" sz="2700">
                  <a:solidFill>
                    <a:srgbClr val="000000"/>
                  </a:solidFill>
                  <a:latin typeface="Whitney 1"/>
                  <a:ea typeface="Whitney 1"/>
                  <a:cs typeface="Whitney 1"/>
                  <a:sym typeface="Whitney 1"/>
                </a:rPr>
                <a:t>Informs future action, education, and further research</a:t>
              </a:r>
            </a:p>
            <a:p>
              <a:pPr marL="488632" lvl="1" indent="-244316" algn="l">
                <a:lnSpc>
                  <a:spcPts val="2624"/>
                </a:lnSpc>
              </a:pPr>
              <a:endParaRPr lang="en-US" sz="2700">
                <a:solidFill>
                  <a:srgbClr val="000000"/>
                </a:solidFill>
                <a:latin typeface="Whitney 1"/>
                <a:ea typeface="Whitney 1"/>
                <a:cs typeface="Whitney 1"/>
                <a:sym typeface="Whitney 1"/>
              </a:endParaRPr>
            </a:p>
          </p:txBody>
        </p:sp>
      </p:grpSp>
      <p:grpSp>
        <p:nvGrpSpPr>
          <p:cNvPr id="20" name="Group 20"/>
          <p:cNvGrpSpPr/>
          <p:nvPr/>
        </p:nvGrpSpPr>
        <p:grpSpPr>
          <a:xfrm>
            <a:off x="15537152" y="7554841"/>
            <a:ext cx="2753921" cy="2545078"/>
            <a:chOff x="0" y="0"/>
            <a:chExt cx="3671894" cy="3393438"/>
          </a:xfrm>
        </p:grpSpPr>
        <p:sp>
          <p:nvSpPr>
            <p:cNvPr id="21" name="Freeform 21"/>
            <p:cNvSpPr/>
            <p:nvPr/>
          </p:nvSpPr>
          <p:spPr>
            <a:xfrm>
              <a:off x="0" y="0"/>
              <a:ext cx="3671697" cy="3393313"/>
            </a:xfrm>
            <a:custGeom>
              <a:avLst/>
              <a:gdLst/>
              <a:ahLst/>
              <a:cxnLst/>
              <a:rect l="l" t="t" r="r" b="b"/>
              <a:pathLst>
                <a:path w="3671697" h="3393313">
                  <a:moveTo>
                    <a:pt x="3191383" y="571754"/>
                  </a:moveTo>
                  <a:cubicBezTo>
                    <a:pt x="3121660" y="460121"/>
                    <a:pt x="2995295" y="397764"/>
                    <a:pt x="2865247" y="397637"/>
                  </a:cubicBezTo>
                  <a:cubicBezTo>
                    <a:pt x="2735199" y="397510"/>
                    <a:pt x="2608707" y="335153"/>
                    <a:pt x="2539111" y="223520"/>
                  </a:cubicBezTo>
                  <a:cubicBezTo>
                    <a:pt x="2434971" y="57023"/>
                    <a:pt x="2204720" y="0"/>
                    <a:pt x="2024507" y="96139"/>
                  </a:cubicBezTo>
                  <a:lnTo>
                    <a:pt x="2024507" y="96012"/>
                  </a:lnTo>
                  <a:cubicBezTo>
                    <a:pt x="1912620" y="155575"/>
                    <a:pt x="1770634" y="160274"/>
                    <a:pt x="1650492" y="97282"/>
                  </a:cubicBezTo>
                  <a:cubicBezTo>
                    <a:pt x="1592707" y="65786"/>
                    <a:pt x="1526667" y="49149"/>
                    <a:pt x="1459611" y="49276"/>
                  </a:cubicBezTo>
                  <a:cubicBezTo>
                    <a:pt x="1320165" y="49276"/>
                    <a:pt x="1198499" y="119253"/>
                    <a:pt x="1133348" y="223393"/>
                  </a:cubicBezTo>
                  <a:cubicBezTo>
                    <a:pt x="1068197" y="327406"/>
                    <a:pt x="946531" y="397383"/>
                    <a:pt x="807085" y="397383"/>
                  </a:cubicBezTo>
                  <a:cubicBezTo>
                    <a:pt x="599059" y="397383"/>
                    <a:pt x="430403" y="553212"/>
                    <a:pt x="430403" y="745490"/>
                  </a:cubicBezTo>
                  <a:lnTo>
                    <a:pt x="430276" y="745490"/>
                  </a:lnTo>
                  <a:cubicBezTo>
                    <a:pt x="430149" y="864743"/>
                    <a:pt x="363601" y="980694"/>
                    <a:pt x="244729" y="1045464"/>
                  </a:cubicBezTo>
                  <a:cubicBezTo>
                    <a:pt x="186182" y="1075944"/>
                    <a:pt x="137668" y="1120521"/>
                    <a:pt x="104140" y="1174369"/>
                  </a:cubicBezTo>
                  <a:cubicBezTo>
                    <a:pt x="34417" y="1286002"/>
                    <a:pt x="39243" y="1418336"/>
                    <a:pt x="104140" y="1522476"/>
                  </a:cubicBezTo>
                  <a:cubicBezTo>
                    <a:pt x="169037" y="1626616"/>
                    <a:pt x="173736" y="1759077"/>
                    <a:pt x="104013" y="1870583"/>
                  </a:cubicBezTo>
                  <a:cubicBezTo>
                    <a:pt x="0" y="2037207"/>
                    <a:pt x="61722" y="2250186"/>
                    <a:pt x="241808" y="2346325"/>
                  </a:cubicBezTo>
                  <a:lnTo>
                    <a:pt x="241681" y="2346325"/>
                  </a:lnTo>
                  <a:cubicBezTo>
                    <a:pt x="354203" y="2406523"/>
                    <a:pt x="430022" y="2519045"/>
                    <a:pt x="430022" y="2647823"/>
                  </a:cubicBezTo>
                  <a:cubicBezTo>
                    <a:pt x="430022" y="2840101"/>
                    <a:pt x="598678" y="2995930"/>
                    <a:pt x="806704" y="2995930"/>
                  </a:cubicBezTo>
                  <a:cubicBezTo>
                    <a:pt x="946150" y="2995930"/>
                    <a:pt x="1067816" y="3065907"/>
                    <a:pt x="1132967" y="3169920"/>
                  </a:cubicBezTo>
                  <a:cubicBezTo>
                    <a:pt x="1198118" y="3273933"/>
                    <a:pt x="1319784" y="3343910"/>
                    <a:pt x="1459230" y="3343910"/>
                  </a:cubicBezTo>
                  <a:cubicBezTo>
                    <a:pt x="1526413" y="3344037"/>
                    <a:pt x="1592326" y="3327400"/>
                    <a:pt x="1650111" y="3295904"/>
                  </a:cubicBezTo>
                  <a:cubicBezTo>
                    <a:pt x="1770253" y="3232912"/>
                    <a:pt x="1912366" y="3237611"/>
                    <a:pt x="2024126" y="3297301"/>
                  </a:cubicBezTo>
                  <a:lnTo>
                    <a:pt x="2024126" y="3297174"/>
                  </a:lnTo>
                  <a:cubicBezTo>
                    <a:pt x="2204339" y="3393313"/>
                    <a:pt x="2434590" y="3336290"/>
                    <a:pt x="2538603" y="3169793"/>
                  </a:cubicBezTo>
                  <a:cubicBezTo>
                    <a:pt x="2608326" y="3058287"/>
                    <a:pt x="2734691" y="2995803"/>
                    <a:pt x="2864739" y="2995676"/>
                  </a:cubicBezTo>
                  <a:cubicBezTo>
                    <a:pt x="2994787" y="2995549"/>
                    <a:pt x="3121279" y="2933192"/>
                    <a:pt x="3190875" y="2821559"/>
                  </a:cubicBezTo>
                  <a:cubicBezTo>
                    <a:pt x="3225165" y="2766568"/>
                    <a:pt x="3241421" y="2706624"/>
                    <a:pt x="3241421" y="2647442"/>
                  </a:cubicBezTo>
                  <a:cubicBezTo>
                    <a:pt x="3241548" y="2531491"/>
                    <a:pt x="3304413" y="2418588"/>
                    <a:pt x="3417189" y="2352929"/>
                  </a:cubicBezTo>
                  <a:cubicBezTo>
                    <a:pt x="3478022" y="2323338"/>
                    <a:pt x="3530727" y="2278126"/>
                    <a:pt x="3567684" y="2219071"/>
                  </a:cubicBezTo>
                  <a:cubicBezTo>
                    <a:pt x="3637407" y="2107438"/>
                    <a:pt x="3632708" y="1974977"/>
                    <a:pt x="3567684" y="1870837"/>
                  </a:cubicBezTo>
                  <a:cubicBezTo>
                    <a:pt x="3502787" y="1766697"/>
                    <a:pt x="3498088" y="1634236"/>
                    <a:pt x="3567684" y="1522730"/>
                  </a:cubicBezTo>
                  <a:cubicBezTo>
                    <a:pt x="3671697" y="1356233"/>
                    <a:pt x="3609975" y="1143381"/>
                    <a:pt x="3429762" y="1047242"/>
                  </a:cubicBezTo>
                  <a:lnTo>
                    <a:pt x="3429889" y="1047242"/>
                  </a:lnTo>
                  <a:cubicBezTo>
                    <a:pt x="3318256" y="987552"/>
                    <a:pt x="3242818" y="876300"/>
                    <a:pt x="3241675" y="748792"/>
                  </a:cubicBezTo>
                  <a:cubicBezTo>
                    <a:pt x="3242310" y="688594"/>
                    <a:pt x="3226054" y="627507"/>
                    <a:pt x="3191256" y="571627"/>
                  </a:cubicBezTo>
                </a:path>
              </a:pathLst>
            </a:custGeom>
            <a:blipFill>
              <a:blip r:embed="rId4"/>
              <a:stretch>
                <a:fillRect l="-13460" t="-1495" r="-13465" b="-1503"/>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4497456" y="2524950"/>
            <a:ext cx="9562941" cy="5885612"/>
          </a:xfrm>
          <a:prstGeom prst="rect">
            <a:avLst/>
          </a:prstGeom>
        </p:spPr>
        <p:txBody>
          <a:bodyPr lIns="0" tIns="0" rIns="0" bIns="0" rtlCol="0" anchor="t">
            <a:spAutoFit/>
          </a:bodyPr>
          <a:lstStyle/>
          <a:p>
            <a:pPr algn="l">
              <a:lnSpc>
                <a:spcPts val="6415"/>
              </a:lnSpc>
            </a:pPr>
            <a:r>
              <a:rPr lang="en-US" sz="5940">
                <a:solidFill>
                  <a:srgbClr val="FFFFFF"/>
                </a:solidFill>
                <a:latin typeface="Arimo"/>
                <a:ea typeface="Arimo"/>
                <a:cs typeface="Arimo"/>
                <a:sym typeface="Arimo"/>
              </a:rPr>
              <a:t>Enhancing Social Wellbeing with Community Based Participatory Action Research</a:t>
            </a:r>
          </a:p>
          <a:p>
            <a:pPr algn="l">
              <a:lnSpc>
                <a:spcPts val="3499"/>
              </a:lnSpc>
            </a:pPr>
            <a:endParaRPr lang="en-US" sz="5940">
              <a:solidFill>
                <a:srgbClr val="FFFFFF"/>
              </a:solidFill>
              <a:latin typeface="Arimo"/>
              <a:ea typeface="Arimo"/>
              <a:cs typeface="Arimo"/>
              <a:sym typeface="Arimo"/>
            </a:endParaRPr>
          </a:p>
          <a:p>
            <a:pPr algn="l">
              <a:lnSpc>
                <a:spcPts val="2916"/>
              </a:lnSpc>
            </a:pPr>
            <a:r>
              <a:rPr lang="en-US" sz="2700" b="1">
                <a:solidFill>
                  <a:srgbClr val="F4B183"/>
                </a:solidFill>
                <a:latin typeface="Arimo Bold"/>
                <a:ea typeface="Arimo Bold"/>
                <a:cs typeface="Arimo Bold"/>
                <a:sym typeface="Arimo Bold"/>
              </a:rPr>
              <a:t>Ankitha Bakshi </a:t>
            </a:r>
            <a:r>
              <a:rPr lang="en-US" sz="2700" b="1">
                <a:solidFill>
                  <a:srgbClr val="FFFFFF"/>
                </a:solidFill>
                <a:latin typeface="Arimo Bold"/>
                <a:ea typeface="Arimo Bold"/>
                <a:cs typeface="Arimo Bold"/>
                <a:sym typeface="Arimo Bold"/>
              </a:rPr>
              <a:t>3rd year Psychology</a:t>
            </a:r>
          </a:p>
          <a:p>
            <a:pPr algn="l">
              <a:lnSpc>
                <a:spcPts val="2916"/>
              </a:lnSpc>
            </a:pPr>
            <a:r>
              <a:rPr lang="en-US" sz="2700" b="1">
                <a:solidFill>
                  <a:srgbClr val="F4B183"/>
                </a:solidFill>
                <a:latin typeface="Arimo Bold"/>
                <a:ea typeface="Arimo Bold"/>
                <a:cs typeface="Arimo Bold"/>
                <a:sym typeface="Arimo Bold"/>
              </a:rPr>
              <a:t>Melissa Feddersen </a:t>
            </a:r>
            <a:r>
              <a:rPr lang="en-US" sz="2700" b="1">
                <a:solidFill>
                  <a:srgbClr val="FFFFFF"/>
                </a:solidFill>
                <a:latin typeface="Arimo Bold"/>
                <a:ea typeface="Arimo Bold"/>
                <a:cs typeface="Arimo Bold"/>
                <a:sym typeface="Arimo Bold"/>
              </a:rPr>
              <a:t>Manager, Campus Wellness &amp; Education</a:t>
            </a:r>
          </a:p>
          <a:p>
            <a:pPr algn="l">
              <a:lnSpc>
                <a:spcPts val="2916"/>
              </a:lnSpc>
            </a:pPr>
            <a:r>
              <a:rPr lang="en-US" sz="2700" b="1">
                <a:solidFill>
                  <a:srgbClr val="F4B183"/>
                </a:solidFill>
                <a:latin typeface="Arimo Bold"/>
                <a:ea typeface="Arimo Bold"/>
                <a:cs typeface="Arimo Bold"/>
                <a:sym typeface="Arimo Bold"/>
              </a:rPr>
              <a:t>Casey Hamilton </a:t>
            </a:r>
            <a:r>
              <a:rPr lang="en-US" sz="2700" b="1">
                <a:solidFill>
                  <a:srgbClr val="FFFFFF"/>
                </a:solidFill>
                <a:latin typeface="Arimo Bold"/>
                <a:ea typeface="Arimo Bold"/>
                <a:cs typeface="Arimo Bold"/>
                <a:sym typeface="Arimo Bold"/>
              </a:rPr>
              <a:t>Wellbeing Strategist</a:t>
            </a:r>
          </a:p>
          <a:p>
            <a:pPr algn="l">
              <a:lnSpc>
                <a:spcPts val="2916"/>
              </a:lnSpc>
            </a:pPr>
            <a:r>
              <a:rPr lang="en-US" sz="2700" b="1">
                <a:solidFill>
                  <a:srgbClr val="F4B183"/>
                </a:solidFill>
                <a:latin typeface="Arimo Bold"/>
                <a:ea typeface="Arimo Bold"/>
                <a:cs typeface="Arimo Bold"/>
                <a:sym typeface="Arimo Bold"/>
              </a:rPr>
              <a:t>Alisha Salim</a:t>
            </a:r>
            <a:r>
              <a:rPr lang="en-US" sz="2700" b="1">
                <a:solidFill>
                  <a:srgbClr val="FFFFFF"/>
                </a:solidFill>
                <a:latin typeface="Arimo Bold"/>
                <a:ea typeface="Arimo Bold"/>
                <a:cs typeface="Arimo Bold"/>
                <a:sym typeface="Arimo Bold"/>
              </a:rPr>
              <a:t> 4th year Psychology </a:t>
            </a:r>
          </a:p>
          <a:p>
            <a:pPr algn="l">
              <a:lnSpc>
                <a:spcPts val="2916"/>
              </a:lnSpc>
            </a:pPr>
            <a:endParaRPr lang="en-US" sz="2700" b="1">
              <a:solidFill>
                <a:srgbClr val="FFFFFF"/>
              </a:solidFill>
              <a:latin typeface="Arimo Bold"/>
              <a:ea typeface="Arimo Bold"/>
              <a:cs typeface="Arimo Bold"/>
              <a:sym typeface="Arimo Bold"/>
            </a:endParaRPr>
          </a:p>
        </p:txBody>
      </p:sp>
      <p:sp>
        <p:nvSpPr>
          <p:cNvPr id="4" name="Freeform 4" descr="A landscape with a green field and a city  Description automatically generated"/>
          <p:cNvSpPr/>
          <p:nvPr/>
        </p:nvSpPr>
        <p:spPr>
          <a:xfrm>
            <a:off x="1791126" y="1235868"/>
            <a:ext cx="13887450" cy="7815262"/>
          </a:xfrm>
          <a:custGeom>
            <a:avLst/>
            <a:gdLst/>
            <a:ahLst/>
            <a:cxnLst/>
            <a:rect l="l" t="t" r="r" b="b"/>
            <a:pathLst>
              <a:path w="13887450" h="7815262">
                <a:moveTo>
                  <a:pt x="0" y="0"/>
                </a:moveTo>
                <a:lnTo>
                  <a:pt x="13887450" y="0"/>
                </a:lnTo>
                <a:lnTo>
                  <a:pt x="13887450" y="7815262"/>
                </a:lnTo>
                <a:lnTo>
                  <a:pt x="0" y="7815262"/>
                </a:lnTo>
                <a:lnTo>
                  <a:pt x="0" y="0"/>
                </a:lnTo>
                <a:close/>
              </a:path>
            </a:pathLst>
          </a:custGeom>
          <a:blipFill>
            <a:blip r:embed="rId4"/>
            <a:stretch>
              <a:fillRect l="-22" r="-22"/>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972391" y="2965881"/>
            <a:ext cx="13926510" cy="6331458"/>
          </a:xfrm>
          <a:prstGeom prst="rect">
            <a:avLst/>
          </a:prstGeom>
        </p:spPr>
        <p:txBody>
          <a:bodyPr lIns="0" tIns="0" rIns="0" bIns="0" rtlCol="0" anchor="t">
            <a:spAutoFit/>
          </a:bodyPr>
          <a:lstStyle/>
          <a:p>
            <a:pPr algn="l">
              <a:lnSpc>
                <a:spcPts val="4536"/>
              </a:lnSpc>
            </a:pPr>
            <a:r>
              <a:rPr lang="en-US" sz="4200">
                <a:solidFill>
                  <a:srgbClr val="FFFFFF"/>
                </a:solidFill>
                <a:latin typeface="Whitney 2"/>
                <a:ea typeface="Whitney 2"/>
                <a:cs typeface="Whitney 2"/>
                <a:sym typeface="Whitney 2"/>
              </a:rPr>
              <a:t>Community Survey. </a:t>
            </a:r>
          </a:p>
          <a:p>
            <a:pPr marL="760095" lvl="1" indent="-380048" algn="l">
              <a:lnSpc>
                <a:spcPts val="4536"/>
              </a:lnSpc>
              <a:buFont typeface="Arial"/>
              <a:buChar char="•"/>
            </a:pPr>
            <a:r>
              <a:rPr lang="en-US" sz="4200">
                <a:solidFill>
                  <a:srgbClr val="FFFFFF"/>
                </a:solidFill>
                <a:latin typeface="Whitney 2"/>
                <a:ea typeface="Whitney 2"/>
                <a:cs typeface="Whitney 2"/>
                <a:sym typeface="Whitney 2"/>
              </a:rPr>
              <a:t>150 student co-researchers conducted walk-about surveys.</a:t>
            </a:r>
          </a:p>
          <a:p>
            <a:pPr marL="1445895" lvl="2" indent="-481965" algn="l">
              <a:lnSpc>
                <a:spcPts val="4536"/>
              </a:lnSpc>
              <a:buFont typeface="Arial"/>
              <a:buChar char="⚬"/>
            </a:pPr>
            <a:r>
              <a:rPr lang="en-US" sz="4200">
                <a:solidFill>
                  <a:srgbClr val="FFFFFF"/>
                </a:solidFill>
                <a:latin typeface="Whitney 1"/>
                <a:ea typeface="Whitney 1"/>
                <a:cs typeface="Whitney 1"/>
                <a:sym typeface="Whitney 1"/>
              </a:rPr>
              <a:t>n=2940</a:t>
            </a:r>
          </a:p>
          <a:p>
            <a:pPr marL="1445514" lvl="2" indent="-481838" algn="l">
              <a:lnSpc>
                <a:spcPts val="4536"/>
              </a:lnSpc>
              <a:buFont typeface="Arial"/>
              <a:buChar char="⚬"/>
            </a:pPr>
            <a:r>
              <a:rPr lang="en-US" sz="4200">
                <a:solidFill>
                  <a:srgbClr val="FFFFFF"/>
                </a:solidFill>
                <a:latin typeface="Whitney 1"/>
                <a:ea typeface="Whitney 1"/>
                <a:cs typeface="Whitney 1"/>
                <a:sym typeface="Whitney 1"/>
              </a:rPr>
              <a:t>Faculty (n=30), Staff (n=79), Students (n=2792 total, 140 Grad students)</a:t>
            </a:r>
          </a:p>
          <a:p>
            <a:pPr algn="l">
              <a:lnSpc>
                <a:spcPts val="4536"/>
              </a:lnSpc>
            </a:pPr>
            <a:endParaRPr lang="en-US" sz="4200">
              <a:solidFill>
                <a:srgbClr val="FFFFFF"/>
              </a:solidFill>
              <a:latin typeface="Whitney 1"/>
              <a:ea typeface="Whitney 1"/>
              <a:cs typeface="Whitney 1"/>
              <a:sym typeface="Whitney 1"/>
            </a:endParaRPr>
          </a:p>
          <a:p>
            <a:pPr algn="l">
              <a:lnSpc>
                <a:spcPts val="4536"/>
              </a:lnSpc>
            </a:pPr>
            <a:r>
              <a:rPr lang="en-US" sz="4200">
                <a:solidFill>
                  <a:srgbClr val="FFFFFF"/>
                </a:solidFill>
                <a:latin typeface="Whitney 2"/>
                <a:ea typeface="Whitney 2"/>
                <a:cs typeface="Whitney 2"/>
                <a:sym typeface="Whitney 2"/>
              </a:rPr>
              <a:t>Table Talks</a:t>
            </a:r>
          </a:p>
          <a:p>
            <a:pPr marL="906780" lvl="1" indent="-453390" algn="l">
              <a:lnSpc>
                <a:spcPts val="4536"/>
              </a:lnSpc>
              <a:buFont typeface="Arial"/>
              <a:buChar char="•"/>
            </a:pPr>
            <a:r>
              <a:rPr lang="en-US" sz="4200">
                <a:solidFill>
                  <a:srgbClr val="FFFFFF"/>
                </a:solidFill>
                <a:latin typeface="Whitney 2"/>
                <a:ea typeface="Whitney 2"/>
                <a:cs typeface="Whitney 2"/>
                <a:sym typeface="Whitney 2"/>
              </a:rPr>
              <a:t>13 table talks</a:t>
            </a:r>
          </a:p>
          <a:p>
            <a:pPr marL="1445895" lvl="2" indent="-481965" algn="l">
              <a:lnSpc>
                <a:spcPts val="4536"/>
              </a:lnSpc>
            </a:pPr>
            <a:endParaRPr lang="en-US" sz="4200">
              <a:solidFill>
                <a:srgbClr val="FFFFFF"/>
              </a:solidFill>
              <a:latin typeface="Whitney 2"/>
              <a:ea typeface="Whitney 2"/>
              <a:cs typeface="Whitney 2"/>
              <a:sym typeface="Whitney 2"/>
            </a:endParaRPr>
          </a:p>
          <a:p>
            <a:pPr marL="1445895" lvl="2" indent="-481965" algn="l">
              <a:lnSpc>
                <a:spcPts val="4536"/>
              </a:lnSpc>
            </a:pPr>
            <a:endParaRPr lang="en-US" sz="4200">
              <a:solidFill>
                <a:srgbClr val="FFFFFF"/>
              </a:solidFill>
              <a:latin typeface="Whitney 2"/>
              <a:ea typeface="Whitney 2"/>
              <a:cs typeface="Whitney 2"/>
              <a:sym typeface="Whitney 2"/>
            </a:endParaRPr>
          </a:p>
        </p:txBody>
      </p:sp>
      <p:sp>
        <p:nvSpPr>
          <p:cNvPr id="4" name="TextBox 4"/>
          <p:cNvSpPr txBox="1"/>
          <p:nvPr/>
        </p:nvSpPr>
        <p:spPr>
          <a:xfrm>
            <a:off x="1884147" y="1756083"/>
            <a:ext cx="14102999" cy="986409"/>
          </a:xfrm>
          <a:prstGeom prst="rect">
            <a:avLst/>
          </a:prstGeom>
        </p:spPr>
        <p:txBody>
          <a:bodyPr lIns="0" tIns="0" rIns="0" bIns="0" rtlCol="0" anchor="t">
            <a:spAutoFit/>
          </a:bodyPr>
          <a:lstStyle/>
          <a:p>
            <a:pPr algn="l">
              <a:lnSpc>
                <a:spcPts val="7128"/>
              </a:lnSpc>
            </a:pPr>
            <a:r>
              <a:rPr lang="en-US" sz="6600">
                <a:solidFill>
                  <a:srgbClr val="FFFFFF"/>
                </a:solidFill>
                <a:latin typeface="Whitney 2"/>
                <a:ea typeface="Whitney 2"/>
                <a:cs typeface="Whitney 2"/>
                <a:sym typeface="Whitney 2"/>
              </a:rPr>
              <a:t>Voice Results 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74E"/>
        </a:solidFill>
        <a:effectLst/>
      </p:bgPr>
    </p:bg>
    <p:spTree>
      <p:nvGrpSpPr>
        <p:cNvPr id="1" name=""/>
        <p:cNvGrpSpPr/>
        <p:nvPr/>
      </p:nvGrpSpPr>
      <p:grpSpPr>
        <a:xfrm>
          <a:off x="0" y="0"/>
          <a:ext cx="0" cy="0"/>
          <a:chOff x="0" y="0"/>
          <a:chExt cx="0" cy="0"/>
        </a:xfrm>
      </p:grpSpPr>
      <p:sp>
        <p:nvSpPr>
          <p:cNvPr id="2" name="Freeform 2"/>
          <p:cNvSpPr/>
          <p:nvPr/>
        </p:nvSpPr>
        <p:spPr>
          <a:xfrm>
            <a:off x="2"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2"/>
            <a:stretch>
              <a:fillRect l="-1153" b="-566"/>
            </a:stretch>
          </a:blipFill>
        </p:spPr>
      </p:sp>
      <p:sp>
        <p:nvSpPr>
          <p:cNvPr id="3" name="Freeform 3"/>
          <p:cNvSpPr/>
          <p:nvPr/>
        </p:nvSpPr>
        <p:spPr>
          <a:xfrm>
            <a:off x="5272828" y="1511854"/>
            <a:ext cx="8424431" cy="8424431"/>
          </a:xfrm>
          <a:custGeom>
            <a:avLst/>
            <a:gdLst/>
            <a:ahLst/>
            <a:cxnLst/>
            <a:rect l="l" t="t" r="r" b="b"/>
            <a:pathLst>
              <a:path w="8424431" h="8424431">
                <a:moveTo>
                  <a:pt x="0" y="0"/>
                </a:moveTo>
                <a:lnTo>
                  <a:pt x="8424431" y="0"/>
                </a:lnTo>
                <a:lnTo>
                  <a:pt x="8424431" y="8424430"/>
                </a:lnTo>
                <a:lnTo>
                  <a:pt x="0" y="842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503568" y="1742593"/>
            <a:ext cx="7962952" cy="7962952"/>
          </a:xfrm>
          <a:custGeom>
            <a:avLst/>
            <a:gdLst/>
            <a:ahLst/>
            <a:cxnLst/>
            <a:rect l="l" t="t" r="r" b="b"/>
            <a:pathLst>
              <a:path w="7962952" h="7962952">
                <a:moveTo>
                  <a:pt x="0" y="0"/>
                </a:moveTo>
                <a:lnTo>
                  <a:pt x="7962952" y="0"/>
                </a:lnTo>
                <a:lnTo>
                  <a:pt x="7962952" y="7962952"/>
                </a:lnTo>
                <a:lnTo>
                  <a:pt x="0" y="79629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0" y="2868448"/>
            <a:ext cx="6054241" cy="859155"/>
          </a:xfrm>
          <a:prstGeom prst="rect">
            <a:avLst/>
          </a:prstGeom>
        </p:spPr>
        <p:txBody>
          <a:bodyPr lIns="0" tIns="0" rIns="0" bIns="0" rtlCol="0" anchor="t">
            <a:spAutoFit/>
          </a:bodyPr>
          <a:lstStyle/>
          <a:p>
            <a:pPr algn="ctr">
              <a:lnSpc>
                <a:spcPts val="6719"/>
              </a:lnSpc>
            </a:pPr>
            <a:r>
              <a:rPr lang="en-US" sz="4800">
                <a:solidFill>
                  <a:srgbClr val="0C2344"/>
                </a:solidFill>
                <a:latin typeface="Whitney 2"/>
                <a:ea typeface="Whitney 2"/>
                <a:cs typeface="Whitney 2"/>
                <a:sym typeface="Whitney 2"/>
              </a:rPr>
              <a:t>Institutional</a:t>
            </a:r>
          </a:p>
        </p:txBody>
      </p:sp>
      <p:sp>
        <p:nvSpPr>
          <p:cNvPr id="6" name="TextBox 6"/>
          <p:cNvSpPr txBox="1"/>
          <p:nvPr/>
        </p:nvSpPr>
        <p:spPr>
          <a:xfrm>
            <a:off x="0" y="4127653"/>
            <a:ext cx="6054241" cy="859155"/>
          </a:xfrm>
          <a:prstGeom prst="rect">
            <a:avLst/>
          </a:prstGeom>
        </p:spPr>
        <p:txBody>
          <a:bodyPr lIns="0" tIns="0" rIns="0" bIns="0" rtlCol="0" anchor="t">
            <a:spAutoFit/>
          </a:bodyPr>
          <a:lstStyle/>
          <a:p>
            <a:pPr algn="ctr">
              <a:lnSpc>
                <a:spcPts val="6719"/>
              </a:lnSpc>
            </a:pPr>
            <a:r>
              <a:rPr lang="en-US" sz="4800">
                <a:solidFill>
                  <a:srgbClr val="0C2344"/>
                </a:solidFill>
                <a:latin typeface="Whitney 2"/>
                <a:ea typeface="Whitney 2"/>
                <a:cs typeface="Whitney 2"/>
                <a:sym typeface="Whitney 2"/>
              </a:rPr>
              <a:t>Spaces &amp; Places</a:t>
            </a:r>
          </a:p>
        </p:txBody>
      </p:sp>
      <p:sp>
        <p:nvSpPr>
          <p:cNvPr id="7" name="TextBox 7"/>
          <p:cNvSpPr txBox="1"/>
          <p:nvPr/>
        </p:nvSpPr>
        <p:spPr>
          <a:xfrm>
            <a:off x="313830" y="5386858"/>
            <a:ext cx="4958999" cy="859155"/>
          </a:xfrm>
          <a:prstGeom prst="rect">
            <a:avLst/>
          </a:prstGeom>
        </p:spPr>
        <p:txBody>
          <a:bodyPr lIns="0" tIns="0" rIns="0" bIns="0" rtlCol="0" anchor="t">
            <a:spAutoFit/>
          </a:bodyPr>
          <a:lstStyle/>
          <a:p>
            <a:pPr algn="ctr">
              <a:lnSpc>
                <a:spcPts val="6719"/>
              </a:lnSpc>
            </a:pPr>
            <a:r>
              <a:rPr lang="en-US" sz="4800">
                <a:solidFill>
                  <a:srgbClr val="0C2344"/>
                </a:solidFill>
                <a:latin typeface="Whitney 2"/>
                <a:ea typeface="Whitney 2"/>
                <a:cs typeface="Whitney 2"/>
                <a:sym typeface="Whitney 2"/>
              </a:rPr>
              <a:t>Campus Culture</a:t>
            </a:r>
          </a:p>
        </p:txBody>
      </p:sp>
      <p:sp>
        <p:nvSpPr>
          <p:cNvPr id="8" name="TextBox 8"/>
          <p:cNvSpPr txBox="1"/>
          <p:nvPr/>
        </p:nvSpPr>
        <p:spPr>
          <a:xfrm>
            <a:off x="0" y="6646063"/>
            <a:ext cx="6258007" cy="859155"/>
          </a:xfrm>
          <a:prstGeom prst="rect">
            <a:avLst/>
          </a:prstGeom>
        </p:spPr>
        <p:txBody>
          <a:bodyPr lIns="0" tIns="0" rIns="0" bIns="0" rtlCol="0" anchor="t">
            <a:spAutoFit/>
          </a:bodyPr>
          <a:lstStyle/>
          <a:p>
            <a:pPr algn="ctr">
              <a:lnSpc>
                <a:spcPts val="6719"/>
              </a:lnSpc>
            </a:pPr>
            <a:r>
              <a:rPr lang="en-US" sz="4800">
                <a:solidFill>
                  <a:srgbClr val="0C2344"/>
                </a:solidFill>
                <a:latin typeface="Whitney 2"/>
                <a:ea typeface="Whitney 2"/>
                <a:cs typeface="Whitney 2"/>
                <a:sym typeface="Whitney 2"/>
              </a:rPr>
              <a:t>Individual Capacity</a:t>
            </a:r>
          </a:p>
        </p:txBody>
      </p:sp>
      <p:sp>
        <p:nvSpPr>
          <p:cNvPr id="9" name="Freeform 9"/>
          <p:cNvSpPr/>
          <p:nvPr/>
        </p:nvSpPr>
        <p:spPr>
          <a:xfrm rot="2391502">
            <a:off x="6044078" y="6305469"/>
            <a:ext cx="2615203" cy="1882946"/>
          </a:xfrm>
          <a:custGeom>
            <a:avLst/>
            <a:gdLst/>
            <a:ahLst/>
            <a:cxnLst/>
            <a:rect l="l" t="t" r="r" b="b"/>
            <a:pathLst>
              <a:path w="2615203" h="1882946">
                <a:moveTo>
                  <a:pt x="0" y="0"/>
                </a:moveTo>
                <a:lnTo>
                  <a:pt x="2615202" y="0"/>
                </a:lnTo>
                <a:lnTo>
                  <a:pt x="2615202" y="1882946"/>
                </a:lnTo>
                <a:lnTo>
                  <a:pt x="0" y="18829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2590590" y="219796"/>
            <a:ext cx="14102999" cy="986409"/>
          </a:xfrm>
          <a:prstGeom prst="rect">
            <a:avLst/>
          </a:prstGeom>
        </p:spPr>
        <p:txBody>
          <a:bodyPr lIns="0" tIns="0" rIns="0" bIns="0" rtlCol="0" anchor="t">
            <a:spAutoFit/>
          </a:bodyPr>
          <a:lstStyle/>
          <a:p>
            <a:pPr algn="ctr">
              <a:lnSpc>
                <a:spcPts val="7128"/>
              </a:lnSpc>
            </a:pPr>
            <a:r>
              <a:rPr lang="en-US" sz="6600">
                <a:solidFill>
                  <a:srgbClr val="0C2344"/>
                </a:solidFill>
                <a:latin typeface="Whitney 2"/>
                <a:ea typeface="Whitney 2"/>
                <a:cs typeface="Whitney 2"/>
                <a:sym typeface="Whitney 2"/>
              </a:rPr>
              <a:t>Voice 6: Domains for Action</a:t>
            </a:r>
          </a:p>
        </p:txBody>
      </p:sp>
      <p:sp>
        <p:nvSpPr>
          <p:cNvPr id="11" name="TextBox 11"/>
          <p:cNvSpPr txBox="1"/>
          <p:nvPr/>
        </p:nvSpPr>
        <p:spPr>
          <a:xfrm>
            <a:off x="0" y="1609243"/>
            <a:ext cx="6869305" cy="859155"/>
          </a:xfrm>
          <a:prstGeom prst="rect">
            <a:avLst/>
          </a:prstGeom>
        </p:spPr>
        <p:txBody>
          <a:bodyPr lIns="0" tIns="0" rIns="0" bIns="0" rtlCol="0" anchor="t">
            <a:spAutoFit/>
          </a:bodyPr>
          <a:lstStyle/>
          <a:p>
            <a:pPr algn="ctr">
              <a:lnSpc>
                <a:spcPts val="6719"/>
              </a:lnSpc>
            </a:pPr>
            <a:r>
              <a:rPr lang="en-US" sz="4800">
                <a:solidFill>
                  <a:srgbClr val="0C2344"/>
                </a:solidFill>
                <a:latin typeface="Whitney 2"/>
                <a:ea typeface="Whitney 2"/>
                <a:cs typeface="Whitney 2"/>
                <a:sym typeface="Whitney 2"/>
              </a:rPr>
              <a:t>Social Determinants</a:t>
            </a:r>
          </a:p>
        </p:txBody>
      </p:sp>
      <p:sp>
        <p:nvSpPr>
          <p:cNvPr id="12" name="Freeform 12"/>
          <p:cNvSpPr/>
          <p:nvPr/>
        </p:nvSpPr>
        <p:spPr>
          <a:xfrm rot="2391502">
            <a:off x="5302301" y="5010458"/>
            <a:ext cx="2591626" cy="1865971"/>
          </a:xfrm>
          <a:custGeom>
            <a:avLst/>
            <a:gdLst/>
            <a:ahLst/>
            <a:cxnLst/>
            <a:rect l="l" t="t" r="r" b="b"/>
            <a:pathLst>
              <a:path w="2591626" h="1865971">
                <a:moveTo>
                  <a:pt x="0" y="0"/>
                </a:moveTo>
                <a:lnTo>
                  <a:pt x="2591626" y="0"/>
                </a:lnTo>
                <a:lnTo>
                  <a:pt x="2591626" y="1865971"/>
                </a:lnTo>
                <a:lnTo>
                  <a:pt x="0" y="1865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2391502">
            <a:off x="5497242" y="3743805"/>
            <a:ext cx="2615203" cy="1882946"/>
          </a:xfrm>
          <a:custGeom>
            <a:avLst/>
            <a:gdLst/>
            <a:ahLst/>
            <a:cxnLst/>
            <a:rect l="l" t="t" r="r" b="b"/>
            <a:pathLst>
              <a:path w="2615203" h="1882946">
                <a:moveTo>
                  <a:pt x="0" y="0"/>
                </a:moveTo>
                <a:lnTo>
                  <a:pt x="2615202" y="0"/>
                </a:lnTo>
                <a:lnTo>
                  <a:pt x="2615202" y="1882946"/>
                </a:lnTo>
                <a:lnTo>
                  <a:pt x="0" y="18829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rot="2391502">
            <a:off x="5237507" y="2184392"/>
            <a:ext cx="3505038" cy="2523627"/>
          </a:xfrm>
          <a:custGeom>
            <a:avLst/>
            <a:gdLst/>
            <a:ahLst/>
            <a:cxnLst/>
            <a:rect l="l" t="t" r="r" b="b"/>
            <a:pathLst>
              <a:path w="3505038" h="2523627">
                <a:moveTo>
                  <a:pt x="0" y="0"/>
                </a:moveTo>
                <a:lnTo>
                  <a:pt x="3505038" y="0"/>
                </a:lnTo>
                <a:lnTo>
                  <a:pt x="3505038" y="2523627"/>
                </a:lnTo>
                <a:lnTo>
                  <a:pt x="0" y="25236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2391502">
            <a:off x="6557543" y="1322737"/>
            <a:ext cx="2615203" cy="1882946"/>
          </a:xfrm>
          <a:custGeom>
            <a:avLst/>
            <a:gdLst/>
            <a:ahLst/>
            <a:cxnLst/>
            <a:rect l="l" t="t" r="r" b="b"/>
            <a:pathLst>
              <a:path w="2615203" h="1882946">
                <a:moveTo>
                  <a:pt x="0" y="0"/>
                </a:moveTo>
                <a:lnTo>
                  <a:pt x="2615203" y="0"/>
                </a:lnTo>
                <a:lnTo>
                  <a:pt x="2615203" y="1882946"/>
                </a:lnTo>
                <a:lnTo>
                  <a:pt x="0" y="18829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304258" y="1257916"/>
            <a:ext cx="7311684" cy="1457325"/>
          </a:xfrm>
          <a:prstGeom prst="rect">
            <a:avLst/>
          </a:prstGeom>
        </p:spPr>
        <p:txBody>
          <a:bodyPr lIns="0" tIns="0" rIns="0" bIns="0" rtlCol="0" anchor="t">
            <a:spAutoFit/>
          </a:bodyPr>
          <a:lstStyle/>
          <a:p>
            <a:pPr marL="0" lvl="0" indent="0" algn="l">
              <a:lnSpc>
                <a:spcPts val="10800"/>
              </a:lnSpc>
              <a:spcBef>
                <a:spcPct val="0"/>
              </a:spcBef>
            </a:pPr>
            <a:r>
              <a:rPr lang="en-US" sz="9000">
                <a:solidFill>
                  <a:srgbClr val="0C2344"/>
                </a:solidFill>
                <a:latin typeface="Whitney 2"/>
                <a:ea typeface="Whitney 2"/>
                <a:cs typeface="Whitney 2"/>
                <a:sym typeface="Whitney 2"/>
              </a:rPr>
              <a:t>Personal Skills</a:t>
            </a:r>
          </a:p>
        </p:txBody>
      </p:sp>
      <p:grpSp>
        <p:nvGrpSpPr>
          <p:cNvPr id="4" name="Group 4"/>
          <p:cNvGrpSpPr/>
          <p:nvPr/>
        </p:nvGrpSpPr>
        <p:grpSpPr>
          <a:xfrm>
            <a:off x="8389126" y="2728626"/>
            <a:ext cx="8870174" cy="5823205"/>
            <a:chOff x="0" y="0"/>
            <a:chExt cx="11826899" cy="7764273"/>
          </a:xfrm>
        </p:grpSpPr>
        <p:sp>
          <p:nvSpPr>
            <p:cNvPr id="5" name="TextBox 5"/>
            <p:cNvSpPr txBox="1"/>
            <p:nvPr/>
          </p:nvSpPr>
          <p:spPr>
            <a:xfrm>
              <a:off x="0" y="-66675"/>
              <a:ext cx="11826899" cy="676275"/>
            </a:xfrm>
            <a:prstGeom prst="rect">
              <a:avLst/>
            </a:prstGeom>
          </p:spPr>
          <p:txBody>
            <a:bodyPr lIns="0" tIns="0" rIns="0" bIns="0" rtlCol="0" anchor="t">
              <a:spAutoFit/>
            </a:bodyPr>
            <a:lstStyle/>
            <a:p>
              <a:pPr marL="0" lvl="0" indent="0" algn="l">
                <a:lnSpc>
                  <a:spcPts val="3900"/>
                </a:lnSpc>
                <a:spcBef>
                  <a:spcPct val="0"/>
                </a:spcBef>
              </a:pPr>
              <a:r>
                <a:rPr lang="en-US" sz="3000">
                  <a:solidFill>
                    <a:srgbClr val="000000"/>
                  </a:solidFill>
                  <a:latin typeface="Whitney 2"/>
                  <a:ea typeface="Whitney 2"/>
                  <a:cs typeface="Whitney 2"/>
                  <a:sym typeface="Whitney 2"/>
                </a:rPr>
                <a:t>Students identified:</a:t>
              </a:r>
            </a:p>
          </p:txBody>
        </p:sp>
        <p:sp>
          <p:nvSpPr>
            <p:cNvPr id="6" name="TextBox 6"/>
            <p:cNvSpPr txBox="1"/>
            <p:nvPr/>
          </p:nvSpPr>
          <p:spPr>
            <a:xfrm>
              <a:off x="0" y="945265"/>
              <a:ext cx="11826899" cy="6819008"/>
            </a:xfrm>
            <a:prstGeom prst="rect">
              <a:avLst/>
            </a:prstGeom>
          </p:spPr>
          <p:txBody>
            <a:bodyPr lIns="0" tIns="0" rIns="0" bIns="0" rtlCol="0" anchor="t">
              <a:spAutoFit/>
            </a:bodyPr>
            <a:lstStyle/>
            <a:p>
              <a:pPr marL="979135" lvl="2" indent="-326378" algn="l">
                <a:lnSpc>
                  <a:spcPts val="3401"/>
                </a:lnSpc>
                <a:buFont typeface="Arial"/>
                <a:buChar char="⚬"/>
              </a:pPr>
              <a:r>
                <a:rPr lang="en-US" sz="2267">
                  <a:solidFill>
                    <a:srgbClr val="000000"/>
                  </a:solidFill>
                  <a:latin typeface="Whitney 1"/>
                  <a:ea typeface="Whitney 1"/>
                  <a:cs typeface="Whitney 1"/>
                  <a:sym typeface="Whitney 1"/>
                </a:rPr>
                <a:t>General fear of interacting with strangers </a:t>
              </a:r>
            </a:p>
            <a:p>
              <a:pPr marL="979135" lvl="2" indent="-326378" algn="l">
                <a:lnSpc>
                  <a:spcPts val="3401"/>
                </a:lnSpc>
                <a:buFont typeface="Arial"/>
                <a:buChar char="⚬"/>
              </a:pPr>
              <a:r>
                <a:rPr lang="en-US" sz="2267">
                  <a:solidFill>
                    <a:srgbClr val="000000"/>
                  </a:solidFill>
                  <a:latin typeface="Whitney 1"/>
                  <a:ea typeface="Whitney 1"/>
                  <a:cs typeface="Whitney 1"/>
                  <a:sym typeface="Whitney 1"/>
                </a:rPr>
                <a:t>General fear of judgement, ‘being awkward’</a:t>
              </a:r>
            </a:p>
            <a:p>
              <a:pPr marL="979135" lvl="2" indent="-326378" algn="l">
                <a:lnSpc>
                  <a:spcPts val="3401"/>
                </a:lnSpc>
                <a:buFont typeface="Arial"/>
                <a:buChar char="⚬"/>
              </a:pPr>
              <a:r>
                <a:rPr lang="en-US" sz="2267">
                  <a:solidFill>
                    <a:srgbClr val="000000"/>
                  </a:solidFill>
                  <a:latin typeface="Whitney 1"/>
                  <a:ea typeface="Whitney 1"/>
                  <a:cs typeface="Whitney 1"/>
                  <a:sym typeface="Whitney 1"/>
                </a:rPr>
                <a:t>Inability to deal with conflict</a:t>
              </a:r>
            </a:p>
            <a:p>
              <a:pPr marL="979135" lvl="2" indent="-326378" algn="l">
                <a:lnSpc>
                  <a:spcPts val="3401"/>
                </a:lnSpc>
                <a:buFont typeface="Arial"/>
                <a:buChar char="⚬"/>
              </a:pPr>
              <a:r>
                <a:rPr lang="en-US" sz="2267">
                  <a:solidFill>
                    <a:srgbClr val="000000"/>
                  </a:solidFill>
                  <a:latin typeface="Whitney 1"/>
                  <a:ea typeface="Whitney 1"/>
                  <a:cs typeface="Whitney 1"/>
                  <a:sym typeface="Whitney 1"/>
                </a:rPr>
                <a:t>Not sure how to show up in spaces or at events or what is expected of them</a:t>
              </a:r>
            </a:p>
            <a:p>
              <a:pPr marL="979135" lvl="2" indent="-326378" algn="l">
                <a:lnSpc>
                  <a:spcPts val="3401"/>
                </a:lnSpc>
                <a:buFont typeface="Arial"/>
                <a:buChar char="⚬"/>
              </a:pPr>
              <a:r>
                <a:rPr lang="en-US" sz="2267">
                  <a:solidFill>
                    <a:srgbClr val="000000"/>
                  </a:solidFill>
                  <a:latin typeface="Whitney 1"/>
                  <a:ea typeface="Whitney 1"/>
                  <a:cs typeface="Whitney 1"/>
                  <a:sym typeface="Whitney 1"/>
                </a:rPr>
                <a:t>Hypervigilance related to high stress/burnout leads to isolating behaviours</a:t>
              </a:r>
            </a:p>
            <a:p>
              <a:pPr marL="979135" lvl="2" indent="-326378" algn="l">
                <a:lnSpc>
                  <a:spcPts val="3401"/>
                </a:lnSpc>
                <a:buFont typeface="Arial"/>
                <a:buChar char="⚬"/>
              </a:pPr>
              <a:r>
                <a:rPr lang="en-US" sz="2267">
                  <a:solidFill>
                    <a:srgbClr val="000000"/>
                  </a:solidFill>
                  <a:latin typeface="Whitney 1"/>
                  <a:ea typeface="Whitney 1"/>
                  <a:cs typeface="Whitney 1"/>
                  <a:sym typeface="Whitney 1"/>
                </a:rPr>
                <a:t>Low capacity for emotional regulation</a:t>
              </a:r>
            </a:p>
            <a:p>
              <a:pPr marL="979135" lvl="2" indent="-326378" algn="l">
                <a:lnSpc>
                  <a:spcPts val="3401"/>
                </a:lnSpc>
                <a:buFont typeface="Arial"/>
                <a:buChar char="⚬"/>
              </a:pPr>
              <a:r>
                <a:rPr lang="en-US" sz="2267">
                  <a:solidFill>
                    <a:srgbClr val="000000"/>
                  </a:solidFill>
                  <a:latin typeface="Whitney 1"/>
                  <a:ea typeface="Whitney 1"/>
                  <a:cs typeface="Whitney 1"/>
                  <a:sym typeface="Whitney 1"/>
                </a:rPr>
                <a:t>Faculty/Staff can also have limited skills in this domain.</a:t>
              </a:r>
            </a:p>
            <a:p>
              <a:pPr marL="979135" lvl="2" indent="-326378" algn="l">
                <a:lnSpc>
                  <a:spcPts val="3401"/>
                </a:lnSpc>
                <a:buFont typeface="Arial"/>
                <a:buChar char="⚬"/>
              </a:pPr>
              <a:r>
                <a:rPr lang="en-US" sz="2267">
                  <a:solidFill>
                    <a:srgbClr val="000000"/>
                  </a:solidFill>
                  <a:latin typeface="Whitney 1"/>
                  <a:ea typeface="Whitney 1"/>
                  <a:cs typeface="Whitney 1"/>
                  <a:sym typeface="Whitney 1"/>
                </a:rPr>
                <a:t>Studying is a significant form of social connection</a:t>
              </a:r>
            </a:p>
            <a:p>
              <a:pPr marL="979135" lvl="2" indent="-326378" algn="l">
                <a:lnSpc>
                  <a:spcPts val="3401"/>
                </a:lnSpc>
                <a:buFont typeface="Arial"/>
                <a:buChar char="⚬"/>
              </a:pPr>
              <a:r>
                <a:rPr lang="en-US" sz="2267">
                  <a:solidFill>
                    <a:srgbClr val="000000"/>
                  </a:solidFill>
                  <a:latin typeface="Whitney 1"/>
                  <a:ea typeface="Whitney 1"/>
                  <a:cs typeface="Whitney 1"/>
                  <a:sym typeface="Whitney 1"/>
                </a:rPr>
                <a:t>Use of cell phones and other technology as a maladaptive coping strategy</a:t>
              </a:r>
            </a:p>
          </p:txBody>
        </p:sp>
      </p:grpSp>
      <p:sp>
        <p:nvSpPr>
          <p:cNvPr id="7" name="TextBox 7"/>
          <p:cNvSpPr txBox="1"/>
          <p:nvPr/>
        </p:nvSpPr>
        <p:spPr>
          <a:xfrm>
            <a:off x="487998" y="3075527"/>
            <a:ext cx="6963255" cy="5157978"/>
          </a:xfrm>
          <a:prstGeom prst="rect">
            <a:avLst/>
          </a:prstGeom>
        </p:spPr>
        <p:txBody>
          <a:bodyPr lIns="0" tIns="0" rIns="0" bIns="0" rtlCol="0" anchor="t">
            <a:spAutoFit/>
          </a:bodyPr>
          <a:lstStyle/>
          <a:p>
            <a:pPr algn="l">
              <a:lnSpc>
                <a:spcPts val="3726"/>
              </a:lnSpc>
            </a:pPr>
            <a:r>
              <a:rPr lang="en-US" sz="3450">
                <a:solidFill>
                  <a:srgbClr val="000000"/>
                </a:solidFill>
                <a:latin typeface="Whitney 1"/>
                <a:ea typeface="Whitney 1"/>
                <a:cs typeface="Whitney 1"/>
                <a:sym typeface="Whitney 1"/>
              </a:rPr>
              <a:t>Refers to individual traits and behaviours that support social wellbeing. Examples include conflict resolution skills, device usage, confidence, stress management skills, extroversion level. Voice usually avoids personal health behaviours, however macro trends related to adversity stemming from COVID-19 demand action at a population health level.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2"/>
            <a:stretch>
              <a:fillRect l="-1153" b="-566"/>
            </a:stretch>
          </a:blipFill>
        </p:spPr>
      </p:sp>
      <p:sp>
        <p:nvSpPr>
          <p:cNvPr id="3" name="TextBox 3"/>
          <p:cNvSpPr txBox="1"/>
          <p:nvPr/>
        </p:nvSpPr>
        <p:spPr>
          <a:xfrm>
            <a:off x="1893774" y="3091775"/>
            <a:ext cx="13926510" cy="4691253"/>
          </a:xfrm>
          <a:prstGeom prst="rect">
            <a:avLst/>
          </a:prstGeom>
        </p:spPr>
        <p:txBody>
          <a:bodyPr lIns="0" tIns="0" rIns="0" bIns="0" rtlCol="0" anchor="t">
            <a:spAutoFit/>
          </a:bodyPr>
          <a:lstStyle/>
          <a:p>
            <a:pPr marL="624364" lvl="1" indent="-312182" algn="l">
              <a:lnSpc>
                <a:spcPts val="3726"/>
              </a:lnSpc>
              <a:buFont typeface="Arial"/>
              <a:buChar char="•"/>
            </a:pPr>
            <a:r>
              <a:rPr lang="en-US" sz="3450" dirty="0">
                <a:solidFill>
                  <a:srgbClr val="000000"/>
                </a:solidFill>
                <a:latin typeface="Whitney 1"/>
                <a:ea typeface="Whitney 1"/>
                <a:cs typeface="Whitney 1"/>
                <a:sym typeface="Whitney 1"/>
              </a:rPr>
              <a:t>“it's just the thought of myself having to sort of initiate a conversation is what freaks me out... it's out of my comfort zone.” </a:t>
            </a:r>
          </a:p>
          <a:p>
            <a:pPr algn="l">
              <a:lnSpc>
                <a:spcPts val="3726"/>
              </a:lnSpc>
            </a:pPr>
            <a:endParaRPr lang="en-US" sz="3450" dirty="0">
              <a:solidFill>
                <a:srgbClr val="000000"/>
              </a:solidFill>
              <a:latin typeface="Whitney 1"/>
              <a:ea typeface="Whitney 1"/>
              <a:cs typeface="Whitney 1"/>
              <a:sym typeface="Whitney 1"/>
            </a:endParaRPr>
          </a:p>
          <a:p>
            <a:pPr marL="624364" lvl="1" indent="-312182" algn="l">
              <a:lnSpc>
                <a:spcPts val="3726"/>
              </a:lnSpc>
              <a:buFont typeface="Arial"/>
              <a:buChar char="•"/>
            </a:pPr>
            <a:r>
              <a:rPr lang="en-US" sz="3450" dirty="0">
                <a:solidFill>
                  <a:srgbClr val="000000"/>
                </a:solidFill>
                <a:latin typeface="Whitney 1"/>
                <a:ea typeface="Whitney 1"/>
                <a:cs typeface="Whitney 1"/>
                <a:sym typeface="Whitney 1"/>
              </a:rPr>
              <a:t>"I find that if there's a lot of stuff going on academically, it affects me mentally and emotionally. Then I'll stop meeting my own needs." </a:t>
            </a:r>
          </a:p>
          <a:p>
            <a:pPr algn="l">
              <a:lnSpc>
                <a:spcPts val="3726"/>
              </a:lnSpc>
            </a:pPr>
            <a:endParaRPr lang="en-US" sz="3450" dirty="0">
              <a:solidFill>
                <a:srgbClr val="000000"/>
              </a:solidFill>
              <a:latin typeface="Whitney 1"/>
              <a:ea typeface="Whitney 1"/>
              <a:cs typeface="Whitney 1"/>
              <a:sym typeface="Whitney 1"/>
            </a:endParaRPr>
          </a:p>
          <a:p>
            <a:pPr marL="624364" lvl="1" indent="-312182" algn="l">
              <a:lnSpc>
                <a:spcPts val="3726"/>
              </a:lnSpc>
              <a:buFont typeface="Arial"/>
              <a:buChar char="•"/>
            </a:pPr>
            <a:r>
              <a:rPr lang="en-US" sz="3450" dirty="0">
                <a:solidFill>
                  <a:srgbClr val="000000"/>
                </a:solidFill>
                <a:latin typeface="Whitney 1"/>
                <a:ea typeface="Whitney 1"/>
                <a:cs typeface="Whitney 1"/>
                <a:sym typeface="Whitney 1"/>
              </a:rPr>
              <a:t>"You know, it's like people cannot be themselves. They can't do what they want because they know, like, they're scared to be judged. They scared to be talked about, you know, So they don't want to do that."</a:t>
            </a:r>
          </a:p>
          <a:p>
            <a:pPr marL="624364" lvl="1" indent="-312182" algn="l">
              <a:lnSpc>
                <a:spcPts val="3726"/>
              </a:lnSpc>
            </a:pPr>
            <a:endParaRPr lang="en-US" sz="3450" dirty="0">
              <a:solidFill>
                <a:srgbClr val="000000"/>
              </a:solidFill>
              <a:latin typeface="Whitney 1"/>
              <a:ea typeface="Whitney 1"/>
              <a:cs typeface="Whitney 1"/>
              <a:sym typeface="Whitney 1"/>
            </a:endParaRPr>
          </a:p>
        </p:txBody>
      </p:sp>
      <p:sp>
        <p:nvSpPr>
          <p:cNvPr id="4" name="TextBox 4"/>
          <p:cNvSpPr txBox="1"/>
          <p:nvPr/>
        </p:nvSpPr>
        <p:spPr>
          <a:xfrm>
            <a:off x="1884147" y="1756083"/>
            <a:ext cx="14102999" cy="986409"/>
          </a:xfrm>
          <a:prstGeom prst="rect">
            <a:avLst/>
          </a:prstGeom>
        </p:spPr>
        <p:txBody>
          <a:bodyPr lIns="0" tIns="0" rIns="0" bIns="0" rtlCol="0" anchor="t">
            <a:spAutoFit/>
          </a:bodyPr>
          <a:lstStyle/>
          <a:p>
            <a:pPr algn="l">
              <a:lnSpc>
                <a:spcPts val="7128"/>
              </a:lnSpc>
            </a:pPr>
            <a:r>
              <a:rPr lang="en-US" sz="6600">
                <a:solidFill>
                  <a:srgbClr val="0C2344"/>
                </a:solidFill>
                <a:latin typeface="Whitney 2"/>
                <a:ea typeface="Whitney 2"/>
                <a:cs typeface="Whitney 2"/>
                <a:sym typeface="Whitney 2"/>
              </a:rPr>
              <a:t>Quotes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304258" y="1257300"/>
            <a:ext cx="8236989" cy="3886200"/>
          </a:xfrm>
          <a:prstGeom prst="rect">
            <a:avLst/>
          </a:prstGeom>
        </p:spPr>
        <p:txBody>
          <a:bodyPr lIns="0" tIns="0" rIns="0" bIns="0" rtlCol="0" anchor="t">
            <a:spAutoFit/>
          </a:bodyPr>
          <a:lstStyle/>
          <a:p>
            <a:pPr marL="0" lvl="0" indent="0" algn="l">
              <a:lnSpc>
                <a:spcPts val="9900"/>
              </a:lnSpc>
            </a:pPr>
            <a:r>
              <a:rPr lang="en-US" sz="9000" b="1">
                <a:solidFill>
                  <a:srgbClr val="0C2344"/>
                </a:solidFill>
                <a:latin typeface="Whitney 2"/>
                <a:ea typeface="Whitney 2"/>
                <a:cs typeface="Whitney 2"/>
                <a:sym typeface="Whitney 2"/>
              </a:rPr>
              <a:t>Campus Culture: Relating to Each Other</a:t>
            </a:r>
          </a:p>
        </p:txBody>
      </p:sp>
      <p:grpSp>
        <p:nvGrpSpPr>
          <p:cNvPr id="4" name="Group 4"/>
          <p:cNvGrpSpPr/>
          <p:nvPr/>
        </p:nvGrpSpPr>
        <p:grpSpPr>
          <a:xfrm>
            <a:off x="9353006" y="1861516"/>
            <a:ext cx="7036283" cy="4734737"/>
            <a:chOff x="0" y="0"/>
            <a:chExt cx="9381711" cy="6312982"/>
          </a:xfrm>
        </p:grpSpPr>
        <p:sp>
          <p:nvSpPr>
            <p:cNvPr id="5" name="TextBox 5"/>
            <p:cNvSpPr txBox="1"/>
            <p:nvPr/>
          </p:nvSpPr>
          <p:spPr>
            <a:xfrm>
              <a:off x="0" y="1013061"/>
              <a:ext cx="9381711" cy="5299922"/>
            </a:xfrm>
            <a:prstGeom prst="rect">
              <a:avLst/>
            </a:prstGeom>
          </p:spPr>
          <p:txBody>
            <a:bodyPr lIns="0" tIns="0" rIns="0" bIns="0" rtlCol="0" anchor="t">
              <a:spAutoFit/>
            </a:bodyPr>
            <a:lstStyle/>
            <a:p>
              <a:pPr marL="949959" lvl="2" indent="-316653" algn="l">
                <a:lnSpc>
                  <a:spcPts val="2859"/>
                </a:lnSpc>
                <a:spcBef>
                  <a:spcPct val="0"/>
                </a:spcBef>
                <a:buFont typeface="Arial"/>
                <a:buChar char="⚬"/>
              </a:pPr>
              <a:r>
                <a:rPr lang="en-US" sz="2199" u="none" strike="noStrike" dirty="0">
                  <a:solidFill>
                    <a:srgbClr val="000000"/>
                  </a:solidFill>
                  <a:latin typeface="Whitney 1"/>
                  <a:ea typeface="Whitney 1"/>
                  <a:cs typeface="Whitney 1"/>
                  <a:sym typeface="Whitney 1"/>
                </a:rPr>
                <a:t>Difficult "stranger culture" - minimal engagement between strangers </a:t>
              </a:r>
            </a:p>
            <a:p>
              <a:pPr marL="949959" lvl="2" indent="-316653" algn="l">
                <a:lnSpc>
                  <a:spcPts val="2859"/>
                </a:lnSpc>
                <a:spcBef>
                  <a:spcPct val="0"/>
                </a:spcBef>
                <a:buFont typeface="Arial"/>
                <a:buChar char="⚬"/>
              </a:pPr>
              <a:r>
                <a:rPr lang="en-US" sz="2199" u="none" strike="noStrike" dirty="0">
                  <a:solidFill>
                    <a:srgbClr val="000000"/>
                  </a:solidFill>
                  <a:latin typeface="Whitney 1"/>
                  <a:ea typeface="Whitney 1"/>
                  <a:cs typeface="Whitney 1"/>
                  <a:sym typeface="Whitney 1"/>
                </a:rPr>
                <a:t>Groupism/cliques/culture and identity-driven sub-communities have both positive and negative impact</a:t>
              </a:r>
            </a:p>
            <a:p>
              <a:pPr marL="949959" lvl="2" indent="-316653" algn="l">
                <a:lnSpc>
                  <a:spcPts val="2859"/>
                </a:lnSpc>
                <a:spcBef>
                  <a:spcPct val="0"/>
                </a:spcBef>
                <a:buFont typeface="Arial"/>
                <a:buChar char="⚬"/>
              </a:pPr>
              <a:r>
                <a:rPr lang="en-US" sz="2199" u="none" strike="noStrike" dirty="0">
                  <a:solidFill>
                    <a:srgbClr val="000000"/>
                  </a:solidFill>
                  <a:latin typeface="Whitney 1"/>
                  <a:ea typeface="Whitney 1"/>
                  <a:cs typeface="Whitney 1"/>
                  <a:sym typeface="Whitney 1"/>
                </a:rPr>
                <a:t>Gossip and fear of gossip</a:t>
              </a:r>
            </a:p>
            <a:p>
              <a:pPr marL="949959" lvl="2" indent="-316653" algn="l">
                <a:lnSpc>
                  <a:spcPts val="2859"/>
                </a:lnSpc>
                <a:spcBef>
                  <a:spcPct val="0"/>
                </a:spcBef>
                <a:buFont typeface="Arial"/>
                <a:buChar char="⚬"/>
              </a:pPr>
              <a:r>
                <a:rPr lang="en-US" sz="2199" u="none" strike="noStrike" dirty="0">
                  <a:solidFill>
                    <a:srgbClr val="000000"/>
                  </a:solidFill>
                  <a:latin typeface="Whitney 1"/>
                  <a:ea typeface="Whitney 1"/>
                  <a:cs typeface="Whitney 1"/>
                  <a:sym typeface="Whitney 1"/>
                </a:rPr>
                <a:t>Queer people have mentioned that some spaces feel felt much less safe</a:t>
              </a:r>
            </a:p>
            <a:p>
              <a:pPr marL="949959" lvl="2" indent="-316653" algn="l">
                <a:lnSpc>
                  <a:spcPts val="2859"/>
                </a:lnSpc>
                <a:spcBef>
                  <a:spcPct val="0"/>
                </a:spcBef>
                <a:buFont typeface="Arial"/>
                <a:buChar char="⚬"/>
              </a:pPr>
              <a:r>
                <a:rPr lang="en-US" sz="2199" u="none" strike="noStrike" dirty="0">
                  <a:solidFill>
                    <a:srgbClr val="000000"/>
                  </a:solidFill>
                  <a:latin typeface="Whitney 1"/>
                  <a:ea typeface="Whitney 1"/>
                  <a:cs typeface="Whitney 1"/>
                  <a:sym typeface="Whitney 1"/>
                </a:rPr>
                <a:t>Lack of "soul", campus spirit</a:t>
              </a:r>
            </a:p>
            <a:p>
              <a:pPr marL="949959" lvl="2" indent="-316653" algn="l">
                <a:lnSpc>
                  <a:spcPts val="2859"/>
                </a:lnSpc>
                <a:spcBef>
                  <a:spcPct val="0"/>
                </a:spcBef>
                <a:buFont typeface="Arial"/>
                <a:buChar char="⚬"/>
              </a:pPr>
              <a:r>
                <a:rPr lang="en-US" sz="2199" u="none" strike="noStrike" dirty="0">
                  <a:solidFill>
                    <a:srgbClr val="000000"/>
                  </a:solidFill>
                  <a:latin typeface="Whitney 1"/>
                  <a:ea typeface="Whitney 1"/>
                  <a:cs typeface="Whitney 1"/>
                  <a:sym typeface="Whitney 1"/>
                </a:rPr>
                <a:t>Staff/Faculty have high responsibility to culture making and tone setting.  </a:t>
              </a:r>
            </a:p>
          </p:txBody>
        </p:sp>
        <p:sp>
          <p:nvSpPr>
            <p:cNvPr id="6" name="TextBox 6"/>
            <p:cNvSpPr txBox="1"/>
            <p:nvPr/>
          </p:nvSpPr>
          <p:spPr>
            <a:xfrm>
              <a:off x="0" y="-47625"/>
              <a:ext cx="9381711" cy="856192"/>
            </a:xfrm>
            <a:prstGeom prst="rect">
              <a:avLst/>
            </a:prstGeom>
          </p:spPr>
          <p:txBody>
            <a:bodyPr lIns="0" tIns="0" rIns="0" bIns="0" rtlCol="0" anchor="t">
              <a:spAutoFit/>
            </a:bodyPr>
            <a:lstStyle/>
            <a:p>
              <a:pPr marL="0" lvl="0" indent="0" algn="l">
                <a:lnSpc>
                  <a:spcPts val="5199"/>
                </a:lnSpc>
                <a:spcBef>
                  <a:spcPct val="0"/>
                </a:spcBef>
              </a:pPr>
              <a:r>
                <a:rPr lang="en-US" sz="3999" b="1" u="none" strike="noStrike" dirty="0">
                  <a:solidFill>
                    <a:srgbClr val="000000"/>
                  </a:solidFill>
                  <a:latin typeface="Whitney 1"/>
                  <a:ea typeface="Whitney 1"/>
                  <a:cs typeface="Whitney 1"/>
                  <a:sym typeface="Whitney 1"/>
                </a:rPr>
                <a:t>Students identified:</a:t>
              </a:r>
            </a:p>
          </p:txBody>
        </p:sp>
      </p:grpSp>
      <p:sp>
        <p:nvSpPr>
          <p:cNvPr id="7" name="TextBox 7"/>
          <p:cNvSpPr txBox="1"/>
          <p:nvPr/>
        </p:nvSpPr>
        <p:spPr>
          <a:xfrm>
            <a:off x="304258" y="5172075"/>
            <a:ext cx="6963255" cy="1424178"/>
          </a:xfrm>
          <a:prstGeom prst="rect">
            <a:avLst/>
          </a:prstGeom>
        </p:spPr>
        <p:txBody>
          <a:bodyPr lIns="0" tIns="0" rIns="0" bIns="0" rtlCol="0" anchor="t">
            <a:spAutoFit/>
          </a:bodyPr>
          <a:lstStyle/>
          <a:p>
            <a:pPr algn="l">
              <a:lnSpc>
                <a:spcPts val="3726"/>
              </a:lnSpc>
            </a:pPr>
            <a:r>
              <a:rPr lang="en-US" sz="3450">
                <a:solidFill>
                  <a:srgbClr val="000000"/>
                </a:solidFill>
                <a:latin typeface="Whitney 1"/>
                <a:ea typeface="Whitney 1"/>
                <a:cs typeface="Whitney 1"/>
                <a:sym typeface="Whitney 1"/>
              </a:rPr>
              <a:t>Refers to the perceived campus community culture and how it feels to interact with the place.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2D5B8-CDE0-6EF3-440C-BAC00AABC12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74B7A72-191F-BDFE-3754-84B3E0750CAD}"/>
              </a:ext>
            </a:extLst>
          </p:cNvPr>
          <p:cNvSpPr/>
          <p:nvPr/>
        </p:nvSpPr>
        <p:spPr>
          <a:xfrm>
            <a:off x="2"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a:extLst>
              <a:ext uri="{FF2B5EF4-FFF2-40B4-BE49-F238E27FC236}">
                <a16:creationId xmlns:a16="http://schemas.microsoft.com/office/drawing/2014/main" id="{4ADC5700-A1F4-F036-BAE2-108ABC8B2A58}"/>
              </a:ext>
            </a:extLst>
          </p:cNvPr>
          <p:cNvSpPr txBox="1"/>
          <p:nvPr/>
        </p:nvSpPr>
        <p:spPr>
          <a:xfrm>
            <a:off x="304258" y="1257300"/>
            <a:ext cx="8236989" cy="2539157"/>
          </a:xfrm>
          <a:prstGeom prst="rect">
            <a:avLst/>
          </a:prstGeom>
        </p:spPr>
        <p:txBody>
          <a:bodyPr lIns="0" tIns="0" rIns="0" bIns="0" rtlCol="0" anchor="t">
            <a:spAutoFit/>
          </a:bodyPr>
          <a:lstStyle/>
          <a:p>
            <a:pPr marL="0" lvl="0" indent="0" algn="l">
              <a:lnSpc>
                <a:spcPts val="9900"/>
              </a:lnSpc>
            </a:pPr>
            <a:r>
              <a:rPr lang="en-US" sz="9000" b="1" dirty="0">
                <a:solidFill>
                  <a:srgbClr val="0C2344"/>
                </a:solidFill>
                <a:latin typeface="Whitney 2"/>
                <a:ea typeface="Whitney 2"/>
                <a:cs typeface="Whitney 2"/>
                <a:sym typeface="Whitney 2"/>
              </a:rPr>
              <a:t>Classroom Opportunities</a:t>
            </a:r>
          </a:p>
        </p:txBody>
      </p:sp>
      <p:grpSp>
        <p:nvGrpSpPr>
          <p:cNvPr id="4" name="Group 4">
            <a:extLst>
              <a:ext uri="{FF2B5EF4-FFF2-40B4-BE49-F238E27FC236}">
                <a16:creationId xmlns:a16="http://schemas.microsoft.com/office/drawing/2014/main" id="{2EE6BDBE-60EF-27DC-B025-E7F498055269}"/>
              </a:ext>
            </a:extLst>
          </p:cNvPr>
          <p:cNvGrpSpPr/>
          <p:nvPr/>
        </p:nvGrpSpPr>
        <p:grpSpPr>
          <a:xfrm>
            <a:off x="5867400" y="1508483"/>
            <a:ext cx="10856712" cy="5951566"/>
            <a:chOff x="-1183904" y="-1246084"/>
            <a:chExt cx="11718297" cy="7935421"/>
          </a:xfrm>
        </p:grpSpPr>
        <p:sp>
          <p:nvSpPr>
            <p:cNvPr id="5" name="TextBox 5">
              <a:extLst>
                <a:ext uri="{FF2B5EF4-FFF2-40B4-BE49-F238E27FC236}">
                  <a16:creationId xmlns:a16="http://schemas.microsoft.com/office/drawing/2014/main" id="{AD5C52DD-DBB8-163D-FAA7-0F2FCFF9DE0E}"/>
                </a:ext>
              </a:extLst>
            </p:cNvPr>
            <p:cNvSpPr txBox="1"/>
            <p:nvPr/>
          </p:nvSpPr>
          <p:spPr>
            <a:xfrm>
              <a:off x="-1183904" y="802436"/>
              <a:ext cx="9381711" cy="451149"/>
            </a:xfrm>
            <a:prstGeom prst="rect">
              <a:avLst/>
            </a:prstGeom>
          </p:spPr>
          <p:txBody>
            <a:bodyPr lIns="0" tIns="0" rIns="0" bIns="0" rtlCol="0" anchor="t">
              <a:spAutoFit/>
            </a:bodyPr>
            <a:lstStyle/>
            <a:p>
              <a:pPr marL="633306" lvl="2" algn="l">
                <a:lnSpc>
                  <a:spcPts val="2859"/>
                </a:lnSpc>
                <a:spcBef>
                  <a:spcPct val="0"/>
                </a:spcBef>
              </a:pPr>
              <a:endParaRPr lang="en-US" sz="2199" u="none" strike="noStrike" dirty="0">
                <a:solidFill>
                  <a:srgbClr val="000000"/>
                </a:solidFill>
                <a:latin typeface="Whitney 1"/>
                <a:ea typeface="Whitney 1"/>
                <a:cs typeface="Whitney 1"/>
                <a:sym typeface="Whitney 1"/>
              </a:endParaRPr>
            </a:p>
          </p:txBody>
        </p:sp>
        <p:sp>
          <p:nvSpPr>
            <p:cNvPr id="6" name="TextBox 6">
              <a:extLst>
                <a:ext uri="{FF2B5EF4-FFF2-40B4-BE49-F238E27FC236}">
                  <a16:creationId xmlns:a16="http://schemas.microsoft.com/office/drawing/2014/main" id="{65921330-F15A-3EF1-6C0A-75E921B21A21}"/>
                </a:ext>
              </a:extLst>
            </p:cNvPr>
            <p:cNvSpPr txBox="1"/>
            <p:nvPr/>
          </p:nvSpPr>
          <p:spPr>
            <a:xfrm>
              <a:off x="1152682" y="-1246084"/>
              <a:ext cx="9381711" cy="7935421"/>
            </a:xfrm>
            <a:prstGeom prst="rect">
              <a:avLst/>
            </a:prstGeom>
          </p:spPr>
          <p:txBody>
            <a:bodyPr lIns="0" tIns="0" rIns="0" bIns="0" rtlCol="0" anchor="t">
              <a:spAutoFit/>
            </a:bodyPr>
            <a:lstStyle/>
            <a:p>
              <a:pPr marL="571500" indent="-571500">
                <a:lnSpc>
                  <a:spcPts val="5199"/>
                </a:lnSpc>
                <a:spcBef>
                  <a:spcPct val="0"/>
                </a:spcBef>
                <a:buFont typeface="Arial" panose="020B0604020202020204" pitchFamily="34" charset="0"/>
                <a:buChar char="•"/>
              </a:pPr>
              <a:r>
                <a:rPr lang="en-US" sz="4000" dirty="0">
                  <a:solidFill>
                    <a:srgbClr val="000000"/>
                  </a:solidFill>
                  <a:latin typeface="Whitney 1"/>
                  <a:ea typeface="Whitney 1"/>
                  <a:cs typeface="Whitney 1"/>
                  <a:sym typeface="Whitney 1"/>
                </a:rPr>
                <a:t>Evidence for university classroom interventions are scarce and under researched.</a:t>
              </a:r>
            </a:p>
            <a:p>
              <a:pPr marL="571500" indent="-571500">
                <a:lnSpc>
                  <a:spcPts val="5199"/>
                </a:lnSpc>
                <a:spcBef>
                  <a:spcPct val="0"/>
                </a:spcBef>
                <a:buFont typeface="Arial" panose="020B0604020202020204" pitchFamily="34" charset="0"/>
                <a:buChar char="•"/>
              </a:pPr>
              <a:r>
                <a:rPr lang="en-US" sz="4000" dirty="0">
                  <a:solidFill>
                    <a:srgbClr val="000000"/>
                  </a:solidFill>
                  <a:latin typeface="Whitney 1"/>
                  <a:ea typeface="Whitney 1"/>
                  <a:cs typeface="Whitney 1"/>
                  <a:sym typeface="Whitney 1"/>
                </a:rPr>
                <a:t>Student ‘perception of an unsupportive social classroom environment was the strongest predictor of school loneliness’ (Morin, 2020)</a:t>
              </a:r>
            </a:p>
            <a:p>
              <a:pPr marL="571500" lvl="0" indent="-571500" algn="l">
                <a:lnSpc>
                  <a:spcPts val="5199"/>
                </a:lnSpc>
                <a:spcBef>
                  <a:spcPct val="0"/>
                </a:spcBef>
                <a:buFont typeface="Arial" panose="020B0604020202020204" pitchFamily="34" charset="0"/>
                <a:buChar char="•"/>
              </a:pPr>
              <a:endParaRPr lang="en-CA" sz="4000" b="0" i="0" dirty="0">
                <a:solidFill>
                  <a:srgbClr val="1B1B1B"/>
                </a:solidFill>
                <a:effectLst/>
                <a:latin typeface="Cambria" panose="02040503050406030204" pitchFamily="18" charset="0"/>
              </a:endParaRPr>
            </a:p>
          </p:txBody>
        </p:sp>
      </p:grpSp>
      <p:sp>
        <p:nvSpPr>
          <p:cNvPr id="7" name="TextBox 7">
            <a:extLst>
              <a:ext uri="{FF2B5EF4-FFF2-40B4-BE49-F238E27FC236}">
                <a16:creationId xmlns:a16="http://schemas.microsoft.com/office/drawing/2014/main" id="{AB2E9F5B-4869-CE3C-1FA7-5D9261750846}"/>
              </a:ext>
            </a:extLst>
          </p:cNvPr>
          <p:cNvSpPr txBox="1"/>
          <p:nvPr/>
        </p:nvSpPr>
        <p:spPr>
          <a:xfrm>
            <a:off x="371759" y="3909380"/>
            <a:ext cx="6096542" cy="1423467"/>
          </a:xfrm>
          <a:prstGeom prst="rect">
            <a:avLst/>
          </a:prstGeom>
        </p:spPr>
        <p:txBody>
          <a:bodyPr wrap="square" lIns="0" tIns="0" rIns="0" bIns="0" rtlCol="0" anchor="t">
            <a:spAutoFit/>
          </a:bodyPr>
          <a:lstStyle/>
          <a:p>
            <a:pPr algn="l">
              <a:lnSpc>
                <a:spcPts val="3726"/>
              </a:lnSpc>
            </a:pPr>
            <a:r>
              <a:rPr lang="en-US" sz="3450" dirty="0">
                <a:solidFill>
                  <a:srgbClr val="000000"/>
                </a:solidFill>
                <a:latin typeface="Whitney 1"/>
                <a:ea typeface="Whitney 1"/>
                <a:cs typeface="Whitney 1"/>
                <a:sym typeface="Whitney 1"/>
              </a:rPr>
              <a:t>Many students only participate in classroom activities because of their social anxiety. </a:t>
            </a:r>
          </a:p>
        </p:txBody>
      </p:sp>
      <p:pic>
        <p:nvPicPr>
          <p:cNvPr id="8" name="Picture 7">
            <a:extLst>
              <a:ext uri="{FF2B5EF4-FFF2-40B4-BE49-F238E27FC236}">
                <a16:creationId xmlns:a16="http://schemas.microsoft.com/office/drawing/2014/main" id="{21C6C3F2-DADA-0E5B-342D-F3D20DB2BCB9}"/>
              </a:ext>
            </a:extLst>
          </p:cNvPr>
          <p:cNvPicPr>
            <a:picLocks noChangeAspect="1"/>
          </p:cNvPicPr>
          <p:nvPr/>
        </p:nvPicPr>
        <p:blipFill>
          <a:blip r:embed="rId4"/>
          <a:stretch>
            <a:fillRect/>
          </a:stretch>
        </p:blipFill>
        <p:spPr>
          <a:xfrm>
            <a:off x="3581401" y="5478808"/>
            <a:ext cx="3810000" cy="4808191"/>
          </a:xfrm>
          <a:prstGeom prst="rect">
            <a:avLst/>
          </a:prstGeom>
        </p:spPr>
      </p:pic>
      <p:sp>
        <p:nvSpPr>
          <p:cNvPr id="9" name="TextBox 8">
            <a:extLst>
              <a:ext uri="{FF2B5EF4-FFF2-40B4-BE49-F238E27FC236}">
                <a16:creationId xmlns:a16="http://schemas.microsoft.com/office/drawing/2014/main" id="{986AF92E-D149-2328-5527-7FB6E242378C}"/>
              </a:ext>
            </a:extLst>
          </p:cNvPr>
          <p:cNvSpPr txBox="1"/>
          <p:nvPr/>
        </p:nvSpPr>
        <p:spPr>
          <a:xfrm>
            <a:off x="7772400" y="9791700"/>
            <a:ext cx="8691923" cy="369332"/>
          </a:xfrm>
          <a:prstGeom prst="rect">
            <a:avLst/>
          </a:prstGeom>
          <a:noFill/>
        </p:spPr>
        <p:txBody>
          <a:bodyPr wrap="square" rtlCol="0">
            <a:spAutoFit/>
          </a:bodyPr>
          <a:lstStyle/>
          <a:p>
            <a:r>
              <a:rPr lang="en-US" dirty="0"/>
              <a:t>https://</a:t>
            </a:r>
            <a:r>
              <a:rPr lang="en-US" dirty="0" err="1"/>
              <a:t>blogs.ubc.ca</a:t>
            </a:r>
            <a:r>
              <a:rPr lang="en-US" dirty="0"/>
              <a:t>/</a:t>
            </a:r>
            <a:r>
              <a:rPr lang="en-US" dirty="0" err="1"/>
              <a:t>teachingandwellbeing</a:t>
            </a:r>
            <a:r>
              <a:rPr lang="en-US" dirty="0"/>
              <a:t>/files/2016/12/TLEF_Handout_Round2_v2.pdf</a:t>
            </a:r>
          </a:p>
        </p:txBody>
      </p:sp>
    </p:spTree>
    <p:extLst>
      <p:ext uri="{BB962C8B-B14F-4D97-AF65-F5344CB8AC3E}">
        <p14:creationId xmlns:p14="http://schemas.microsoft.com/office/powerpoint/2010/main" val="3495260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2"/>
            <a:stretch>
              <a:fillRect l="-1153" b="-566"/>
            </a:stretch>
          </a:blipFill>
        </p:spPr>
      </p:sp>
      <p:sp>
        <p:nvSpPr>
          <p:cNvPr id="3" name="TextBox 3"/>
          <p:cNvSpPr txBox="1"/>
          <p:nvPr/>
        </p:nvSpPr>
        <p:spPr>
          <a:xfrm>
            <a:off x="1893774" y="3029110"/>
            <a:ext cx="14660438" cy="5360289"/>
          </a:xfrm>
          <a:prstGeom prst="rect">
            <a:avLst/>
          </a:prstGeom>
        </p:spPr>
        <p:txBody>
          <a:bodyPr lIns="0" tIns="0" rIns="0" bIns="0" rtlCol="0" anchor="t">
            <a:spAutoFit/>
          </a:bodyPr>
          <a:lstStyle/>
          <a:p>
            <a:pPr marL="651053" lvl="1" indent="-325526" algn="l">
              <a:lnSpc>
                <a:spcPts val="3888"/>
              </a:lnSpc>
              <a:buFont typeface="Arial"/>
              <a:buChar char="•"/>
            </a:pPr>
            <a:r>
              <a:rPr lang="en-US" sz="3600">
                <a:solidFill>
                  <a:srgbClr val="000000"/>
                </a:solidFill>
                <a:latin typeface="Whitney 1"/>
                <a:ea typeface="Whitney 1"/>
                <a:cs typeface="Whitney 1"/>
                <a:sym typeface="Whitney 1"/>
              </a:rPr>
              <a:t>"People who make certain groups of friends, they just stick with that, they're not open to making a bigger group of friends. They're just like, okay, I have four like that's enough, you know, I don't want anyone else in there. I feel like people should be more open."</a:t>
            </a:r>
          </a:p>
          <a:p>
            <a:pPr algn="l">
              <a:lnSpc>
                <a:spcPts val="3888"/>
              </a:lnSpc>
            </a:pPr>
            <a:endParaRPr lang="en-US" sz="3600">
              <a:solidFill>
                <a:srgbClr val="000000"/>
              </a:solidFill>
              <a:latin typeface="Whitney 1"/>
              <a:ea typeface="Whitney 1"/>
              <a:cs typeface="Whitney 1"/>
              <a:sym typeface="Whitney 1"/>
            </a:endParaRPr>
          </a:p>
          <a:p>
            <a:pPr marL="651510" lvl="1" indent="-325755" algn="l">
              <a:lnSpc>
                <a:spcPts val="3888"/>
              </a:lnSpc>
              <a:buFont typeface="Arial"/>
              <a:buChar char="•"/>
            </a:pPr>
            <a:r>
              <a:rPr lang="en-US" sz="3600">
                <a:solidFill>
                  <a:srgbClr val="000000"/>
                </a:solidFill>
                <a:latin typeface="Whitney 1"/>
                <a:ea typeface="Whitney 1"/>
                <a:cs typeface="Whitney 1"/>
                <a:sym typeface="Whitney 1"/>
              </a:rPr>
              <a:t>"When you're just like, you know, you're just having one of those like really bad days and you're like, I just wish like, someone would just like, look at me or just see me and just be like, “Hey, how are you doing?” You know? And then it's like, you just have to sort of put up like a front and like act almost as lifeless as everyone else around?"</a:t>
            </a:r>
          </a:p>
          <a:p>
            <a:pPr marL="651510" lvl="1" indent="-325755" algn="l">
              <a:lnSpc>
                <a:spcPts val="3888"/>
              </a:lnSpc>
            </a:pPr>
            <a:endParaRPr lang="en-US" sz="3600">
              <a:solidFill>
                <a:srgbClr val="000000"/>
              </a:solidFill>
              <a:latin typeface="Whitney 1"/>
              <a:ea typeface="Whitney 1"/>
              <a:cs typeface="Whitney 1"/>
              <a:sym typeface="Whitney 1"/>
            </a:endParaRPr>
          </a:p>
        </p:txBody>
      </p:sp>
      <p:sp>
        <p:nvSpPr>
          <p:cNvPr id="4" name="TextBox 4"/>
          <p:cNvSpPr txBox="1"/>
          <p:nvPr/>
        </p:nvSpPr>
        <p:spPr>
          <a:xfrm>
            <a:off x="1884147" y="1756083"/>
            <a:ext cx="14102999" cy="986409"/>
          </a:xfrm>
          <a:prstGeom prst="rect">
            <a:avLst/>
          </a:prstGeom>
        </p:spPr>
        <p:txBody>
          <a:bodyPr lIns="0" tIns="0" rIns="0" bIns="0" rtlCol="0" anchor="t">
            <a:spAutoFit/>
          </a:bodyPr>
          <a:lstStyle/>
          <a:p>
            <a:pPr algn="l">
              <a:lnSpc>
                <a:spcPts val="7128"/>
              </a:lnSpc>
            </a:pPr>
            <a:r>
              <a:rPr lang="en-US" sz="6600">
                <a:solidFill>
                  <a:srgbClr val="0C2344"/>
                </a:solidFill>
                <a:latin typeface="Whitney 2"/>
                <a:ea typeface="Whitney 2"/>
                <a:cs typeface="Whitney 2"/>
                <a:sym typeface="Whitney 2"/>
              </a:rPr>
              <a:t>Quotes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007"/>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223172" y="1335203"/>
            <a:ext cx="7545249" cy="3435667"/>
          </a:xfrm>
          <a:prstGeom prst="rect">
            <a:avLst/>
          </a:prstGeom>
        </p:spPr>
        <p:txBody>
          <a:bodyPr lIns="0" tIns="0" rIns="0" bIns="0" rtlCol="0" anchor="t">
            <a:spAutoFit/>
          </a:bodyPr>
          <a:lstStyle/>
          <a:p>
            <a:pPr marL="0" lvl="0" indent="0" algn="l">
              <a:lnSpc>
                <a:spcPts val="8827"/>
              </a:lnSpc>
            </a:pPr>
            <a:r>
              <a:rPr lang="en-US" sz="8025">
                <a:solidFill>
                  <a:srgbClr val="0C2344"/>
                </a:solidFill>
                <a:latin typeface="Whitney 2"/>
                <a:ea typeface="Whitney 2"/>
                <a:cs typeface="Whitney 2"/>
                <a:sym typeface="Whitney 2"/>
              </a:rPr>
              <a:t>Student Engagement: Clubs, Events</a:t>
            </a:r>
          </a:p>
        </p:txBody>
      </p:sp>
      <p:grpSp>
        <p:nvGrpSpPr>
          <p:cNvPr id="4" name="Group 4"/>
          <p:cNvGrpSpPr/>
          <p:nvPr/>
        </p:nvGrpSpPr>
        <p:grpSpPr>
          <a:xfrm>
            <a:off x="7443672" y="1726737"/>
            <a:ext cx="9192040" cy="4372787"/>
            <a:chOff x="0" y="0"/>
            <a:chExt cx="12256053" cy="5830382"/>
          </a:xfrm>
        </p:grpSpPr>
        <p:sp>
          <p:nvSpPr>
            <p:cNvPr id="5" name="TextBox 5"/>
            <p:cNvSpPr txBox="1"/>
            <p:nvPr/>
          </p:nvSpPr>
          <p:spPr>
            <a:xfrm>
              <a:off x="0" y="1013061"/>
              <a:ext cx="12256053" cy="4817322"/>
            </a:xfrm>
            <a:prstGeom prst="rect">
              <a:avLst/>
            </a:prstGeom>
          </p:spPr>
          <p:txBody>
            <a:bodyPr lIns="0" tIns="0" rIns="0" bIns="0" rtlCol="0" anchor="t">
              <a:spAutoFit/>
            </a:bodyPr>
            <a:lstStyle/>
            <a:p>
              <a:pPr marL="474979" lvl="1" indent="-237490" algn="l">
                <a:lnSpc>
                  <a:spcPts val="2859"/>
                </a:lnSpc>
                <a:spcBef>
                  <a:spcPct val="0"/>
                </a:spcBef>
                <a:buFont typeface="Arial"/>
                <a:buChar char="•"/>
              </a:pPr>
              <a:r>
                <a:rPr lang="en-US" sz="2199" u="none" strike="noStrike">
                  <a:solidFill>
                    <a:srgbClr val="000000"/>
                  </a:solidFill>
                  <a:latin typeface="Whitney 1"/>
                  <a:ea typeface="Whitney 1"/>
                  <a:cs typeface="Whitney 1"/>
                  <a:sym typeface="Whitney 1"/>
                </a:rPr>
                <a:t>Policy barriers</a:t>
              </a:r>
            </a:p>
            <a:p>
              <a:pPr marL="474979" lvl="1" indent="-237490" algn="l">
                <a:lnSpc>
                  <a:spcPts val="2859"/>
                </a:lnSpc>
                <a:spcBef>
                  <a:spcPct val="0"/>
                </a:spcBef>
                <a:buFont typeface="Arial"/>
                <a:buChar char="•"/>
              </a:pPr>
              <a:r>
                <a:rPr lang="en-US" sz="2199" u="none" strike="noStrike">
                  <a:solidFill>
                    <a:srgbClr val="000000"/>
                  </a:solidFill>
                  <a:latin typeface="Whitney 1"/>
                  <a:ea typeface="Whitney 1"/>
                  <a:cs typeface="Whitney 1"/>
                  <a:sym typeface="Whitney 1"/>
                </a:rPr>
                <a:t>Complexity exists in finding out about events. No central location.</a:t>
              </a:r>
            </a:p>
            <a:p>
              <a:pPr marL="474979" lvl="1" indent="-237490" algn="l">
                <a:lnSpc>
                  <a:spcPts val="2859"/>
                </a:lnSpc>
                <a:spcBef>
                  <a:spcPct val="0"/>
                </a:spcBef>
                <a:buFont typeface="Arial"/>
                <a:buChar char="•"/>
              </a:pPr>
              <a:r>
                <a:rPr lang="en-US" sz="2199" u="none" strike="noStrike">
                  <a:solidFill>
                    <a:srgbClr val="000000"/>
                  </a:solidFill>
                  <a:latin typeface="Whitney 1"/>
                  <a:ea typeface="Whitney 1"/>
                  <a:cs typeface="Whitney 1"/>
                  <a:sym typeface="Whitney 1"/>
                </a:rPr>
                <a:t>Unclear expectations about how to ‘show up’ to events. </a:t>
              </a:r>
            </a:p>
            <a:p>
              <a:pPr marL="474979" lvl="1" indent="-237490" algn="l">
                <a:lnSpc>
                  <a:spcPts val="2859"/>
                </a:lnSpc>
                <a:spcBef>
                  <a:spcPct val="0"/>
                </a:spcBef>
                <a:buFont typeface="Arial"/>
                <a:buChar char="•"/>
              </a:pPr>
              <a:r>
                <a:rPr lang="en-US" sz="2199" u="none" strike="noStrike">
                  <a:solidFill>
                    <a:srgbClr val="000000"/>
                  </a:solidFill>
                  <a:latin typeface="Whitney 1"/>
                  <a:ea typeface="Whitney 1"/>
                  <a:cs typeface="Whitney 1"/>
                  <a:sym typeface="Whitney 1"/>
                </a:rPr>
                <a:t>More variety in kinds of events</a:t>
              </a:r>
            </a:p>
            <a:p>
              <a:pPr marL="949959" lvl="2" indent="-316653" algn="l">
                <a:lnSpc>
                  <a:spcPts val="2859"/>
                </a:lnSpc>
                <a:spcBef>
                  <a:spcPct val="0"/>
                </a:spcBef>
                <a:buFont typeface="Arial"/>
                <a:buChar char="⚬"/>
              </a:pPr>
              <a:r>
                <a:rPr lang="en-US" sz="2199" u="none" strike="noStrike">
                  <a:solidFill>
                    <a:srgbClr val="000000"/>
                  </a:solidFill>
                  <a:latin typeface="Whitney 1"/>
                  <a:ea typeface="Whitney 1"/>
                  <a:cs typeface="Whitney 1"/>
                  <a:sym typeface="Whitney 1"/>
                </a:rPr>
                <a:t>Social: "together but separate", "meet new people", activity-based</a:t>
              </a:r>
            </a:p>
            <a:p>
              <a:pPr marL="949959" lvl="2" indent="-316653" algn="l">
                <a:lnSpc>
                  <a:spcPts val="2859"/>
                </a:lnSpc>
                <a:spcBef>
                  <a:spcPct val="0"/>
                </a:spcBef>
                <a:buFont typeface="Arial"/>
                <a:buChar char="⚬"/>
              </a:pPr>
              <a:r>
                <a:rPr lang="en-US" sz="2199" u="none" strike="noStrike">
                  <a:solidFill>
                    <a:srgbClr val="000000"/>
                  </a:solidFill>
                  <a:latin typeface="Whitney 1"/>
                  <a:ea typeface="Whitney 1"/>
                  <a:cs typeface="Whitney 1"/>
                  <a:sym typeface="Whitney 1"/>
                </a:rPr>
                <a:t>Education/career: cross-faculty, peer mentoring</a:t>
              </a:r>
            </a:p>
            <a:p>
              <a:pPr marL="949959" lvl="2" indent="-316653" algn="l">
                <a:lnSpc>
                  <a:spcPts val="2859"/>
                </a:lnSpc>
                <a:spcBef>
                  <a:spcPct val="0"/>
                </a:spcBef>
                <a:buFont typeface="Arial"/>
                <a:buChar char="⚬"/>
              </a:pPr>
              <a:r>
                <a:rPr lang="en-US" sz="2199" u="none" strike="noStrike">
                  <a:solidFill>
                    <a:srgbClr val="000000"/>
                  </a:solidFill>
                  <a:latin typeface="Whitney 1"/>
                  <a:ea typeface="Whitney 1"/>
                  <a:cs typeface="Whitney 1"/>
                  <a:sym typeface="Whitney 1"/>
                </a:rPr>
                <a:t>Cultural: cross-cultural, different representations</a:t>
              </a:r>
            </a:p>
            <a:p>
              <a:pPr marL="949959" lvl="2" indent="-316653" algn="l">
                <a:lnSpc>
                  <a:spcPts val="2859"/>
                </a:lnSpc>
                <a:spcBef>
                  <a:spcPct val="0"/>
                </a:spcBef>
                <a:buFont typeface="Arial"/>
                <a:buChar char="⚬"/>
              </a:pPr>
              <a:r>
                <a:rPr lang="en-US" sz="2199" u="none" strike="noStrike">
                  <a:solidFill>
                    <a:srgbClr val="000000"/>
                  </a:solidFill>
                  <a:latin typeface="Whitney 1"/>
                  <a:ea typeface="Whitney 1"/>
                  <a:cs typeface="Whitney 1"/>
                  <a:sym typeface="Whitney 1"/>
                </a:rPr>
                <a:t>BARK &lt;3, Life Raft Debate, Picnic, Indigenous Programs and Services</a:t>
              </a:r>
            </a:p>
            <a:p>
              <a:pPr algn="l">
                <a:lnSpc>
                  <a:spcPts val="2859"/>
                </a:lnSpc>
                <a:spcBef>
                  <a:spcPct val="0"/>
                </a:spcBef>
              </a:pPr>
              <a:endParaRPr lang="en-US" sz="2199" u="none" strike="noStrike">
                <a:solidFill>
                  <a:srgbClr val="000000"/>
                </a:solidFill>
                <a:latin typeface="Whitney 1"/>
                <a:ea typeface="Whitney 1"/>
                <a:cs typeface="Whitney 1"/>
                <a:sym typeface="Whitney 1"/>
              </a:endParaRPr>
            </a:p>
            <a:p>
              <a:pPr algn="l">
                <a:lnSpc>
                  <a:spcPts val="2859"/>
                </a:lnSpc>
                <a:spcBef>
                  <a:spcPct val="0"/>
                </a:spcBef>
              </a:pPr>
              <a:endParaRPr lang="en-US" sz="2199" u="none" strike="noStrike">
                <a:solidFill>
                  <a:srgbClr val="000000"/>
                </a:solidFill>
                <a:latin typeface="Whitney 1"/>
                <a:ea typeface="Whitney 1"/>
                <a:cs typeface="Whitney 1"/>
                <a:sym typeface="Whitney 1"/>
              </a:endParaRPr>
            </a:p>
          </p:txBody>
        </p:sp>
        <p:sp>
          <p:nvSpPr>
            <p:cNvPr id="6" name="TextBox 6"/>
            <p:cNvSpPr txBox="1"/>
            <p:nvPr/>
          </p:nvSpPr>
          <p:spPr>
            <a:xfrm>
              <a:off x="0" y="-47625"/>
              <a:ext cx="12256053" cy="856192"/>
            </a:xfrm>
            <a:prstGeom prst="rect">
              <a:avLst/>
            </a:prstGeom>
          </p:spPr>
          <p:txBody>
            <a:bodyPr lIns="0" tIns="0" rIns="0" bIns="0" rtlCol="0" anchor="t">
              <a:spAutoFit/>
            </a:bodyPr>
            <a:lstStyle/>
            <a:p>
              <a:pPr marL="0" lvl="0" indent="0" algn="l">
                <a:lnSpc>
                  <a:spcPts val="5199"/>
                </a:lnSpc>
                <a:spcBef>
                  <a:spcPct val="0"/>
                </a:spcBef>
              </a:pPr>
              <a:r>
                <a:rPr lang="en-US" sz="3999">
                  <a:solidFill>
                    <a:srgbClr val="000000"/>
                  </a:solidFill>
                  <a:latin typeface="Whitney 1"/>
                  <a:ea typeface="Whitney 1"/>
                  <a:cs typeface="Whitney 1"/>
                  <a:sym typeface="Whitney 1"/>
                </a:rPr>
                <a:t>Students Identified:</a:t>
              </a:r>
            </a:p>
          </p:txBody>
        </p:sp>
      </p:grpSp>
      <p:sp>
        <p:nvSpPr>
          <p:cNvPr id="7" name="TextBox 7"/>
          <p:cNvSpPr txBox="1"/>
          <p:nvPr/>
        </p:nvSpPr>
        <p:spPr>
          <a:xfrm>
            <a:off x="223172" y="5142071"/>
            <a:ext cx="6963255" cy="957453"/>
          </a:xfrm>
          <a:prstGeom prst="rect">
            <a:avLst/>
          </a:prstGeom>
        </p:spPr>
        <p:txBody>
          <a:bodyPr lIns="0" tIns="0" rIns="0" bIns="0" rtlCol="0" anchor="t">
            <a:spAutoFit/>
          </a:bodyPr>
          <a:lstStyle/>
          <a:p>
            <a:pPr algn="l">
              <a:lnSpc>
                <a:spcPts val="3726"/>
              </a:lnSpc>
            </a:pPr>
            <a:r>
              <a:rPr lang="en-US" sz="3450">
                <a:solidFill>
                  <a:srgbClr val="000000"/>
                </a:solidFill>
                <a:latin typeface="Whitney 1"/>
                <a:ea typeface="Whitney 1"/>
                <a:cs typeface="Whitney 1"/>
                <a:sym typeface="Whitney 1"/>
              </a:rPr>
              <a:t>Refers to formal clubs, course unions, institutional programs and events.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1847227" y="1592736"/>
            <a:ext cx="13926510" cy="6170295"/>
          </a:xfrm>
          <a:prstGeom prst="rect">
            <a:avLst/>
          </a:prstGeom>
        </p:spPr>
        <p:txBody>
          <a:bodyPr lIns="0" tIns="0" rIns="0" bIns="0" rtlCol="0" anchor="t">
            <a:spAutoFit/>
          </a:bodyPr>
          <a:lstStyle/>
          <a:p>
            <a:pPr algn="l">
              <a:lnSpc>
                <a:spcPts val="3239"/>
              </a:lnSpc>
            </a:pPr>
            <a:endParaRPr/>
          </a:p>
          <a:p>
            <a:pPr marL="542922" lvl="1" indent="-271461" algn="l">
              <a:lnSpc>
                <a:spcPts val="3239"/>
              </a:lnSpc>
              <a:buFont typeface="Arial"/>
              <a:buChar char="•"/>
            </a:pPr>
            <a:r>
              <a:rPr lang="en-US" sz="2999">
                <a:solidFill>
                  <a:srgbClr val="000000"/>
                </a:solidFill>
                <a:latin typeface="Whitney 1"/>
                <a:ea typeface="Whitney 1"/>
                <a:cs typeface="Whitney 1"/>
                <a:sym typeface="Whitney 1"/>
              </a:rPr>
              <a:t>"What happened for me was that for September, there was a lot of events that changed my perspective, that, “yeah, I can actually not be alone here”, but what is happening to my friends who came in January, there's nothing."</a:t>
            </a:r>
          </a:p>
          <a:p>
            <a:pPr algn="l">
              <a:lnSpc>
                <a:spcPts val="3239"/>
              </a:lnSpc>
            </a:pPr>
            <a:endParaRPr lang="en-US" sz="2999">
              <a:solidFill>
                <a:srgbClr val="000000"/>
              </a:solidFill>
              <a:latin typeface="Whitney 1"/>
              <a:ea typeface="Whitney 1"/>
              <a:cs typeface="Whitney 1"/>
              <a:sym typeface="Whitney 1"/>
            </a:endParaRPr>
          </a:p>
          <a:p>
            <a:pPr marL="542922" lvl="1" indent="-271461" algn="l">
              <a:lnSpc>
                <a:spcPts val="3239"/>
              </a:lnSpc>
              <a:buFont typeface="Arial"/>
              <a:buChar char="•"/>
            </a:pPr>
            <a:r>
              <a:rPr lang="en-US" sz="2999">
                <a:solidFill>
                  <a:srgbClr val="000000"/>
                </a:solidFill>
                <a:latin typeface="Whitney 1"/>
                <a:ea typeface="Whitney 1"/>
                <a:cs typeface="Whitney 1"/>
                <a:sym typeface="Whitney 1"/>
              </a:rPr>
              <a:t>"It's pretty difficult to start a student’s society, like grassroots level, like motion, events, like budgeting. It's unclear what you need... different people tell you different things." </a:t>
            </a:r>
          </a:p>
          <a:p>
            <a:pPr algn="l">
              <a:lnSpc>
                <a:spcPts val="3239"/>
              </a:lnSpc>
            </a:pPr>
            <a:endParaRPr lang="en-US" sz="2999">
              <a:solidFill>
                <a:srgbClr val="000000"/>
              </a:solidFill>
              <a:latin typeface="Whitney 1"/>
              <a:ea typeface="Whitney 1"/>
              <a:cs typeface="Whitney 1"/>
              <a:sym typeface="Whitney 1"/>
            </a:endParaRPr>
          </a:p>
          <a:p>
            <a:pPr marL="542922" lvl="1" indent="-271461" algn="l">
              <a:lnSpc>
                <a:spcPts val="3239"/>
              </a:lnSpc>
              <a:buFont typeface="Arial"/>
              <a:buChar char="•"/>
            </a:pPr>
            <a:r>
              <a:rPr lang="en-US" sz="2999">
                <a:solidFill>
                  <a:srgbClr val="000000"/>
                </a:solidFill>
                <a:latin typeface="Whitney 1"/>
                <a:ea typeface="Whitney 1"/>
                <a:cs typeface="Whitney 1"/>
                <a:sym typeface="Whitney 1"/>
              </a:rPr>
              <a:t>"Making it easier to become a club would be super cool because right now there's like a big there's a disassociation with any sort of club and the school. Like you can't have UBCO in your name, … a lot of times when you are working with a club or running a club, it's really hard to like book space for certain events or like if you want to do physical events, it's usually not the most accommodating thing ever"</a:t>
            </a:r>
          </a:p>
          <a:p>
            <a:pPr marL="542922" lvl="1" indent="-271461" algn="l">
              <a:lnSpc>
                <a:spcPts val="3239"/>
              </a:lnSpc>
            </a:pPr>
            <a:endParaRPr lang="en-US" sz="2999">
              <a:solidFill>
                <a:srgbClr val="000000"/>
              </a:solidFill>
              <a:latin typeface="Whitney 1"/>
              <a:ea typeface="Whitney 1"/>
              <a:cs typeface="Whitney 1"/>
              <a:sym typeface="Whitney 1"/>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407951" y="1409156"/>
            <a:ext cx="6491853" cy="2628900"/>
          </a:xfrm>
          <a:prstGeom prst="rect">
            <a:avLst/>
          </a:prstGeom>
        </p:spPr>
        <p:txBody>
          <a:bodyPr lIns="0" tIns="0" rIns="0" bIns="0" rtlCol="0" anchor="t">
            <a:spAutoFit/>
          </a:bodyPr>
          <a:lstStyle/>
          <a:p>
            <a:pPr marL="0" lvl="0" indent="0" algn="l">
              <a:lnSpc>
                <a:spcPts val="9900"/>
              </a:lnSpc>
            </a:pPr>
            <a:r>
              <a:rPr lang="en-US" sz="9000" b="1">
                <a:solidFill>
                  <a:srgbClr val="0C2344"/>
                </a:solidFill>
                <a:latin typeface="Whitney 2"/>
                <a:ea typeface="Whitney 2"/>
                <a:cs typeface="Whitney 2"/>
                <a:sym typeface="Whitney 2"/>
              </a:rPr>
              <a:t>Spaces and Places</a:t>
            </a:r>
          </a:p>
        </p:txBody>
      </p:sp>
      <p:grpSp>
        <p:nvGrpSpPr>
          <p:cNvPr id="4" name="Group 4"/>
          <p:cNvGrpSpPr/>
          <p:nvPr/>
        </p:nvGrpSpPr>
        <p:grpSpPr>
          <a:xfrm>
            <a:off x="7827703" y="1935457"/>
            <a:ext cx="8083365" cy="6485297"/>
            <a:chOff x="0" y="0"/>
            <a:chExt cx="10777820" cy="8647063"/>
          </a:xfrm>
        </p:grpSpPr>
        <p:sp>
          <p:nvSpPr>
            <p:cNvPr id="5" name="TextBox 5"/>
            <p:cNvSpPr txBox="1"/>
            <p:nvPr/>
          </p:nvSpPr>
          <p:spPr>
            <a:xfrm>
              <a:off x="0" y="839102"/>
              <a:ext cx="10777820" cy="7807960"/>
            </a:xfrm>
            <a:prstGeom prst="rect">
              <a:avLst/>
            </a:prstGeom>
          </p:spPr>
          <p:txBody>
            <a:bodyPr lIns="0" tIns="0" rIns="0" bIns="0" rtlCol="0" anchor="t">
              <a:spAutoFit/>
            </a:bodyPr>
            <a:lstStyle/>
            <a:p>
              <a:pPr marL="518158" lvl="1" indent="-259079" algn="l">
                <a:lnSpc>
                  <a:spcPts val="3119"/>
                </a:lnSpc>
                <a:buFont typeface="Arial"/>
                <a:buChar char="•"/>
              </a:pPr>
              <a:r>
                <a:rPr lang="en-US" sz="2399">
                  <a:solidFill>
                    <a:srgbClr val="000000"/>
                  </a:solidFill>
                  <a:latin typeface="Whitney 1"/>
                  <a:ea typeface="Whitney 1"/>
                  <a:cs typeface="Whitney 1"/>
                  <a:sym typeface="Whitney 1"/>
                </a:rPr>
                <a:t>Space is a major source of stress, frustration, and anxiety</a:t>
              </a:r>
            </a:p>
            <a:p>
              <a:pPr marL="518158" lvl="1" indent="-25907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So much time spent looking for a space to study, eat, be social</a:t>
              </a:r>
            </a:p>
            <a:p>
              <a:pPr marL="518158" lvl="1" indent="-25907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Chaotic environment, lack of structure</a:t>
              </a:r>
            </a:p>
            <a:p>
              <a:pPr marL="518158" lvl="1" indent="-259079" algn="l">
                <a:lnSpc>
                  <a:spcPts val="3119"/>
                </a:lnSpc>
                <a:buFont typeface="Arial"/>
                <a:buChar char="•"/>
              </a:pPr>
              <a:r>
                <a:rPr lang="en-US" sz="2399" b="1" u="none" strike="noStrike">
                  <a:solidFill>
                    <a:srgbClr val="000000"/>
                  </a:solidFill>
                  <a:latin typeface="Whitney 1"/>
                  <a:ea typeface="Whitney 1"/>
                  <a:cs typeface="Whitney 1"/>
                  <a:sym typeface="Whitney 1"/>
                </a:rPr>
                <a:t>Spaces are unclear, students want spaces to have certain "energies"</a:t>
              </a:r>
            </a:p>
            <a:p>
              <a:pPr marL="518158" lvl="1" indent="-25907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Students want more of all kinds of spaces</a:t>
              </a:r>
            </a:p>
            <a:p>
              <a:pPr marL="1036317" lvl="2" indent="-345439" algn="l">
                <a:lnSpc>
                  <a:spcPts val="3119"/>
                </a:lnSpc>
                <a:buFont typeface="Arial"/>
                <a:buChar char="⚬"/>
              </a:pPr>
              <a:r>
                <a:rPr lang="en-US" sz="2399" b="1" u="none" strike="noStrike">
                  <a:solidFill>
                    <a:srgbClr val="000000"/>
                  </a:solidFill>
                  <a:latin typeface="Whitney 1"/>
                  <a:ea typeface="Whitney 1"/>
                  <a:cs typeface="Whitney 1"/>
                  <a:sym typeface="Whitney 1"/>
                </a:rPr>
                <a:t>More social and community-building places</a:t>
              </a:r>
            </a:p>
            <a:p>
              <a:pPr marL="1036317" lvl="2" indent="-34543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Resource centres, Indigenous centre, graduate student spaces</a:t>
              </a:r>
            </a:p>
            <a:p>
              <a:pPr marL="1036317" lvl="2" indent="-34543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Cozy quiet spaces, group study spaces</a:t>
              </a:r>
            </a:p>
            <a:p>
              <a:pPr marL="1036317" lvl="2" indent="-34543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Studying is a part of social wellbeing</a:t>
              </a:r>
            </a:p>
            <a:p>
              <a:pPr marL="518158" lvl="1" indent="-25907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An indoor-outdoor space to extend year-round outdoor events</a:t>
              </a:r>
            </a:p>
            <a:p>
              <a:pPr marL="518158" lvl="1" indent="-25907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More nature</a:t>
              </a:r>
            </a:p>
          </p:txBody>
        </p:sp>
        <p:sp>
          <p:nvSpPr>
            <p:cNvPr id="6" name="TextBox 6"/>
            <p:cNvSpPr txBox="1"/>
            <p:nvPr/>
          </p:nvSpPr>
          <p:spPr>
            <a:xfrm>
              <a:off x="0" y="-57150"/>
              <a:ext cx="10777820" cy="701283"/>
            </a:xfrm>
            <a:prstGeom prst="rect">
              <a:avLst/>
            </a:prstGeom>
          </p:spPr>
          <p:txBody>
            <a:bodyPr lIns="0" tIns="0" rIns="0" bIns="0" rtlCol="0" anchor="t">
              <a:spAutoFit/>
            </a:bodyPr>
            <a:lstStyle/>
            <a:p>
              <a:pPr marL="0" lvl="0" indent="0" algn="l">
                <a:lnSpc>
                  <a:spcPts val="4173"/>
                </a:lnSpc>
                <a:spcBef>
                  <a:spcPct val="0"/>
                </a:spcBef>
              </a:pPr>
              <a:r>
                <a:rPr lang="en-US" sz="3210">
                  <a:solidFill>
                    <a:srgbClr val="000000"/>
                  </a:solidFill>
                  <a:latin typeface="Whitney 2"/>
                  <a:ea typeface="Whitney 2"/>
                  <a:cs typeface="Whitney 2"/>
                  <a:sym typeface="Whitney 2"/>
                </a:rPr>
                <a:t>Students Identified:</a:t>
              </a:r>
            </a:p>
          </p:txBody>
        </p:sp>
      </p:grpSp>
      <p:sp>
        <p:nvSpPr>
          <p:cNvPr id="7" name="TextBox 7"/>
          <p:cNvSpPr txBox="1"/>
          <p:nvPr/>
        </p:nvSpPr>
        <p:spPr>
          <a:xfrm>
            <a:off x="407951" y="4445699"/>
            <a:ext cx="6728124" cy="1424178"/>
          </a:xfrm>
          <a:prstGeom prst="rect">
            <a:avLst/>
          </a:prstGeom>
        </p:spPr>
        <p:txBody>
          <a:bodyPr lIns="0" tIns="0" rIns="0" bIns="0" rtlCol="0" anchor="t">
            <a:spAutoFit/>
          </a:bodyPr>
          <a:lstStyle/>
          <a:p>
            <a:pPr algn="l">
              <a:lnSpc>
                <a:spcPts val="3726"/>
              </a:lnSpc>
            </a:pPr>
            <a:r>
              <a:rPr lang="en-US" sz="3450">
                <a:solidFill>
                  <a:srgbClr val="000000"/>
                </a:solidFill>
                <a:latin typeface="Whitney 1"/>
                <a:ea typeface="Whitney 1"/>
                <a:cs typeface="Whitney 1"/>
                <a:sym typeface="Whitney 1"/>
              </a:rPr>
              <a:t>Refers to built and natural environment. Inclusive of feel, utility, access and other themes.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893774" y="1745624"/>
            <a:ext cx="16306512" cy="711327"/>
          </a:xfrm>
          <a:prstGeom prst="rect">
            <a:avLst/>
          </a:prstGeom>
        </p:spPr>
        <p:txBody>
          <a:bodyPr lIns="0" tIns="0" rIns="0" bIns="0" rtlCol="0" anchor="t">
            <a:spAutoFit/>
          </a:bodyPr>
          <a:lstStyle/>
          <a:p>
            <a:pPr algn="l">
              <a:lnSpc>
                <a:spcPts val="5184"/>
              </a:lnSpc>
            </a:pPr>
            <a:r>
              <a:rPr lang="en-US" sz="4800">
                <a:solidFill>
                  <a:srgbClr val="FFFFFF"/>
                </a:solidFill>
                <a:latin typeface="Whitney 2"/>
                <a:ea typeface="Whitney 2"/>
                <a:cs typeface="Whitney 2"/>
                <a:sym typeface="Whitney 2"/>
              </a:rPr>
              <a:t>UBC's Commitments to the Okanagan Charter</a:t>
            </a:r>
          </a:p>
        </p:txBody>
      </p:sp>
      <p:sp>
        <p:nvSpPr>
          <p:cNvPr id="4" name="TextBox 4"/>
          <p:cNvSpPr txBox="1"/>
          <p:nvPr/>
        </p:nvSpPr>
        <p:spPr>
          <a:xfrm>
            <a:off x="2005082" y="2280560"/>
            <a:ext cx="14277837" cy="5955030"/>
          </a:xfrm>
          <a:prstGeom prst="rect">
            <a:avLst/>
          </a:prstGeom>
        </p:spPr>
        <p:txBody>
          <a:bodyPr lIns="0" tIns="0" rIns="0" bIns="0" rtlCol="0" anchor="t">
            <a:spAutoFit/>
          </a:bodyPr>
          <a:lstStyle/>
          <a:p>
            <a:pPr marL="488632" lvl="1" indent="-244316" algn="l">
              <a:lnSpc>
                <a:spcPts val="4860"/>
              </a:lnSpc>
              <a:buFont typeface="Arial"/>
              <a:buChar char="•"/>
            </a:pPr>
            <a:r>
              <a:rPr lang="en-US" sz="2700">
                <a:solidFill>
                  <a:srgbClr val="FFFFFF"/>
                </a:solidFill>
                <a:latin typeface="Whitney 1"/>
                <a:ea typeface="Whitney 1"/>
                <a:cs typeface="Whitney 1"/>
                <a:sym typeface="Whitney 1"/>
              </a:rPr>
              <a:t>Include Wellbeing in the University’s strategic planning process </a:t>
            </a:r>
          </a:p>
          <a:p>
            <a:pPr marL="488632" lvl="1" indent="-244316" algn="l">
              <a:lnSpc>
                <a:spcPts val="4860"/>
              </a:lnSpc>
              <a:buFont typeface="Arial"/>
              <a:buChar char="•"/>
            </a:pPr>
            <a:r>
              <a:rPr lang="en-US" sz="2700">
                <a:solidFill>
                  <a:srgbClr val="FFFFFF"/>
                </a:solidFill>
                <a:latin typeface="Whitney 1"/>
                <a:ea typeface="Whitney 1"/>
                <a:cs typeface="Whitney 1"/>
                <a:sym typeface="Whitney 1"/>
              </a:rPr>
              <a:t>Implement actions in six priority areas: Built &amp; Natural Environments, Food &amp; Nutrition, Mental Health &amp; Resilience, Physical Activity, Social Connection, and Collaborative Leadership</a:t>
            </a:r>
          </a:p>
          <a:p>
            <a:pPr marL="488632" lvl="1" indent="-244316" algn="l">
              <a:lnSpc>
                <a:spcPts val="4860"/>
              </a:lnSpc>
              <a:buFont typeface="Arial"/>
              <a:buChar char="•"/>
            </a:pPr>
            <a:r>
              <a:rPr lang="en-US" sz="2700">
                <a:solidFill>
                  <a:srgbClr val="FFFFFF"/>
                </a:solidFill>
                <a:latin typeface="Whitney 1"/>
                <a:ea typeface="Whitney 1"/>
                <a:cs typeface="Whitney 1"/>
                <a:sym typeface="Whitney 1"/>
              </a:rPr>
              <a:t>Invest resources into strategic supports for faculties, administrative units, and our community to facilitate UBC-wide action on wellbeing</a:t>
            </a:r>
          </a:p>
          <a:p>
            <a:pPr marL="488632" lvl="1" indent="-244316" algn="l">
              <a:lnSpc>
                <a:spcPts val="4860"/>
              </a:lnSpc>
              <a:buFont typeface="Arial"/>
              <a:buChar char="•"/>
            </a:pPr>
            <a:r>
              <a:rPr lang="en-US" sz="2700">
                <a:solidFill>
                  <a:srgbClr val="FFFFFF"/>
                </a:solidFill>
                <a:latin typeface="Whitney 1"/>
                <a:ea typeface="Whitney 1"/>
                <a:cs typeface="Whitney 1"/>
                <a:sym typeface="Whitney 1"/>
              </a:rPr>
              <a:t>Evaluate and report on outcomes annually</a:t>
            </a:r>
          </a:p>
          <a:p>
            <a:pPr marL="488632" lvl="1" indent="-244316" algn="l">
              <a:lnSpc>
                <a:spcPts val="4860"/>
              </a:lnSpc>
              <a:buFont typeface="Arial"/>
              <a:buChar char="•"/>
            </a:pPr>
            <a:r>
              <a:rPr lang="en-US" sz="2700">
                <a:solidFill>
                  <a:srgbClr val="FFFFFF"/>
                </a:solidFill>
                <a:latin typeface="Whitney 1"/>
                <a:ea typeface="Whitney 1"/>
                <a:cs typeface="Whitney 1"/>
                <a:sym typeface="Whitney 1"/>
              </a:rPr>
              <a:t>Collaborate with community members to embed wellbeing into organizational plans, academic and operational policies, practices, workplans, and everyday decision making</a:t>
            </a:r>
          </a:p>
          <a:p>
            <a:pPr marL="488632" lvl="1" indent="-244316" algn="l">
              <a:lnSpc>
                <a:spcPts val="4860"/>
              </a:lnSpc>
              <a:buFont typeface="Arial"/>
              <a:buChar char="•"/>
            </a:pPr>
            <a:r>
              <a:rPr lang="en-US" sz="2700">
                <a:solidFill>
                  <a:srgbClr val="FFFFFF"/>
                </a:solidFill>
                <a:latin typeface="Whitney 1"/>
                <a:ea typeface="Whitney 1"/>
                <a:cs typeface="Whitney 1"/>
                <a:sym typeface="Whitney 1"/>
              </a:rPr>
              <a:t>Convene conversations and share best practices across Canadian and international campuses</a:t>
            </a:r>
          </a:p>
          <a:p>
            <a:pPr marL="488632" lvl="1" indent="-244316" algn="l">
              <a:lnSpc>
                <a:spcPts val="3240"/>
              </a:lnSpc>
            </a:pPr>
            <a:endParaRPr lang="en-US" sz="2700">
              <a:solidFill>
                <a:srgbClr val="FFFFFF"/>
              </a:solidFill>
              <a:latin typeface="Whitney 1"/>
              <a:ea typeface="Whitney 1"/>
              <a:cs typeface="Whitney 1"/>
              <a:sym typeface="Whitney 1"/>
            </a:endParaRPr>
          </a:p>
        </p:txBody>
      </p:sp>
      <p:sp>
        <p:nvSpPr>
          <p:cNvPr id="5" name="Freeform 5"/>
          <p:cNvSpPr/>
          <p:nvPr/>
        </p:nvSpPr>
        <p:spPr>
          <a:xfrm>
            <a:off x="152400" y="1524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6" name="Freeform 6"/>
          <p:cNvSpPr/>
          <p:nvPr/>
        </p:nvSpPr>
        <p:spPr>
          <a:xfrm>
            <a:off x="2450309" y="1638300"/>
            <a:ext cx="13692181" cy="7701852"/>
          </a:xfrm>
          <a:custGeom>
            <a:avLst/>
            <a:gdLst/>
            <a:ahLst/>
            <a:cxnLst/>
            <a:rect l="l" t="t" r="r" b="b"/>
            <a:pathLst>
              <a:path w="13692181" h="7701852">
                <a:moveTo>
                  <a:pt x="0" y="0"/>
                </a:moveTo>
                <a:lnTo>
                  <a:pt x="13692182" y="0"/>
                </a:lnTo>
                <a:lnTo>
                  <a:pt x="13692182" y="7701852"/>
                </a:lnTo>
                <a:lnTo>
                  <a:pt x="0" y="7701852"/>
                </a:lnTo>
                <a:lnTo>
                  <a:pt x="0" y="0"/>
                </a:lnTo>
                <a:close/>
              </a:path>
            </a:pathLst>
          </a:custGeom>
          <a:blipFill>
            <a:blip r:embed="rId4"/>
            <a:stretch>
              <a:fillRect/>
            </a:stretch>
          </a:blipFill>
        </p:spPr>
        <p:txBody>
          <a:bodyPr/>
          <a:lstStyle/>
          <a:p>
            <a:endParaRPr lang="en-US" dirty="0"/>
          </a:p>
        </p:txBody>
      </p:sp>
      <p:grpSp>
        <p:nvGrpSpPr>
          <p:cNvPr id="7" name="Group 7"/>
          <p:cNvGrpSpPr/>
          <p:nvPr/>
        </p:nvGrpSpPr>
        <p:grpSpPr>
          <a:xfrm>
            <a:off x="7070368" y="1950446"/>
            <a:ext cx="8695580" cy="4856281"/>
            <a:chOff x="0" y="0"/>
            <a:chExt cx="10524788" cy="5877851"/>
          </a:xfrm>
        </p:grpSpPr>
        <p:sp>
          <p:nvSpPr>
            <p:cNvPr id="8" name="Freeform 8"/>
            <p:cNvSpPr/>
            <p:nvPr/>
          </p:nvSpPr>
          <p:spPr>
            <a:xfrm>
              <a:off x="0" y="0"/>
              <a:ext cx="10526058" cy="5877851"/>
            </a:xfrm>
            <a:custGeom>
              <a:avLst/>
              <a:gdLst/>
              <a:ahLst/>
              <a:cxnLst/>
              <a:rect l="l" t="t" r="r" b="b"/>
              <a:pathLst>
                <a:path w="10526058" h="5877851">
                  <a:moveTo>
                    <a:pt x="9920665" y="0"/>
                  </a:moveTo>
                  <a:lnTo>
                    <a:pt x="604123" y="0"/>
                  </a:lnTo>
                  <a:cubicBezTo>
                    <a:pt x="269435" y="0"/>
                    <a:pt x="0" y="150473"/>
                    <a:pt x="0" y="337389"/>
                  </a:cubicBezTo>
                  <a:lnTo>
                    <a:pt x="0" y="5541638"/>
                  </a:lnTo>
                  <a:cubicBezTo>
                    <a:pt x="0" y="5727378"/>
                    <a:pt x="269435" y="5877851"/>
                    <a:pt x="604123" y="5877851"/>
                  </a:cubicBezTo>
                  <a:lnTo>
                    <a:pt x="9922771" y="5877851"/>
                  </a:lnTo>
                  <a:cubicBezTo>
                    <a:pt x="10255354" y="5877851"/>
                    <a:pt x="10526058" y="5727378"/>
                    <a:pt x="10526058" y="5540463"/>
                  </a:cubicBezTo>
                  <a:lnTo>
                    <a:pt x="10526058" y="337389"/>
                  </a:lnTo>
                  <a:cubicBezTo>
                    <a:pt x="10524789" y="150473"/>
                    <a:pt x="10255354" y="0"/>
                    <a:pt x="9920665" y="0"/>
                  </a:cubicBezTo>
                  <a:close/>
                </a:path>
              </a:pathLst>
            </a:custGeom>
            <a:blipFill>
              <a:blip r:embed="rId5"/>
              <a:stretch>
                <a:fillRect l="-3693" r="-3693"/>
              </a:stretch>
            </a:blipFill>
          </p:spPr>
        </p:sp>
      </p:grpSp>
      <p:sp>
        <p:nvSpPr>
          <p:cNvPr id="9" name="TextBox 8">
            <a:extLst>
              <a:ext uri="{FF2B5EF4-FFF2-40B4-BE49-F238E27FC236}">
                <a16:creationId xmlns:a16="http://schemas.microsoft.com/office/drawing/2014/main" id="{794E756B-7276-17C9-0C97-4186949FEF90}"/>
              </a:ext>
            </a:extLst>
          </p:cNvPr>
          <p:cNvSpPr txBox="1"/>
          <p:nvPr/>
        </p:nvSpPr>
        <p:spPr>
          <a:xfrm>
            <a:off x="3429000" y="2051410"/>
            <a:ext cx="2819400" cy="954107"/>
          </a:xfrm>
          <a:prstGeom prst="rect">
            <a:avLst/>
          </a:prstGeom>
          <a:solidFill>
            <a:schemeClr val="bg1"/>
          </a:solidFill>
        </p:spPr>
        <p:txBody>
          <a:bodyPr wrap="square" rtlCol="0">
            <a:spAutoFit/>
          </a:bodyPr>
          <a:lstStyle/>
          <a:p>
            <a:pPr algn="ctr"/>
            <a:r>
              <a:rPr lang="en-US" sz="2800" b="1" dirty="0">
                <a:solidFill>
                  <a:srgbClr val="92D050"/>
                </a:solidFill>
                <a:ea typeface="Bodoni Ornaments" pitchFamily="2" charset="0"/>
                <a:cs typeface="Al Bayan" pitchFamily="2" charset="-78"/>
              </a:rPr>
              <a:t>Campus Wellness and Education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441519" y="1342033"/>
            <a:ext cx="8859234" cy="3465195"/>
          </a:xfrm>
          <a:prstGeom prst="rect">
            <a:avLst/>
          </a:prstGeom>
        </p:spPr>
        <p:txBody>
          <a:bodyPr lIns="0" tIns="0" rIns="0" bIns="0" rtlCol="0" anchor="t">
            <a:spAutoFit/>
          </a:bodyPr>
          <a:lstStyle/>
          <a:p>
            <a:pPr marL="0" lvl="0" indent="0" algn="l">
              <a:lnSpc>
                <a:spcPts val="8910"/>
              </a:lnSpc>
            </a:pPr>
            <a:r>
              <a:rPr lang="en-US" sz="8100" b="1">
                <a:solidFill>
                  <a:srgbClr val="0C2344"/>
                </a:solidFill>
                <a:latin typeface="Whitney 2"/>
                <a:ea typeface="Whitney 2"/>
                <a:cs typeface="Whitney 2"/>
                <a:sym typeface="Whitney 2"/>
              </a:rPr>
              <a:t>Institution: Connection to UBCO</a:t>
            </a:r>
          </a:p>
        </p:txBody>
      </p:sp>
      <p:grpSp>
        <p:nvGrpSpPr>
          <p:cNvPr id="4" name="Group 4"/>
          <p:cNvGrpSpPr/>
          <p:nvPr/>
        </p:nvGrpSpPr>
        <p:grpSpPr>
          <a:xfrm>
            <a:off x="8522010" y="1829410"/>
            <a:ext cx="7036283" cy="6608622"/>
            <a:chOff x="0" y="0"/>
            <a:chExt cx="9381711" cy="8811496"/>
          </a:xfrm>
        </p:grpSpPr>
        <p:sp>
          <p:nvSpPr>
            <p:cNvPr id="5" name="TextBox 5"/>
            <p:cNvSpPr txBox="1"/>
            <p:nvPr/>
          </p:nvSpPr>
          <p:spPr>
            <a:xfrm>
              <a:off x="0" y="1003536"/>
              <a:ext cx="9381711" cy="7807960"/>
            </a:xfrm>
            <a:prstGeom prst="rect">
              <a:avLst/>
            </a:prstGeom>
          </p:spPr>
          <p:txBody>
            <a:bodyPr lIns="0" tIns="0" rIns="0" bIns="0" rtlCol="0" anchor="t">
              <a:spAutoFit/>
            </a:bodyPr>
            <a:lstStyle/>
            <a:p>
              <a:pPr marL="518158" lvl="1" indent="-25907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Policy and policy interpretation barriers to supporting social wellbeing</a:t>
              </a:r>
            </a:p>
            <a:p>
              <a:pPr marL="518158" lvl="1" indent="-25907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Perception that students are commodities, do not value students as a whole person</a:t>
              </a:r>
            </a:p>
            <a:p>
              <a:pPr marL="518158" lvl="1" indent="-25907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Performative actions towards diversity, equity, inclusion</a:t>
              </a:r>
            </a:p>
            <a:p>
              <a:pPr marL="1036317" lvl="2" indent="-34543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"Taking credit" for work they are "not really doing"</a:t>
              </a:r>
            </a:p>
            <a:p>
              <a:pPr marL="1036317" lvl="2" indent="-34543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Not collaborating</a:t>
              </a:r>
            </a:p>
            <a:p>
              <a:pPr marL="1036317" lvl="2" indent="-34543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Tokenizing IBPOC in promotion/communications</a:t>
              </a:r>
            </a:p>
            <a:p>
              <a:pPr marL="518158" lvl="1" indent="-25907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Inauthentic, not transparent communication</a:t>
              </a:r>
            </a:p>
            <a:p>
              <a:pPr marL="1036317" lvl="2" indent="-34543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Asks questions then "doesn’t listen" or "care"</a:t>
              </a:r>
            </a:p>
            <a:p>
              <a:pPr marL="1036317" lvl="2" indent="-34543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Sense of condescension</a:t>
              </a:r>
            </a:p>
            <a:p>
              <a:pPr marL="1036317" lvl="2" indent="-345439" algn="l">
                <a:lnSpc>
                  <a:spcPts val="3119"/>
                </a:lnSpc>
                <a:spcBef>
                  <a:spcPct val="0"/>
                </a:spcBef>
                <a:buFont typeface="Arial"/>
                <a:buChar char="⚬"/>
              </a:pPr>
              <a:r>
                <a:rPr lang="en-US" sz="2399" b="1" u="none" strike="noStrike">
                  <a:solidFill>
                    <a:srgbClr val="000000"/>
                  </a:solidFill>
                  <a:latin typeface="Whitney 1"/>
                  <a:ea typeface="Whitney 1"/>
                  <a:cs typeface="Whitney 1"/>
                  <a:sym typeface="Whitney 1"/>
                </a:rPr>
                <a:t>Hierarchical decision-making</a:t>
              </a:r>
            </a:p>
          </p:txBody>
        </p:sp>
        <p:sp>
          <p:nvSpPr>
            <p:cNvPr id="6" name="TextBox 6"/>
            <p:cNvSpPr txBox="1"/>
            <p:nvPr/>
          </p:nvSpPr>
          <p:spPr>
            <a:xfrm>
              <a:off x="0" y="-47625"/>
              <a:ext cx="9381711" cy="856192"/>
            </a:xfrm>
            <a:prstGeom prst="rect">
              <a:avLst/>
            </a:prstGeom>
          </p:spPr>
          <p:txBody>
            <a:bodyPr lIns="0" tIns="0" rIns="0" bIns="0" rtlCol="0" anchor="t">
              <a:spAutoFit/>
            </a:bodyPr>
            <a:lstStyle/>
            <a:p>
              <a:pPr marL="0" lvl="0" indent="0" algn="l">
                <a:lnSpc>
                  <a:spcPts val="5199"/>
                </a:lnSpc>
                <a:spcBef>
                  <a:spcPct val="0"/>
                </a:spcBef>
              </a:pPr>
              <a:r>
                <a:rPr lang="en-US" sz="3999">
                  <a:solidFill>
                    <a:srgbClr val="000000"/>
                  </a:solidFill>
                  <a:latin typeface="Whitney 1"/>
                  <a:ea typeface="Whitney 1"/>
                  <a:cs typeface="Whitney 1"/>
                  <a:sym typeface="Whitney 1"/>
                </a:rPr>
                <a:t>Students identified:</a:t>
              </a:r>
            </a:p>
          </p:txBody>
        </p:sp>
      </p:grpSp>
      <p:sp>
        <p:nvSpPr>
          <p:cNvPr id="7" name="TextBox 7"/>
          <p:cNvSpPr txBox="1"/>
          <p:nvPr/>
        </p:nvSpPr>
        <p:spPr>
          <a:xfrm>
            <a:off x="441519" y="4992557"/>
            <a:ext cx="6963255" cy="2357628"/>
          </a:xfrm>
          <a:prstGeom prst="rect">
            <a:avLst/>
          </a:prstGeom>
        </p:spPr>
        <p:txBody>
          <a:bodyPr lIns="0" tIns="0" rIns="0" bIns="0" rtlCol="0" anchor="t">
            <a:spAutoFit/>
          </a:bodyPr>
          <a:lstStyle/>
          <a:p>
            <a:pPr algn="l">
              <a:lnSpc>
                <a:spcPts val="3726"/>
              </a:lnSpc>
            </a:pPr>
            <a:r>
              <a:rPr lang="en-US" sz="3450">
                <a:solidFill>
                  <a:srgbClr val="000000"/>
                </a:solidFill>
                <a:latin typeface="Whitney 1"/>
                <a:ea typeface="Whitney 1"/>
                <a:cs typeface="Whitney 1"/>
                <a:sym typeface="Whitney 1"/>
              </a:rPr>
              <a:t>Refers to relationship to UBC and institutional affinity—issues related to systemic racism, representation in print media/recruitment, survey fatigue etc.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1028700" y="2302668"/>
            <a:ext cx="15306735" cy="5760721"/>
          </a:xfrm>
          <a:prstGeom prst="rect">
            <a:avLst/>
          </a:prstGeom>
        </p:spPr>
        <p:txBody>
          <a:bodyPr lIns="0" tIns="0" rIns="0" bIns="0" rtlCol="0" anchor="t">
            <a:spAutoFit/>
          </a:bodyPr>
          <a:lstStyle/>
          <a:p>
            <a:pPr algn="l">
              <a:lnSpc>
                <a:spcPts val="3240"/>
              </a:lnSpc>
            </a:pPr>
            <a:endParaRPr/>
          </a:p>
          <a:p>
            <a:pPr algn="l">
              <a:lnSpc>
                <a:spcPts val="3240"/>
              </a:lnSpc>
            </a:pPr>
            <a:r>
              <a:rPr lang="en-US" sz="3000">
                <a:solidFill>
                  <a:srgbClr val="000000"/>
                </a:solidFill>
                <a:latin typeface="Whitney 1"/>
                <a:ea typeface="Whitney 1"/>
                <a:cs typeface="Whitney 1"/>
                <a:sym typeface="Whitney 1"/>
              </a:rPr>
              <a:t>"Every year, without fail, they're like, 'Hey, we're planning on increasing tuition. Give us your feedback'. And then, like, two months later, without fail, they're like, 'We heard your feedback, but we're going to do it anyway.' "</a:t>
            </a:r>
          </a:p>
          <a:p>
            <a:pPr algn="l">
              <a:lnSpc>
                <a:spcPts val="3240"/>
              </a:lnSpc>
            </a:pPr>
            <a:endParaRPr lang="en-US" sz="3000">
              <a:solidFill>
                <a:srgbClr val="000000"/>
              </a:solidFill>
              <a:latin typeface="Whitney 1"/>
              <a:ea typeface="Whitney 1"/>
              <a:cs typeface="Whitney 1"/>
              <a:sym typeface="Whitney 1"/>
            </a:endParaRPr>
          </a:p>
          <a:p>
            <a:pPr algn="l">
              <a:lnSpc>
                <a:spcPts val="3240"/>
              </a:lnSpc>
            </a:pPr>
            <a:r>
              <a:rPr lang="en-US" sz="3000">
                <a:solidFill>
                  <a:srgbClr val="000000"/>
                </a:solidFill>
                <a:latin typeface="Whitney 1"/>
                <a:ea typeface="Whitney 1"/>
                <a:cs typeface="Whitney 1"/>
                <a:sym typeface="Whitney 1"/>
              </a:rPr>
              <a:t>"Whoever makes money off of UBC, they just wanna earn that money and they don't really care about the education of students. They don't care if students go broke trying to study here.”</a:t>
            </a:r>
          </a:p>
          <a:p>
            <a:pPr algn="l">
              <a:lnSpc>
                <a:spcPts val="3240"/>
              </a:lnSpc>
            </a:pPr>
            <a:endParaRPr lang="en-US" sz="3000">
              <a:solidFill>
                <a:srgbClr val="000000"/>
              </a:solidFill>
              <a:latin typeface="Whitney 1"/>
              <a:ea typeface="Whitney 1"/>
              <a:cs typeface="Whitney 1"/>
              <a:sym typeface="Whitney 1"/>
            </a:endParaRPr>
          </a:p>
          <a:p>
            <a:pPr algn="l">
              <a:lnSpc>
                <a:spcPts val="3240"/>
              </a:lnSpc>
            </a:pPr>
            <a:r>
              <a:rPr lang="en-US" sz="3000">
                <a:solidFill>
                  <a:srgbClr val="000000"/>
                </a:solidFill>
                <a:latin typeface="Whitney 1"/>
                <a:ea typeface="Whitney 1"/>
                <a:cs typeface="Whitney 1"/>
                <a:sym typeface="Whitney 1"/>
              </a:rPr>
              <a:t>‘like when I introduced myself to my classmates, that are not international students, some of the questions like I was asked, like saying I came from [country]. I just feel like I was excluded from the rest of the group, stuff about like my race, my ancestry and those sorts of stuff. And then also like my education qualification, like some from some of the professors as well."</a:t>
            </a:r>
          </a:p>
          <a:p>
            <a:pPr algn="l">
              <a:lnSpc>
                <a:spcPts val="3240"/>
              </a:lnSpc>
            </a:pPr>
            <a:endParaRPr lang="en-US" sz="3000">
              <a:solidFill>
                <a:srgbClr val="000000"/>
              </a:solidFill>
              <a:latin typeface="Whitney 1"/>
              <a:ea typeface="Whitney 1"/>
              <a:cs typeface="Whitney 1"/>
              <a:sym typeface="Whitney 1"/>
            </a:endParaRPr>
          </a:p>
          <a:p>
            <a:pPr algn="l">
              <a:lnSpc>
                <a:spcPts val="3240"/>
              </a:lnSpc>
            </a:pPr>
            <a:endParaRPr lang="en-US" sz="3000">
              <a:solidFill>
                <a:srgbClr val="000000"/>
              </a:solidFill>
              <a:latin typeface="Whitney 1"/>
              <a:ea typeface="Whitney 1"/>
              <a:cs typeface="Whitney 1"/>
              <a:sym typeface="Whitney 1"/>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449013" y="1534525"/>
            <a:ext cx="6491853" cy="894398"/>
          </a:xfrm>
          <a:prstGeom prst="rect">
            <a:avLst/>
          </a:prstGeom>
        </p:spPr>
        <p:txBody>
          <a:bodyPr lIns="0" tIns="0" rIns="0" bIns="0" rtlCol="0" anchor="t">
            <a:spAutoFit/>
          </a:bodyPr>
          <a:lstStyle/>
          <a:p>
            <a:pPr marL="0" lvl="0" indent="0" algn="l">
              <a:lnSpc>
                <a:spcPts val="6517"/>
              </a:lnSpc>
            </a:pPr>
            <a:r>
              <a:rPr lang="en-US" sz="5925" b="1">
                <a:solidFill>
                  <a:srgbClr val="0C2344"/>
                </a:solidFill>
                <a:latin typeface="Whitney 2"/>
                <a:ea typeface="Whitney 2"/>
                <a:cs typeface="Whitney 2"/>
                <a:sym typeface="Whitney 2"/>
              </a:rPr>
              <a:t>Social Determinants</a:t>
            </a:r>
          </a:p>
        </p:txBody>
      </p:sp>
      <p:grpSp>
        <p:nvGrpSpPr>
          <p:cNvPr id="4" name="Group 4"/>
          <p:cNvGrpSpPr/>
          <p:nvPr/>
        </p:nvGrpSpPr>
        <p:grpSpPr>
          <a:xfrm>
            <a:off x="8891568" y="1694341"/>
            <a:ext cx="7036283" cy="4318177"/>
            <a:chOff x="0" y="0"/>
            <a:chExt cx="9381711" cy="5757569"/>
          </a:xfrm>
        </p:grpSpPr>
        <p:sp>
          <p:nvSpPr>
            <p:cNvPr id="5" name="TextBox 5"/>
            <p:cNvSpPr txBox="1"/>
            <p:nvPr/>
          </p:nvSpPr>
          <p:spPr>
            <a:xfrm>
              <a:off x="0" y="1013061"/>
              <a:ext cx="9381711" cy="4744508"/>
            </a:xfrm>
            <a:prstGeom prst="rect">
              <a:avLst/>
            </a:prstGeom>
          </p:spPr>
          <p:txBody>
            <a:bodyPr lIns="0" tIns="0" rIns="0" bIns="0" rtlCol="0" anchor="t">
              <a:spAutoFit/>
            </a:bodyPr>
            <a:lstStyle/>
            <a:p>
              <a:pPr marL="431799" lvl="1" indent="-215899" algn="l">
                <a:lnSpc>
                  <a:spcPts val="2599"/>
                </a:lnSpc>
                <a:spcBef>
                  <a:spcPct val="0"/>
                </a:spcBef>
                <a:buFont typeface="Arial"/>
                <a:buChar char="•"/>
              </a:pPr>
              <a:r>
                <a:rPr lang="en-US" sz="1999" b="1" u="none" strike="noStrike">
                  <a:solidFill>
                    <a:srgbClr val="000000"/>
                  </a:solidFill>
                  <a:latin typeface="Whitney 1"/>
                  <a:ea typeface="Whitney 1"/>
                  <a:cs typeface="Whitney 1"/>
                  <a:sym typeface="Whitney 1"/>
                </a:rPr>
                <a:t>Poverty and low income in general compromise the capacity to engage in extracurricular activities</a:t>
              </a:r>
            </a:p>
            <a:p>
              <a:pPr marL="431799" lvl="1" indent="-215899" algn="l">
                <a:lnSpc>
                  <a:spcPts val="2599"/>
                </a:lnSpc>
                <a:spcBef>
                  <a:spcPct val="0"/>
                </a:spcBef>
                <a:buFont typeface="Arial"/>
                <a:buChar char="•"/>
              </a:pPr>
              <a:r>
                <a:rPr lang="en-US" sz="1999" b="1" u="none" strike="noStrike">
                  <a:solidFill>
                    <a:srgbClr val="000000"/>
                  </a:solidFill>
                  <a:latin typeface="Whitney 1"/>
                  <a:ea typeface="Whitney 1"/>
                  <a:cs typeface="Whitney 1"/>
                  <a:sym typeface="Whitney 1"/>
                </a:rPr>
                <a:t>Cost of housing and difficulties in finding housing is very stressful.</a:t>
              </a:r>
            </a:p>
            <a:p>
              <a:pPr marL="431799" lvl="1" indent="-215899" algn="l">
                <a:lnSpc>
                  <a:spcPts val="2599"/>
                </a:lnSpc>
                <a:spcBef>
                  <a:spcPct val="0"/>
                </a:spcBef>
                <a:buFont typeface="Arial"/>
                <a:buChar char="•"/>
              </a:pPr>
              <a:r>
                <a:rPr lang="en-US" sz="1999" b="1" u="none" strike="noStrike">
                  <a:solidFill>
                    <a:srgbClr val="000000"/>
                  </a:solidFill>
                  <a:latin typeface="Whitney 1"/>
                  <a:ea typeface="Whitney 1"/>
                  <a:cs typeface="Whitney 1"/>
                  <a:sym typeface="Whitney 1"/>
                </a:rPr>
                <a:t>Cost of food results in not going out with friends.</a:t>
              </a:r>
            </a:p>
            <a:p>
              <a:pPr marL="431799" lvl="1" indent="-215899" algn="l">
                <a:lnSpc>
                  <a:spcPts val="2599"/>
                </a:lnSpc>
                <a:spcBef>
                  <a:spcPct val="0"/>
                </a:spcBef>
                <a:buFont typeface="Arial"/>
                <a:buChar char="•"/>
              </a:pPr>
              <a:r>
                <a:rPr lang="en-US" sz="1999" b="1" u="none" strike="noStrike">
                  <a:solidFill>
                    <a:srgbClr val="000000"/>
                  </a:solidFill>
                  <a:latin typeface="Whitney 1"/>
                  <a:ea typeface="Whitney 1"/>
                  <a:cs typeface="Whitney 1"/>
                  <a:sym typeface="Whitney 1"/>
                </a:rPr>
                <a:t>Cost of education (tuition, textbooks, extras)</a:t>
              </a:r>
            </a:p>
            <a:p>
              <a:pPr marL="431799" lvl="1" indent="-215899" algn="l">
                <a:lnSpc>
                  <a:spcPts val="2599"/>
                </a:lnSpc>
                <a:spcBef>
                  <a:spcPct val="0"/>
                </a:spcBef>
                <a:buFont typeface="Arial"/>
                <a:buChar char="•"/>
              </a:pPr>
              <a:r>
                <a:rPr lang="en-US" sz="1999" b="1" u="none" strike="noStrike">
                  <a:solidFill>
                    <a:srgbClr val="000000"/>
                  </a:solidFill>
                  <a:latin typeface="Whitney 1"/>
                  <a:ea typeface="Whitney 1"/>
                  <a:cs typeface="Whitney 1"/>
                  <a:sym typeface="Whitney 1"/>
                </a:rPr>
                <a:t>Transportation</a:t>
              </a:r>
            </a:p>
            <a:p>
              <a:pPr marL="863598" lvl="2" indent="-287866" algn="l">
                <a:lnSpc>
                  <a:spcPts val="2599"/>
                </a:lnSpc>
                <a:spcBef>
                  <a:spcPct val="0"/>
                </a:spcBef>
                <a:buFont typeface="Arial"/>
                <a:buChar char="⚬"/>
              </a:pPr>
              <a:r>
                <a:rPr lang="en-US" sz="1999" b="1" u="none" strike="noStrike">
                  <a:solidFill>
                    <a:srgbClr val="000000"/>
                  </a:solidFill>
                  <a:latin typeface="Whitney 1"/>
                  <a:ea typeface="Whitney 1"/>
                  <a:cs typeface="Whitney 1"/>
                  <a:sym typeface="Whitney 1"/>
                </a:rPr>
                <a:t>Cost of parking</a:t>
              </a:r>
            </a:p>
            <a:p>
              <a:pPr marL="863598" lvl="2" indent="-287866" algn="l">
                <a:lnSpc>
                  <a:spcPts val="2599"/>
                </a:lnSpc>
                <a:spcBef>
                  <a:spcPct val="0"/>
                </a:spcBef>
                <a:buFont typeface="Arial"/>
                <a:buChar char="⚬"/>
              </a:pPr>
              <a:r>
                <a:rPr lang="en-US" sz="1999" b="1" u="none" strike="noStrike">
                  <a:solidFill>
                    <a:srgbClr val="000000"/>
                  </a:solidFill>
                  <a:latin typeface="Whitney 1"/>
                  <a:ea typeface="Whitney 1"/>
                  <a:cs typeface="Whitney 1"/>
                  <a:sym typeface="Whitney 1"/>
                </a:rPr>
                <a:t>Time cost of some transportation</a:t>
              </a:r>
            </a:p>
            <a:p>
              <a:pPr marL="1295397" lvl="3" indent="-323849" algn="l">
                <a:lnSpc>
                  <a:spcPts val="2599"/>
                </a:lnSpc>
                <a:spcBef>
                  <a:spcPct val="0"/>
                </a:spcBef>
                <a:buFont typeface="Arial"/>
                <a:buChar char="￭"/>
              </a:pPr>
              <a:r>
                <a:rPr lang="en-US" sz="1999" b="1" u="none" strike="noStrike">
                  <a:solidFill>
                    <a:srgbClr val="000000"/>
                  </a:solidFill>
                  <a:latin typeface="Whitney 1"/>
                  <a:ea typeface="Whitney 1"/>
                  <a:cs typeface="Whitney 1"/>
                  <a:sym typeface="Whitney 1"/>
                </a:rPr>
                <a:t>Location of campus in general</a:t>
              </a:r>
            </a:p>
            <a:p>
              <a:pPr marL="1295397" lvl="3" indent="-323849" algn="l">
                <a:lnSpc>
                  <a:spcPts val="2599"/>
                </a:lnSpc>
                <a:spcBef>
                  <a:spcPct val="0"/>
                </a:spcBef>
                <a:buFont typeface="Arial"/>
                <a:buChar char="￭"/>
              </a:pPr>
              <a:r>
                <a:rPr lang="en-US" sz="1999" b="1" u="none" strike="noStrike">
                  <a:solidFill>
                    <a:srgbClr val="000000"/>
                  </a:solidFill>
                  <a:latin typeface="Whitney 1"/>
                  <a:ea typeface="Whitney 1"/>
                  <a:cs typeface="Whitney 1"/>
                  <a:sym typeface="Whitney 1"/>
                </a:rPr>
                <a:t>Bussing versus driving</a:t>
              </a:r>
            </a:p>
          </p:txBody>
        </p:sp>
        <p:sp>
          <p:nvSpPr>
            <p:cNvPr id="6" name="TextBox 6"/>
            <p:cNvSpPr txBox="1"/>
            <p:nvPr/>
          </p:nvSpPr>
          <p:spPr>
            <a:xfrm>
              <a:off x="0" y="-47625"/>
              <a:ext cx="9381711" cy="856192"/>
            </a:xfrm>
            <a:prstGeom prst="rect">
              <a:avLst/>
            </a:prstGeom>
          </p:spPr>
          <p:txBody>
            <a:bodyPr lIns="0" tIns="0" rIns="0" bIns="0" rtlCol="0" anchor="t">
              <a:spAutoFit/>
            </a:bodyPr>
            <a:lstStyle/>
            <a:p>
              <a:pPr marL="0" lvl="0" indent="0" algn="l">
                <a:lnSpc>
                  <a:spcPts val="5199"/>
                </a:lnSpc>
                <a:spcBef>
                  <a:spcPct val="0"/>
                </a:spcBef>
              </a:pPr>
              <a:r>
                <a:rPr lang="en-US" sz="3999">
                  <a:solidFill>
                    <a:srgbClr val="000000"/>
                  </a:solidFill>
                  <a:latin typeface="Whitney 1"/>
                  <a:ea typeface="Whitney 1"/>
                  <a:cs typeface="Whitney 1"/>
                  <a:sym typeface="Whitney 1"/>
                </a:rPr>
                <a:t>Students Identified:</a:t>
              </a:r>
            </a:p>
          </p:txBody>
        </p:sp>
      </p:grpSp>
      <p:sp>
        <p:nvSpPr>
          <p:cNvPr id="7" name="TextBox 7"/>
          <p:cNvSpPr txBox="1"/>
          <p:nvPr/>
        </p:nvSpPr>
        <p:spPr>
          <a:xfrm>
            <a:off x="449013" y="2634625"/>
            <a:ext cx="7312282" cy="3757803"/>
          </a:xfrm>
          <a:prstGeom prst="rect">
            <a:avLst/>
          </a:prstGeom>
        </p:spPr>
        <p:txBody>
          <a:bodyPr lIns="0" tIns="0" rIns="0" bIns="0" rtlCol="0" anchor="t">
            <a:spAutoFit/>
          </a:bodyPr>
          <a:lstStyle/>
          <a:p>
            <a:pPr algn="l">
              <a:lnSpc>
                <a:spcPts val="3726"/>
              </a:lnSpc>
            </a:pPr>
            <a:r>
              <a:rPr lang="en-US" sz="3450">
                <a:solidFill>
                  <a:srgbClr val="000000"/>
                </a:solidFill>
                <a:latin typeface="Whitney 1"/>
                <a:ea typeface="Whitney 1"/>
                <a:cs typeface="Whitney 1"/>
                <a:sym typeface="Whitney 1"/>
              </a:rPr>
              <a:t>Refers to a set of structural conditions which affect individual health outcomes, and contribute to mental health disparities within and between populations. These structural conditions include factors such as income, employment, socioeconomic status, education, food security, etc.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2"/>
            <a:stretch>
              <a:fillRect l="-1153" b="-566"/>
            </a:stretch>
          </a:blipFill>
        </p:spPr>
      </p:sp>
      <p:sp>
        <p:nvSpPr>
          <p:cNvPr id="3" name="TextBox 3"/>
          <p:cNvSpPr txBox="1"/>
          <p:nvPr/>
        </p:nvSpPr>
        <p:spPr>
          <a:xfrm>
            <a:off x="1919900" y="2432209"/>
            <a:ext cx="13926510" cy="5520690"/>
          </a:xfrm>
          <a:prstGeom prst="rect">
            <a:avLst/>
          </a:prstGeom>
        </p:spPr>
        <p:txBody>
          <a:bodyPr lIns="0" tIns="0" rIns="0" bIns="0" rtlCol="0" anchor="t">
            <a:spAutoFit/>
          </a:bodyPr>
          <a:lstStyle/>
          <a:p>
            <a:pPr marL="452437" lvl="1" indent="-226219" algn="l">
              <a:lnSpc>
                <a:spcPts val="2429"/>
              </a:lnSpc>
              <a:buFont typeface="Arial"/>
              <a:buChar char="•"/>
            </a:pPr>
            <a:r>
              <a:rPr lang="en-US" sz="2499">
                <a:solidFill>
                  <a:srgbClr val="000000"/>
                </a:solidFill>
                <a:latin typeface="Whitney 1"/>
                <a:ea typeface="Whitney 1"/>
                <a:cs typeface="Whitney 1"/>
                <a:sym typeface="Whitney 1"/>
              </a:rPr>
              <a:t>“so many students are already struggling with food insecurity... Maybe even to the extremities of like, poverty and like being broke in general”</a:t>
            </a:r>
          </a:p>
          <a:p>
            <a:pPr algn="l">
              <a:lnSpc>
                <a:spcPts val="2429"/>
              </a:lnSpc>
            </a:pPr>
            <a:endParaRPr lang="en-US" sz="2499">
              <a:solidFill>
                <a:srgbClr val="000000"/>
              </a:solidFill>
              <a:latin typeface="Whitney 1"/>
              <a:ea typeface="Whitney 1"/>
              <a:cs typeface="Whitney 1"/>
              <a:sym typeface="Whitney 1"/>
            </a:endParaRPr>
          </a:p>
          <a:p>
            <a:pPr marL="452437" lvl="1" indent="-226219" algn="l">
              <a:lnSpc>
                <a:spcPts val="2429"/>
              </a:lnSpc>
              <a:buFont typeface="Arial"/>
              <a:buChar char="•"/>
            </a:pPr>
            <a:r>
              <a:rPr lang="en-US" sz="2499">
                <a:solidFill>
                  <a:srgbClr val="000000"/>
                </a:solidFill>
                <a:latin typeface="Whitney 1"/>
                <a:ea typeface="Whitney 1"/>
                <a:cs typeface="Whitney 1"/>
                <a:sym typeface="Whitney 1"/>
              </a:rPr>
              <a:t>“Your food skill workshops, do them all the time. Like I'm scheduled for one today folks and I’m also scheduled for one next week, It means that I don't have to eat the same thing seven days a week, so to have something different and to do it in such a communal way with a bunch of other people to socialize It's been a good marker for my like, mental health and wellbeing”</a:t>
            </a:r>
          </a:p>
          <a:p>
            <a:pPr algn="l">
              <a:lnSpc>
                <a:spcPts val="2429"/>
              </a:lnSpc>
            </a:pPr>
            <a:endParaRPr lang="en-US" sz="2499">
              <a:solidFill>
                <a:srgbClr val="000000"/>
              </a:solidFill>
              <a:latin typeface="Whitney 1"/>
              <a:ea typeface="Whitney 1"/>
              <a:cs typeface="Whitney 1"/>
              <a:sym typeface="Whitney 1"/>
            </a:endParaRPr>
          </a:p>
          <a:p>
            <a:pPr algn="l">
              <a:lnSpc>
                <a:spcPts val="2429"/>
              </a:lnSpc>
            </a:pPr>
            <a:endParaRPr lang="en-US" sz="2499">
              <a:solidFill>
                <a:srgbClr val="000000"/>
              </a:solidFill>
              <a:latin typeface="Whitney 1"/>
              <a:ea typeface="Whitney 1"/>
              <a:cs typeface="Whitney 1"/>
              <a:sym typeface="Whitney 1"/>
            </a:endParaRPr>
          </a:p>
          <a:p>
            <a:pPr marL="452437" lvl="1" indent="-226219" algn="l">
              <a:lnSpc>
                <a:spcPts val="2429"/>
              </a:lnSpc>
              <a:buFont typeface="Arial"/>
              <a:buChar char="•"/>
            </a:pPr>
            <a:r>
              <a:rPr lang="en-US" sz="2499">
                <a:solidFill>
                  <a:srgbClr val="000000"/>
                </a:solidFill>
                <a:latin typeface="Whitney 1"/>
                <a:ea typeface="Whitney 1"/>
                <a:cs typeface="Whitney 1"/>
                <a:sym typeface="Whitney 1"/>
              </a:rPr>
              <a:t>“You need the basics...which is health, which is good security, which is housing, which is if you have like disability or mobility issues to going up the hill to go all the way cascades and getting like that accommodation there, that's not possible. And even that's just in the summer, so imagine the winters all of that, like UBC needs to  think outside the classroom."</a:t>
            </a:r>
          </a:p>
          <a:p>
            <a:pPr algn="l">
              <a:lnSpc>
                <a:spcPts val="2429"/>
              </a:lnSpc>
            </a:pPr>
            <a:endParaRPr lang="en-US" sz="2499">
              <a:solidFill>
                <a:srgbClr val="000000"/>
              </a:solidFill>
              <a:latin typeface="Whitney 1"/>
              <a:ea typeface="Whitney 1"/>
              <a:cs typeface="Whitney 1"/>
              <a:sym typeface="Whitney 1"/>
            </a:endParaRPr>
          </a:p>
          <a:p>
            <a:pPr marL="452437" lvl="1" indent="-226219" algn="l">
              <a:lnSpc>
                <a:spcPts val="2429"/>
              </a:lnSpc>
              <a:buFont typeface="Arial"/>
              <a:buChar char="•"/>
            </a:pPr>
            <a:r>
              <a:rPr lang="en-US" sz="2499">
                <a:solidFill>
                  <a:srgbClr val="000000"/>
                </a:solidFill>
                <a:latin typeface="Whitney 1"/>
                <a:ea typeface="Whitney 1"/>
                <a:cs typeface="Whitney 1"/>
                <a:sym typeface="Whitney 1"/>
              </a:rPr>
              <a:t>"It almost feels like the Hunger Games at that point. (others agree). We're all just pitted against each other and it's like whoever gets it gets it first. And if you don't, then too bad for you." (on the $5 smart meals)</a:t>
            </a:r>
          </a:p>
          <a:p>
            <a:pPr marL="452437" lvl="1" indent="-226219" algn="l">
              <a:lnSpc>
                <a:spcPts val="2429"/>
              </a:lnSpc>
            </a:pPr>
            <a:endParaRPr lang="en-US" sz="2499">
              <a:solidFill>
                <a:srgbClr val="000000"/>
              </a:solidFill>
              <a:latin typeface="Whitney 1"/>
              <a:ea typeface="Whitney 1"/>
              <a:cs typeface="Whitney 1"/>
              <a:sym typeface="Whitney 1"/>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2803902" y="4151720"/>
            <a:ext cx="11615418" cy="2782813"/>
          </a:xfrm>
          <a:prstGeom prst="rect">
            <a:avLst/>
          </a:prstGeom>
        </p:spPr>
        <p:txBody>
          <a:bodyPr lIns="0" tIns="0" rIns="0" bIns="0" rtlCol="0" anchor="t">
            <a:spAutoFit/>
          </a:bodyPr>
          <a:lstStyle/>
          <a:p>
            <a:pPr algn="ctr">
              <a:lnSpc>
                <a:spcPts val="3084"/>
              </a:lnSpc>
            </a:pPr>
            <a:r>
              <a:rPr lang="en-US" sz="3570" u="sng" dirty="0">
                <a:solidFill>
                  <a:srgbClr val="0563C1"/>
                </a:solidFill>
                <a:latin typeface="Whitney 1"/>
                <a:ea typeface="Whitney 1"/>
                <a:cs typeface="Whitney 1"/>
                <a:sym typeface="Whitney 1"/>
                <a:hlinkClick r:id="rId4" tooltip="mailto:Melissa.feddersen@ubc.ca"/>
              </a:rPr>
              <a:t>melissa.feddersen@ubc.ca</a:t>
            </a:r>
          </a:p>
          <a:p>
            <a:pPr algn="ctr">
              <a:lnSpc>
                <a:spcPts val="3084"/>
              </a:lnSpc>
            </a:pPr>
            <a:endParaRPr lang="en-US" sz="3570" u="sng" dirty="0">
              <a:solidFill>
                <a:srgbClr val="0563C1"/>
              </a:solidFill>
              <a:latin typeface="Whitney 1"/>
              <a:ea typeface="Whitney 1"/>
              <a:cs typeface="Whitney 1"/>
              <a:sym typeface="Whitney 1"/>
              <a:hlinkClick r:id="rId5" tooltip="mailto:Casey.Hamilton@ubc.ca"/>
            </a:endParaRPr>
          </a:p>
          <a:p>
            <a:pPr algn="ctr">
              <a:lnSpc>
                <a:spcPts val="3084"/>
              </a:lnSpc>
            </a:pPr>
            <a:r>
              <a:rPr lang="en-US" sz="3570" b="1" dirty="0">
                <a:solidFill>
                  <a:srgbClr val="000000"/>
                </a:solidFill>
                <a:latin typeface="Whitney 1"/>
                <a:ea typeface="Whitney 1"/>
                <a:cs typeface="Whitney 1"/>
                <a:sym typeface="Whitney 1"/>
              </a:rPr>
              <a:t>Follow the journey! </a:t>
            </a:r>
          </a:p>
          <a:p>
            <a:pPr algn="ctr">
              <a:lnSpc>
                <a:spcPts val="3084"/>
              </a:lnSpc>
            </a:pPr>
            <a:r>
              <a:rPr lang="en-US" sz="3570" dirty="0">
                <a:solidFill>
                  <a:srgbClr val="000000"/>
                </a:solidFill>
                <a:latin typeface="Whitney 1"/>
                <a:ea typeface="Whitney 1"/>
                <a:cs typeface="Whitney 1"/>
                <a:sym typeface="Whitney 1"/>
              </a:rPr>
              <a:t>@</a:t>
            </a:r>
            <a:r>
              <a:rPr lang="en-US" sz="3570" dirty="0" err="1">
                <a:solidFill>
                  <a:srgbClr val="000000"/>
                </a:solidFill>
                <a:latin typeface="Whitney 1"/>
                <a:ea typeface="Whitney 1"/>
                <a:cs typeface="Whitney 1"/>
                <a:sym typeface="Whitney 1"/>
              </a:rPr>
              <a:t>ubcoaccesswellbeing</a:t>
            </a:r>
            <a:endParaRPr lang="en-US" sz="3570" dirty="0">
              <a:solidFill>
                <a:srgbClr val="000000"/>
              </a:solidFill>
              <a:latin typeface="Whitney 1"/>
              <a:ea typeface="Whitney 1"/>
              <a:cs typeface="Whitney 1"/>
              <a:sym typeface="Whitney 1"/>
            </a:endParaRPr>
          </a:p>
          <a:p>
            <a:pPr algn="ctr">
              <a:lnSpc>
                <a:spcPts val="3084"/>
              </a:lnSpc>
            </a:pPr>
            <a:endParaRPr lang="en-US" sz="3570" dirty="0">
              <a:solidFill>
                <a:srgbClr val="000000"/>
              </a:solidFill>
              <a:latin typeface="Whitney 1"/>
              <a:ea typeface="Whitney 1"/>
              <a:cs typeface="Whitney 1"/>
              <a:sym typeface="Whitney 1"/>
            </a:endParaRPr>
          </a:p>
          <a:p>
            <a:pPr algn="ctr">
              <a:lnSpc>
                <a:spcPts val="3084"/>
              </a:lnSpc>
            </a:pPr>
            <a:r>
              <a:rPr lang="en-US" sz="3570" u="sng" dirty="0">
                <a:solidFill>
                  <a:srgbClr val="0563C1"/>
                </a:solidFill>
                <a:latin typeface="Whitney 1"/>
                <a:ea typeface="Whitney 1"/>
                <a:cs typeface="Whitney 1"/>
                <a:sym typeface="Whitney 1"/>
                <a:hlinkClick r:id="rId6" tooltip="https://campuswellness.ok.ubc.ca/how-we-do-it/"/>
              </a:rPr>
              <a:t>https://campuswellness.ok.ubc.ca/how-we-do-it/</a:t>
            </a:r>
          </a:p>
          <a:p>
            <a:pPr algn="l">
              <a:lnSpc>
                <a:spcPts val="3084"/>
              </a:lnSpc>
            </a:pPr>
            <a:endParaRPr lang="en-US" sz="3570" u="sng" dirty="0">
              <a:solidFill>
                <a:srgbClr val="0563C1"/>
              </a:solidFill>
              <a:latin typeface="Whitney 1"/>
              <a:ea typeface="Whitney 1"/>
              <a:cs typeface="Whitney 1"/>
              <a:sym typeface="Whitney 1"/>
              <a:hlinkClick r:id="rId6" tooltip="https://campuswellness.ok.ubc.ca/how-we-do-it/"/>
            </a:endParaRPr>
          </a:p>
        </p:txBody>
      </p:sp>
      <p:sp>
        <p:nvSpPr>
          <p:cNvPr id="4" name="TextBox 4"/>
          <p:cNvSpPr txBox="1"/>
          <p:nvPr/>
        </p:nvSpPr>
        <p:spPr>
          <a:xfrm>
            <a:off x="1909785" y="2653392"/>
            <a:ext cx="14102999" cy="986409"/>
          </a:xfrm>
          <a:prstGeom prst="rect">
            <a:avLst/>
          </a:prstGeom>
        </p:spPr>
        <p:txBody>
          <a:bodyPr lIns="0" tIns="0" rIns="0" bIns="0" rtlCol="0" anchor="t">
            <a:spAutoFit/>
          </a:bodyPr>
          <a:lstStyle/>
          <a:p>
            <a:pPr algn="l">
              <a:lnSpc>
                <a:spcPts val="7128"/>
              </a:lnSpc>
            </a:pPr>
            <a:r>
              <a:rPr lang="en-US" sz="6600">
                <a:solidFill>
                  <a:srgbClr val="0C2344"/>
                </a:solidFill>
                <a:latin typeface="Whitney 2"/>
                <a:ea typeface="Whitney 2"/>
                <a:cs typeface="Whitney 2"/>
                <a:sym typeface="Whitney 2"/>
              </a:rPr>
              <a:t>Keep in touch!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542990" y="2715456"/>
            <a:ext cx="9578482" cy="890626"/>
          </a:xfrm>
          <a:prstGeom prst="rect">
            <a:avLst/>
          </a:prstGeom>
        </p:spPr>
        <p:txBody>
          <a:bodyPr lIns="0" tIns="0" rIns="0" bIns="0" rtlCol="0" anchor="t">
            <a:spAutoFit/>
          </a:bodyPr>
          <a:lstStyle/>
          <a:p>
            <a:pPr algn="l">
              <a:lnSpc>
                <a:spcPts val="6415"/>
              </a:lnSpc>
            </a:pPr>
            <a:r>
              <a:rPr lang="en-US" sz="5940">
                <a:solidFill>
                  <a:srgbClr val="0C2344"/>
                </a:solidFill>
                <a:latin typeface="Whitney 2"/>
                <a:ea typeface="Whitney 2"/>
                <a:cs typeface="Whitney 2"/>
                <a:sym typeface="Whitney 2"/>
              </a:rPr>
              <a:t>Campus Wellness Vision</a:t>
            </a:r>
          </a:p>
        </p:txBody>
      </p:sp>
      <p:sp>
        <p:nvSpPr>
          <p:cNvPr id="4" name="TextBox 4"/>
          <p:cNvSpPr txBox="1"/>
          <p:nvPr/>
        </p:nvSpPr>
        <p:spPr>
          <a:xfrm>
            <a:off x="1540809" y="3865833"/>
            <a:ext cx="14782172" cy="2752725"/>
          </a:xfrm>
          <a:prstGeom prst="rect">
            <a:avLst/>
          </a:prstGeom>
        </p:spPr>
        <p:txBody>
          <a:bodyPr lIns="0" tIns="0" rIns="0" bIns="0" rtlCol="0" anchor="t">
            <a:spAutoFit/>
          </a:bodyPr>
          <a:lstStyle/>
          <a:p>
            <a:pPr algn="l">
              <a:lnSpc>
                <a:spcPts val="5400"/>
              </a:lnSpc>
            </a:pPr>
            <a:r>
              <a:rPr lang="en-US" sz="4500" spc="42">
                <a:solidFill>
                  <a:srgbClr val="203864"/>
                </a:solidFill>
                <a:latin typeface="Whitney 1"/>
                <a:ea typeface="Whitney 1"/>
                <a:cs typeface="Whitney 1"/>
                <a:sym typeface="Whitney 1"/>
              </a:rPr>
              <a:t>A flourishing campus where the systems in place enable a healthy culture and community members to lead healthy lives and contribute to a vibrant world.</a:t>
            </a:r>
          </a:p>
          <a:p>
            <a:pPr algn="l">
              <a:lnSpc>
                <a:spcPts val="5400"/>
              </a:lnSpc>
            </a:pPr>
            <a:endParaRPr lang="en-US" sz="4500" spc="42">
              <a:solidFill>
                <a:srgbClr val="203864"/>
              </a:solidFill>
              <a:latin typeface="Whitney 1"/>
              <a:ea typeface="Whitney 1"/>
              <a:cs typeface="Whitney 1"/>
              <a:sym typeface="Whitney 1"/>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884147" y="1756083"/>
            <a:ext cx="14102999" cy="986409"/>
          </a:xfrm>
          <a:prstGeom prst="rect">
            <a:avLst/>
          </a:prstGeom>
        </p:spPr>
        <p:txBody>
          <a:bodyPr lIns="0" tIns="0" rIns="0" bIns="0" rtlCol="0" anchor="t">
            <a:spAutoFit/>
          </a:bodyPr>
          <a:lstStyle/>
          <a:p>
            <a:pPr algn="l">
              <a:lnSpc>
                <a:spcPts val="7128"/>
              </a:lnSpc>
            </a:pPr>
            <a:r>
              <a:rPr lang="en-US" sz="6600">
                <a:solidFill>
                  <a:srgbClr val="0C2344"/>
                </a:solidFill>
                <a:latin typeface="Whitney 2"/>
                <a:ea typeface="Whitney 2"/>
                <a:cs typeface="Whitney 2"/>
                <a:sym typeface="Whitney 2"/>
              </a:rPr>
              <a:t>Okanagan Charter</a:t>
            </a:r>
          </a:p>
        </p:txBody>
      </p:sp>
      <p:sp>
        <p:nvSpPr>
          <p:cNvPr id="4" name="TextBox 4"/>
          <p:cNvSpPr txBox="1"/>
          <p:nvPr/>
        </p:nvSpPr>
        <p:spPr>
          <a:xfrm>
            <a:off x="2108087" y="2967950"/>
            <a:ext cx="8654422" cy="5438775"/>
          </a:xfrm>
          <a:prstGeom prst="rect">
            <a:avLst/>
          </a:prstGeom>
        </p:spPr>
        <p:txBody>
          <a:bodyPr lIns="0" tIns="0" rIns="0" bIns="0" rtlCol="0" anchor="t">
            <a:spAutoFit/>
          </a:bodyPr>
          <a:lstStyle/>
          <a:p>
            <a:pPr algn="l">
              <a:lnSpc>
                <a:spcPts val="2879"/>
              </a:lnSpc>
            </a:pPr>
            <a:r>
              <a:rPr lang="en-US" sz="2400">
                <a:solidFill>
                  <a:srgbClr val="000000"/>
                </a:solidFill>
                <a:latin typeface="Whitney 1"/>
                <a:ea typeface="Whitney 1"/>
                <a:cs typeface="Whitney 1"/>
                <a:sym typeface="Whitney 1"/>
              </a:rPr>
              <a:t>Campus Wellness and Education provided leadership to the International Conference of Health Promoting Universities and feels responsible for the continued activation of the Okanagan charter and its vision to:</a:t>
            </a:r>
          </a:p>
          <a:p>
            <a:pPr algn="l">
              <a:lnSpc>
                <a:spcPts val="2879"/>
              </a:lnSpc>
            </a:pPr>
            <a:endParaRPr lang="en-US" sz="2400">
              <a:solidFill>
                <a:srgbClr val="000000"/>
              </a:solidFill>
              <a:latin typeface="Whitney 1"/>
              <a:ea typeface="Whitney 1"/>
              <a:cs typeface="Whitney 1"/>
              <a:sym typeface="Whitney 1"/>
            </a:endParaRPr>
          </a:p>
          <a:p>
            <a:pPr algn="l">
              <a:lnSpc>
                <a:spcPts val="2879"/>
              </a:lnSpc>
            </a:pPr>
            <a:r>
              <a:rPr lang="en-US" sz="2400">
                <a:solidFill>
                  <a:srgbClr val="000000"/>
                </a:solidFill>
                <a:latin typeface="Whitney 1"/>
                <a:ea typeface="Whitney 1"/>
                <a:cs typeface="Whitney 1"/>
                <a:sym typeface="Whitney 1"/>
              </a:rPr>
              <a:t>1. Embed health into all aspects of campus culture, across the administration, operations and academic mandates. </a:t>
            </a:r>
          </a:p>
          <a:p>
            <a:pPr marL="434340" lvl="1" indent="-217170" algn="l">
              <a:lnSpc>
                <a:spcPts val="2879"/>
              </a:lnSpc>
              <a:buFont typeface="Arial"/>
              <a:buChar char="•"/>
            </a:pPr>
            <a:r>
              <a:rPr lang="en-US" sz="2400">
                <a:solidFill>
                  <a:srgbClr val="000000"/>
                </a:solidFill>
                <a:latin typeface="Whitney 1"/>
                <a:ea typeface="Whitney 1"/>
                <a:cs typeface="Whitney 1"/>
                <a:sym typeface="Whitney 1"/>
              </a:rPr>
              <a:t>Embed health in all campus policies</a:t>
            </a:r>
          </a:p>
          <a:p>
            <a:pPr marL="434340" lvl="1" indent="-217170" algn="l">
              <a:lnSpc>
                <a:spcPts val="2879"/>
              </a:lnSpc>
              <a:buFont typeface="Arial"/>
              <a:buChar char="•"/>
            </a:pPr>
            <a:r>
              <a:rPr lang="en-US" sz="2400">
                <a:solidFill>
                  <a:srgbClr val="000000"/>
                </a:solidFill>
                <a:latin typeface="Whitney 1"/>
                <a:ea typeface="Whitney 1"/>
                <a:cs typeface="Whitney 1"/>
                <a:sym typeface="Whitney 1"/>
              </a:rPr>
              <a:t>Create supportive campus environments</a:t>
            </a:r>
          </a:p>
          <a:p>
            <a:pPr marL="434340" lvl="1" indent="-217170" algn="l">
              <a:lnSpc>
                <a:spcPts val="2879"/>
              </a:lnSpc>
              <a:buFont typeface="Arial"/>
              <a:buChar char="•"/>
            </a:pPr>
            <a:r>
              <a:rPr lang="en-US" sz="2400">
                <a:solidFill>
                  <a:srgbClr val="000000"/>
                </a:solidFill>
                <a:latin typeface="Whitney 1"/>
                <a:ea typeface="Whitney 1"/>
                <a:cs typeface="Whitney 1"/>
                <a:sym typeface="Whitney 1"/>
              </a:rPr>
              <a:t>Create thriving communities and a culture of wellbeing</a:t>
            </a:r>
          </a:p>
          <a:p>
            <a:pPr marL="434340" lvl="1" indent="-217170" algn="l">
              <a:lnSpc>
                <a:spcPts val="2879"/>
              </a:lnSpc>
              <a:buFont typeface="Arial"/>
              <a:buChar char="•"/>
            </a:pPr>
            <a:r>
              <a:rPr lang="en-US" sz="2400">
                <a:solidFill>
                  <a:srgbClr val="000000"/>
                </a:solidFill>
                <a:latin typeface="Whitney 1"/>
                <a:ea typeface="Whitney 1"/>
                <a:cs typeface="Whitney 1"/>
                <a:sym typeface="Whitney 1"/>
              </a:rPr>
              <a:t>Support personal development</a:t>
            </a:r>
          </a:p>
          <a:p>
            <a:pPr marL="434340" lvl="1" indent="-217170" algn="l">
              <a:lnSpc>
                <a:spcPts val="2879"/>
              </a:lnSpc>
              <a:buFont typeface="Arial"/>
              <a:buChar char="•"/>
            </a:pPr>
            <a:r>
              <a:rPr lang="en-US" sz="2400">
                <a:solidFill>
                  <a:srgbClr val="000000"/>
                </a:solidFill>
                <a:latin typeface="Whitney 1"/>
                <a:ea typeface="Whitney 1"/>
                <a:cs typeface="Whitney 1"/>
                <a:sym typeface="Whitney 1"/>
              </a:rPr>
              <a:t>Create or re-orient campus services</a:t>
            </a:r>
          </a:p>
          <a:p>
            <a:pPr marL="434340" lvl="1" indent="-217170" algn="l">
              <a:lnSpc>
                <a:spcPts val="2879"/>
              </a:lnSpc>
            </a:pPr>
            <a:endParaRPr lang="en-US" sz="2400">
              <a:solidFill>
                <a:srgbClr val="000000"/>
              </a:solidFill>
              <a:latin typeface="Whitney 1"/>
              <a:ea typeface="Whitney 1"/>
              <a:cs typeface="Whitney 1"/>
              <a:sym typeface="Whitney 1"/>
            </a:endParaRPr>
          </a:p>
          <a:p>
            <a:pPr marL="434340" lvl="1" indent="-217170" algn="l">
              <a:lnSpc>
                <a:spcPts val="2879"/>
              </a:lnSpc>
            </a:pPr>
            <a:r>
              <a:rPr lang="en-US" sz="2400">
                <a:solidFill>
                  <a:srgbClr val="000000"/>
                </a:solidFill>
                <a:latin typeface="Whitney 1"/>
                <a:ea typeface="Whitney 1"/>
                <a:cs typeface="Whitney 1"/>
                <a:sym typeface="Whitney 1"/>
              </a:rPr>
              <a:t>2. Lead health promotion action and collaboration locally and globally.</a:t>
            </a:r>
          </a:p>
        </p:txBody>
      </p:sp>
      <p:sp>
        <p:nvSpPr>
          <p:cNvPr id="5" name="Freeform 5"/>
          <p:cNvSpPr/>
          <p:nvPr/>
        </p:nvSpPr>
        <p:spPr>
          <a:xfrm>
            <a:off x="11252978" y="1852494"/>
            <a:ext cx="4683505" cy="5810365"/>
          </a:xfrm>
          <a:custGeom>
            <a:avLst/>
            <a:gdLst/>
            <a:ahLst/>
            <a:cxnLst/>
            <a:rect l="l" t="t" r="r" b="b"/>
            <a:pathLst>
              <a:path w="4683505" h="5810365">
                <a:moveTo>
                  <a:pt x="0" y="0"/>
                </a:moveTo>
                <a:lnTo>
                  <a:pt x="4683505" y="0"/>
                </a:lnTo>
                <a:lnTo>
                  <a:pt x="4683505" y="5810365"/>
                </a:lnTo>
                <a:lnTo>
                  <a:pt x="0" y="5810365"/>
                </a:lnTo>
                <a:lnTo>
                  <a:pt x="0" y="0"/>
                </a:lnTo>
                <a:close/>
              </a:path>
            </a:pathLst>
          </a:custGeom>
          <a:blipFill>
            <a:blip r:embed="rId4"/>
            <a:stretch>
              <a:fillRect t="-3899" b="-6730"/>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6070635" y="2562950"/>
            <a:ext cx="10253525" cy="7029450"/>
          </a:xfrm>
          <a:prstGeom prst="rect">
            <a:avLst/>
          </a:prstGeom>
        </p:spPr>
        <p:txBody>
          <a:bodyPr lIns="0" tIns="0" rIns="0" bIns="0" rtlCol="0" anchor="t">
            <a:spAutoFit/>
          </a:bodyPr>
          <a:lstStyle/>
          <a:p>
            <a:pPr algn="l">
              <a:lnSpc>
                <a:spcPts val="5040"/>
              </a:lnSpc>
            </a:pPr>
            <a:r>
              <a:rPr lang="en-US" sz="4200">
                <a:solidFill>
                  <a:srgbClr val="0C2344"/>
                </a:solidFill>
                <a:latin typeface="Whitney 1"/>
                <a:ea typeface="Whitney 1"/>
                <a:cs typeface="Whitney 1"/>
                <a:sym typeface="Whitney 1"/>
              </a:rPr>
              <a:t>Campus Wellness and Education is one of many activating units of UBC Wellbeing.</a:t>
            </a:r>
            <a:r>
              <a:rPr lang="en-US" sz="4200">
                <a:solidFill>
                  <a:srgbClr val="000000"/>
                </a:solidFill>
                <a:latin typeface="Whitney 1"/>
                <a:ea typeface="Whitney 1"/>
                <a:cs typeface="Whitney 1"/>
                <a:sym typeface="Whitney 1"/>
              </a:rPr>
              <a:t> </a:t>
            </a:r>
          </a:p>
          <a:p>
            <a:pPr algn="l">
              <a:lnSpc>
                <a:spcPts val="5040"/>
              </a:lnSpc>
            </a:pPr>
            <a:endParaRPr lang="en-US" sz="4200">
              <a:solidFill>
                <a:srgbClr val="000000"/>
              </a:solidFill>
              <a:latin typeface="Whitney 1"/>
              <a:ea typeface="Whitney 1"/>
              <a:cs typeface="Whitney 1"/>
              <a:sym typeface="Whitney 1"/>
            </a:endParaRPr>
          </a:p>
          <a:p>
            <a:pPr algn="l">
              <a:lnSpc>
                <a:spcPts val="5040"/>
              </a:lnSpc>
            </a:pPr>
            <a:r>
              <a:rPr lang="en-US" sz="4200">
                <a:solidFill>
                  <a:srgbClr val="00A7E1"/>
                </a:solidFill>
                <a:latin typeface="Whitney 1"/>
                <a:ea typeface="Whitney 1"/>
                <a:cs typeface="Whitney 1"/>
                <a:sym typeface="Whitney 1"/>
              </a:rPr>
              <a:t>'A collaborative effort to make the University a better place to live, work and learn through a systems-wide approach to embedding wellbeing across our campuses'</a:t>
            </a:r>
          </a:p>
          <a:p>
            <a:pPr algn="l">
              <a:lnSpc>
                <a:spcPts val="5040"/>
              </a:lnSpc>
            </a:pPr>
            <a:endParaRPr lang="en-US" sz="4200">
              <a:solidFill>
                <a:srgbClr val="00A7E1"/>
              </a:solidFill>
              <a:latin typeface="Whitney 1"/>
              <a:ea typeface="Whitney 1"/>
              <a:cs typeface="Whitney 1"/>
              <a:sym typeface="Whitney 1"/>
            </a:endParaRPr>
          </a:p>
          <a:p>
            <a:pPr algn="l">
              <a:lnSpc>
                <a:spcPts val="5040"/>
              </a:lnSpc>
            </a:pPr>
            <a:endParaRPr lang="en-US" sz="4200">
              <a:solidFill>
                <a:srgbClr val="00A7E1"/>
              </a:solidFill>
              <a:latin typeface="Whitney 1"/>
              <a:ea typeface="Whitney 1"/>
              <a:cs typeface="Whitney 1"/>
              <a:sym typeface="Whitney 1"/>
            </a:endParaRPr>
          </a:p>
          <a:p>
            <a:pPr algn="l">
              <a:lnSpc>
                <a:spcPts val="5040"/>
              </a:lnSpc>
            </a:pPr>
            <a:endParaRPr lang="en-US" sz="4200">
              <a:solidFill>
                <a:srgbClr val="00A7E1"/>
              </a:solidFill>
              <a:latin typeface="Whitney 1"/>
              <a:ea typeface="Whitney 1"/>
              <a:cs typeface="Whitney 1"/>
              <a:sym typeface="Whitney 1"/>
            </a:endParaRPr>
          </a:p>
          <a:p>
            <a:pPr algn="l">
              <a:lnSpc>
                <a:spcPts val="5040"/>
              </a:lnSpc>
            </a:pPr>
            <a:r>
              <a:rPr lang="en-US" sz="4200" spc="39">
                <a:solidFill>
                  <a:srgbClr val="FFFFFF"/>
                </a:solidFill>
                <a:latin typeface="Whitney 1"/>
                <a:ea typeface="Whitney 1"/>
                <a:cs typeface="Whitney 1"/>
                <a:sym typeface="Whitney 1"/>
              </a:rPr>
              <a:t>wellbeing.ubc.ca</a:t>
            </a:r>
          </a:p>
        </p:txBody>
      </p:sp>
      <p:sp>
        <p:nvSpPr>
          <p:cNvPr id="4" name="Freeform 4" descr="A cover of a book with a fountain and people walking around  Description automatically generated"/>
          <p:cNvSpPr/>
          <p:nvPr/>
        </p:nvSpPr>
        <p:spPr>
          <a:xfrm>
            <a:off x="567928" y="1935956"/>
            <a:ext cx="5239942" cy="7058027"/>
          </a:xfrm>
          <a:custGeom>
            <a:avLst/>
            <a:gdLst/>
            <a:ahLst/>
            <a:cxnLst/>
            <a:rect l="l" t="t" r="r" b="b"/>
            <a:pathLst>
              <a:path w="5239942" h="7058027">
                <a:moveTo>
                  <a:pt x="0" y="0"/>
                </a:moveTo>
                <a:lnTo>
                  <a:pt x="5239943" y="0"/>
                </a:lnTo>
                <a:lnTo>
                  <a:pt x="5239943" y="7058026"/>
                </a:lnTo>
                <a:lnTo>
                  <a:pt x="0" y="7058026"/>
                </a:lnTo>
                <a:lnTo>
                  <a:pt x="0" y="0"/>
                </a:lnTo>
                <a:close/>
              </a:path>
            </a:pathLst>
          </a:custGeom>
          <a:blipFill>
            <a:blip r:embed="rId4"/>
            <a:stretch>
              <a:fillRect l="-30" r="-30"/>
            </a:stretch>
          </a:blipFill>
        </p:spPr>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7998" cy="10347007"/>
          </a:xfrm>
          <a:custGeom>
            <a:avLst/>
            <a:gdLst/>
            <a:ahLst/>
            <a:cxnLst/>
            <a:rect l="l" t="t" r="r" b="b"/>
            <a:pathLst>
              <a:path w="18287998" h="10347007">
                <a:moveTo>
                  <a:pt x="0" y="0"/>
                </a:moveTo>
                <a:lnTo>
                  <a:pt x="18287998" y="0"/>
                </a:lnTo>
                <a:lnTo>
                  <a:pt x="18287998" y="10347007"/>
                </a:lnTo>
                <a:lnTo>
                  <a:pt x="0" y="10347007"/>
                </a:lnTo>
                <a:lnTo>
                  <a:pt x="0" y="0"/>
                </a:lnTo>
                <a:close/>
              </a:path>
            </a:pathLst>
          </a:custGeom>
          <a:blipFill>
            <a:blip r:embed="rId3"/>
            <a:stretch>
              <a:fillRect l="-1153" b="-566"/>
            </a:stretch>
          </a:blipFill>
        </p:spPr>
      </p:sp>
      <p:sp>
        <p:nvSpPr>
          <p:cNvPr id="3" name="TextBox 3"/>
          <p:cNvSpPr txBox="1"/>
          <p:nvPr/>
        </p:nvSpPr>
        <p:spPr>
          <a:xfrm>
            <a:off x="2659754" y="1046756"/>
            <a:ext cx="14102999" cy="521589"/>
          </a:xfrm>
          <a:prstGeom prst="rect">
            <a:avLst/>
          </a:prstGeom>
        </p:spPr>
        <p:txBody>
          <a:bodyPr lIns="0" tIns="0" rIns="0" bIns="0" rtlCol="0" anchor="t">
            <a:spAutoFit/>
          </a:bodyPr>
          <a:lstStyle/>
          <a:p>
            <a:pPr algn="l">
              <a:lnSpc>
                <a:spcPts val="3888"/>
              </a:lnSpc>
            </a:pPr>
            <a:r>
              <a:rPr lang="en-US" sz="3600" spc="33">
                <a:solidFill>
                  <a:srgbClr val="000000"/>
                </a:solidFill>
                <a:latin typeface="Whitney 2"/>
                <a:ea typeface="Whitney 2"/>
                <a:cs typeface="Whitney 2"/>
                <a:sym typeface="Whitney 2"/>
              </a:rPr>
              <a:t>Paradigm shifts inherent in a ‘Whole University’ approach</a:t>
            </a:r>
          </a:p>
        </p:txBody>
      </p:sp>
      <p:grpSp>
        <p:nvGrpSpPr>
          <p:cNvPr id="4" name="Group 4"/>
          <p:cNvGrpSpPr/>
          <p:nvPr/>
        </p:nvGrpSpPr>
        <p:grpSpPr>
          <a:xfrm>
            <a:off x="839900" y="5339140"/>
            <a:ext cx="6033000" cy="1170000"/>
            <a:chOff x="0" y="0"/>
            <a:chExt cx="8044000" cy="1560000"/>
          </a:xfrm>
        </p:grpSpPr>
        <p:sp>
          <p:nvSpPr>
            <p:cNvPr id="5" name="Freeform 5"/>
            <p:cNvSpPr/>
            <p:nvPr/>
          </p:nvSpPr>
          <p:spPr>
            <a:xfrm>
              <a:off x="0" y="0"/>
              <a:ext cx="8044053" cy="1559941"/>
            </a:xfrm>
            <a:custGeom>
              <a:avLst/>
              <a:gdLst/>
              <a:ahLst/>
              <a:cxnLst/>
              <a:rect l="l" t="t" r="r" b="b"/>
              <a:pathLst>
                <a:path w="8044053" h="1559941">
                  <a:moveTo>
                    <a:pt x="0" y="0"/>
                  </a:moveTo>
                  <a:lnTo>
                    <a:pt x="8044053" y="0"/>
                  </a:lnTo>
                  <a:lnTo>
                    <a:pt x="8044053" y="1559941"/>
                  </a:lnTo>
                  <a:lnTo>
                    <a:pt x="0" y="1559941"/>
                  </a:lnTo>
                  <a:close/>
                </a:path>
              </a:pathLst>
            </a:custGeom>
            <a:solidFill>
              <a:srgbClr val="000000"/>
            </a:solidFill>
          </p:spPr>
        </p:sp>
        <p:sp>
          <p:nvSpPr>
            <p:cNvPr id="6" name="TextBox 6"/>
            <p:cNvSpPr txBox="1"/>
            <p:nvPr/>
          </p:nvSpPr>
          <p:spPr>
            <a:xfrm>
              <a:off x="0" y="-9525"/>
              <a:ext cx="8044000" cy="1569525"/>
            </a:xfrm>
            <a:prstGeom prst="rect">
              <a:avLst/>
            </a:prstGeom>
          </p:spPr>
          <p:txBody>
            <a:bodyPr lIns="50800" tIns="50800" rIns="50800" bIns="50800" rtlCol="0" anchor="t"/>
            <a:lstStyle/>
            <a:p>
              <a:pPr algn="l">
                <a:lnSpc>
                  <a:spcPts val="3119"/>
                </a:lnSpc>
              </a:pPr>
              <a:r>
                <a:rPr lang="en-US" sz="2599" spc="24">
                  <a:solidFill>
                    <a:srgbClr val="FFFFFF"/>
                  </a:solidFill>
                  <a:latin typeface="Whitney 1"/>
                  <a:ea typeface="Whitney 1"/>
                  <a:cs typeface="Whitney 1"/>
                  <a:sym typeface="Whitney 1"/>
                </a:rPr>
                <a:t>Institutional mandate //</a:t>
              </a:r>
            </a:p>
            <a:p>
              <a:pPr algn="l">
                <a:lnSpc>
                  <a:spcPts val="3119"/>
                </a:lnSpc>
              </a:pPr>
              <a:r>
                <a:rPr lang="en-US" sz="2599" spc="24">
                  <a:solidFill>
                    <a:srgbClr val="FFFFFF"/>
                  </a:solidFill>
                  <a:latin typeface="Whitney 1"/>
                  <a:ea typeface="Whitney 1"/>
                  <a:cs typeface="Whitney 1"/>
                  <a:sym typeface="Whitney 1"/>
                </a:rPr>
                <a:t>teaching, learning, research</a:t>
              </a:r>
            </a:p>
          </p:txBody>
        </p:sp>
      </p:grpSp>
      <p:grpSp>
        <p:nvGrpSpPr>
          <p:cNvPr id="7" name="Group 7"/>
          <p:cNvGrpSpPr/>
          <p:nvPr/>
        </p:nvGrpSpPr>
        <p:grpSpPr>
          <a:xfrm>
            <a:off x="8931050" y="5339140"/>
            <a:ext cx="7054200" cy="1170000"/>
            <a:chOff x="0" y="0"/>
            <a:chExt cx="9405600" cy="1560000"/>
          </a:xfrm>
        </p:grpSpPr>
        <p:sp>
          <p:nvSpPr>
            <p:cNvPr id="8" name="Freeform 8"/>
            <p:cNvSpPr/>
            <p:nvPr/>
          </p:nvSpPr>
          <p:spPr>
            <a:xfrm>
              <a:off x="0" y="0"/>
              <a:ext cx="9405620" cy="1559941"/>
            </a:xfrm>
            <a:custGeom>
              <a:avLst/>
              <a:gdLst/>
              <a:ahLst/>
              <a:cxnLst/>
              <a:rect l="l" t="t" r="r" b="b"/>
              <a:pathLst>
                <a:path w="9405620" h="1559941">
                  <a:moveTo>
                    <a:pt x="0" y="0"/>
                  </a:moveTo>
                  <a:lnTo>
                    <a:pt x="9405620" y="0"/>
                  </a:lnTo>
                  <a:lnTo>
                    <a:pt x="9405620" y="1559941"/>
                  </a:lnTo>
                  <a:lnTo>
                    <a:pt x="0" y="1559941"/>
                  </a:lnTo>
                  <a:close/>
                </a:path>
              </a:pathLst>
            </a:custGeom>
            <a:solidFill>
              <a:srgbClr val="00A7E1"/>
            </a:solidFill>
          </p:spPr>
        </p:sp>
        <p:sp>
          <p:nvSpPr>
            <p:cNvPr id="9" name="TextBox 9"/>
            <p:cNvSpPr txBox="1"/>
            <p:nvPr/>
          </p:nvSpPr>
          <p:spPr>
            <a:xfrm>
              <a:off x="0" y="-9525"/>
              <a:ext cx="9405600" cy="1569525"/>
            </a:xfrm>
            <a:prstGeom prst="rect">
              <a:avLst/>
            </a:prstGeom>
          </p:spPr>
          <p:txBody>
            <a:bodyPr lIns="50800" tIns="50800" rIns="50800" bIns="50800" rtlCol="0" anchor="t"/>
            <a:lstStyle/>
            <a:p>
              <a:pPr algn="l">
                <a:lnSpc>
                  <a:spcPts val="3119"/>
                </a:lnSpc>
              </a:pPr>
              <a:r>
                <a:rPr lang="en-US" sz="2599" spc="24">
                  <a:solidFill>
                    <a:srgbClr val="FFFFFF"/>
                  </a:solidFill>
                  <a:latin typeface="Whitney 1"/>
                  <a:ea typeface="Whitney 1"/>
                  <a:cs typeface="Whitney 1"/>
                  <a:sym typeface="Whitney 1"/>
                </a:rPr>
                <a:t>Public health &amp; SDG agenda //</a:t>
              </a:r>
            </a:p>
            <a:p>
              <a:pPr algn="l">
                <a:lnSpc>
                  <a:spcPts val="3119"/>
                </a:lnSpc>
              </a:pPr>
              <a:r>
                <a:rPr lang="en-US" sz="2599" spc="24">
                  <a:solidFill>
                    <a:srgbClr val="FFFFFF"/>
                  </a:solidFill>
                  <a:latin typeface="Whitney 1"/>
                  <a:ea typeface="Whitney 1"/>
                  <a:cs typeface="Whitney 1"/>
                  <a:sym typeface="Whitney 1"/>
                </a:rPr>
                <a:t>people, place, and planet</a:t>
              </a:r>
            </a:p>
          </p:txBody>
        </p:sp>
      </p:grpSp>
      <p:sp>
        <p:nvSpPr>
          <p:cNvPr id="10" name="AutoShape 10"/>
          <p:cNvSpPr/>
          <p:nvPr/>
        </p:nvSpPr>
        <p:spPr>
          <a:xfrm rot="98781">
            <a:off x="7156013" y="5914576"/>
            <a:ext cx="1491878" cy="0"/>
          </a:xfrm>
          <a:prstGeom prst="line">
            <a:avLst/>
          </a:prstGeom>
          <a:ln w="19050" cap="rnd">
            <a:solidFill>
              <a:srgbClr val="44546A"/>
            </a:solidFill>
            <a:prstDash val="solid"/>
            <a:headEnd type="none" w="sm" len="sm"/>
            <a:tailEnd type="triangle" w="lg" len="med"/>
          </a:ln>
        </p:spPr>
      </p:sp>
      <p:sp>
        <p:nvSpPr>
          <p:cNvPr id="11" name="TextBox 11"/>
          <p:cNvSpPr txBox="1"/>
          <p:nvPr/>
        </p:nvSpPr>
        <p:spPr>
          <a:xfrm>
            <a:off x="839900" y="9769073"/>
            <a:ext cx="12134400" cy="247650"/>
          </a:xfrm>
          <a:prstGeom prst="rect">
            <a:avLst/>
          </a:prstGeom>
        </p:spPr>
        <p:txBody>
          <a:bodyPr lIns="0" tIns="0" rIns="0" bIns="0" rtlCol="0" anchor="t">
            <a:spAutoFit/>
          </a:bodyPr>
          <a:lstStyle/>
          <a:p>
            <a:pPr algn="l">
              <a:lnSpc>
                <a:spcPts val="1920"/>
              </a:lnSpc>
            </a:pPr>
            <a:r>
              <a:rPr lang="en-US" sz="1600" i="1" spc="14">
                <a:solidFill>
                  <a:srgbClr val="000000"/>
                </a:solidFill>
                <a:latin typeface="Whitney 1"/>
                <a:ea typeface="Whitney 1"/>
                <a:cs typeface="Whitney 1"/>
                <a:sym typeface="Whitney 1"/>
              </a:rPr>
              <a:t>Adapted from Dooris (2004, 2009, 2022); Squires &amp; London (2021); Waterworth &amp; Thorpe (2017); Dolf &amp; Dooris (in press)</a:t>
            </a:r>
          </a:p>
        </p:txBody>
      </p:sp>
      <p:grpSp>
        <p:nvGrpSpPr>
          <p:cNvPr id="12" name="Group 12"/>
          <p:cNvGrpSpPr/>
          <p:nvPr/>
        </p:nvGrpSpPr>
        <p:grpSpPr>
          <a:xfrm>
            <a:off x="839900" y="6761720"/>
            <a:ext cx="6033000" cy="1170000"/>
            <a:chOff x="0" y="0"/>
            <a:chExt cx="8044000" cy="1560000"/>
          </a:xfrm>
        </p:grpSpPr>
        <p:sp>
          <p:nvSpPr>
            <p:cNvPr id="13" name="Freeform 13"/>
            <p:cNvSpPr/>
            <p:nvPr/>
          </p:nvSpPr>
          <p:spPr>
            <a:xfrm>
              <a:off x="0" y="0"/>
              <a:ext cx="8044053" cy="1559941"/>
            </a:xfrm>
            <a:custGeom>
              <a:avLst/>
              <a:gdLst/>
              <a:ahLst/>
              <a:cxnLst/>
              <a:rect l="l" t="t" r="r" b="b"/>
              <a:pathLst>
                <a:path w="8044053" h="1559941">
                  <a:moveTo>
                    <a:pt x="0" y="0"/>
                  </a:moveTo>
                  <a:lnTo>
                    <a:pt x="8044053" y="0"/>
                  </a:lnTo>
                  <a:lnTo>
                    <a:pt x="8044053" y="1559941"/>
                  </a:lnTo>
                  <a:lnTo>
                    <a:pt x="0" y="1559941"/>
                  </a:lnTo>
                  <a:close/>
                </a:path>
              </a:pathLst>
            </a:custGeom>
            <a:solidFill>
              <a:srgbClr val="000000"/>
            </a:solidFill>
          </p:spPr>
        </p:sp>
        <p:sp>
          <p:nvSpPr>
            <p:cNvPr id="14" name="TextBox 14"/>
            <p:cNvSpPr txBox="1"/>
            <p:nvPr/>
          </p:nvSpPr>
          <p:spPr>
            <a:xfrm>
              <a:off x="0" y="-9525"/>
              <a:ext cx="8044000" cy="1569525"/>
            </a:xfrm>
            <a:prstGeom prst="rect">
              <a:avLst/>
            </a:prstGeom>
          </p:spPr>
          <p:txBody>
            <a:bodyPr lIns="50800" tIns="50800" rIns="50800" bIns="50800" rtlCol="0" anchor="t"/>
            <a:lstStyle/>
            <a:p>
              <a:pPr algn="l">
                <a:lnSpc>
                  <a:spcPts val="3119"/>
                </a:lnSpc>
              </a:pPr>
              <a:r>
                <a:rPr lang="en-US" sz="2599" spc="24">
                  <a:solidFill>
                    <a:srgbClr val="FFFFFF"/>
                  </a:solidFill>
                  <a:latin typeface="Whitney 1"/>
                  <a:ea typeface="Whitney 1"/>
                  <a:cs typeface="Whitney 1"/>
                  <a:sym typeface="Whitney 1"/>
                </a:rPr>
                <a:t>Top-down leadership commitment,</a:t>
              </a:r>
            </a:p>
            <a:p>
              <a:pPr algn="l">
                <a:lnSpc>
                  <a:spcPts val="3119"/>
                </a:lnSpc>
              </a:pPr>
              <a:r>
                <a:rPr lang="en-US" sz="2599" spc="24">
                  <a:solidFill>
                    <a:srgbClr val="FFFFFF"/>
                  </a:solidFill>
                  <a:latin typeface="Whitney 1"/>
                  <a:ea typeface="Whitney 1"/>
                  <a:cs typeface="Whitney 1"/>
                  <a:sym typeface="Whitney 1"/>
                </a:rPr>
                <a:t> centralised management</a:t>
              </a:r>
            </a:p>
          </p:txBody>
        </p:sp>
      </p:grpSp>
      <p:grpSp>
        <p:nvGrpSpPr>
          <p:cNvPr id="15" name="Group 15"/>
          <p:cNvGrpSpPr/>
          <p:nvPr/>
        </p:nvGrpSpPr>
        <p:grpSpPr>
          <a:xfrm>
            <a:off x="8931050" y="6761720"/>
            <a:ext cx="7054200" cy="1170000"/>
            <a:chOff x="0" y="0"/>
            <a:chExt cx="9405600" cy="1560000"/>
          </a:xfrm>
        </p:grpSpPr>
        <p:sp>
          <p:nvSpPr>
            <p:cNvPr id="16" name="Freeform 16"/>
            <p:cNvSpPr/>
            <p:nvPr/>
          </p:nvSpPr>
          <p:spPr>
            <a:xfrm>
              <a:off x="0" y="0"/>
              <a:ext cx="9405620" cy="1559941"/>
            </a:xfrm>
            <a:custGeom>
              <a:avLst/>
              <a:gdLst/>
              <a:ahLst/>
              <a:cxnLst/>
              <a:rect l="l" t="t" r="r" b="b"/>
              <a:pathLst>
                <a:path w="9405620" h="1559941">
                  <a:moveTo>
                    <a:pt x="0" y="0"/>
                  </a:moveTo>
                  <a:lnTo>
                    <a:pt x="9405620" y="0"/>
                  </a:lnTo>
                  <a:lnTo>
                    <a:pt x="9405620" y="1559941"/>
                  </a:lnTo>
                  <a:lnTo>
                    <a:pt x="0" y="1559941"/>
                  </a:lnTo>
                  <a:close/>
                </a:path>
              </a:pathLst>
            </a:custGeom>
            <a:solidFill>
              <a:srgbClr val="00A7E1"/>
            </a:solidFill>
          </p:spPr>
        </p:sp>
        <p:sp>
          <p:nvSpPr>
            <p:cNvPr id="17" name="TextBox 17"/>
            <p:cNvSpPr txBox="1"/>
            <p:nvPr/>
          </p:nvSpPr>
          <p:spPr>
            <a:xfrm>
              <a:off x="0" y="-9525"/>
              <a:ext cx="9405600" cy="1569525"/>
            </a:xfrm>
            <a:prstGeom prst="rect">
              <a:avLst/>
            </a:prstGeom>
          </p:spPr>
          <p:txBody>
            <a:bodyPr lIns="50800" tIns="50800" rIns="50800" bIns="50800" rtlCol="0" anchor="t"/>
            <a:lstStyle/>
            <a:p>
              <a:pPr algn="l">
                <a:lnSpc>
                  <a:spcPts val="3119"/>
                </a:lnSpc>
              </a:pPr>
              <a:r>
                <a:rPr lang="en-US" sz="2599" spc="24">
                  <a:solidFill>
                    <a:srgbClr val="FFFFFF"/>
                  </a:solidFill>
                  <a:latin typeface="Whitney 1"/>
                  <a:ea typeface="Whitney 1"/>
                  <a:cs typeface="Whitney 1"/>
                  <a:sym typeface="Whitney 1"/>
                </a:rPr>
                <a:t>Collaborative leadership, community empowerment</a:t>
              </a:r>
            </a:p>
          </p:txBody>
        </p:sp>
      </p:grpSp>
      <p:sp>
        <p:nvSpPr>
          <p:cNvPr id="18" name="AutoShape 18"/>
          <p:cNvSpPr/>
          <p:nvPr/>
        </p:nvSpPr>
        <p:spPr>
          <a:xfrm rot="98781">
            <a:off x="7156013" y="7337157"/>
            <a:ext cx="1491878" cy="0"/>
          </a:xfrm>
          <a:prstGeom prst="line">
            <a:avLst/>
          </a:prstGeom>
          <a:ln w="19050" cap="rnd">
            <a:solidFill>
              <a:srgbClr val="44546A"/>
            </a:solidFill>
            <a:prstDash val="solid"/>
            <a:headEnd type="none" w="sm" len="sm"/>
            <a:tailEnd type="triangle" w="lg" len="med"/>
          </a:ln>
        </p:spPr>
      </p:sp>
      <p:grpSp>
        <p:nvGrpSpPr>
          <p:cNvPr id="19" name="Group 19"/>
          <p:cNvGrpSpPr/>
          <p:nvPr/>
        </p:nvGrpSpPr>
        <p:grpSpPr>
          <a:xfrm>
            <a:off x="839942" y="8184300"/>
            <a:ext cx="6033000" cy="1170000"/>
            <a:chOff x="0" y="0"/>
            <a:chExt cx="8044000" cy="1560000"/>
          </a:xfrm>
        </p:grpSpPr>
        <p:sp>
          <p:nvSpPr>
            <p:cNvPr id="20" name="Freeform 20"/>
            <p:cNvSpPr/>
            <p:nvPr/>
          </p:nvSpPr>
          <p:spPr>
            <a:xfrm>
              <a:off x="0" y="0"/>
              <a:ext cx="8044053" cy="1559941"/>
            </a:xfrm>
            <a:custGeom>
              <a:avLst/>
              <a:gdLst/>
              <a:ahLst/>
              <a:cxnLst/>
              <a:rect l="l" t="t" r="r" b="b"/>
              <a:pathLst>
                <a:path w="8044053" h="1559941">
                  <a:moveTo>
                    <a:pt x="0" y="0"/>
                  </a:moveTo>
                  <a:lnTo>
                    <a:pt x="8044053" y="0"/>
                  </a:lnTo>
                  <a:lnTo>
                    <a:pt x="8044053" y="1559941"/>
                  </a:lnTo>
                  <a:lnTo>
                    <a:pt x="0" y="1559941"/>
                  </a:lnTo>
                  <a:close/>
                </a:path>
              </a:pathLst>
            </a:custGeom>
            <a:solidFill>
              <a:srgbClr val="000000"/>
            </a:solidFill>
          </p:spPr>
        </p:sp>
        <p:sp>
          <p:nvSpPr>
            <p:cNvPr id="21" name="TextBox 21"/>
            <p:cNvSpPr txBox="1"/>
            <p:nvPr/>
          </p:nvSpPr>
          <p:spPr>
            <a:xfrm>
              <a:off x="0" y="-9525"/>
              <a:ext cx="8044000" cy="1569525"/>
            </a:xfrm>
            <a:prstGeom prst="rect">
              <a:avLst/>
            </a:prstGeom>
          </p:spPr>
          <p:txBody>
            <a:bodyPr lIns="50800" tIns="50800" rIns="50800" bIns="50800" rtlCol="0" anchor="ctr"/>
            <a:lstStyle/>
            <a:p>
              <a:pPr algn="l">
                <a:lnSpc>
                  <a:spcPts val="3119"/>
                </a:lnSpc>
              </a:pPr>
              <a:r>
                <a:rPr lang="en-US" sz="2599" spc="24">
                  <a:solidFill>
                    <a:srgbClr val="FFFFFF"/>
                  </a:solidFill>
                  <a:latin typeface="Whitney 1"/>
                  <a:ea typeface="Whitney 1"/>
                  <a:cs typeface="Whitney 1"/>
                  <a:sym typeface="Whitney 1"/>
                </a:rPr>
                <a:t>Student focused</a:t>
              </a:r>
            </a:p>
          </p:txBody>
        </p:sp>
      </p:grpSp>
      <p:grpSp>
        <p:nvGrpSpPr>
          <p:cNvPr id="22" name="Group 22"/>
          <p:cNvGrpSpPr/>
          <p:nvPr/>
        </p:nvGrpSpPr>
        <p:grpSpPr>
          <a:xfrm>
            <a:off x="8931050" y="8184300"/>
            <a:ext cx="7054200" cy="1170000"/>
            <a:chOff x="0" y="0"/>
            <a:chExt cx="9405600" cy="1560000"/>
          </a:xfrm>
        </p:grpSpPr>
        <p:sp>
          <p:nvSpPr>
            <p:cNvPr id="23" name="Freeform 23"/>
            <p:cNvSpPr/>
            <p:nvPr/>
          </p:nvSpPr>
          <p:spPr>
            <a:xfrm>
              <a:off x="0" y="0"/>
              <a:ext cx="9405620" cy="1559941"/>
            </a:xfrm>
            <a:custGeom>
              <a:avLst/>
              <a:gdLst/>
              <a:ahLst/>
              <a:cxnLst/>
              <a:rect l="l" t="t" r="r" b="b"/>
              <a:pathLst>
                <a:path w="9405620" h="1559941">
                  <a:moveTo>
                    <a:pt x="0" y="0"/>
                  </a:moveTo>
                  <a:lnTo>
                    <a:pt x="9405620" y="0"/>
                  </a:lnTo>
                  <a:lnTo>
                    <a:pt x="9405620" y="1559941"/>
                  </a:lnTo>
                  <a:lnTo>
                    <a:pt x="0" y="1559941"/>
                  </a:lnTo>
                  <a:close/>
                </a:path>
              </a:pathLst>
            </a:custGeom>
            <a:solidFill>
              <a:srgbClr val="00A7E1"/>
            </a:solidFill>
          </p:spPr>
        </p:sp>
        <p:sp>
          <p:nvSpPr>
            <p:cNvPr id="24" name="TextBox 24"/>
            <p:cNvSpPr txBox="1"/>
            <p:nvPr/>
          </p:nvSpPr>
          <p:spPr>
            <a:xfrm>
              <a:off x="0" y="-9525"/>
              <a:ext cx="9405600" cy="1569525"/>
            </a:xfrm>
            <a:prstGeom prst="rect">
              <a:avLst/>
            </a:prstGeom>
          </p:spPr>
          <p:txBody>
            <a:bodyPr lIns="50800" tIns="50800" rIns="50800" bIns="50800" rtlCol="0" anchor="t"/>
            <a:lstStyle/>
            <a:p>
              <a:pPr algn="l">
                <a:lnSpc>
                  <a:spcPts val="3119"/>
                </a:lnSpc>
              </a:pPr>
              <a:r>
                <a:rPr lang="en-US" sz="2599" spc="24">
                  <a:solidFill>
                    <a:srgbClr val="FFFFFF"/>
                  </a:solidFill>
                  <a:latin typeface="Whitney 1"/>
                  <a:ea typeface="Whitney 1"/>
                  <a:cs typeface="Whitney 1"/>
                  <a:sym typeface="Whitney 1"/>
                </a:rPr>
                <a:t>Whole campus community //</a:t>
              </a:r>
            </a:p>
            <a:p>
              <a:pPr algn="l">
                <a:lnSpc>
                  <a:spcPts val="3119"/>
                </a:lnSpc>
              </a:pPr>
              <a:r>
                <a:rPr lang="en-US" sz="2599" spc="24">
                  <a:solidFill>
                    <a:srgbClr val="FFFFFF"/>
                  </a:solidFill>
                  <a:latin typeface="Whitney 1"/>
                  <a:ea typeface="Whitney 1"/>
                  <a:cs typeface="Whitney 1"/>
                  <a:sym typeface="Whitney 1"/>
                </a:rPr>
                <a:t>students, staff, faculty, community</a:t>
              </a:r>
            </a:p>
          </p:txBody>
        </p:sp>
      </p:grpSp>
      <p:sp>
        <p:nvSpPr>
          <p:cNvPr id="25" name="AutoShape 25"/>
          <p:cNvSpPr/>
          <p:nvPr/>
        </p:nvSpPr>
        <p:spPr>
          <a:xfrm rot="98781">
            <a:off x="7156047" y="8759775"/>
            <a:ext cx="1491878" cy="0"/>
          </a:xfrm>
          <a:prstGeom prst="line">
            <a:avLst/>
          </a:prstGeom>
          <a:ln w="19050" cap="rnd">
            <a:solidFill>
              <a:srgbClr val="44546A"/>
            </a:solidFill>
            <a:prstDash val="solid"/>
            <a:headEnd type="none" w="sm" len="sm"/>
            <a:tailEnd type="triangle" w="lg" len="med"/>
          </a:ln>
        </p:spPr>
      </p:sp>
      <p:grpSp>
        <p:nvGrpSpPr>
          <p:cNvPr id="26" name="Group 26"/>
          <p:cNvGrpSpPr/>
          <p:nvPr/>
        </p:nvGrpSpPr>
        <p:grpSpPr>
          <a:xfrm>
            <a:off x="839900" y="2894179"/>
            <a:ext cx="6033000" cy="769800"/>
            <a:chOff x="0" y="0"/>
            <a:chExt cx="8044000" cy="1026400"/>
          </a:xfrm>
        </p:grpSpPr>
        <p:sp>
          <p:nvSpPr>
            <p:cNvPr id="27" name="Freeform 27"/>
            <p:cNvSpPr/>
            <p:nvPr/>
          </p:nvSpPr>
          <p:spPr>
            <a:xfrm>
              <a:off x="0" y="0"/>
              <a:ext cx="8044053" cy="1026414"/>
            </a:xfrm>
            <a:custGeom>
              <a:avLst/>
              <a:gdLst/>
              <a:ahLst/>
              <a:cxnLst/>
              <a:rect l="l" t="t" r="r" b="b"/>
              <a:pathLst>
                <a:path w="8044053" h="1026414">
                  <a:moveTo>
                    <a:pt x="0" y="0"/>
                  </a:moveTo>
                  <a:lnTo>
                    <a:pt x="8044053" y="0"/>
                  </a:lnTo>
                  <a:lnTo>
                    <a:pt x="8044053" y="1026414"/>
                  </a:lnTo>
                  <a:lnTo>
                    <a:pt x="0" y="1026414"/>
                  </a:lnTo>
                  <a:close/>
                </a:path>
              </a:pathLst>
            </a:custGeom>
            <a:solidFill>
              <a:srgbClr val="000000"/>
            </a:solidFill>
          </p:spPr>
        </p:sp>
        <p:sp>
          <p:nvSpPr>
            <p:cNvPr id="28" name="TextBox 28"/>
            <p:cNvSpPr txBox="1"/>
            <p:nvPr/>
          </p:nvSpPr>
          <p:spPr>
            <a:xfrm>
              <a:off x="0" y="-9525"/>
              <a:ext cx="8044000" cy="1035925"/>
            </a:xfrm>
            <a:prstGeom prst="rect">
              <a:avLst/>
            </a:prstGeom>
          </p:spPr>
          <p:txBody>
            <a:bodyPr lIns="50800" tIns="50800" rIns="50800" bIns="50800" rtlCol="0" anchor="t"/>
            <a:lstStyle/>
            <a:p>
              <a:pPr algn="l">
                <a:lnSpc>
                  <a:spcPts val="3119"/>
                </a:lnSpc>
              </a:pPr>
              <a:r>
                <a:rPr lang="en-US" sz="2599" spc="24">
                  <a:solidFill>
                    <a:srgbClr val="FFFFFF"/>
                  </a:solidFill>
                  <a:latin typeface="Whitney 1"/>
                  <a:ea typeface="Whitney 1"/>
                  <a:cs typeface="Whitney 1"/>
                  <a:sym typeface="Whitney 1"/>
                </a:rPr>
                <a:t>Siloed interventions, usually reactive</a:t>
              </a:r>
            </a:p>
          </p:txBody>
        </p:sp>
      </p:grpSp>
      <p:grpSp>
        <p:nvGrpSpPr>
          <p:cNvPr id="29" name="Group 29"/>
          <p:cNvGrpSpPr/>
          <p:nvPr/>
        </p:nvGrpSpPr>
        <p:grpSpPr>
          <a:xfrm>
            <a:off x="8931066" y="2894179"/>
            <a:ext cx="7054200" cy="769800"/>
            <a:chOff x="0" y="0"/>
            <a:chExt cx="9405600" cy="1026400"/>
          </a:xfrm>
        </p:grpSpPr>
        <p:sp>
          <p:nvSpPr>
            <p:cNvPr id="30" name="Freeform 30"/>
            <p:cNvSpPr/>
            <p:nvPr/>
          </p:nvSpPr>
          <p:spPr>
            <a:xfrm>
              <a:off x="0" y="0"/>
              <a:ext cx="9405620" cy="1026414"/>
            </a:xfrm>
            <a:custGeom>
              <a:avLst/>
              <a:gdLst/>
              <a:ahLst/>
              <a:cxnLst/>
              <a:rect l="l" t="t" r="r" b="b"/>
              <a:pathLst>
                <a:path w="9405620" h="1026414">
                  <a:moveTo>
                    <a:pt x="0" y="0"/>
                  </a:moveTo>
                  <a:lnTo>
                    <a:pt x="9405620" y="0"/>
                  </a:lnTo>
                  <a:lnTo>
                    <a:pt x="9405620" y="1026414"/>
                  </a:lnTo>
                  <a:lnTo>
                    <a:pt x="0" y="1026414"/>
                  </a:lnTo>
                  <a:close/>
                </a:path>
              </a:pathLst>
            </a:custGeom>
            <a:solidFill>
              <a:srgbClr val="00A7E1"/>
            </a:solidFill>
          </p:spPr>
        </p:sp>
        <p:sp>
          <p:nvSpPr>
            <p:cNvPr id="31" name="TextBox 31"/>
            <p:cNvSpPr txBox="1"/>
            <p:nvPr/>
          </p:nvSpPr>
          <p:spPr>
            <a:xfrm>
              <a:off x="0" y="-9525"/>
              <a:ext cx="9405600" cy="1035925"/>
            </a:xfrm>
            <a:prstGeom prst="rect">
              <a:avLst/>
            </a:prstGeom>
          </p:spPr>
          <p:txBody>
            <a:bodyPr lIns="50800" tIns="50800" rIns="50800" bIns="50800" rtlCol="0" anchor="t"/>
            <a:lstStyle/>
            <a:p>
              <a:pPr algn="l">
                <a:lnSpc>
                  <a:spcPts val="3119"/>
                </a:lnSpc>
              </a:pPr>
              <a:r>
                <a:rPr lang="en-US" sz="2599" spc="24">
                  <a:solidFill>
                    <a:srgbClr val="FFFFFF"/>
                  </a:solidFill>
                  <a:latin typeface="Whitney 1"/>
                  <a:ea typeface="Whitney 1"/>
                  <a:cs typeface="Whitney 1"/>
                  <a:sym typeface="Whitney 1"/>
                </a:rPr>
                <a:t>Collaborative systems, culture, policy change</a:t>
              </a:r>
            </a:p>
          </p:txBody>
        </p:sp>
      </p:grpSp>
      <p:sp>
        <p:nvSpPr>
          <p:cNvPr id="32" name="AutoShape 32"/>
          <p:cNvSpPr/>
          <p:nvPr/>
        </p:nvSpPr>
        <p:spPr>
          <a:xfrm rot="98781">
            <a:off x="7156013" y="3269570"/>
            <a:ext cx="1491878" cy="0"/>
          </a:xfrm>
          <a:prstGeom prst="line">
            <a:avLst/>
          </a:prstGeom>
          <a:ln w="19050" cap="rnd">
            <a:solidFill>
              <a:srgbClr val="44546A"/>
            </a:solidFill>
            <a:prstDash val="solid"/>
            <a:headEnd type="none" w="sm" len="sm"/>
            <a:tailEnd type="triangle" w="lg" len="med"/>
          </a:ln>
        </p:spPr>
      </p:sp>
      <p:grpSp>
        <p:nvGrpSpPr>
          <p:cNvPr id="33" name="Group 33"/>
          <p:cNvGrpSpPr/>
          <p:nvPr/>
        </p:nvGrpSpPr>
        <p:grpSpPr>
          <a:xfrm>
            <a:off x="839940" y="3916560"/>
            <a:ext cx="6033000" cy="1170000"/>
            <a:chOff x="0" y="0"/>
            <a:chExt cx="8044000" cy="1560000"/>
          </a:xfrm>
        </p:grpSpPr>
        <p:sp>
          <p:nvSpPr>
            <p:cNvPr id="34" name="Freeform 34"/>
            <p:cNvSpPr/>
            <p:nvPr/>
          </p:nvSpPr>
          <p:spPr>
            <a:xfrm>
              <a:off x="0" y="0"/>
              <a:ext cx="8044053" cy="1559941"/>
            </a:xfrm>
            <a:custGeom>
              <a:avLst/>
              <a:gdLst/>
              <a:ahLst/>
              <a:cxnLst/>
              <a:rect l="l" t="t" r="r" b="b"/>
              <a:pathLst>
                <a:path w="8044053" h="1559941">
                  <a:moveTo>
                    <a:pt x="0" y="0"/>
                  </a:moveTo>
                  <a:lnTo>
                    <a:pt x="8044053" y="0"/>
                  </a:lnTo>
                  <a:lnTo>
                    <a:pt x="8044053" y="1559941"/>
                  </a:lnTo>
                  <a:lnTo>
                    <a:pt x="0" y="1559941"/>
                  </a:lnTo>
                  <a:close/>
                </a:path>
              </a:pathLst>
            </a:custGeom>
            <a:solidFill>
              <a:srgbClr val="000000"/>
            </a:solidFill>
          </p:spPr>
        </p:sp>
        <p:sp>
          <p:nvSpPr>
            <p:cNvPr id="35" name="TextBox 35"/>
            <p:cNvSpPr txBox="1"/>
            <p:nvPr/>
          </p:nvSpPr>
          <p:spPr>
            <a:xfrm>
              <a:off x="0" y="-9525"/>
              <a:ext cx="8044000" cy="1569525"/>
            </a:xfrm>
            <a:prstGeom prst="rect">
              <a:avLst/>
            </a:prstGeom>
          </p:spPr>
          <p:txBody>
            <a:bodyPr lIns="50800" tIns="50800" rIns="50800" bIns="50800" rtlCol="0" anchor="t"/>
            <a:lstStyle/>
            <a:p>
              <a:pPr algn="l">
                <a:lnSpc>
                  <a:spcPts val="3119"/>
                </a:lnSpc>
              </a:pPr>
              <a:r>
                <a:rPr lang="en-US" sz="2599" spc="24">
                  <a:solidFill>
                    <a:srgbClr val="FFFFFF"/>
                  </a:solidFill>
                  <a:latin typeface="Whitney 1"/>
                  <a:ea typeface="Whitney 1"/>
                  <a:cs typeface="Whitney 1"/>
                  <a:sym typeface="Whitney 1"/>
                </a:rPr>
                <a:t>Needs, deficits, problems //</a:t>
              </a:r>
            </a:p>
            <a:p>
              <a:pPr algn="l">
                <a:lnSpc>
                  <a:spcPts val="3119"/>
                </a:lnSpc>
              </a:pPr>
              <a:r>
                <a:rPr lang="en-US" sz="2599" spc="24">
                  <a:solidFill>
                    <a:srgbClr val="FFFFFF"/>
                  </a:solidFill>
                  <a:latin typeface="Whitney 1"/>
                  <a:ea typeface="Whitney 1"/>
                  <a:cs typeface="Whitney 1"/>
                  <a:sym typeface="Whitney 1"/>
                </a:rPr>
                <a:t>pathogenesis</a:t>
              </a:r>
            </a:p>
          </p:txBody>
        </p:sp>
      </p:grpSp>
      <p:grpSp>
        <p:nvGrpSpPr>
          <p:cNvPr id="36" name="Group 36"/>
          <p:cNvGrpSpPr/>
          <p:nvPr/>
        </p:nvGrpSpPr>
        <p:grpSpPr>
          <a:xfrm>
            <a:off x="8931050" y="3916560"/>
            <a:ext cx="7054200" cy="1170000"/>
            <a:chOff x="0" y="0"/>
            <a:chExt cx="9405600" cy="1560000"/>
          </a:xfrm>
        </p:grpSpPr>
        <p:sp>
          <p:nvSpPr>
            <p:cNvPr id="37" name="Freeform 37"/>
            <p:cNvSpPr/>
            <p:nvPr/>
          </p:nvSpPr>
          <p:spPr>
            <a:xfrm>
              <a:off x="0" y="0"/>
              <a:ext cx="9405620" cy="1559941"/>
            </a:xfrm>
            <a:custGeom>
              <a:avLst/>
              <a:gdLst/>
              <a:ahLst/>
              <a:cxnLst/>
              <a:rect l="l" t="t" r="r" b="b"/>
              <a:pathLst>
                <a:path w="9405620" h="1559941">
                  <a:moveTo>
                    <a:pt x="0" y="0"/>
                  </a:moveTo>
                  <a:lnTo>
                    <a:pt x="9405620" y="0"/>
                  </a:lnTo>
                  <a:lnTo>
                    <a:pt x="9405620" y="1559941"/>
                  </a:lnTo>
                  <a:lnTo>
                    <a:pt x="0" y="1559941"/>
                  </a:lnTo>
                  <a:close/>
                </a:path>
              </a:pathLst>
            </a:custGeom>
            <a:solidFill>
              <a:srgbClr val="00A7E1"/>
            </a:solidFill>
          </p:spPr>
        </p:sp>
        <p:sp>
          <p:nvSpPr>
            <p:cNvPr id="38" name="TextBox 38"/>
            <p:cNvSpPr txBox="1"/>
            <p:nvPr/>
          </p:nvSpPr>
          <p:spPr>
            <a:xfrm>
              <a:off x="0" y="-9525"/>
              <a:ext cx="9405600" cy="1569525"/>
            </a:xfrm>
            <a:prstGeom prst="rect">
              <a:avLst/>
            </a:prstGeom>
          </p:spPr>
          <p:txBody>
            <a:bodyPr lIns="50800" tIns="50800" rIns="50800" bIns="50800" rtlCol="0" anchor="t"/>
            <a:lstStyle/>
            <a:p>
              <a:pPr algn="l">
                <a:lnSpc>
                  <a:spcPts val="3119"/>
                </a:lnSpc>
              </a:pPr>
              <a:r>
                <a:rPr lang="en-US" sz="2599" spc="24">
                  <a:solidFill>
                    <a:srgbClr val="FFFFFF"/>
                  </a:solidFill>
                  <a:latin typeface="Whitney 1"/>
                  <a:ea typeface="Whitney 1"/>
                  <a:cs typeface="Whitney 1"/>
                  <a:sym typeface="Whitney 1"/>
                </a:rPr>
                <a:t>Capabilities, assets, potentials // </a:t>
              </a:r>
            </a:p>
            <a:p>
              <a:pPr algn="l">
                <a:lnSpc>
                  <a:spcPts val="3119"/>
                </a:lnSpc>
              </a:pPr>
              <a:r>
                <a:rPr lang="en-US" sz="2599" spc="24">
                  <a:solidFill>
                    <a:srgbClr val="FFFFFF"/>
                  </a:solidFill>
                  <a:latin typeface="Whitney 1"/>
                  <a:ea typeface="Whitney 1"/>
                  <a:cs typeface="Whitney 1"/>
                  <a:sym typeface="Whitney 1"/>
                </a:rPr>
                <a:t>salutogenic, regenerative</a:t>
              </a:r>
            </a:p>
          </p:txBody>
        </p:sp>
      </p:grpSp>
      <p:sp>
        <p:nvSpPr>
          <p:cNvPr id="39" name="AutoShape 39"/>
          <p:cNvSpPr/>
          <p:nvPr/>
        </p:nvSpPr>
        <p:spPr>
          <a:xfrm rot="98781">
            <a:off x="7156047" y="4491962"/>
            <a:ext cx="1491878" cy="0"/>
          </a:xfrm>
          <a:prstGeom prst="line">
            <a:avLst/>
          </a:prstGeom>
          <a:ln w="19050" cap="rnd">
            <a:solidFill>
              <a:srgbClr val="44546A"/>
            </a:solidFill>
            <a:prstDash val="solid"/>
            <a:headEnd type="none" w="sm" len="sm"/>
            <a:tailEnd type="triangle" w="lg" len="med"/>
          </a:ln>
        </p:spPr>
      </p:sp>
      <p:grpSp>
        <p:nvGrpSpPr>
          <p:cNvPr id="40" name="Group 40"/>
          <p:cNvGrpSpPr/>
          <p:nvPr/>
        </p:nvGrpSpPr>
        <p:grpSpPr>
          <a:xfrm>
            <a:off x="839900" y="1871800"/>
            <a:ext cx="6033000" cy="769800"/>
            <a:chOff x="0" y="0"/>
            <a:chExt cx="8044000" cy="1026400"/>
          </a:xfrm>
        </p:grpSpPr>
        <p:sp>
          <p:nvSpPr>
            <p:cNvPr id="41" name="Freeform 41"/>
            <p:cNvSpPr/>
            <p:nvPr/>
          </p:nvSpPr>
          <p:spPr>
            <a:xfrm>
              <a:off x="0" y="0"/>
              <a:ext cx="8044053" cy="1026414"/>
            </a:xfrm>
            <a:custGeom>
              <a:avLst/>
              <a:gdLst/>
              <a:ahLst/>
              <a:cxnLst/>
              <a:rect l="l" t="t" r="r" b="b"/>
              <a:pathLst>
                <a:path w="8044053" h="1026414">
                  <a:moveTo>
                    <a:pt x="0" y="0"/>
                  </a:moveTo>
                  <a:lnTo>
                    <a:pt x="8044053" y="0"/>
                  </a:lnTo>
                  <a:lnTo>
                    <a:pt x="8044053" y="1026414"/>
                  </a:lnTo>
                  <a:lnTo>
                    <a:pt x="0" y="1026414"/>
                  </a:lnTo>
                  <a:close/>
                </a:path>
              </a:pathLst>
            </a:custGeom>
            <a:solidFill>
              <a:srgbClr val="000000"/>
            </a:solidFill>
          </p:spPr>
        </p:sp>
        <p:sp>
          <p:nvSpPr>
            <p:cNvPr id="42" name="TextBox 42"/>
            <p:cNvSpPr txBox="1"/>
            <p:nvPr/>
          </p:nvSpPr>
          <p:spPr>
            <a:xfrm>
              <a:off x="0" y="-9525"/>
              <a:ext cx="8044000" cy="1035925"/>
            </a:xfrm>
            <a:prstGeom prst="rect">
              <a:avLst/>
            </a:prstGeom>
          </p:spPr>
          <p:txBody>
            <a:bodyPr lIns="50800" tIns="50800" rIns="50800" bIns="50800" rtlCol="0" anchor="t"/>
            <a:lstStyle/>
            <a:p>
              <a:pPr algn="l">
                <a:lnSpc>
                  <a:spcPts val="3119"/>
                </a:lnSpc>
              </a:pPr>
              <a:r>
                <a:rPr lang="en-US" sz="2599" spc="24">
                  <a:solidFill>
                    <a:srgbClr val="FFFFFF"/>
                  </a:solidFill>
                  <a:latin typeface="Whitney 1"/>
                  <a:ea typeface="Whitney 1"/>
                  <a:cs typeface="Whitney 1"/>
                  <a:sym typeface="Whitney 1"/>
                </a:rPr>
                <a:t>Self-care, individual behaviours</a:t>
              </a:r>
            </a:p>
          </p:txBody>
        </p:sp>
      </p:grpSp>
      <p:grpSp>
        <p:nvGrpSpPr>
          <p:cNvPr id="43" name="Group 43"/>
          <p:cNvGrpSpPr/>
          <p:nvPr/>
        </p:nvGrpSpPr>
        <p:grpSpPr>
          <a:xfrm>
            <a:off x="8931050" y="1871800"/>
            <a:ext cx="7054200" cy="769800"/>
            <a:chOff x="0" y="0"/>
            <a:chExt cx="9405600" cy="1026400"/>
          </a:xfrm>
        </p:grpSpPr>
        <p:sp>
          <p:nvSpPr>
            <p:cNvPr id="44" name="Freeform 44"/>
            <p:cNvSpPr/>
            <p:nvPr/>
          </p:nvSpPr>
          <p:spPr>
            <a:xfrm>
              <a:off x="0" y="0"/>
              <a:ext cx="9405620" cy="1026414"/>
            </a:xfrm>
            <a:custGeom>
              <a:avLst/>
              <a:gdLst/>
              <a:ahLst/>
              <a:cxnLst/>
              <a:rect l="l" t="t" r="r" b="b"/>
              <a:pathLst>
                <a:path w="9405620" h="1026414">
                  <a:moveTo>
                    <a:pt x="0" y="0"/>
                  </a:moveTo>
                  <a:lnTo>
                    <a:pt x="9405620" y="0"/>
                  </a:lnTo>
                  <a:lnTo>
                    <a:pt x="9405620" y="1026414"/>
                  </a:lnTo>
                  <a:lnTo>
                    <a:pt x="0" y="1026414"/>
                  </a:lnTo>
                  <a:close/>
                </a:path>
              </a:pathLst>
            </a:custGeom>
            <a:solidFill>
              <a:srgbClr val="00A7E1"/>
            </a:solidFill>
          </p:spPr>
        </p:sp>
        <p:sp>
          <p:nvSpPr>
            <p:cNvPr id="45" name="TextBox 45"/>
            <p:cNvSpPr txBox="1"/>
            <p:nvPr/>
          </p:nvSpPr>
          <p:spPr>
            <a:xfrm>
              <a:off x="0" y="-9525"/>
              <a:ext cx="9405600" cy="1035925"/>
            </a:xfrm>
            <a:prstGeom prst="rect">
              <a:avLst/>
            </a:prstGeom>
          </p:spPr>
          <p:txBody>
            <a:bodyPr lIns="50800" tIns="50800" rIns="50800" bIns="50800" rtlCol="0" anchor="t"/>
            <a:lstStyle/>
            <a:p>
              <a:pPr algn="l">
                <a:lnSpc>
                  <a:spcPts val="3119"/>
                </a:lnSpc>
              </a:pPr>
              <a:r>
                <a:rPr lang="en-US" sz="2599" spc="24">
                  <a:solidFill>
                    <a:srgbClr val="FFFFFF"/>
                  </a:solidFill>
                  <a:latin typeface="Whitney 1"/>
                  <a:ea typeface="Whitney 1"/>
                  <a:cs typeface="Whitney 1"/>
                  <a:sym typeface="Whitney 1"/>
                </a:rPr>
                <a:t>Settings, determinants of health</a:t>
              </a:r>
            </a:p>
          </p:txBody>
        </p:sp>
      </p:grpSp>
      <p:sp>
        <p:nvSpPr>
          <p:cNvPr id="46" name="AutoShape 46"/>
          <p:cNvSpPr/>
          <p:nvPr/>
        </p:nvSpPr>
        <p:spPr>
          <a:xfrm rot="98781">
            <a:off x="7156013" y="2247176"/>
            <a:ext cx="1491878" cy="0"/>
          </a:xfrm>
          <a:prstGeom prst="line">
            <a:avLst/>
          </a:prstGeom>
          <a:ln w="19050" cap="rnd">
            <a:solidFill>
              <a:srgbClr val="44546A"/>
            </a:solidFill>
            <a:prstDash val="solid"/>
            <a:headEnd type="none" w="sm" len="sm"/>
            <a:tailEnd type="triangle" w="lg" len="med"/>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176750" y="9455153"/>
            <a:ext cx="609600" cy="276225"/>
          </a:xfrm>
          <a:prstGeom prst="rect">
            <a:avLst/>
          </a:prstGeom>
        </p:spPr>
        <p:txBody>
          <a:bodyPr lIns="0" tIns="0" rIns="0" bIns="0" rtlCol="0" anchor="t">
            <a:spAutoFit/>
          </a:bodyPr>
          <a:lstStyle/>
          <a:p>
            <a:pPr algn="r">
              <a:lnSpc>
                <a:spcPts val="2160"/>
              </a:lnSpc>
            </a:pPr>
            <a:r>
              <a:rPr lang="en-US" sz="1800">
                <a:solidFill>
                  <a:srgbClr val="000000"/>
                </a:solidFill>
                <a:latin typeface="Whitney 1"/>
                <a:ea typeface="Whitney 1"/>
                <a:cs typeface="Whitney 1"/>
                <a:sym typeface="Whitney 1"/>
              </a:rPr>
              <a:t>‹#›</a:t>
            </a:r>
          </a:p>
        </p:txBody>
      </p:sp>
      <p:sp>
        <p:nvSpPr>
          <p:cNvPr id="3" name="Freeform 3"/>
          <p:cNvSpPr/>
          <p:nvPr/>
        </p:nvSpPr>
        <p:spPr>
          <a:xfrm>
            <a:off x="1" y="0"/>
            <a:ext cx="18287986" cy="10287000"/>
          </a:xfrm>
          <a:custGeom>
            <a:avLst/>
            <a:gdLst/>
            <a:ahLst/>
            <a:cxnLst/>
            <a:rect l="l" t="t" r="r" b="b"/>
            <a:pathLst>
              <a:path w="18287986" h="10287000">
                <a:moveTo>
                  <a:pt x="0" y="0"/>
                </a:moveTo>
                <a:lnTo>
                  <a:pt x="18287987" y="0"/>
                </a:lnTo>
                <a:lnTo>
                  <a:pt x="18287987" y="10287000"/>
                </a:lnTo>
                <a:lnTo>
                  <a:pt x="0" y="10287000"/>
                </a:lnTo>
                <a:lnTo>
                  <a:pt x="0" y="0"/>
                </a:lnTo>
                <a:close/>
              </a:path>
            </a:pathLst>
          </a:custGeom>
          <a:blipFill>
            <a:blip r:embed="rId3"/>
            <a:stretch>
              <a:fillRect/>
            </a:stretch>
          </a:blipFill>
        </p:spPr>
      </p:sp>
      <p:grpSp>
        <p:nvGrpSpPr>
          <p:cNvPr id="4" name="Group 4"/>
          <p:cNvGrpSpPr/>
          <p:nvPr/>
        </p:nvGrpSpPr>
        <p:grpSpPr>
          <a:xfrm>
            <a:off x="10195057" y="682200"/>
            <a:ext cx="6319800" cy="8922600"/>
            <a:chOff x="0" y="0"/>
            <a:chExt cx="8426400" cy="11896800"/>
          </a:xfrm>
        </p:grpSpPr>
        <p:sp>
          <p:nvSpPr>
            <p:cNvPr id="5" name="Freeform 5"/>
            <p:cNvSpPr/>
            <p:nvPr/>
          </p:nvSpPr>
          <p:spPr>
            <a:xfrm>
              <a:off x="0" y="0"/>
              <a:ext cx="8426450" cy="11896852"/>
            </a:xfrm>
            <a:custGeom>
              <a:avLst/>
              <a:gdLst/>
              <a:ahLst/>
              <a:cxnLst/>
              <a:rect l="l" t="t" r="r" b="b"/>
              <a:pathLst>
                <a:path w="8426450" h="11896852">
                  <a:moveTo>
                    <a:pt x="0" y="0"/>
                  </a:moveTo>
                  <a:lnTo>
                    <a:pt x="8426450" y="0"/>
                  </a:lnTo>
                  <a:lnTo>
                    <a:pt x="8426450" y="11896852"/>
                  </a:lnTo>
                  <a:lnTo>
                    <a:pt x="0" y="11896852"/>
                  </a:lnTo>
                  <a:close/>
                </a:path>
              </a:pathLst>
            </a:custGeom>
            <a:solidFill>
              <a:srgbClr val="000000"/>
            </a:solidFill>
          </p:spPr>
        </p:sp>
        <p:sp>
          <p:nvSpPr>
            <p:cNvPr id="6" name="TextBox 6"/>
            <p:cNvSpPr txBox="1"/>
            <p:nvPr/>
          </p:nvSpPr>
          <p:spPr>
            <a:xfrm>
              <a:off x="0" y="-66675"/>
              <a:ext cx="8426400" cy="11963475"/>
            </a:xfrm>
            <a:prstGeom prst="rect">
              <a:avLst/>
            </a:prstGeom>
          </p:spPr>
          <p:txBody>
            <a:bodyPr lIns="50800" tIns="50800" rIns="50800" bIns="50800" rtlCol="0" anchor="ctr"/>
            <a:lstStyle/>
            <a:p>
              <a:pPr algn="l">
                <a:lnSpc>
                  <a:spcPts val="5174"/>
                </a:lnSpc>
              </a:pPr>
              <a:r>
                <a:rPr lang="en-US" sz="3750">
                  <a:solidFill>
                    <a:srgbClr val="FFFFFF"/>
                  </a:solidFill>
                  <a:latin typeface="Whitney 1"/>
                  <a:ea typeface="Whitney 1"/>
                  <a:cs typeface="Whitney 1"/>
                  <a:sym typeface="Whitney 1"/>
                </a:rPr>
                <a:t>Settings &amp; Systems– based Approach</a:t>
              </a:r>
            </a:p>
            <a:p>
              <a:pPr algn="l">
                <a:lnSpc>
                  <a:spcPts val="4967"/>
                </a:lnSpc>
              </a:pPr>
              <a:r>
                <a:rPr lang="en-US" sz="3600">
                  <a:solidFill>
                    <a:srgbClr val="FFFFFF"/>
                  </a:solidFill>
                  <a:latin typeface="Whitney 1"/>
                  <a:ea typeface="Whitney 1"/>
                  <a:cs typeface="Whitney 1"/>
                  <a:sym typeface="Whitney 1"/>
                </a:rPr>
                <a:t>“If the frogs in a pond started behaving strangely, our first reaction would not be to punish them or even to treat them. Instinctively, we'd wonder what was going on in the pond.”</a:t>
              </a:r>
            </a:p>
            <a:p>
              <a:pPr algn="l">
                <a:lnSpc>
                  <a:spcPts val="2173"/>
                </a:lnSpc>
              </a:pPr>
              <a:r>
                <a:rPr lang="en-US" sz="1575">
                  <a:solidFill>
                    <a:srgbClr val="FFFFFF"/>
                  </a:solidFill>
                  <a:latin typeface="Whitney 1"/>
                  <a:ea typeface="Whitney 1"/>
                  <a:cs typeface="Whitney 1"/>
                  <a:sym typeface="Whitney 1"/>
                </a:rPr>
                <a:t>DAN REIST, UVIC, CANADIAN INSTITUTE FOR SUBSTANCE USE RESEARCH</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4471330" y="3459262"/>
            <a:ext cx="9798072" cy="3701034"/>
          </a:xfrm>
          <a:prstGeom prst="rect">
            <a:avLst/>
          </a:prstGeom>
        </p:spPr>
        <p:txBody>
          <a:bodyPr lIns="0" tIns="0" rIns="0" bIns="0" rtlCol="0" anchor="t">
            <a:spAutoFit/>
          </a:bodyPr>
          <a:lstStyle/>
          <a:p>
            <a:pPr algn="l">
              <a:lnSpc>
                <a:spcPts val="7128"/>
              </a:lnSpc>
            </a:pPr>
            <a:r>
              <a:rPr lang="en-US" sz="6600">
                <a:solidFill>
                  <a:srgbClr val="FFFFFF"/>
                </a:solidFill>
                <a:latin typeface="Whitney 2"/>
                <a:ea typeface="Whitney 2"/>
                <a:cs typeface="Whitney 2"/>
                <a:sym typeface="Whitney 2"/>
              </a:rPr>
              <a:t>Voice 6: </a:t>
            </a:r>
          </a:p>
          <a:p>
            <a:pPr algn="l">
              <a:lnSpc>
                <a:spcPts val="7128"/>
              </a:lnSpc>
            </a:pPr>
            <a:r>
              <a:rPr lang="en-US" sz="6600">
                <a:solidFill>
                  <a:srgbClr val="FFFFFF"/>
                </a:solidFill>
                <a:latin typeface="Whitney 2"/>
                <a:ea typeface="Whitney 2"/>
                <a:cs typeface="Whitney 2"/>
                <a:sym typeface="Whitney 2"/>
              </a:rPr>
              <a:t>Exploring Social Wellbeing </a:t>
            </a:r>
          </a:p>
          <a:p>
            <a:pPr algn="l">
              <a:lnSpc>
                <a:spcPts val="7128"/>
              </a:lnSpc>
            </a:pPr>
            <a:r>
              <a:rPr lang="en-US" sz="6600">
                <a:solidFill>
                  <a:srgbClr val="FFFFFF"/>
                </a:solidFill>
                <a:latin typeface="Whitney 2"/>
                <a:ea typeface="Whitney 2"/>
                <a:cs typeface="Whitney 2"/>
                <a:sym typeface="Whitney 2"/>
              </a:rPr>
              <a:t>on UBC’s Okanagan Campus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TotalTime>
  <Words>5987</Words>
  <Application>Microsoft Macintosh PowerPoint</Application>
  <PresentationFormat>Custom</PresentationFormat>
  <Paragraphs>533</Paragraphs>
  <Slides>34</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Whitney 2</vt:lpstr>
      <vt:lpstr>Arial</vt:lpstr>
      <vt:lpstr>Cambria</vt:lpstr>
      <vt:lpstr>Arimo</vt:lpstr>
      <vt:lpstr>Whitney 1</vt:lpstr>
      <vt:lpstr>Calibri</vt:lpstr>
      <vt:lpstr>Arimo Bold</vt:lpstr>
      <vt:lpstr>Bodoni Ornaments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September 2024 Voice Results Presentation (1).pptx</dc:title>
  <cp:lastModifiedBy>Melissa Feddersen</cp:lastModifiedBy>
  <cp:revision>3</cp:revision>
  <dcterms:created xsi:type="dcterms:W3CDTF">2006-08-16T00:00:00Z</dcterms:created>
  <dcterms:modified xsi:type="dcterms:W3CDTF">2024-12-03T23:29:21Z</dcterms:modified>
  <dc:identifier>DAGRHxwOC48</dc:identifier>
</cp:coreProperties>
</file>