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80" r:id="rId6"/>
    <p:sldId id="260" r:id="rId7"/>
    <p:sldId id="261" r:id="rId8"/>
    <p:sldId id="262" r:id="rId9"/>
    <p:sldId id="271" r:id="rId10"/>
    <p:sldId id="263" r:id="rId11"/>
    <p:sldId id="264" r:id="rId12"/>
    <p:sldId id="265" r:id="rId13"/>
    <p:sldId id="266" r:id="rId14"/>
    <p:sldId id="267" r:id="rId15"/>
    <p:sldId id="268" r:id="rId16"/>
    <p:sldId id="272" r:id="rId17"/>
    <p:sldId id="273" r:id="rId18"/>
    <p:sldId id="269" r:id="rId19"/>
    <p:sldId id="279" r:id="rId20"/>
    <p:sldId id="270" r:id="rId21"/>
    <p:sldId id="274" r:id="rId22"/>
    <p:sldId id="275"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70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32787-C1D7-4340-A348-6333F8925D30}" type="datetimeFigureOut">
              <a:rPr lang="en-US" smtClean="0"/>
              <a:t>17-03-18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3B0EA-81DC-964C-B60F-7ABE5C475C8F}" type="slidenum">
              <a:rPr lang="en-US" smtClean="0"/>
              <a:t>‹#›</a:t>
            </a:fld>
            <a:endParaRPr lang="en-US"/>
          </a:p>
        </p:txBody>
      </p:sp>
    </p:spTree>
    <p:extLst>
      <p:ext uri="{BB962C8B-B14F-4D97-AF65-F5344CB8AC3E}">
        <p14:creationId xmlns:p14="http://schemas.microsoft.com/office/powerpoint/2010/main" val="3823708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http://</a:t>
            </a:r>
            <a:r>
              <a:rPr lang="en-US" dirty="0" err="1" smtClean="0"/>
              <a:t>www.co.marathon.wi.us</a:t>
            </a:r>
            <a:r>
              <a:rPr lang="en-US" dirty="0" smtClean="0"/>
              <a:t>/portals/0/Departments/HLD/Images/</a:t>
            </a:r>
            <a:r>
              <a:rPr lang="en-US" smtClean="0"/>
              <a:t>tuberculosis.png</a:t>
            </a:r>
            <a:endParaRPr lang="en-US"/>
          </a:p>
        </p:txBody>
      </p:sp>
      <p:sp>
        <p:nvSpPr>
          <p:cNvPr id="4" name="Slide Number Placeholder 3"/>
          <p:cNvSpPr>
            <a:spLocks noGrp="1"/>
          </p:cNvSpPr>
          <p:nvPr>
            <p:ph type="sldNum" sz="quarter" idx="10"/>
          </p:nvPr>
        </p:nvSpPr>
        <p:spPr/>
        <p:txBody>
          <a:bodyPr/>
          <a:lstStyle/>
          <a:p>
            <a:fld id="{4533B0EA-81DC-964C-B60F-7ABE5C475C8F}" type="slidenum">
              <a:rPr lang="en-US" smtClean="0"/>
              <a:t>5</a:t>
            </a:fld>
            <a:endParaRPr lang="en-US"/>
          </a:p>
        </p:txBody>
      </p:sp>
    </p:spTree>
    <p:extLst>
      <p:ext uri="{BB962C8B-B14F-4D97-AF65-F5344CB8AC3E}">
        <p14:creationId xmlns:p14="http://schemas.microsoft.com/office/powerpoint/2010/main" val="263093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http://</a:t>
            </a:r>
            <a:r>
              <a:rPr lang="en-US" dirty="0" err="1" smtClean="0"/>
              <a:t>respiratorysystem.organsofthebody.com</a:t>
            </a:r>
            <a:r>
              <a:rPr lang="en-US" dirty="0" smtClean="0"/>
              <a:t>/images/respiratory-</a:t>
            </a:r>
            <a:r>
              <a:rPr lang="en-US" dirty="0" err="1" smtClean="0"/>
              <a:t>system.jpg</a:t>
            </a:r>
            <a:endParaRPr lang="en-US" dirty="0"/>
          </a:p>
        </p:txBody>
      </p:sp>
      <p:sp>
        <p:nvSpPr>
          <p:cNvPr id="4" name="Slide Number Placeholder 3"/>
          <p:cNvSpPr>
            <a:spLocks noGrp="1"/>
          </p:cNvSpPr>
          <p:nvPr>
            <p:ph type="sldNum" sz="quarter" idx="10"/>
          </p:nvPr>
        </p:nvSpPr>
        <p:spPr/>
        <p:txBody>
          <a:bodyPr/>
          <a:lstStyle/>
          <a:p>
            <a:fld id="{4533B0EA-81DC-964C-B60F-7ABE5C475C8F}" type="slidenum">
              <a:rPr lang="en-US" smtClean="0"/>
              <a:t>14</a:t>
            </a:fld>
            <a:endParaRPr lang="en-US"/>
          </a:p>
        </p:txBody>
      </p:sp>
    </p:spTree>
    <p:extLst>
      <p:ext uri="{BB962C8B-B14F-4D97-AF65-F5344CB8AC3E}">
        <p14:creationId xmlns:p14="http://schemas.microsoft.com/office/powerpoint/2010/main" val="309221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3B0EA-81DC-964C-B60F-7ABE5C475C8F}" type="slidenum">
              <a:rPr lang="en-US" smtClean="0"/>
              <a:t>18</a:t>
            </a:fld>
            <a:endParaRPr lang="en-US"/>
          </a:p>
        </p:txBody>
      </p:sp>
    </p:spTree>
    <p:extLst>
      <p:ext uri="{BB962C8B-B14F-4D97-AF65-F5344CB8AC3E}">
        <p14:creationId xmlns:p14="http://schemas.microsoft.com/office/powerpoint/2010/main" val="226584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http://</a:t>
            </a:r>
            <a:r>
              <a:rPr lang="en-US" dirty="0" err="1" smtClean="0"/>
              <a:t>www.mayoclinic.org</a:t>
            </a:r>
            <a:r>
              <a:rPr lang="en-US" dirty="0" smtClean="0"/>
              <a:t>/~/media/</a:t>
            </a:r>
            <a:r>
              <a:rPr lang="en-US" dirty="0" err="1" smtClean="0"/>
              <a:t>kcms</a:t>
            </a:r>
            <a:r>
              <a:rPr lang="en-US" dirty="0" smtClean="0"/>
              <a:t>/</a:t>
            </a:r>
            <a:r>
              <a:rPr lang="en-US" dirty="0" err="1" smtClean="0"/>
              <a:t>gbs</a:t>
            </a:r>
            <a:r>
              <a:rPr lang="en-US" dirty="0" smtClean="0"/>
              <a:t>/patient%20consumer/images/2016/05/18/13/02/ww5r032t-8col%20jpg.jpg</a:t>
            </a:r>
            <a:endParaRPr lang="en-US" dirty="0"/>
          </a:p>
        </p:txBody>
      </p:sp>
      <p:sp>
        <p:nvSpPr>
          <p:cNvPr id="4" name="Slide Number Placeholder 3"/>
          <p:cNvSpPr>
            <a:spLocks noGrp="1"/>
          </p:cNvSpPr>
          <p:nvPr>
            <p:ph type="sldNum" sz="quarter" idx="10"/>
          </p:nvPr>
        </p:nvSpPr>
        <p:spPr/>
        <p:txBody>
          <a:bodyPr/>
          <a:lstStyle/>
          <a:p>
            <a:fld id="{4533B0EA-81DC-964C-B60F-7ABE5C475C8F}" type="slidenum">
              <a:rPr lang="en-US" smtClean="0"/>
              <a:t>19</a:t>
            </a:fld>
            <a:endParaRPr lang="en-US"/>
          </a:p>
        </p:txBody>
      </p:sp>
    </p:spTree>
    <p:extLst>
      <p:ext uri="{BB962C8B-B14F-4D97-AF65-F5344CB8AC3E}">
        <p14:creationId xmlns:p14="http://schemas.microsoft.com/office/powerpoint/2010/main" val="358332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17-03-18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17-03-18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17-03-18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17-03-18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17-03-18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17-03-18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Body System</a:t>
            </a:r>
            <a:endParaRPr lang="en-US" dirty="0"/>
          </a:p>
        </p:txBody>
      </p:sp>
      <p:sp>
        <p:nvSpPr>
          <p:cNvPr id="3" name="Subtitle 2"/>
          <p:cNvSpPr>
            <a:spLocks noGrp="1"/>
          </p:cNvSpPr>
          <p:nvPr>
            <p:ph type="subTitle" idx="1"/>
          </p:nvPr>
        </p:nvSpPr>
        <p:spPr/>
        <p:txBody>
          <a:bodyPr/>
          <a:lstStyle/>
          <a:p>
            <a:r>
              <a:rPr lang="en-US" dirty="0" smtClean="0"/>
              <a:t>Summary by Derrick Yao</a:t>
            </a:r>
            <a:endParaRPr lang="en-US" dirty="0"/>
          </a:p>
        </p:txBody>
      </p:sp>
    </p:spTree>
    <p:extLst>
      <p:ext uri="{BB962C8B-B14F-4D97-AF65-F5344CB8AC3E}">
        <p14:creationId xmlns:p14="http://schemas.microsoft.com/office/powerpoint/2010/main" val="3860917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sp>
        <p:nvSpPr>
          <p:cNvPr id="3" name="Content Placeholder 2"/>
          <p:cNvSpPr>
            <a:spLocks noGrp="1"/>
          </p:cNvSpPr>
          <p:nvPr>
            <p:ph idx="1"/>
          </p:nvPr>
        </p:nvSpPr>
        <p:spPr>
          <a:xfrm>
            <a:off x="914400" y="1371600"/>
            <a:ext cx="7313613" cy="5352716"/>
          </a:xfrm>
        </p:spPr>
        <p:txBody>
          <a:bodyPr>
            <a:normAutofit fontScale="92500" lnSpcReduction="10000"/>
          </a:bodyPr>
          <a:lstStyle/>
          <a:p>
            <a:r>
              <a:rPr lang="en-US" dirty="0" smtClean="0"/>
              <a:t>Bronchi, bronchioles, alveoli</a:t>
            </a:r>
          </a:p>
          <a:p>
            <a:pPr lvl="1"/>
            <a:r>
              <a:rPr lang="en-US" dirty="0" smtClean="0"/>
              <a:t>Bronchi divided into 3 subdivisions</a:t>
            </a:r>
          </a:p>
          <a:p>
            <a:pPr lvl="2"/>
            <a:r>
              <a:rPr lang="en-US" dirty="0" smtClean="0"/>
              <a:t>Primary bronchi: left and right branches connected to the trachea; where most foreign bodies reside; C- shaped cartilage that keep airway open</a:t>
            </a:r>
          </a:p>
          <a:p>
            <a:pPr lvl="2"/>
            <a:r>
              <a:rPr lang="en-US" dirty="0" smtClean="0"/>
              <a:t>Secondary bronchi: branch connected to the left and right side of the lung; supply air to the 2 left lobes and 3 right lobes of the lungs; cartilage spread out and smooth muscles for flexibility</a:t>
            </a:r>
          </a:p>
          <a:p>
            <a:pPr lvl="2"/>
            <a:r>
              <a:rPr lang="en-US" dirty="0" smtClean="0"/>
              <a:t>Tertiary bronchi: branches off from secondary bronchi; </a:t>
            </a:r>
            <a:r>
              <a:rPr lang="en-US" dirty="0"/>
              <a:t>cartilage spread out and smooth muscles for </a:t>
            </a:r>
            <a:r>
              <a:rPr lang="en-US" dirty="0" smtClean="0"/>
              <a:t>flexibility</a:t>
            </a:r>
          </a:p>
          <a:p>
            <a:pPr lvl="1"/>
            <a:r>
              <a:rPr lang="en-US" dirty="0" smtClean="0"/>
              <a:t>Bronchioles compose of smooth muscles and elastin proteins</a:t>
            </a:r>
          </a:p>
          <a:p>
            <a:pPr lvl="2"/>
            <a:r>
              <a:rPr lang="en-US" dirty="0" smtClean="0"/>
              <a:t>Regulate airflow by relaxing to dilate bronchi and bronchioles when need more airflow and contracting during rest to prevent hyperventilation</a:t>
            </a:r>
          </a:p>
          <a:p>
            <a:pPr lvl="1"/>
            <a:r>
              <a:rPr lang="en-US" dirty="0" smtClean="0"/>
              <a:t>Bronchi and bronchioles have cilia and mucosal lining for immune protection</a:t>
            </a:r>
            <a:endParaRPr lang="en-US" dirty="0"/>
          </a:p>
          <a:p>
            <a:pPr lvl="2"/>
            <a:endParaRPr lang="en-US" dirty="0"/>
          </a:p>
        </p:txBody>
      </p:sp>
    </p:spTree>
    <p:extLst>
      <p:ext uri="{BB962C8B-B14F-4D97-AF65-F5344CB8AC3E}">
        <p14:creationId xmlns:p14="http://schemas.microsoft.com/office/powerpoint/2010/main" val="338833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sp>
        <p:nvSpPr>
          <p:cNvPr id="3" name="Content Placeholder 2"/>
          <p:cNvSpPr>
            <a:spLocks noGrp="1"/>
          </p:cNvSpPr>
          <p:nvPr>
            <p:ph idx="1"/>
          </p:nvPr>
        </p:nvSpPr>
        <p:spPr>
          <a:xfrm>
            <a:off x="914400" y="1735138"/>
            <a:ext cx="7313613" cy="4855494"/>
          </a:xfrm>
        </p:spPr>
        <p:txBody>
          <a:bodyPr>
            <a:normAutofit fontScale="92500" lnSpcReduction="20000"/>
          </a:bodyPr>
          <a:lstStyle/>
          <a:p>
            <a:r>
              <a:rPr lang="en-US" dirty="0" smtClean="0"/>
              <a:t>Bronchi, bronchioles, alveoli</a:t>
            </a:r>
          </a:p>
          <a:p>
            <a:pPr lvl="1"/>
            <a:r>
              <a:rPr lang="en-US" dirty="0"/>
              <a:t>Alveoli, sac-like structures at ends of bronchioles, allow exchange of gases with the blood passing through capillaries</a:t>
            </a:r>
          </a:p>
          <a:p>
            <a:pPr lvl="2"/>
            <a:r>
              <a:rPr lang="en-US" dirty="0" smtClean="0"/>
              <a:t>Type I </a:t>
            </a:r>
            <a:r>
              <a:rPr lang="en-US" dirty="0" err="1" smtClean="0"/>
              <a:t>pneumocyte</a:t>
            </a:r>
            <a:r>
              <a:rPr lang="en-US" dirty="0" smtClean="0"/>
              <a:t>: facilitates gas exchange between alveoli and blood</a:t>
            </a:r>
          </a:p>
          <a:p>
            <a:pPr lvl="2"/>
            <a:r>
              <a:rPr lang="en-US" dirty="0" smtClean="0"/>
              <a:t>Type II </a:t>
            </a:r>
            <a:r>
              <a:rPr lang="en-US" dirty="0" err="1" smtClean="0"/>
              <a:t>pneumocyte</a:t>
            </a:r>
            <a:r>
              <a:rPr lang="en-US" dirty="0" smtClean="0"/>
              <a:t>: secretes surfactant that contains </a:t>
            </a:r>
            <a:r>
              <a:rPr lang="en-US" dirty="0" err="1" smtClean="0"/>
              <a:t>phospholipoproteins</a:t>
            </a:r>
            <a:r>
              <a:rPr lang="en-US" dirty="0" smtClean="0"/>
              <a:t> (Lamellar bodies) to keep alveoli open</a:t>
            </a:r>
          </a:p>
          <a:p>
            <a:pPr lvl="1"/>
            <a:r>
              <a:rPr lang="en-US" dirty="0" smtClean="0"/>
              <a:t>Exchange of gases occur between alveoli and blood in the capillaries </a:t>
            </a:r>
          </a:p>
          <a:p>
            <a:pPr lvl="2"/>
            <a:r>
              <a:rPr lang="en-US" dirty="0" smtClean="0"/>
              <a:t>O2 has higher partial pressure than CO2, causing gases to passively diffuse from high to low pressure gradients</a:t>
            </a:r>
          </a:p>
          <a:p>
            <a:pPr lvl="1"/>
            <a:r>
              <a:rPr lang="en-US" dirty="0" smtClean="0"/>
              <a:t>Air in the capillaries are then disperse throughout tissues in body</a:t>
            </a:r>
          </a:p>
          <a:p>
            <a:pPr lvl="2"/>
            <a:r>
              <a:rPr lang="en-US" dirty="0" smtClean="0"/>
              <a:t>O2 is transported by hemoglobin while CO2 is carried by blood plasma as bicarbonate ion</a:t>
            </a:r>
          </a:p>
          <a:p>
            <a:pPr lvl="3"/>
            <a:r>
              <a:rPr lang="en-US" dirty="0" smtClean="0"/>
              <a:t>When pressure of CO2 is high, breaks down into hydrogen and bicarbonate ion and reaction reverses when pressure is low</a:t>
            </a:r>
          </a:p>
          <a:p>
            <a:pPr lvl="2"/>
            <a:endParaRPr lang="en-US" dirty="0" smtClean="0"/>
          </a:p>
          <a:p>
            <a:pPr lvl="2"/>
            <a:endParaRPr lang="en-US" dirty="0"/>
          </a:p>
        </p:txBody>
      </p:sp>
    </p:spTree>
    <p:extLst>
      <p:ext uri="{BB962C8B-B14F-4D97-AF65-F5344CB8AC3E}">
        <p14:creationId xmlns:p14="http://schemas.microsoft.com/office/powerpoint/2010/main" val="382357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pic>
        <p:nvPicPr>
          <p:cNvPr id="4" name="Content Placeholder 3" descr="Illu_bronchi_lungs.jpg"/>
          <p:cNvPicPr>
            <a:picLocks noGrp="1" noChangeAspect="1"/>
          </p:cNvPicPr>
          <p:nvPr>
            <p:ph idx="1"/>
          </p:nvPr>
        </p:nvPicPr>
        <p:blipFill>
          <a:blip r:embed="rId2">
            <a:extLst>
              <a:ext uri="{28A0092B-C50C-407E-A947-70E740481C1C}">
                <a14:useLocalDpi xmlns:a14="http://schemas.microsoft.com/office/drawing/2010/main" val="0"/>
              </a:ext>
            </a:extLst>
          </a:blip>
          <a:srcRect l="-7215" r="-7215"/>
          <a:stretch>
            <a:fillRect/>
          </a:stretch>
        </p:blipFill>
        <p:spPr/>
      </p:pic>
    </p:spTree>
    <p:extLst>
      <p:ext uri="{BB962C8B-B14F-4D97-AF65-F5344CB8AC3E}">
        <p14:creationId xmlns:p14="http://schemas.microsoft.com/office/powerpoint/2010/main" val="155537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sp>
        <p:nvSpPr>
          <p:cNvPr id="3" name="Content Placeholder 2"/>
          <p:cNvSpPr>
            <a:spLocks noGrp="1"/>
          </p:cNvSpPr>
          <p:nvPr>
            <p:ph idx="1"/>
          </p:nvPr>
        </p:nvSpPr>
        <p:spPr>
          <a:xfrm>
            <a:off x="914400" y="1735137"/>
            <a:ext cx="7313613" cy="4949073"/>
          </a:xfrm>
        </p:spPr>
        <p:txBody>
          <a:bodyPr>
            <a:normAutofit fontScale="92500" lnSpcReduction="20000"/>
          </a:bodyPr>
          <a:lstStyle/>
          <a:p>
            <a:r>
              <a:rPr lang="en-US" dirty="0" smtClean="0"/>
              <a:t>Lungs</a:t>
            </a:r>
          </a:p>
          <a:p>
            <a:pPr lvl="1"/>
            <a:r>
              <a:rPr lang="en-US" dirty="0" smtClean="0"/>
              <a:t>Spongy and surrounded by pliable membrane to expand with air</a:t>
            </a:r>
          </a:p>
          <a:p>
            <a:pPr lvl="1"/>
            <a:r>
              <a:rPr lang="en-US" dirty="0" smtClean="0"/>
              <a:t>Asymmetrical: 2 lobes in the left lung due to proximity to heart and 3 lobes in the right lung</a:t>
            </a:r>
          </a:p>
          <a:p>
            <a:pPr lvl="1"/>
            <a:r>
              <a:rPr lang="en-US" dirty="0" smtClean="0"/>
              <a:t>Muscles surrounding to aid in exhalation and inhalation</a:t>
            </a:r>
          </a:p>
          <a:p>
            <a:pPr lvl="2"/>
            <a:r>
              <a:rPr lang="en-US" dirty="0" smtClean="0"/>
              <a:t>Inhalation: pressure increases in lungs as it is filled with air to match external pressure</a:t>
            </a:r>
          </a:p>
          <a:p>
            <a:pPr lvl="2"/>
            <a:r>
              <a:rPr lang="en-US" dirty="0" smtClean="0"/>
              <a:t>Exhalation: external muscles relaxes while internal muscles contracts to reduce lung volume and pressure in lungs</a:t>
            </a:r>
          </a:p>
          <a:p>
            <a:r>
              <a:rPr lang="en-US" dirty="0" smtClean="0"/>
              <a:t>Diaphragm</a:t>
            </a:r>
          </a:p>
          <a:p>
            <a:pPr lvl="1"/>
            <a:r>
              <a:rPr lang="en-US" dirty="0" smtClean="0"/>
              <a:t>Responsible for respiration by expanding and contracting the lungs</a:t>
            </a:r>
          </a:p>
          <a:p>
            <a:pPr lvl="1"/>
            <a:r>
              <a:rPr lang="en-US" dirty="0" smtClean="0"/>
              <a:t>When it is relaxed, it curves into the chest cavity; when it contracts, it flattens down</a:t>
            </a:r>
          </a:p>
          <a:p>
            <a:pPr lvl="2"/>
            <a:r>
              <a:rPr lang="en-US" dirty="0" smtClean="0"/>
              <a:t>This motion causes air to be sucked into the lungs</a:t>
            </a:r>
          </a:p>
          <a:p>
            <a:pPr lvl="1"/>
            <a:endParaRPr lang="en-US" dirty="0"/>
          </a:p>
        </p:txBody>
      </p:sp>
    </p:spTree>
    <p:extLst>
      <p:ext uri="{BB962C8B-B14F-4D97-AF65-F5344CB8AC3E}">
        <p14:creationId xmlns:p14="http://schemas.microsoft.com/office/powerpoint/2010/main" val="209436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pic>
        <p:nvPicPr>
          <p:cNvPr id="4" name="Content Placeholder 3" descr="respiratory-system.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914400" y="1735138"/>
            <a:ext cx="7313613" cy="4829175"/>
          </a:xfrm>
        </p:spPr>
      </p:pic>
    </p:spTree>
    <p:extLst>
      <p:ext uri="{BB962C8B-B14F-4D97-AF65-F5344CB8AC3E}">
        <p14:creationId xmlns:p14="http://schemas.microsoft.com/office/powerpoint/2010/main" val="210267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 of Body System</a:t>
            </a:r>
            <a:endParaRPr lang="en-US" dirty="0"/>
          </a:p>
        </p:txBody>
      </p:sp>
      <p:sp>
        <p:nvSpPr>
          <p:cNvPr id="3" name="Content Placeholder 2"/>
          <p:cNvSpPr>
            <a:spLocks noGrp="1"/>
          </p:cNvSpPr>
          <p:nvPr>
            <p:ph idx="1"/>
          </p:nvPr>
        </p:nvSpPr>
        <p:spPr>
          <a:xfrm>
            <a:off x="914400" y="1735137"/>
            <a:ext cx="7313613" cy="4895599"/>
          </a:xfrm>
        </p:spPr>
        <p:txBody>
          <a:bodyPr>
            <a:normAutofit fontScale="92500" lnSpcReduction="20000"/>
          </a:bodyPr>
          <a:lstStyle/>
          <a:p>
            <a:r>
              <a:rPr lang="en-US" dirty="0" smtClean="0"/>
              <a:t>M. tuberculosis</a:t>
            </a:r>
          </a:p>
          <a:p>
            <a:pPr lvl="1"/>
            <a:r>
              <a:rPr lang="en-US" dirty="0" smtClean="0"/>
              <a:t>Infection occurs through exposure of lungs or mucosal membrane of respiratory tract to infected aerosols</a:t>
            </a:r>
          </a:p>
          <a:p>
            <a:pPr lvl="1"/>
            <a:r>
              <a:rPr lang="en-US" dirty="0" smtClean="0"/>
              <a:t>Deduced from the cough, crackles and decreased breath sounds of the lower lung, affected area is in the respiring zone of the lung </a:t>
            </a:r>
            <a:r>
              <a:rPr lang="mr-IN" dirty="0" smtClean="0"/>
              <a:t>–</a:t>
            </a:r>
            <a:r>
              <a:rPr lang="en-US" dirty="0" smtClean="0"/>
              <a:t> alveoli</a:t>
            </a:r>
          </a:p>
          <a:p>
            <a:pPr lvl="1"/>
            <a:r>
              <a:rPr lang="en-US" dirty="0" smtClean="0"/>
              <a:t>Once inhaled, infectious droplets are deposited throughout the airways, with majority trapped in the upper respiratory tract</a:t>
            </a:r>
          </a:p>
          <a:p>
            <a:pPr lvl="2"/>
            <a:r>
              <a:rPr lang="en-US" dirty="0" smtClean="0"/>
              <a:t>Body attempts to remove entrapped bacteria via cilia </a:t>
            </a:r>
          </a:p>
          <a:p>
            <a:pPr lvl="2"/>
            <a:r>
              <a:rPr lang="en-US" dirty="0" smtClean="0"/>
              <a:t>If they bypass the </a:t>
            </a:r>
            <a:r>
              <a:rPr lang="en-US" dirty="0" err="1" smtClean="0"/>
              <a:t>mucocilliary</a:t>
            </a:r>
            <a:r>
              <a:rPr lang="en-US" dirty="0" smtClean="0"/>
              <a:t> system and deposited within airspace of the lung, can elicit non-specific immune response</a:t>
            </a:r>
          </a:p>
          <a:p>
            <a:pPr lvl="3"/>
            <a:r>
              <a:rPr lang="en-US" dirty="0" smtClean="0"/>
              <a:t>Causes severe tissue damage to host</a:t>
            </a:r>
          </a:p>
          <a:p>
            <a:pPr lvl="1"/>
            <a:r>
              <a:rPr lang="en-US" dirty="0" smtClean="0"/>
              <a:t>In the alveoli, alveolar macrophages will engulf the bacteria resulting in successful control of infection or progression of the infection</a:t>
            </a:r>
          </a:p>
          <a:p>
            <a:pPr lvl="2"/>
            <a:r>
              <a:rPr lang="en-US" dirty="0" smtClean="0"/>
              <a:t>Latent tuberculosis and primary progressive tuberculosis</a:t>
            </a:r>
          </a:p>
          <a:p>
            <a:pPr lvl="2"/>
            <a:endParaRPr lang="en-US" dirty="0"/>
          </a:p>
        </p:txBody>
      </p:sp>
    </p:spTree>
    <p:extLst>
      <p:ext uri="{BB962C8B-B14F-4D97-AF65-F5344CB8AC3E}">
        <p14:creationId xmlns:p14="http://schemas.microsoft.com/office/powerpoint/2010/main" val="8506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 of Body System</a:t>
            </a:r>
            <a:endParaRPr lang="en-US" dirty="0"/>
          </a:p>
        </p:txBody>
      </p:sp>
      <p:sp>
        <p:nvSpPr>
          <p:cNvPr id="3" name="Content Placeholder 2"/>
          <p:cNvSpPr>
            <a:spLocks noGrp="1"/>
          </p:cNvSpPr>
          <p:nvPr>
            <p:ph idx="1"/>
          </p:nvPr>
        </p:nvSpPr>
        <p:spPr>
          <a:xfrm>
            <a:off x="914400" y="1735137"/>
            <a:ext cx="7313613" cy="4775283"/>
          </a:xfrm>
        </p:spPr>
        <p:txBody>
          <a:bodyPr>
            <a:normAutofit fontScale="85000" lnSpcReduction="20000"/>
          </a:bodyPr>
          <a:lstStyle/>
          <a:p>
            <a:r>
              <a:rPr lang="en-US" dirty="0" smtClean="0"/>
              <a:t>M. tuberculosis</a:t>
            </a:r>
          </a:p>
          <a:p>
            <a:pPr lvl="1"/>
            <a:r>
              <a:rPr lang="en-US" dirty="0" smtClean="0"/>
              <a:t>Latent tuberculosis</a:t>
            </a:r>
          </a:p>
          <a:p>
            <a:pPr lvl="2"/>
            <a:r>
              <a:rPr lang="en-US" dirty="0" smtClean="0"/>
              <a:t>Mycobacterial growth is controlled and patient not infectious</a:t>
            </a:r>
          </a:p>
          <a:p>
            <a:pPr lvl="2"/>
            <a:r>
              <a:rPr lang="en-US" dirty="0" smtClean="0"/>
              <a:t>Can be reactivated later on if host immune system weakens</a:t>
            </a:r>
          </a:p>
          <a:p>
            <a:pPr lvl="2"/>
            <a:r>
              <a:rPr lang="en-US" dirty="0" smtClean="0"/>
              <a:t>Robert could have initial exposure in India and have reactivation back in Canada</a:t>
            </a:r>
          </a:p>
          <a:p>
            <a:pPr lvl="1"/>
            <a:r>
              <a:rPr lang="en-US" dirty="0" smtClean="0"/>
              <a:t>Progressive tuberculosis</a:t>
            </a:r>
          </a:p>
          <a:p>
            <a:pPr lvl="2"/>
            <a:r>
              <a:rPr lang="en-US" dirty="0" smtClean="0"/>
              <a:t>Cell-mediated immunity is activated and granulomas form</a:t>
            </a:r>
          </a:p>
          <a:p>
            <a:pPr lvl="2"/>
            <a:r>
              <a:rPr lang="en-US" dirty="0" smtClean="0"/>
              <a:t>Nodular-type lesions form due to accumulation of various immune cells</a:t>
            </a:r>
          </a:p>
          <a:p>
            <a:pPr lvl="3"/>
            <a:r>
              <a:rPr lang="en-US" dirty="0" smtClean="0"/>
              <a:t>This environment destroys macrophages and produces </a:t>
            </a:r>
            <a:r>
              <a:rPr lang="en-US" dirty="0" err="1" smtClean="0"/>
              <a:t>caseous</a:t>
            </a:r>
            <a:r>
              <a:rPr lang="en-US" dirty="0" smtClean="0"/>
              <a:t> necrosis, which leads to low pH, low O2 levels and limited nutrients</a:t>
            </a:r>
          </a:p>
          <a:p>
            <a:pPr lvl="1"/>
            <a:r>
              <a:rPr lang="en-US" dirty="0" smtClean="0"/>
              <a:t>Infection occurs mainly in lower and middle lobes of the lungs and causes extrusion of sputum and lung tissue</a:t>
            </a:r>
          </a:p>
          <a:p>
            <a:pPr lvl="2"/>
            <a:r>
              <a:rPr lang="en-US" dirty="0" smtClean="0"/>
              <a:t>Hemoptysis can occur due to destruction of patent vessel in cavity wall</a:t>
            </a:r>
          </a:p>
          <a:p>
            <a:pPr lvl="2"/>
            <a:r>
              <a:rPr lang="en-US" dirty="0" smtClean="0"/>
              <a:t>Inflamed parenchyma causes </a:t>
            </a:r>
            <a:r>
              <a:rPr lang="en-US" dirty="0" err="1" smtClean="0"/>
              <a:t>pleuritic</a:t>
            </a:r>
            <a:r>
              <a:rPr lang="en-US" dirty="0" smtClean="0"/>
              <a:t> chest pain and difficulty in breathing</a:t>
            </a:r>
          </a:p>
          <a:p>
            <a:pPr lvl="1"/>
            <a:endParaRPr lang="en-US" dirty="0"/>
          </a:p>
        </p:txBody>
      </p:sp>
    </p:spTree>
    <p:extLst>
      <p:ext uri="{BB962C8B-B14F-4D97-AF65-F5344CB8AC3E}">
        <p14:creationId xmlns:p14="http://schemas.microsoft.com/office/powerpoint/2010/main" val="32994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 of Body System</a:t>
            </a:r>
            <a:endParaRPr lang="en-US" dirty="0"/>
          </a:p>
        </p:txBody>
      </p:sp>
      <p:sp>
        <p:nvSpPr>
          <p:cNvPr id="3" name="Content Placeholder 2"/>
          <p:cNvSpPr>
            <a:spLocks noGrp="1"/>
          </p:cNvSpPr>
          <p:nvPr>
            <p:ph idx="1"/>
          </p:nvPr>
        </p:nvSpPr>
        <p:spPr>
          <a:xfrm>
            <a:off x="914400" y="1735138"/>
            <a:ext cx="7313613" cy="4922336"/>
          </a:xfrm>
        </p:spPr>
        <p:txBody>
          <a:bodyPr>
            <a:normAutofit fontScale="92500" lnSpcReduction="20000"/>
          </a:bodyPr>
          <a:lstStyle/>
          <a:p>
            <a:r>
              <a:rPr lang="en-US" dirty="0" smtClean="0"/>
              <a:t>S. </a:t>
            </a:r>
            <a:r>
              <a:rPr lang="en-US" dirty="0" err="1" smtClean="0"/>
              <a:t>pneumoniae</a:t>
            </a:r>
            <a:endParaRPr lang="en-US" dirty="0" smtClean="0"/>
          </a:p>
          <a:p>
            <a:pPr lvl="1"/>
            <a:r>
              <a:rPr lang="en-US" dirty="0" smtClean="0"/>
              <a:t>Infection can be extrinsic or intrinsic</a:t>
            </a:r>
          </a:p>
          <a:p>
            <a:pPr lvl="2"/>
            <a:r>
              <a:rPr lang="en-US" dirty="0" smtClean="0"/>
              <a:t>Extrinsic factors are exposure to the bacteria from external environment; intrinsic factors are related to the host</a:t>
            </a:r>
          </a:p>
          <a:p>
            <a:pPr lvl="1"/>
            <a:r>
              <a:rPr lang="en-US" dirty="0" smtClean="0"/>
              <a:t>Normally part of human flora and found in </a:t>
            </a:r>
            <a:r>
              <a:rPr lang="en-US" dirty="0" err="1" smtClean="0"/>
              <a:t>nasopharynx</a:t>
            </a:r>
            <a:r>
              <a:rPr lang="en-US" dirty="0" smtClean="0"/>
              <a:t> and throat region</a:t>
            </a:r>
          </a:p>
          <a:p>
            <a:pPr lvl="2"/>
            <a:r>
              <a:rPr lang="en-US" dirty="0" smtClean="0"/>
              <a:t>Compromises host if move to the upper or lower region of respiratory tract</a:t>
            </a:r>
          </a:p>
          <a:p>
            <a:pPr lvl="3"/>
            <a:r>
              <a:rPr lang="en-US" dirty="0" smtClean="0"/>
              <a:t>Happens when there is loss of upper airway reflexes due to weakened immune system, altered mental status due to intoxication, antibiotic treatment and pre-existing conditions</a:t>
            </a:r>
          </a:p>
          <a:p>
            <a:pPr lvl="1"/>
            <a:r>
              <a:rPr lang="en-US" dirty="0" smtClean="0"/>
              <a:t>Pneumonia begins with upper tract infection and worsens in the alveoli</a:t>
            </a:r>
          </a:p>
          <a:p>
            <a:pPr lvl="2"/>
            <a:r>
              <a:rPr lang="en-US" dirty="0" smtClean="0"/>
              <a:t>Results in invasion and overgrowth of the bacteria in the lung parenchyma</a:t>
            </a:r>
          </a:p>
          <a:p>
            <a:pPr lvl="1"/>
            <a:r>
              <a:rPr lang="en-US" dirty="0" smtClean="0"/>
              <a:t>Bacteria’s cytotoxicity and host immune response interferes with normal physiological function of respiratory system</a:t>
            </a:r>
          </a:p>
        </p:txBody>
      </p:sp>
    </p:spTree>
    <p:extLst>
      <p:ext uri="{BB962C8B-B14F-4D97-AF65-F5344CB8AC3E}">
        <p14:creationId xmlns:p14="http://schemas.microsoft.com/office/powerpoint/2010/main" val="20117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 of Body System</a:t>
            </a:r>
            <a:endParaRPr lang="en-US" dirty="0"/>
          </a:p>
        </p:txBody>
      </p:sp>
      <p:sp>
        <p:nvSpPr>
          <p:cNvPr id="3" name="Content Placeholder 2"/>
          <p:cNvSpPr>
            <a:spLocks noGrp="1"/>
          </p:cNvSpPr>
          <p:nvPr>
            <p:ph idx="1"/>
          </p:nvPr>
        </p:nvSpPr>
        <p:spPr>
          <a:xfrm>
            <a:off x="914400" y="1735137"/>
            <a:ext cx="7313613" cy="5029283"/>
          </a:xfrm>
        </p:spPr>
        <p:txBody>
          <a:bodyPr>
            <a:normAutofit fontScale="92500" lnSpcReduction="20000"/>
          </a:bodyPr>
          <a:lstStyle/>
          <a:p>
            <a:r>
              <a:rPr lang="en-US" dirty="0" smtClean="0"/>
              <a:t>S. </a:t>
            </a:r>
            <a:r>
              <a:rPr lang="en-US" dirty="0" err="1" smtClean="0"/>
              <a:t>pneumoniae</a:t>
            </a:r>
            <a:endParaRPr lang="en-US" dirty="0" smtClean="0"/>
          </a:p>
          <a:p>
            <a:pPr lvl="1"/>
            <a:r>
              <a:rPr lang="en-US" dirty="0" smtClean="0"/>
              <a:t>Acute inflammation results due to secretion of ROS, antimicrobial proteins and </a:t>
            </a:r>
            <a:r>
              <a:rPr lang="en-US" dirty="0" err="1" smtClean="0"/>
              <a:t>degradative</a:t>
            </a:r>
            <a:r>
              <a:rPr lang="en-US" dirty="0" smtClean="0"/>
              <a:t> enzyme by immune cells that causes lung tissue damage</a:t>
            </a:r>
          </a:p>
          <a:p>
            <a:pPr lvl="1"/>
            <a:r>
              <a:rPr lang="en-US" dirty="0" smtClean="0"/>
              <a:t>Accumulation of fluid in alveoli due to presence of WBC, plasma protein and other elements of the blood leading to pulmonary edema</a:t>
            </a:r>
          </a:p>
          <a:p>
            <a:pPr lvl="2"/>
            <a:r>
              <a:rPr lang="en-US" dirty="0" smtClean="0"/>
              <a:t>Fluid thickens blood-air barrier which impairs gas exchange process that leads to decreased oxygenation of the blood</a:t>
            </a:r>
          </a:p>
          <a:p>
            <a:pPr lvl="2"/>
            <a:r>
              <a:rPr lang="en-US" dirty="0" smtClean="0"/>
              <a:t>Impairs pulmonary ventilation by limiting expansion of the lungs</a:t>
            </a:r>
          </a:p>
          <a:p>
            <a:pPr lvl="1"/>
            <a:r>
              <a:rPr lang="en-US" dirty="0" smtClean="0"/>
              <a:t>Inflammatory response thickens the walls of the lungs and bronchial tubes causing hypoxemic respiratory failure through bronchoconstriction</a:t>
            </a:r>
          </a:p>
          <a:p>
            <a:pPr lvl="1"/>
            <a:r>
              <a:rPr lang="en-US" dirty="0" smtClean="0"/>
              <a:t>Combination of acute inflammatory response, fluid accumulation and fibrosis of lung tissues make it difficult to carry out efficient respiration</a:t>
            </a:r>
          </a:p>
        </p:txBody>
      </p:sp>
    </p:spTree>
    <p:extLst>
      <p:ext uri="{BB962C8B-B14F-4D97-AF65-F5344CB8AC3E}">
        <p14:creationId xmlns:p14="http://schemas.microsoft.com/office/powerpoint/2010/main" val="368857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 of Body System</a:t>
            </a:r>
            <a:endParaRPr lang="en-US" dirty="0"/>
          </a:p>
        </p:txBody>
      </p:sp>
      <p:pic>
        <p:nvPicPr>
          <p:cNvPr id="4" name="Content Placeholder 3" descr="pneumonia.jpg"/>
          <p:cNvPicPr>
            <a:picLocks noGrp="1" noChangeAspect="1"/>
          </p:cNvPicPr>
          <p:nvPr>
            <p:ph idx="1"/>
          </p:nvPr>
        </p:nvPicPr>
        <p:blipFill rotWithShape="1">
          <a:blip r:embed="rId3">
            <a:extLst>
              <a:ext uri="{28A0092B-C50C-407E-A947-70E740481C1C}">
                <a14:useLocalDpi xmlns:a14="http://schemas.microsoft.com/office/drawing/2010/main" val="0"/>
              </a:ext>
            </a:extLst>
          </a:blip>
          <a:srcRect t="-397" b="-1208"/>
          <a:stretch/>
        </p:blipFill>
        <p:spPr>
          <a:xfrm>
            <a:off x="914400" y="1371600"/>
            <a:ext cx="7313613" cy="5486400"/>
          </a:xfrm>
        </p:spPr>
      </p:pic>
    </p:spTree>
    <p:extLst>
      <p:ext uri="{BB962C8B-B14F-4D97-AF65-F5344CB8AC3E}">
        <p14:creationId xmlns:p14="http://schemas.microsoft.com/office/powerpoint/2010/main" val="162316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a:xfrm>
            <a:off x="914400" y="1735137"/>
            <a:ext cx="7313613" cy="5122863"/>
          </a:xfrm>
        </p:spPr>
        <p:txBody>
          <a:bodyPr>
            <a:normAutofit fontScale="92500" lnSpcReduction="10000"/>
          </a:bodyPr>
          <a:lstStyle/>
          <a:p>
            <a:r>
              <a:rPr lang="en-US" dirty="0" smtClean="0"/>
              <a:t>Signs (objective characteristics usually detected by a healthcare professional)</a:t>
            </a:r>
          </a:p>
          <a:p>
            <a:pPr lvl="1"/>
            <a:r>
              <a:rPr lang="en-US" dirty="0" smtClean="0"/>
              <a:t>Crackles in the right lung</a:t>
            </a:r>
          </a:p>
          <a:p>
            <a:pPr lvl="1"/>
            <a:r>
              <a:rPr lang="en-US" dirty="0" smtClean="0"/>
              <a:t>Decreased breath sounds in the right lower lung field</a:t>
            </a:r>
          </a:p>
          <a:p>
            <a:pPr lvl="1"/>
            <a:r>
              <a:rPr lang="en-US" dirty="0" smtClean="0"/>
              <a:t>Chronic productive cough (if seen by physician)</a:t>
            </a:r>
          </a:p>
          <a:p>
            <a:pPr lvl="1"/>
            <a:r>
              <a:rPr lang="en-US" dirty="0" smtClean="0"/>
              <a:t>Fever (temperature taken to be 38.5 degrees C)</a:t>
            </a:r>
          </a:p>
          <a:p>
            <a:r>
              <a:rPr lang="en-US" dirty="0" smtClean="0"/>
              <a:t>Symptoms (characteristics observed by the patient)</a:t>
            </a:r>
          </a:p>
          <a:p>
            <a:pPr lvl="1"/>
            <a:r>
              <a:rPr lang="en-US" dirty="0" smtClean="0"/>
              <a:t>Fever</a:t>
            </a:r>
          </a:p>
          <a:p>
            <a:pPr lvl="1"/>
            <a:r>
              <a:rPr lang="en-US" dirty="0" smtClean="0"/>
              <a:t>Chills</a:t>
            </a:r>
          </a:p>
          <a:p>
            <a:pPr lvl="1"/>
            <a:r>
              <a:rPr lang="en-US" dirty="0" smtClean="0"/>
              <a:t>Night sweats</a:t>
            </a:r>
          </a:p>
          <a:p>
            <a:pPr lvl="1"/>
            <a:r>
              <a:rPr lang="en-US" dirty="0" smtClean="0"/>
              <a:t>Productive cough</a:t>
            </a:r>
          </a:p>
          <a:p>
            <a:r>
              <a:rPr lang="en-US" dirty="0" smtClean="0"/>
              <a:t>Sputum from cough can be sent to the lab to identify bacteria</a:t>
            </a:r>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51183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 of Body System</a:t>
            </a:r>
            <a:endParaRPr lang="en-US" dirty="0"/>
          </a:p>
        </p:txBody>
      </p:sp>
      <p:sp>
        <p:nvSpPr>
          <p:cNvPr id="3" name="Content Placeholder 2"/>
          <p:cNvSpPr>
            <a:spLocks noGrp="1"/>
          </p:cNvSpPr>
          <p:nvPr>
            <p:ph idx="1"/>
          </p:nvPr>
        </p:nvSpPr>
        <p:spPr/>
        <p:txBody>
          <a:bodyPr/>
          <a:lstStyle/>
          <a:p>
            <a:r>
              <a:rPr lang="en-US" dirty="0" smtClean="0"/>
              <a:t>Commonalities between the two infection</a:t>
            </a:r>
          </a:p>
          <a:p>
            <a:pPr lvl="1"/>
            <a:r>
              <a:rPr lang="en-US" dirty="0" smtClean="0"/>
              <a:t>Disturbance to </a:t>
            </a:r>
            <a:r>
              <a:rPr lang="en-US" dirty="0"/>
              <a:t>r</a:t>
            </a:r>
            <a:r>
              <a:rPr lang="en-US" dirty="0" smtClean="0"/>
              <a:t>espiratory system</a:t>
            </a:r>
          </a:p>
          <a:p>
            <a:pPr lvl="2"/>
            <a:r>
              <a:rPr lang="en-US" dirty="0" smtClean="0"/>
              <a:t>Ventilation inhibition</a:t>
            </a:r>
          </a:p>
          <a:p>
            <a:pPr lvl="2"/>
            <a:r>
              <a:rPr lang="en-US" dirty="0" smtClean="0"/>
              <a:t>Varying levels of pulmonary edema (decrease in respiration in lungs)</a:t>
            </a:r>
          </a:p>
          <a:p>
            <a:pPr lvl="2"/>
            <a:r>
              <a:rPr lang="en-US" dirty="0" smtClean="0"/>
              <a:t>Pleural effusion (build up of fluid in lungs)</a:t>
            </a:r>
          </a:p>
          <a:p>
            <a:pPr lvl="2"/>
            <a:r>
              <a:rPr lang="en-US" dirty="0" smtClean="0"/>
              <a:t>Inflammation and damage to lung tissue</a:t>
            </a:r>
            <a:endParaRPr lang="en-US" dirty="0"/>
          </a:p>
        </p:txBody>
      </p:sp>
    </p:spTree>
    <p:extLst>
      <p:ext uri="{BB962C8B-B14F-4D97-AF65-F5344CB8AC3E}">
        <p14:creationId xmlns:p14="http://schemas.microsoft.com/office/powerpoint/2010/main" val="389856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Infection</a:t>
            </a:r>
            <a:endParaRPr lang="en-US" dirty="0"/>
          </a:p>
        </p:txBody>
      </p:sp>
      <p:sp>
        <p:nvSpPr>
          <p:cNvPr id="3" name="Content Placeholder 2"/>
          <p:cNvSpPr>
            <a:spLocks noGrp="1"/>
          </p:cNvSpPr>
          <p:nvPr>
            <p:ph idx="1"/>
          </p:nvPr>
        </p:nvSpPr>
        <p:spPr>
          <a:xfrm>
            <a:off x="914400" y="1371600"/>
            <a:ext cx="7313613" cy="5486400"/>
          </a:xfrm>
        </p:spPr>
        <p:txBody>
          <a:bodyPr>
            <a:normAutofit fontScale="77500" lnSpcReduction="20000"/>
          </a:bodyPr>
          <a:lstStyle/>
          <a:p>
            <a:r>
              <a:rPr lang="en-US" dirty="0" smtClean="0"/>
              <a:t>M. tuberculosis</a:t>
            </a:r>
          </a:p>
          <a:p>
            <a:pPr lvl="1"/>
            <a:r>
              <a:rPr lang="en-US" dirty="0" smtClean="0"/>
              <a:t>Secondary infection is achieved by evading immune system</a:t>
            </a:r>
          </a:p>
          <a:p>
            <a:pPr lvl="2"/>
            <a:r>
              <a:rPr lang="en-US" dirty="0" smtClean="0"/>
              <a:t>Grow </a:t>
            </a:r>
            <a:r>
              <a:rPr lang="en-US" dirty="0" err="1" smtClean="0"/>
              <a:t>intracellularly</a:t>
            </a:r>
            <a:r>
              <a:rPr lang="en-US" dirty="0" smtClean="0"/>
              <a:t> in </a:t>
            </a:r>
            <a:r>
              <a:rPr lang="en-US" dirty="0" err="1" smtClean="0"/>
              <a:t>phagosomes</a:t>
            </a:r>
            <a:r>
              <a:rPr lang="en-US" dirty="0" smtClean="0"/>
              <a:t> where they inhibit </a:t>
            </a:r>
            <a:r>
              <a:rPr lang="en-US" dirty="0" err="1" smtClean="0"/>
              <a:t>phagosome</a:t>
            </a:r>
            <a:r>
              <a:rPr lang="en-US" dirty="0" smtClean="0"/>
              <a:t>-lysosome fusion by secreting proteins that alter </a:t>
            </a:r>
            <a:r>
              <a:rPr lang="en-US" dirty="0" err="1" smtClean="0"/>
              <a:t>phagosome</a:t>
            </a:r>
            <a:r>
              <a:rPr lang="en-US" dirty="0" smtClean="0"/>
              <a:t> membrane</a:t>
            </a:r>
          </a:p>
          <a:p>
            <a:pPr lvl="2"/>
            <a:r>
              <a:rPr lang="en-US" dirty="0" smtClean="0"/>
              <a:t>Secrete enzymes that inhibit formation of ROS such as </a:t>
            </a:r>
            <a:r>
              <a:rPr lang="en-US" dirty="0" err="1" smtClean="0"/>
              <a:t>AhpC</a:t>
            </a:r>
            <a:r>
              <a:rPr lang="en-US" dirty="0" smtClean="0"/>
              <a:t>, </a:t>
            </a:r>
            <a:r>
              <a:rPr lang="en-US" dirty="0" err="1" smtClean="0"/>
              <a:t>SodA</a:t>
            </a:r>
            <a:r>
              <a:rPr lang="en-US" dirty="0" smtClean="0"/>
              <a:t> and </a:t>
            </a:r>
            <a:r>
              <a:rPr lang="en-US" dirty="0" err="1" smtClean="0"/>
              <a:t>SodC</a:t>
            </a:r>
            <a:endParaRPr lang="en-US" dirty="0" smtClean="0"/>
          </a:p>
          <a:p>
            <a:pPr lvl="2"/>
            <a:r>
              <a:rPr lang="en-US" dirty="0" smtClean="0"/>
              <a:t>Contain antigen 85 complex that binds to </a:t>
            </a:r>
            <a:r>
              <a:rPr lang="en-US" dirty="0" err="1" smtClean="0"/>
              <a:t>fibronectin</a:t>
            </a:r>
            <a:r>
              <a:rPr lang="en-US" dirty="0" smtClean="0"/>
              <a:t> and walls off bacteria from immune response</a:t>
            </a:r>
          </a:p>
          <a:p>
            <a:pPr lvl="2"/>
            <a:r>
              <a:rPr lang="en-US" dirty="0" smtClean="0"/>
              <a:t>Slow generation time which make it difficult for immune response to be triggered</a:t>
            </a:r>
          </a:p>
          <a:p>
            <a:pPr lvl="2"/>
            <a:r>
              <a:rPr lang="en-US" dirty="0" smtClean="0"/>
              <a:t>High lipid concentration in cell wall which accounts for impermeability and resistance to antimicrobial peptides and osmotic </a:t>
            </a:r>
            <a:r>
              <a:rPr lang="en-US" dirty="0" err="1" smtClean="0"/>
              <a:t>lysis</a:t>
            </a:r>
            <a:endParaRPr lang="en-US" dirty="0" smtClean="0"/>
          </a:p>
          <a:p>
            <a:pPr lvl="1"/>
            <a:r>
              <a:rPr lang="en-US" dirty="0" smtClean="0"/>
              <a:t>15-20% of active cases, the infection is able to spread </a:t>
            </a:r>
            <a:r>
              <a:rPr lang="en-US" dirty="0" err="1" smtClean="0"/>
              <a:t>extrapulmonary</a:t>
            </a:r>
            <a:r>
              <a:rPr lang="en-US" dirty="0" smtClean="0"/>
              <a:t> </a:t>
            </a:r>
            <a:r>
              <a:rPr lang="mr-IN" dirty="0" smtClean="0"/>
              <a:t>–</a:t>
            </a:r>
            <a:r>
              <a:rPr lang="en-US" dirty="0" smtClean="0"/>
              <a:t> </a:t>
            </a:r>
            <a:r>
              <a:rPr lang="en-US" dirty="0" err="1" smtClean="0"/>
              <a:t>extrapulmonary</a:t>
            </a:r>
            <a:r>
              <a:rPr lang="en-US" dirty="0" smtClean="0"/>
              <a:t> tuberculosis</a:t>
            </a:r>
          </a:p>
          <a:p>
            <a:pPr lvl="2"/>
            <a:r>
              <a:rPr lang="en-US" dirty="0" smtClean="0"/>
              <a:t>Common in </a:t>
            </a:r>
            <a:r>
              <a:rPr lang="en-US" dirty="0" err="1" smtClean="0"/>
              <a:t>immunocompromised</a:t>
            </a:r>
            <a:r>
              <a:rPr lang="en-US" dirty="0" smtClean="0"/>
              <a:t> individuals and children</a:t>
            </a:r>
          </a:p>
          <a:p>
            <a:pPr lvl="1"/>
            <a:r>
              <a:rPr lang="en-US" dirty="0" smtClean="0"/>
              <a:t>Notable </a:t>
            </a:r>
            <a:r>
              <a:rPr lang="en-US" dirty="0" err="1" smtClean="0"/>
              <a:t>extrapulmonary</a:t>
            </a:r>
            <a:r>
              <a:rPr lang="en-US" dirty="0" smtClean="0"/>
              <a:t> infection sites</a:t>
            </a:r>
          </a:p>
          <a:p>
            <a:pPr lvl="2"/>
            <a:r>
              <a:rPr lang="en-US" dirty="0" err="1" smtClean="0"/>
              <a:t>Pluera</a:t>
            </a:r>
            <a:r>
              <a:rPr lang="en-US" dirty="0" smtClean="0"/>
              <a:t>, central nervous system, lymphatic system, genitourinary system, and the bones and joints</a:t>
            </a:r>
          </a:p>
          <a:p>
            <a:pPr lvl="2"/>
            <a:r>
              <a:rPr lang="en-US" dirty="0" smtClean="0"/>
              <a:t>Lymph nodes most common secondary site</a:t>
            </a:r>
          </a:p>
          <a:p>
            <a:pPr lvl="2"/>
            <a:r>
              <a:rPr lang="en-US" dirty="0" smtClean="0"/>
              <a:t>Potentially more serious and widespread form of TB is called disseminated tuberculosis</a:t>
            </a:r>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392333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9133"/>
            <a:ext cx="7313613" cy="868362"/>
          </a:xfrm>
        </p:spPr>
        <p:txBody>
          <a:bodyPr/>
          <a:lstStyle/>
          <a:p>
            <a:r>
              <a:rPr lang="en-US" dirty="0" smtClean="0"/>
              <a:t>Secondary Infection</a:t>
            </a:r>
            <a:endParaRPr lang="en-US" dirty="0"/>
          </a:p>
        </p:txBody>
      </p:sp>
      <p:sp>
        <p:nvSpPr>
          <p:cNvPr id="3" name="Content Placeholder 2"/>
          <p:cNvSpPr>
            <a:spLocks noGrp="1"/>
          </p:cNvSpPr>
          <p:nvPr>
            <p:ph idx="1"/>
          </p:nvPr>
        </p:nvSpPr>
        <p:spPr>
          <a:xfrm>
            <a:off x="914400" y="1077496"/>
            <a:ext cx="7313613" cy="5633452"/>
          </a:xfrm>
        </p:spPr>
        <p:txBody>
          <a:bodyPr>
            <a:normAutofit fontScale="70000" lnSpcReduction="20000"/>
          </a:bodyPr>
          <a:lstStyle/>
          <a:p>
            <a:r>
              <a:rPr lang="en-US" dirty="0" smtClean="0"/>
              <a:t>M. tuberculosis</a:t>
            </a:r>
          </a:p>
          <a:p>
            <a:pPr lvl="1"/>
            <a:r>
              <a:rPr lang="en-US" dirty="0" err="1" smtClean="0"/>
              <a:t>Miliary</a:t>
            </a:r>
            <a:r>
              <a:rPr lang="en-US" dirty="0" smtClean="0"/>
              <a:t> tuberculosis</a:t>
            </a:r>
          </a:p>
          <a:p>
            <a:pPr lvl="2"/>
            <a:r>
              <a:rPr lang="en-US" dirty="0" smtClean="0"/>
              <a:t>Lesions occur in blood vessels allowing bacteria to travel in bloodstream and disseminate throughout the body</a:t>
            </a:r>
          </a:p>
          <a:p>
            <a:pPr lvl="1"/>
            <a:r>
              <a:rPr lang="en-US" dirty="0" smtClean="0"/>
              <a:t>Meningitis</a:t>
            </a:r>
          </a:p>
          <a:p>
            <a:pPr lvl="2"/>
            <a:r>
              <a:rPr lang="en-US" dirty="0" smtClean="0"/>
              <a:t>Lesions of the meningeal areas resulting in inflammation of brain membrane and spine</a:t>
            </a:r>
          </a:p>
          <a:p>
            <a:pPr lvl="1"/>
            <a:r>
              <a:rPr lang="en-US" dirty="0" smtClean="0"/>
              <a:t>Lymphadenitis</a:t>
            </a:r>
          </a:p>
          <a:p>
            <a:pPr lvl="2"/>
            <a:r>
              <a:rPr lang="en-US" dirty="0" smtClean="0"/>
              <a:t>Inflammation of the lymph node with caseation necrosis</a:t>
            </a:r>
          </a:p>
          <a:p>
            <a:pPr lvl="1"/>
            <a:r>
              <a:rPr lang="en-US" dirty="0" smtClean="0"/>
              <a:t>Tuberculosis peritonitis</a:t>
            </a:r>
          </a:p>
          <a:p>
            <a:pPr lvl="2"/>
            <a:r>
              <a:rPr lang="en-US" dirty="0" smtClean="0"/>
              <a:t>Infection in the peritoneum by spreading from the abdominal lymph node</a:t>
            </a:r>
          </a:p>
          <a:p>
            <a:pPr lvl="1"/>
            <a:r>
              <a:rPr lang="en-US" dirty="0" smtClean="0"/>
              <a:t>Tuberculosis pericarditis</a:t>
            </a:r>
          </a:p>
          <a:p>
            <a:pPr lvl="2"/>
            <a:r>
              <a:rPr lang="en-US" dirty="0" smtClean="0"/>
              <a:t>Arises from affected </a:t>
            </a:r>
            <a:r>
              <a:rPr lang="en-US" dirty="0" err="1" smtClean="0"/>
              <a:t>mediastinal</a:t>
            </a:r>
            <a:r>
              <a:rPr lang="en-US" dirty="0" smtClean="0"/>
              <a:t> lymph nodes or pleural tuberculosis. Inflammation of the </a:t>
            </a:r>
            <a:r>
              <a:rPr lang="en-US" dirty="0" err="1" smtClean="0"/>
              <a:t>peircardium</a:t>
            </a:r>
            <a:endParaRPr lang="en-US" dirty="0" smtClean="0"/>
          </a:p>
          <a:p>
            <a:pPr lvl="1"/>
            <a:r>
              <a:rPr lang="en-US" dirty="0" smtClean="0"/>
              <a:t>Bones and Joint Tuberculosis</a:t>
            </a:r>
          </a:p>
          <a:p>
            <a:pPr lvl="2"/>
            <a:r>
              <a:rPr lang="en-US" dirty="0" smtClean="0"/>
              <a:t>Can arise from trauma and weight </a:t>
            </a:r>
            <a:r>
              <a:rPr lang="mr-IN" dirty="0" smtClean="0"/>
              <a:t>–</a:t>
            </a:r>
            <a:r>
              <a:rPr lang="en-US" dirty="0" smtClean="0"/>
              <a:t> bearing joints are the most commonly affected sites</a:t>
            </a:r>
          </a:p>
          <a:p>
            <a:pPr lvl="1"/>
            <a:r>
              <a:rPr lang="en-US" dirty="0" smtClean="0"/>
              <a:t>Hepatic Tuberculosis</a:t>
            </a:r>
          </a:p>
          <a:p>
            <a:pPr lvl="2"/>
            <a:r>
              <a:rPr lang="en-US" dirty="0" smtClean="0"/>
              <a:t>Infection of the liver arises from advanced pulmonary tuberculosis or </a:t>
            </a:r>
            <a:r>
              <a:rPr lang="en-US" dirty="0" err="1" smtClean="0"/>
              <a:t>miliary</a:t>
            </a:r>
            <a:r>
              <a:rPr lang="en-US" dirty="0" smtClean="0"/>
              <a:t> tuberculosis</a:t>
            </a:r>
          </a:p>
          <a:p>
            <a:pPr lvl="1"/>
            <a:r>
              <a:rPr lang="en-US" dirty="0" smtClean="0"/>
              <a:t>Gastrointestinal Tuberculosis</a:t>
            </a:r>
          </a:p>
          <a:p>
            <a:pPr lvl="2"/>
            <a:r>
              <a:rPr lang="en-US" dirty="0" smtClean="0"/>
              <a:t>Infection of the peritoneum, hollow or solid abdominal organs, and abdominal </a:t>
            </a:r>
            <a:r>
              <a:rPr lang="en-US" dirty="0" err="1" smtClean="0"/>
              <a:t>lymphatics</a:t>
            </a:r>
            <a:r>
              <a:rPr lang="en-US" dirty="0" smtClean="0"/>
              <a:t>- caused by </a:t>
            </a:r>
            <a:r>
              <a:rPr lang="en-US" dirty="0" err="1" smtClean="0"/>
              <a:t>hematogenous</a:t>
            </a:r>
            <a:r>
              <a:rPr lang="en-US" dirty="0" smtClean="0"/>
              <a:t> spread or swallowing infected sputum from primary pulmonary tuberculosis</a:t>
            </a:r>
          </a:p>
          <a:p>
            <a:pPr lvl="2"/>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267657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Infection</a:t>
            </a:r>
            <a:endParaRPr lang="en-US" dirty="0"/>
          </a:p>
        </p:txBody>
      </p:sp>
      <p:sp>
        <p:nvSpPr>
          <p:cNvPr id="3" name="Content Placeholder 2"/>
          <p:cNvSpPr>
            <a:spLocks noGrp="1"/>
          </p:cNvSpPr>
          <p:nvPr>
            <p:ph idx="1"/>
          </p:nvPr>
        </p:nvSpPr>
        <p:spPr>
          <a:xfrm>
            <a:off x="914400" y="1735137"/>
            <a:ext cx="7313613" cy="4588125"/>
          </a:xfrm>
        </p:spPr>
        <p:txBody>
          <a:bodyPr>
            <a:normAutofit fontScale="77500" lnSpcReduction="20000"/>
          </a:bodyPr>
          <a:lstStyle/>
          <a:p>
            <a:r>
              <a:rPr lang="en-US" dirty="0" smtClean="0"/>
              <a:t>S. </a:t>
            </a:r>
            <a:r>
              <a:rPr lang="en-US" dirty="0" err="1" smtClean="0"/>
              <a:t>pneumoniae</a:t>
            </a:r>
            <a:endParaRPr lang="en-US" dirty="0" smtClean="0"/>
          </a:p>
          <a:p>
            <a:pPr lvl="1"/>
            <a:r>
              <a:rPr lang="en-US" dirty="0" smtClean="0"/>
              <a:t>Once able to spread to lower respiratory system, bacteria capable of navigating to different areas of the body via host’ respiratory system</a:t>
            </a:r>
          </a:p>
          <a:p>
            <a:pPr lvl="2"/>
            <a:r>
              <a:rPr lang="en-US" dirty="0" smtClean="0"/>
              <a:t>Achieved by infecting the mucosal epithelium of the lower respiratory tract which is vascularized with blood capillaries, allows bacteria to translocate into blood</a:t>
            </a:r>
          </a:p>
          <a:p>
            <a:pPr lvl="1"/>
            <a:r>
              <a:rPr lang="en-US" dirty="0" smtClean="0"/>
              <a:t>Once in the blood, bacteria can travel to different areas</a:t>
            </a:r>
          </a:p>
          <a:p>
            <a:pPr lvl="2"/>
            <a:r>
              <a:rPr lang="en-US" dirty="0" smtClean="0"/>
              <a:t>Survives in blood by capsular polysaccharide which prevents complement binding and phagocytosis</a:t>
            </a:r>
          </a:p>
          <a:p>
            <a:pPr lvl="2"/>
            <a:r>
              <a:rPr lang="en-US" dirty="0" smtClean="0"/>
              <a:t>Produce proteases that cleaves antibodies</a:t>
            </a:r>
          </a:p>
          <a:p>
            <a:pPr lvl="1"/>
            <a:r>
              <a:rPr lang="en-US" dirty="0" smtClean="0"/>
              <a:t>Autolysins proteins responsible for inflammatory response as it causes autolysis of bacteria and release of bacterial components that trigger inflammation</a:t>
            </a:r>
          </a:p>
          <a:p>
            <a:pPr lvl="2"/>
            <a:r>
              <a:rPr lang="en-US" dirty="0" smtClean="0"/>
              <a:t>Inflammatory response, antimicrobial peptides and ROS causes damage in secondary sites of infection</a:t>
            </a:r>
          </a:p>
          <a:p>
            <a:pPr lvl="1"/>
            <a:r>
              <a:rPr lang="en-US" dirty="0" smtClean="0"/>
              <a:t>Release of </a:t>
            </a:r>
            <a:r>
              <a:rPr lang="en-US" dirty="0" err="1" smtClean="0"/>
              <a:t>pneumolysins</a:t>
            </a:r>
            <a:r>
              <a:rPr lang="en-US" dirty="0" smtClean="0"/>
              <a:t> (</a:t>
            </a:r>
            <a:r>
              <a:rPr lang="en-US" dirty="0" err="1" smtClean="0"/>
              <a:t>hemolysin</a:t>
            </a:r>
            <a:r>
              <a:rPr lang="en-US" dirty="0" smtClean="0"/>
              <a:t>) further trigger release of cytokines and causes host cells to lyse</a:t>
            </a:r>
          </a:p>
          <a:p>
            <a:pPr lvl="2"/>
            <a:r>
              <a:rPr lang="en-US" dirty="0" smtClean="0"/>
              <a:t>In CNS, </a:t>
            </a:r>
            <a:r>
              <a:rPr lang="en-US" dirty="0" err="1" smtClean="0"/>
              <a:t>pneumolysins</a:t>
            </a:r>
            <a:r>
              <a:rPr lang="en-US" dirty="0" smtClean="0"/>
              <a:t> play a role in developing meningitis</a:t>
            </a:r>
          </a:p>
          <a:p>
            <a:pPr lvl="2"/>
            <a:endParaRPr lang="en-US" dirty="0"/>
          </a:p>
        </p:txBody>
      </p:sp>
    </p:spTree>
    <p:extLst>
      <p:ext uri="{BB962C8B-B14F-4D97-AF65-F5344CB8AC3E}">
        <p14:creationId xmlns:p14="http://schemas.microsoft.com/office/powerpoint/2010/main" val="233086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2712"/>
            <a:ext cx="7313613" cy="868362"/>
          </a:xfrm>
        </p:spPr>
        <p:txBody>
          <a:bodyPr/>
          <a:lstStyle/>
          <a:p>
            <a:r>
              <a:rPr lang="en-US" dirty="0" smtClean="0"/>
              <a:t>Secondary Infection</a:t>
            </a:r>
            <a:endParaRPr lang="en-US" dirty="0"/>
          </a:p>
        </p:txBody>
      </p:sp>
      <p:sp>
        <p:nvSpPr>
          <p:cNvPr id="3" name="Content Placeholder 2"/>
          <p:cNvSpPr>
            <a:spLocks noGrp="1"/>
          </p:cNvSpPr>
          <p:nvPr>
            <p:ph idx="1"/>
          </p:nvPr>
        </p:nvSpPr>
        <p:spPr>
          <a:xfrm>
            <a:off x="360948" y="1171074"/>
            <a:ext cx="8355264" cy="5593347"/>
          </a:xfrm>
        </p:spPr>
        <p:txBody>
          <a:bodyPr>
            <a:normAutofit fontScale="62500" lnSpcReduction="20000"/>
          </a:bodyPr>
          <a:lstStyle/>
          <a:p>
            <a:r>
              <a:rPr lang="en-US" dirty="0" smtClean="0"/>
              <a:t>S. </a:t>
            </a:r>
            <a:r>
              <a:rPr lang="en-US" dirty="0" err="1" smtClean="0"/>
              <a:t>pneumoniae</a:t>
            </a:r>
            <a:endParaRPr lang="en-US" dirty="0" smtClean="0"/>
          </a:p>
          <a:p>
            <a:pPr lvl="1"/>
            <a:r>
              <a:rPr lang="en-US" dirty="0" smtClean="0"/>
              <a:t>Heart	</a:t>
            </a:r>
          </a:p>
          <a:p>
            <a:pPr lvl="2"/>
            <a:r>
              <a:rPr lang="en-US" dirty="0" smtClean="0"/>
              <a:t>Lead to endocarditis where the inner layer of the heart becomes inflamed</a:t>
            </a:r>
          </a:p>
          <a:p>
            <a:pPr lvl="1"/>
            <a:r>
              <a:rPr lang="en-US" dirty="0" smtClean="0"/>
              <a:t>Blood</a:t>
            </a:r>
          </a:p>
          <a:p>
            <a:pPr lvl="2"/>
            <a:r>
              <a:rPr lang="en-US" dirty="0" smtClean="0"/>
              <a:t>Results in septic shock and spread of bacteria throughout body</a:t>
            </a:r>
          </a:p>
          <a:p>
            <a:pPr lvl="1"/>
            <a:r>
              <a:rPr lang="en-US" dirty="0" smtClean="0"/>
              <a:t>Soft tissues</a:t>
            </a:r>
          </a:p>
          <a:p>
            <a:pPr lvl="2"/>
            <a:r>
              <a:rPr lang="en-US" dirty="0" smtClean="0"/>
              <a:t>Myositis </a:t>
            </a:r>
            <a:r>
              <a:rPr lang="mr-IN" dirty="0" smtClean="0"/>
              <a:t>–</a:t>
            </a:r>
            <a:r>
              <a:rPr lang="en-US" dirty="0" smtClean="0"/>
              <a:t> inflammation of muscles</a:t>
            </a:r>
          </a:p>
          <a:p>
            <a:pPr lvl="1"/>
            <a:r>
              <a:rPr lang="en-US" dirty="0" smtClean="0"/>
              <a:t>Bones and Joints</a:t>
            </a:r>
          </a:p>
          <a:p>
            <a:pPr lvl="2"/>
            <a:r>
              <a:rPr lang="en-US" dirty="0" smtClean="0"/>
              <a:t>Osteomyelitis (inflammation of bone marrow) and septic arthritis (inflammation of joints)</a:t>
            </a:r>
          </a:p>
          <a:p>
            <a:pPr lvl="1"/>
            <a:r>
              <a:rPr lang="en-US" dirty="0" smtClean="0"/>
              <a:t>Central nervous system</a:t>
            </a:r>
          </a:p>
          <a:p>
            <a:pPr lvl="2"/>
            <a:r>
              <a:rPr lang="en-US" dirty="0" smtClean="0"/>
              <a:t>Meningitis occurs where brain and spine are infected by bacteria crossing the blood brain barrier via attachment to endothelial cells</a:t>
            </a:r>
          </a:p>
          <a:p>
            <a:pPr lvl="3"/>
            <a:r>
              <a:rPr lang="en-US" dirty="0" smtClean="0"/>
              <a:t>Abe to move into CNS by activating platelet-activating factor that binds to bacterial </a:t>
            </a:r>
            <a:r>
              <a:rPr lang="en-US" dirty="0" err="1" smtClean="0"/>
              <a:t>phosphorylcholine</a:t>
            </a:r>
            <a:r>
              <a:rPr lang="en-US" dirty="0" smtClean="0"/>
              <a:t> on the cell wall</a:t>
            </a:r>
          </a:p>
          <a:p>
            <a:pPr lvl="3"/>
            <a:r>
              <a:rPr lang="en-US" dirty="0" smtClean="0"/>
              <a:t>If not treated, can lead to deafness, epilepsy, hydrocephalus, or cognitive defects</a:t>
            </a:r>
          </a:p>
          <a:p>
            <a:pPr lvl="3"/>
            <a:r>
              <a:rPr lang="en-US" dirty="0" smtClean="0"/>
              <a:t>Most severe outcome of secondary infection</a:t>
            </a:r>
          </a:p>
          <a:p>
            <a:pPr lvl="1"/>
            <a:r>
              <a:rPr lang="en-US" dirty="0" smtClean="0"/>
              <a:t>Peritoneum</a:t>
            </a:r>
          </a:p>
          <a:p>
            <a:pPr lvl="2"/>
            <a:r>
              <a:rPr lang="en-US" dirty="0" smtClean="0"/>
              <a:t>Infection of thin tissue which lines the walls of the abdomen</a:t>
            </a:r>
          </a:p>
          <a:p>
            <a:pPr lvl="1"/>
            <a:r>
              <a:rPr lang="en-US" dirty="0" smtClean="0"/>
              <a:t>Sinuses</a:t>
            </a:r>
          </a:p>
          <a:p>
            <a:pPr lvl="1"/>
            <a:r>
              <a:rPr lang="en-US" dirty="0" smtClean="0"/>
              <a:t>Ears</a:t>
            </a:r>
          </a:p>
          <a:p>
            <a:pPr lvl="2"/>
            <a:r>
              <a:rPr lang="en-US" dirty="0" smtClean="0"/>
              <a:t>Otitis media</a:t>
            </a:r>
          </a:p>
          <a:p>
            <a:pPr lvl="1"/>
            <a:r>
              <a:rPr lang="en-US" dirty="0" smtClean="0"/>
              <a:t>Eye</a:t>
            </a:r>
          </a:p>
          <a:p>
            <a:pPr lvl="2"/>
            <a:r>
              <a:rPr lang="en-US" dirty="0" smtClean="0"/>
              <a:t>Inflammation of the </a:t>
            </a:r>
            <a:r>
              <a:rPr lang="en-US" dirty="0" err="1" smtClean="0"/>
              <a:t>conjuctiva</a:t>
            </a:r>
            <a:r>
              <a:rPr lang="en-US" dirty="0"/>
              <a:t> </a:t>
            </a:r>
            <a:r>
              <a:rPr lang="en-US" dirty="0" smtClean="0"/>
              <a:t>or the eyelid</a:t>
            </a:r>
          </a:p>
          <a:p>
            <a:pPr lvl="1"/>
            <a:endParaRPr lang="en-US" dirty="0" smtClean="0"/>
          </a:p>
          <a:p>
            <a:pPr lvl="1"/>
            <a:endParaRPr lang="en-US" dirty="0" smtClean="0"/>
          </a:p>
        </p:txBody>
      </p:sp>
    </p:spTree>
    <p:extLst>
      <p:ext uri="{BB962C8B-B14F-4D97-AF65-F5344CB8AC3E}">
        <p14:creationId xmlns:p14="http://schemas.microsoft.com/office/powerpoint/2010/main" val="25048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Infection</a:t>
            </a:r>
            <a:endParaRPr lang="en-US" dirty="0"/>
          </a:p>
        </p:txBody>
      </p:sp>
      <p:sp>
        <p:nvSpPr>
          <p:cNvPr id="3" name="Content Placeholder 2"/>
          <p:cNvSpPr>
            <a:spLocks noGrp="1"/>
          </p:cNvSpPr>
          <p:nvPr>
            <p:ph idx="1"/>
          </p:nvPr>
        </p:nvSpPr>
        <p:spPr/>
        <p:txBody>
          <a:bodyPr/>
          <a:lstStyle/>
          <a:p>
            <a:r>
              <a:rPr lang="en-US" dirty="0" smtClean="0"/>
              <a:t>Luckily for Robert, he does not seem to experience any signs and symptoms of secondary infection which most likely means that his infection is likely isolated to the initial infection site of the lungs</a:t>
            </a:r>
            <a:endParaRPr lang="en-US" dirty="0"/>
          </a:p>
        </p:txBody>
      </p:sp>
    </p:spTree>
    <p:extLst>
      <p:ext uri="{BB962C8B-B14F-4D97-AF65-F5344CB8AC3E}">
        <p14:creationId xmlns:p14="http://schemas.microsoft.com/office/powerpoint/2010/main" val="27352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normAutofit fontScale="92500"/>
          </a:bodyPr>
          <a:lstStyle/>
          <a:p>
            <a:r>
              <a:rPr lang="en-US" dirty="0" smtClean="0"/>
              <a:t>Signs and symptoms suggest either S. </a:t>
            </a:r>
            <a:r>
              <a:rPr lang="en-US" dirty="0" err="1" smtClean="0"/>
              <a:t>pneumoniae</a:t>
            </a:r>
            <a:r>
              <a:rPr lang="en-US" dirty="0" smtClean="0"/>
              <a:t> or M. tuberculosis</a:t>
            </a:r>
          </a:p>
          <a:p>
            <a:r>
              <a:rPr lang="en-US" dirty="0" smtClean="0"/>
              <a:t>Additional signs and symptoms of pneumococcal infection</a:t>
            </a:r>
          </a:p>
          <a:p>
            <a:pPr lvl="1"/>
            <a:r>
              <a:rPr lang="en-US" dirty="0" smtClean="0"/>
              <a:t>Chest pain when breathing and shortness of breath</a:t>
            </a:r>
          </a:p>
          <a:p>
            <a:pPr lvl="1"/>
            <a:r>
              <a:rPr lang="en-US" dirty="0" smtClean="0"/>
              <a:t>Drowsiness</a:t>
            </a:r>
          </a:p>
          <a:p>
            <a:pPr lvl="1"/>
            <a:r>
              <a:rPr lang="en-US" dirty="0" smtClean="0"/>
              <a:t> confusion common with elderly</a:t>
            </a:r>
          </a:p>
          <a:p>
            <a:pPr lvl="1"/>
            <a:r>
              <a:rPr lang="en-US" dirty="0" smtClean="0"/>
              <a:t>“rusty” blood-stained sputum</a:t>
            </a:r>
          </a:p>
          <a:p>
            <a:pPr lvl="1"/>
            <a:r>
              <a:rPr lang="en-US" dirty="0" smtClean="0"/>
              <a:t>Diarrhea</a:t>
            </a:r>
          </a:p>
          <a:p>
            <a:pPr lvl="1"/>
            <a:r>
              <a:rPr lang="en-US" dirty="0" smtClean="0"/>
              <a:t>Nausea</a:t>
            </a:r>
          </a:p>
          <a:p>
            <a:pPr lvl="1"/>
            <a:r>
              <a:rPr lang="en-US" dirty="0" smtClean="0"/>
              <a:t>vomiting</a:t>
            </a:r>
            <a:endParaRPr lang="en-US" dirty="0"/>
          </a:p>
        </p:txBody>
      </p:sp>
    </p:spTree>
    <p:extLst>
      <p:ext uri="{BB962C8B-B14F-4D97-AF65-F5344CB8AC3E}">
        <p14:creationId xmlns:p14="http://schemas.microsoft.com/office/powerpoint/2010/main" val="110645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a:t>
            </a:r>
            <a:endParaRPr lang="en-US" dirty="0"/>
          </a:p>
        </p:txBody>
      </p:sp>
      <p:sp>
        <p:nvSpPr>
          <p:cNvPr id="3" name="Content Placeholder 2"/>
          <p:cNvSpPr>
            <a:spLocks noGrp="1"/>
          </p:cNvSpPr>
          <p:nvPr>
            <p:ph idx="1"/>
          </p:nvPr>
        </p:nvSpPr>
        <p:spPr>
          <a:xfrm>
            <a:off x="914400" y="1735138"/>
            <a:ext cx="7313613" cy="4735178"/>
          </a:xfrm>
        </p:spPr>
        <p:txBody>
          <a:bodyPr>
            <a:normAutofit/>
          </a:bodyPr>
          <a:lstStyle/>
          <a:p>
            <a:r>
              <a:rPr lang="en-US" dirty="0" smtClean="0"/>
              <a:t>Additional signs and symptoms of </a:t>
            </a:r>
            <a:r>
              <a:rPr lang="en-US" dirty="0" err="1" smtClean="0"/>
              <a:t>Mtb</a:t>
            </a:r>
            <a:r>
              <a:rPr lang="en-US" dirty="0" smtClean="0"/>
              <a:t> infection</a:t>
            </a:r>
          </a:p>
          <a:p>
            <a:pPr lvl="1"/>
            <a:r>
              <a:rPr lang="en-US" dirty="0" smtClean="0"/>
              <a:t>Loss of appetite</a:t>
            </a:r>
          </a:p>
          <a:p>
            <a:pPr lvl="1"/>
            <a:r>
              <a:rPr lang="en-US" dirty="0" smtClean="0"/>
              <a:t>Unintentional weight loss</a:t>
            </a:r>
          </a:p>
          <a:p>
            <a:pPr lvl="1"/>
            <a:r>
              <a:rPr lang="en-US" dirty="0" smtClean="0"/>
              <a:t>Coughing up blood</a:t>
            </a:r>
          </a:p>
          <a:p>
            <a:pPr lvl="1"/>
            <a:r>
              <a:rPr lang="en-US" dirty="0" smtClean="0"/>
              <a:t>Cough that lasts more than 3 weeks (seen in Robert’s case)</a:t>
            </a:r>
          </a:p>
          <a:p>
            <a:r>
              <a:rPr lang="en-US" dirty="0" smtClean="0"/>
              <a:t>Given Robert’s travel history to India, </a:t>
            </a:r>
            <a:r>
              <a:rPr lang="en-US" dirty="0" err="1" smtClean="0"/>
              <a:t>Mtb</a:t>
            </a:r>
            <a:r>
              <a:rPr lang="en-US" dirty="0" smtClean="0"/>
              <a:t> infection is more likely due to high prevalence of TB in India</a:t>
            </a:r>
          </a:p>
          <a:p>
            <a:pPr lvl="1"/>
            <a:r>
              <a:rPr lang="en-US" dirty="0" smtClean="0"/>
              <a:t>Also, S. </a:t>
            </a:r>
            <a:r>
              <a:rPr lang="en-US" dirty="0" err="1" smtClean="0"/>
              <a:t>pneumoniae</a:t>
            </a:r>
            <a:r>
              <a:rPr lang="en-US" dirty="0" smtClean="0"/>
              <a:t> is normally cleared within 2-3 weeks which is not the case here</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281266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pic>
        <p:nvPicPr>
          <p:cNvPr id="4" name="Content Placeholder 3" descr="tuberculosis.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820" r="-18910"/>
          <a:stretch/>
        </p:blipFill>
        <p:spPr/>
      </p:pic>
    </p:spTree>
    <p:extLst>
      <p:ext uri="{BB962C8B-B14F-4D97-AF65-F5344CB8AC3E}">
        <p14:creationId xmlns:p14="http://schemas.microsoft.com/office/powerpoint/2010/main" val="145638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sp>
        <p:nvSpPr>
          <p:cNvPr id="3" name="Content Placeholder 2"/>
          <p:cNvSpPr>
            <a:spLocks noGrp="1"/>
          </p:cNvSpPr>
          <p:nvPr>
            <p:ph idx="1"/>
          </p:nvPr>
        </p:nvSpPr>
        <p:spPr/>
        <p:txBody>
          <a:bodyPr>
            <a:normAutofit lnSpcReduction="10000"/>
          </a:bodyPr>
          <a:lstStyle/>
          <a:p>
            <a:r>
              <a:rPr lang="en-US" dirty="0" err="1" smtClean="0"/>
              <a:t>Mtb</a:t>
            </a:r>
            <a:r>
              <a:rPr lang="en-US" dirty="0" smtClean="0"/>
              <a:t> and pneumococcal infection affects the respiratory system</a:t>
            </a:r>
          </a:p>
          <a:p>
            <a:pPr lvl="1"/>
            <a:r>
              <a:rPr lang="en-US" dirty="0" smtClean="0"/>
              <a:t>Responsible for bringing oxygen into the lungs and exchanging for carbon dioxide for exhalation</a:t>
            </a:r>
          </a:p>
          <a:p>
            <a:r>
              <a:rPr lang="en-US" dirty="0" smtClean="0"/>
              <a:t>Respiratory system includes:</a:t>
            </a:r>
          </a:p>
          <a:p>
            <a:pPr lvl="1"/>
            <a:r>
              <a:rPr lang="en-US" dirty="0" smtClean="0"/>
              <a:t>Nose, mouth, nasal cavity and oral cavity</a:t>
            </a:r>
          </a:p>
          <a:p>
            <a:pPr lvl="1"/>
            <a:r>
              <a:rPr lang="en-US" dirty="0" smtClean="0"/>
              <a:t>Pharynx, larynx and trachea</a:t>
            </a:r>
          </a:p>
          <a:p>
            <a:pPr lvl="1"/>
            <a:r>
              <a:rPr lang="en-US" dirty="0" smtClean="0"/>
              <a:t>Bronchi, bronchioles and alveoli</a:t>
            </a:r>
          </a:p>
          <a:p>
            <a:pPr lvl="1"/>
            <a:r>
              <a:rPr lang="en-US" dirty="0" smtClean="0"/>
              <a:t>Lungs</a:t>
            </a:r>
          </a:p>
          <a:p>
            <a:pPr lvl="1"/>
            <a:r>
              <a:rPr lang="en-US" dirty="0" smtClean="0"/>
              <a:t>Diaphragm</a:t>
            </a:r>
          </a:p>
          <a:p>
            <a:pPr marL="457200" lvl="1" indent="0">
              <a:buNone/>
            </a:pPr>
            <a:endParaRPr lang="en-US" dirty="0" smtClean="0"/>
          </a:p>
        </p:txBody>
      </p:sp>
    </p:spTree>
    <p:extLst>
      <p:ext uri="{BB962C8B-B14F-4D97-AF65-F5344CB8AC3E}">
        <p14:creationId xmlns:p14="http://schemas.microsoft.com/office/powerpoint/2010/main" val="125315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Nose, mouth, nasal cavity and oral cavity</a:t>
            </a:r>
          </a:p>
          <a:p>
            <a:pPr lvl="1"/>
            <a:r>
              <a:rPr lang="en-US" dirty="0" smtClean="0"/>
              <a:t>Nose and mouth are primary external openings where oxygen is inhaled and carbon dioxide is exhaled</a:t>
            </a:r>
          </a:p>
          <a:p>
            <a:pPr lvl="1"/>
            <a:r>
              <a:rPr lang="en-US" dirty="0" smtClean="0"/>
              <a:t>Nose is the primary respiratory pathway, where air passes through the nasal cavity</a:t>
            </a:r>
          </a:p>
          <a:p>
            <a:pPr lvl="2"/>
            <a:r>
              <a:rPr lang="en-US" dirty="0" smtClean="0"/>
              <a:t>Acts as humidifier for incoming air</a:t>
            </a:r>
          </a:p>
          <a:p>
            <a:pPr lvl="1"/>
            <a:r>
              <a:rPr lang="en-US" dirty="0" smtClean="0"/>
              <a:t>Cilia and mucus found in nasal cavity all the way through bronchioles</a:t>
            </a:r>
          </a:p>
          <a:p>
            <a:pPr lvl="2"/>
            <a:r>
              <a:rPr lang="en-US" dirty="0" smtClean="0"/>
              <a:t>Serves as first line defense against inhaled debris and foreign organisms</a:t>
            </a:r>
          </a:p>
          <a:p>
            <a:pPr lvl="1"/>
            <a:r>
              <a:rPr lang="en-US" dirty="0" smtClean="0"/>
              <a:t>Mouth and oral cavity provide passageway for gas exchange, but mouth do not moisturize incoming air and oral cavity lacks fine hair and mucosal lining for protection</a:t>
            </a:r>
            <a:endParaRPr lang="en-US" dirty="0"/>
          </a:p>
        </p:txBody>
      </p:sp>
    </p:spTree>
    <p:extLst>
      <p:ext uri="{BB962C8B-B14F-4D97-AF65-F5344CB8AC3E}">
        <p14:creationId xmlns:p14="http://schemas.microsoft.com/office/powerpoint/2010/main" val="360756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sp>
        <p:nvSpPr>
          <p:cNvPr id="3" name="Content Placeholder 2"/>
          <p:cNvSpPr>
            <a:spLocks noGrp="1"/>
          </p:cNvSpPr>
          <p:nvPr>
            <p:ph idx="1"/>
          </p:nvPr>
        </p:nvSpPr>
        <p:spPr>
          <a:xfrm>
            <a:off x="914400" y="1735138"/>
            <a:ext cx="7313613" cy="4681704"/>
          </a:xfrm>
        </p:spPr>
        <p:txBody>
          <a:bodyPr>
            <a:normAutofit fontScale="92500" lnSpcReduction="20000"/>
          </a:bodyPr>
          <a:lstStyle/>
          <a:p>
            <a:pPr marL="463550" lvl="1" indent="-463550">
              <a:spcBef>
                <a:spcPts val="2000"/>
              </a:spcBef>
              <a:buBlip>
                <a:blip r:embed="rId2"/>
              </a:buBlip>
            </a:pPr>
            <a:r>
              <a:rPr lang="en-US" dirty="0"/>
              <a:t>Pharynx, larynx and trachea</a:t>
            </a:r>
          </a:p>
          <a:p>
            <a:pPr lvl="1"/>
            <a:r>
              <a:rPr lang="en-US" dirty="0" smtClean="0"/>
              <a:t>Pharynx acts as a tunnel to transport air from nasal and oral cavities to the lungs</a:t>
            </a:r>
          </a:p>
          <a:p>
            <a:pPr lvl="2"/>
            <a:r>
              <a:rPr lang="en-US" dirty="0" smtClean="0"/>
              <a:t>Divided into 3 regions where air passes: </a:t>
            </a:r>
            <a:r>
              <a:rPr lang="en-US" dirty="0" err="1" smtClean="0"/>
              <a:t>nasopharynx</a:t>
            </a:r>
            <a:r>
              <a:rPr lang="en-US" dirty="0" smtClean="0"/>
              <a:t>, oropharynx, laryngopharynx</a:t>
            </a:r>
          </a:p>
          <a:p>
            <a:pPr lvl="1"/>
            <a:r>
              <a:rPr lang="en-US" dirty="0" smtClean="0"/>
              <a:t>Epiglottis, piece of cartilage, divides the end of pharynx into the trachea and esophagus</a:t>
            </a:r>
          </a:p>
          <a:p>
            <a:pPr lvl="2"/>
            <a:r>
              <a:rPr lang="en-US" dirty="0" smtClean="0"/>
              <a:t>It covers trachea or esophagus depending whether food is swallowed or air is inhaled, respectively</a:t>
            </a:r>
          </a:p>
          <a:p>
            <a:pPr lvl="1"/>
            <a:r>
              <a:rPr lang="en-US" dirty="0" smtClean="0"/>
              <a:t>Larynx connects laryngopharynx with the trachea, known as voice box</a:t>
            </a:r>
          </a:p>
          <a:p>
            <a:pPr lvl="2"/>
            <a:r>
              <a:rPr lang="en-US" dirty="0" smtClean="0"/>
              <a:t>Sounds are created when air vibrates vocal cords</a:t>
            </a:r>
          </a:p>
          <a:p>
            <a:pPr lvl="1"/>
            <a:r>
              <a:rPr lang="en-US" dirty="0" smtClean="0"/>
              <a:t>Trachea is a U-shape tube that connects the larynx to the lungs</a:t>
            </a:r>
          </a:p>
          <a:p>
            <a:pPr lvl="2"/>
            <a:r>
              <a:rPr lang="en-US" dirty="0" smtClean="0"/>
              <a:t>Constantly kept open by a ring of cartilage for air to enter and exit the lungs</a:t>
            </a:r>
          </a:p>
        </p:txBody>
      </p:sp>
    </p:spTree>
    <p:extLst>
      <p:ext uri="{BB962C8B-B14F-4D97-AF65-F5344CB8AC3E}">
        <p14:creationId xmlns:p14="http://schemas.microsoft.com/office/powerpoint/2010/main" val="103960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Body System</a:t>
            </a:r>
            <a:endParaRPr lang="en-US" dirty="0"/>
          </a:p>
        </p:txBody>
      </p:sp>
      <p:pic>
        <p:nvPicPr>
          <p:cNvPr id="4" name="Content Placeholder 3" descr="pharynx.jpg"/>
          <p:cNvPicPr>
            <a:picLocks noGrp="1" noChangeAspect="1"/>
          </p:cNvPicPr>
          <p:nvPr>
            <p:ph idx="1"/>
          </p:nvPr>
        </p:nvPicPr>
        <p:blipFill>
          <a:blip r:embed="rId2">
            <a:extLst>
              <a:ext uri="{28A0092B-C50C-407E-A947-70E740481C1C}">
                <a14:useLocalDpi xmlns:a14="http://schemas.microsoft.com/office/drawing/2010/main" val="0"/>
              </a:ext>
            </a:extLst>
          </a:blip>
          <a:srcRect l="-8798" r="-8798"/>
          <a:stretch>
            <a:fillRect/>
          </a:stretch>
        </p:blipFill>
        <p:spPr/>
      </p:pic>
    </p:spTree>
    <p:extLst>
      <p:ext uri="{BB962C8B-B14F-4D97-AF65-F5344CB8AC3E}">
        <p14:creationId xmlns:p14="http://schemas.microsoft.com/office/powerpoint/2010/main" val="278370471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264</TotalTime>
  <Words>1948</Words>
  <Application>Microsoft Macintosh PowerPoint</Application>
  <PresentationFormat>On-screen Show (4:3)</PresentationFormat>
  <Paragraphs>223</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Inkwell</vt:lpstr>
      <vt:lpstr>The Body System</vt:lpstr>
      <vt:lpstr>Signs and Symptoms</vt:lpstr>
      <vt:lpstr>Signs and Symptoms</vt:lpstr>
      <vt:lpstr>Signs and Symptoms </vt:lpstr>
      <vt:lpstr>Signs and Symptoms</vt:lpstr>
      <vt:lpstr>Affected Body System</vt:lpstr>
      <vt:lpstr>Affected Body System</vt:lpstr>
      <vt:lpstr>Affected Body System</vt:lpstr>
      <vt:lpstr>Affected Body System</vt:lpstr>
      <vt:lpstr>Affected Body System</vt:lpstr>
      <vt:lpstr>Affected Body System</vt:lpstr>
      <vt:lpstr>Affected Body System</vt:lpstr>
      <vt:lpstr>Affected Body System</vt:lpstr>
      <vt:lpstr>Affected Body System</vt:lpstr>
      <vt:lpstr>Disruption of Body System</vt:lpstr>
      <vt:lpstr>Disruption of Body System</vt:lpstr>
      <vt:lpstr>Disruption of Body System</vt:lpstr>
      <vt:lpstr>Disruption of Body System</vt:lpstr>
      <vt:lpstr>Disruption of Body System</vt:lpstr>
      <vt:lpstr>Disruption of Body System</vt:lpstr>
      <vt:lpstr>Secondary Infection</vt:lpstr>
      <vt:lpstr>Secondary Infection</vt:lpstr>
      <vt:lpstr>Secondary Infection</vt:lpstr>
      <vt:lpstr>Secondary Infection</vt:lpstr>
      <vt:lpstr>Secondary Infection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System</dc:title>
  <dc:creator>Derrick Yao</dc:creator>
  <cp:lastModifiedBy>Derrick Yao</cp:lastModifiedBy>
  <cp:revision>21</cp:revision>
  <dcterms:created xsi:type="dcterms:W3CDTF">2017-03-19T00:47:53Z</dcterms:created>
  <dcterms:modified xsi:type="dcterms:W3CDTF">2017-03-19T05:12:44Z</dcterms:modified>
</cp:coreProperties>
</file>