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5" r:id="rId7"/>
    <p:sldId id="266" r:id="rId8"/>
    <p:sldId id="267" r:id="rId9"/>
    <p:sldId id="269" r:id="rId10"/>
    <p:sldId id="268" r:id="rId11"/>
    <p:sldId id="270" r:id="rId12"/>
    <p:sldId id="274" r:id="rId13"/>
    <p:sldId id="275" r:id="rId14"/>
    <p:sldId id="261" r:id="rId15"/>
    <p:sldId id="271" r:id="rId16"/>
    <p:sldId id="272" r:id="rId17"/>
    <p:sldId id="262" r:id="rId18"/>
    <p:sldId id="287" r:id="rId19"/>
    <p:sldId id="279" r:id="rId20"/>
    <p:sldId id="280" r:id="rId21"/>
    <p:sldId id="286" r:id="rId22"/>
    <p:sldId id="283" r:id="rId23"/>
    <p:sldId id="284" r:id="rId24"/>
    <p:sldId id="285" r:id="rId25"/>
    <p:sldId id="288" r:id="rId26"/>
    <p:sldId id="264" r:id="rId27"/>
    <p:sldId id="276" r:id="rId28"/>
    <p:sldId id="277" r:id="rId29"/>
    <p:sldId id="278" r:id="rId30"/>
    <p:sldId id="29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7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E8419E9-E5AD-6F46-B163-79B8C324AB01}" type="datetimeFigureOut">
              <a:rPr lang="en-US" smtClean="0"/>
              <a:t>18-01-27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280685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8419E9-E5AD-6F46-B163-79B8C324AB01}" type="datetimeFigureOut">
              <a:rPr lang="en-US" smtClean="0"/>
              <a:t>18-01-27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59773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8419E9-E5AD-6F46-B163-79B8C324AB01}" type="datetimeFigureOut">
              <a:rPr lang="en-US" smtClean="0"/>
              <a:t>18-01-27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303963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8419E9-E5AD-6F46-B163-79B8C324AB01}" type="datetimeFigureOut">
              <a:rPr lang="en-US" smtClean="0"/>
              <a:t>18-01-27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178735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E8419E9-E5AD-6F46-B163-79B8C324AB01}" type="datetimeFigureOut">
              <a:rPr lang="en-US" smtClean="0"/>
              <a:t>18-01-27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236992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E8419E9-E5AD-6F46-B163-79B8C324AB01}" type="datetimeFigureOut">
              <a:rPr lang="en-US" smtClean="0"/>
              <a:t>18-01-27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192140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E8419E9-E5AD-6F46-B163-79B8C324AB01}" type="datetimeFigureOut">
              <a:rPr lang="en-US" smtClean="0"/>
              <a:t>18-01-27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9658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E8419E9-E5AD-6F46-B163-79B8C324AB01}" type="datetimeFigureOut">
              <a:rPr lang="en-US" smtClean="0"/>
              <a:t>18-01-27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289282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419E9-E5AD-6F46-B163-79B8C324AB01}" type="datetimeFigureOut">
              <a:rPr lang="en-US" smtClean="0"/>
              <a:t>18-01-27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387444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E8419E9-E5AD-6F46-B163-79B8C324AB01}" type="datetimeFigureOut">
              <a:rPr lang="en-US" smtClean="0"/>
              <a:t>18-01-27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349809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E8419E9-E5AD-6F46-B163-79B8C324AB01}" type="datetimeFigureOut">
              <a:rPr lang="en-US" smtClean="0"/>
              <a:t>18-01-27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5BBAF-7AC0-7E42-AF3D-3CA0E937D83E}" type="slidenum">
              <a:rPr lang="en-US" smtClean="0"/>
              <a:t>‹#›</a:t>
            </a:fld>
            <a:endParaRPr lang="en-US"/>
          </a:p>
        </p:txBody>
      </p:sp>
    </p:spTree>
    <p:extLst>
      <p:ext uri="{BB962C8B-B14F-4D97-AF65-F5344CB8AC3E}">
        <p14:creationId xmlns:p14="http://schemas.microsoft.com/office/powerpoint/2010/main" val="770958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419E9-E5AD-6F46-B163-79B8C324AB01}" type="datetimeFigureOut">
              <a:rPr lang="en-US" smtClean="0"/>
              <a:t>18-01-27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5BBAF-7AC0-7E42-AF3D-3CA0E937D83E}" type="slidenum">
              <a:rPr lang="en-US" smtClean="0"/>
              <a:t>‹#›</a:t>
            </a:fld>
            <a:endParaRPr lang="en-US"/>
          </a:p>
        </p:txBody>
      </p:sp>
    </p:spTree>
    <p:extLst>
      <p:ext uri="{BB962C8B-B14F-4D97-AF65-F5344CB8AC3E}">
        <p14:creationId xmlns:p14="http://schemas.microsoft.com/office/powerpoint/2010/main" val="53531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ecoli/general/index.html" TargetMode="External"/><Relationship Id="rId4" Type="http://schemas.openxmlformats.org/officeDocument/2006/relationships/hyperlink" Target="https://www.cdc.gov/salmonella/general/index.html" TargetMode="External"/><Relationship Id="rId5" Type="http://schemas.openxmlformats.org/officeDocument/2006/relationships/hyperlink" Target="https://www.cdc.gov/shigella/general-information.html" TargetMode="External"/><Relationship Id="rId6" Type="http://schemas.openxmlformats.org/officeDocument/2006/relationships/hyperlink" Target="https://www.cdc.gov/campylobacter/faq.html" TargetMode="External"/><Relationship Id="rId7" Type="http://schemas.openxmlformats.org/officeDocument/2006/relationships/hyperlink" Target="http://epe.lac-bac.gc.ca/100/201/301/weekly_acquisition_lists/2015/w15-37-F-E.html/collections/collection_2015/aspc-phac/HP40-110-7-2014-eng.pdf" TargetMode="External"/><Relationship Id="rId8" Type="http://schemas.openxmlformats.org/officeDocument/2006/relationships/hyperlink" Target="https://www.merckmanuals.com/en-ca/professional/gastrointestinal-disorders/gastroenteritis/overview-of-gastroenteritis" TargetMode="External"/><Relationship Id="rId1" Type="http://schemas.openxmlformats.org/officeDocument/2006/relationships/slideLayout" Target="../slideLayouts/slideLayout2.xml"/><Relationship Id="rId2" Type="http://schemas.openxmlformats.org/officeDocument/2006/relationships/hyperlink" Target="http://www.searo.who.int/about/administration_structure/cds/burden-of-foodborne-sear.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erckmanuals.com/professional/gastrointestinal-disorders/gastroenteritis/overview-of-gastroenteritis" TargetMode="External"/><Relationship Id="rId4" Type="http://schemas.openxmlformats.org/officeDocument/2006/relationships/hyperlink" Target="https://www.bing.com/cr?IG=7B61E3B90C8A4F81AF7AB594015BB825&amp;CID=3063D16FB8CE6DB23E0BDA12B9616C95&amp;rd=1&amp;h=Ln6vu917mK0JGDYdSHmFYdqgpmw3Odk8sli_P08UHNg&amp;v=1&amp;r=https://www.allinahealth.org/uploadedFiles/Content/Medical_Services/Lab_services/Stool-sample-collection-English-17497.pdf&amp;p=DevEx,5043.1" TargetMode="External"/><Relationship Id="rId5" Type="http://schemas.openxmlformats.org/officeDocument/2006/relationships/hyperlink" Target="https://www.bing.com/cr?IG=85CD17ED93A546ABA666956FF19D1F91&amp;CID=3D29E50093BC62A21110EE7D9213639E&amp;rd=1&amp;h=NdcHJ32dnkGfCtwZc114jNG6R9IMnuJ1Wd624HzKIx8&amp;v=1&amp;r=https://www.calgarylabservices.com/files/CLSForms/MI6000.pdf&amp;p=DevEx,5057.1" TargetMode="External"/><Relationship Id="rId6" Type="http://schemas.openxmlformats.org/officeDocument/2006/relationships/hyperlink" Target="https://www.ncbi.nlm.nih.gov/pubmed/24101641" TargetMode="External"/><Relationship Id="rId1" Type="http://schemas.openxmlformats.org/officeDocument/2006/relationships/slideLayout" Target="../slideLayouts/slideLayout2.xml"/><Relationship Id="rId2" Type="http://schemas.openxmlformats.org/officeDocument/2006/relationships/hyperlink" Target="https://www.ncbi.nlm.nih.gov/pubmed/2187693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holera/pdf/laboratory-methods-for-the-diagnosis-of-vibrio-cholerae-chapter-4.pdf" TargetMode="External"/><Relationship Id="rId4" Type="http://schemas.openxmlformats.org/officeDocument/2006/relationships/hyperlink" Target="https://www.cdc.gov/cholera/pdf/laboratory-methods-for-the-diagnosis-of-vibrio-cholerae-chapter-7.pdf" TargetMode="External"/><Relationship Id="rId1" Type="http://schemas.openxmlformats.org/officeDocument/2006/relationships/slideLayout" Target="../slideLayouts/slideLayout2.xml"/><Relationship Id="rId2" Type="http://schemas.openxmlformats.org/officeDocument/2006/relationships/hyperlink" Target="https://microbeonline.com/alkaline-peptone-water-apw-principle-preparation-us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cholera/pdf/laboratory-methods-for-the-diagnosis-of-vibrio-cholerae-chapter-6.pdf" TargetMode="External"/><Relationship Id="rId4" Type="http://schemas.openxmlformats.org/officeDocument/2006/relationships/hyperlink" Target="https://www.cdc.gov/cholera/diagnosis.html" TargetMode="External"/><Relationship Id="rId5" Type="http://schemas.openxmlformats.org/officeDocument/2006/relationships/hyperlink" Target="https://www.researchgate.net/publication/260395970_Isolation_of_viable_but_nonculturable_Vibrio_cholerae_O1_from_environmental_water_samples_in_Kolkata_India_in_a_culturable_state" TargetMode="External"/><Relationship Id="rId6" Type="http://schemas.openxmlformats.org/officeDocument/2006/relationships/hyperlink" Target="https://www.ncbi.nlm.nih.gov/pmc/articles/PMC270365/"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302084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939" y="1300285"/>
            <a:ext cx="8710509" cy="1143000"/>
          </a:xfrm>
        </p:spPr>
        <p:txBody>
          <a:bodyPr>
            <a:normAutofit fontScale="90000"/>
          </a:bodyPr>
          <a:lstStyle/>
          <a:p>
            <a:r>
              <a:rPr lang="en-US" dirty="0" smtClean="0"/>
              <a:t>Week 1 Summary of Question 2: </a:t>
            </a:r>
            <a:br>
              <a:rPr lang="en-US" dirty="0" smtClean="0"/>
            </a:br>
            <a:r>
              <a:rPr lang="en-US" dirty="0" smtClean="0"/>
              <a:t>The Microbiology Laboratory </a:t>
            </a:r>
            <a:r>
              <a:rPr lang="en-US" dirty="0" smtClean="0"/>
              <a:t>Questions</a:t>
            </a:r>
            <a:br>
              <a:rPr lang="en-US" dirty="0" smtClean="0"/>
            </a:br>
            <a:r>
              <a:rPr lang="en-US" dirty="0" smtClean="0"/>
              <a:t/>
            </a:r>
            <a:br>
              <a:rPr lang="en-US" dirty="0" smtClean="0"/>
            </a:br>
            <a:r>
              <a:rPr lang="en-US" dirty="0"/>
              <a:t/>
            </a:r>
            <a:br>
              <a:rPr lang="en-US" dirty="0"/>
            </a:br>
            <a:r>
              <a:rPr lang="en-US" dirty="0" smtClean="0"/>
              <a:t>																													Brian Black</a:t>
            </a:r>
            <a:endParaRPr lang="en-US" dirty="0"/>
          </a:p>
        </p:txBody>
      </p:sp>
    </p:spTree>
    <p:extLst>
      <p:ext uri="{BB962C8B-B14F-4D97-AF65-F5344CB8AC3E}">
        <p14:creationId xmlns:p14="http://schemas.microsoft.com/office/powerpoint/2010/main" val="117700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Salmonella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Second most common cause in North America where food and hygiene standards are better.</a:t>
            </a:r>
          </a:p>
          <a:p>
            <a:r>
              <a:rPr lang="en-US" dirty="0" smtClean="0"/>
              <a:t>Often associated with but not limited to poultry, eggs, reptiles.</a:t>
            </a:r>
          </a:p>
          <a:p>
            <a:r>
              <a:rPr lang="en-US" dirty="0" smtClean="0"/>
              <a:t>Multiple </a:t>
            </a:r>
            <a:r>
              <a:rPr lang="en-US" dirty="0" err="1" smtClean="0"/>
              <a:t>serovars</a:t>
            </a:r>
            <a:r>
              <a:rPr lang="en-US" dirty="0" smtClean="0"/>
              <a:t>.</a:t>
            </a:r>
          </a:p>
          <a:p>
            <a:r>
              <a:rPr lang="en-US" dirty="0" smtClean="0"/>
              <a:t>Causes possibly bloody diarrhea, fever, abdominal pain, nausea and vomiting, depending on </a:t>
            </a:r>
            <a:r>
              <a:rPr lang="en-US" dirty="0" err="1" smtClean="0"/>
              <a:t>serovar</a:t>
            </a:r>
            <a:r>
              <a:rPr lang="en-US" dirty="0" smtClean="0"/>
              <a:t>.</a:t>
            </a:r>
          </a:p>
          <a:p>
            <a:r>
              <a:rPr lang="en-US" dirty="0" smtClean="0"/>
              <a:t>Only </a:t>
            </a:r>
            <a:r>
              <a:rPr lang="en-US" dirty="0"/>
              <a:t>S </a:t>
            </a:r>
            <a:r>
              <a:rPr lang="en-US" dirty="0" err="1"/>
              <a:t>enterica</a:t>
            </a:r>
            <a:r>
              <a:rPr lang="en-US" dirty="0"/>
              <a:t> </a:t>
            </a:r>
            <a:r>
              <a:rPr lang="en-US" dirty="0" err="1"/>
              <a:t>typi</a:t>
            </a:r>
            <a:r>
              <a:rPr lang="en-US" dirty="0"/>
              <a:t>, </a:t>
            </a:r>
            <a:r>
              <a:rPr lang="en-US" dirty="0" err="1"/>
              <a:t>paratyphi</a:t>
            </a:r>
            <a:r>
              <a:rPr lang="en-US" dirty="0"/>
              <a:t> </a:t>
            </a:r>
            <a:r>
              <a:rPr lang="en-US" dirty="0" err="1"/>
              <a:t>serovars</a:t>
            </a:r>
            <a:r>
              <a:rPr lang="en-US" dirty="0"/>
              <a:t> </a:t>
            </a:r>
            <a:r>
              <a:rPr lang="en-US" dirty="0" smtClean="0"/>
              <a:t>cause </a:t>
            </a:r>
            <a:r>
              <a:rPr lang="en-US" dirty="0"/>
              <a:t>enteric “typhoid” and paratyphoid fever</a:t>
            </a:r>
            <a:r>
              <a:rPr lang="en-US" dirty="0" smtClean="0"/>
              <a:t>.</a:t>
            </a:r>
          </a:p>
          <a:p>
            <a:r>
              <a:rPr lang="en-US" dirty="0" smtClean="0"/>
              <a:t>Diagnosed by stool sample.</a:t>
            </a:r>
          </a:p>
          <a:p>
            <a:endParaRPr lang="en-US" dirty="0" smtClean="0"/>
          </a:p>
          <a:p>
            <a:endParaRPr lang="en-CA" dirty="0"/>
          </a:p>
          <a:p>
            <a:endParaRPr lang="en-US" dirty="0"/>
          </a:p>
        </p:txBody>
      </p:sp>
    </p:spTree>
    <p:extLst>
      <p:ext uri="{BB962C8B-B14F-4D97-AF65-F5344CB8AC3E}">
        <p14:creationId xmlns:p14="http://schemas.microsoft.com/office/powerpoint/2010/main" val="425606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r>
              <a:rPr lang="mr-IN"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Keep in mind that many other bacteria as well as viruses, </a:t>
            </a:r>
            <a:r>
              <a:rPr lang="en-US" dirty="0" err="1" smtClean="0"/>
              <a:t>helminths</a:t>
            </a:r>
            <a:r>
              <a:rPr lang="en-US" dirty="0" smtClean="0"/>
              <a:t>, and protozoa can cause similar clinical presentation.</a:t>
            </a:r>
          </a:p>
          <a:p>
            <a:r>
              <a:rPr lang="en-US" dirty="0" smtClean="0"/>
              <a:t>Must also consider these in the clinical and microbiological work up.</a:t>
            </a:r>
          </a:p>
          <a:p>
            <a:r>
              <a:rPr lang="en-US" dirty="0" smtClean="0"/>
              <a:t>Acute diarrhea could also be caused by non-infectious agents like radiation, chemicals, drugs, or biochemical/metabolic disturbances .</a:t>
            </a:r>
          </a:p>
          <a:p>
            <a:r>
              <a:rPr lang="en-US" dirty="0" smtClean="0"/>
              <a:t>And of course, chronic diarrhea can also be caused by a multitude of non-infectious disorders.  </a:t>
            </a:r>
            <a:endParaRPr lang="en-US" dirty="0"/>
          </a:p>
        </p:txBody>
      </p:sp>
    </p:spTree>
    <p:extLst>
      <p:ext uri="{BB962C8B-B14F-4D97-AF65-F5344CB8AC3E}">
        <p14:creationId xmlns:p14="http://schemas.microsoft.com/office/powerpoint/2010/main" val="60356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1-27 at 10.13.50 AM.png"/>
          <p:cNvPicPr>
            <a:picLocks noGrp="1" noChangeAspect="1"/>
          </p:cNvPicPr>
          <p:nvPr>
            <p:ph idx="1"/>
          </p:nvPr>
        </p:nvPicPr>
        <p:blipFill>
          <a:blip r:embed="rId2">
            <a:extLst>
              <a:ext uri="{28A0092B-C50C-407E-A947-70E740481C1C}">
                <a14:useLocalDpi xmlns:a14="http://schemas.microsoft.com/office/drawing/2010/main" val="0"/>
              </a:ext>
            </a:extLst>
          </a:blip>
          <a:srcRect t="-9412" b="-9412"/>
          <a:stretch>
            <a:fillRect/>
          </a:stretch>
        </p:blipFill>
        <p:spPr/>
      </p:pic>
    </p:spTree>
    <p:extLst>
      <p:ext uri="{BB962C8B-B14F-4D97-AF65-F5344CB8AC3E}">
        <p14:creationId xmlns:p14="http://schemas.microsoft.com/office/powerpoint/2010/main" val="60735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1-27 at 10.07.41 AM.png"/>
          <p:cNvPicPr>
            <a:picLocks noGrp="1" noChangeAspect="1"/>
          </p:cNvPicPr>
          <p:nvPr>
            <p:ph idx="1"/>
          </p:nvPr>
        </p:nvPicPr>
        <p:blipFill>
          <a:blip r:embed="rId2">
            <a:extLst>
              <a:ext uri="{28A0092B-C50C-407E-A947-70E740481C1C}">
                <a14:useLocalDpi xmlns:a14="http://schemas.microsoft.com/office/drawing/2010/main" val="0"/>
              </a:ext>
            </a:extLst>
          </a:blip>
          <a:srcRect l="-3793" r="-3793"/>
          <a:stretch>
            <a:fillRect/>
          </a:stretch>
        </p:blipFill>
        <p:spPr/>
      </p:pic>
    </p:spTree>
    <p:extLst>
      <p:ext uri="{BB962C8B-B14F-4D97-AF65-F5344CB8AC3E}">
        <p14:creationId xmlns:p14="http://schemas.microsoft.com/office/powerpoint/2010/main" val="66619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endParaRPr lang="en-US" dirty="0"/>
          </a:p>
        </p:txBody>
      </p:sp>
      <p:sp>
        <p:nvSpPr>
          <p:cNvPr id="3" name="Content Placeholder 2"/>
          <p:cNvSpPr>
            <a:spLocks noGrp="1"/>
          </p:cNvSpPr>
          <p:nvPr>
            <p:ph idx="1"/>
          </p:nvPr>
        </p:nvSpPr>
        <p:spPr/>
        <p:txBody>
          <a:bodyPr/>
          <a:lstStyle/>
          <a:p>
            <a:r>
              <a:rPr lang="en-CA" dirty="0" smtClean="0"/>
              <a:t>“What </a:t>
            </a:r>
            <a:r>
              <a:rPr lang="en-CA" dirty="0"/>
              <a:t>samples are taken for laboratory testing in these cases and how important is the Microbiology Laboratory in the diagnosis of this particular infectious disease</a:t>
            </a:r>
            <a:r>
              <a:rPr lang="en-CA" dirty="0" smtClean="0"/>
              <a:t>?”</a:t>
            </a:r>
            <a:endParaRPr lang="en-CA" dirty="0"/>
          </a:p>
          <a:p>
            <a:endParaRPr lang="en-US" dirty="0" smtClean="0"/>
          </a:p>
          <a:p>
            <a:r>
              <a:rPr lang="en-US" dirty="0" err="1" smtClean="0"/>
              <a:t>Ie</a:t>
            </a:r>
            <a:r>
              <a:rPr lang="en-US" dirty="0" smtClean="0"/>
              <a:t> for a patient with this presentation, what samples and tests should we order? And do we even need the lab to diagnose cholera?</a:t>
            </a:r>
            <a:endParaRPr lang="en-US" dirty="0"/>
          </a:p>
        </p:txBody>
      </p:sp>
    </p:spTree>
    <p:extLst>
      <p:ext uri="{BB962C8B-B14F-4D97-AF65-F5344CB8AC3E}">
        <p14:creationId xmlns:p14="http://schemas.microsoft.com/office/powerpoint/2010/main" val="3480509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Stool Sample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properly collected stool sample is the appropriate sample to collect. </a:t>
            </a:r>
          </a:p>
          <a:p>
            <a:r>
              <a:rPr lang="en-US" dirty="0" smtClean="0"/>
              <a:t>This will allow the microbiology lab to test for and a variety of micro-organisms and determine which is responsible.</a:t>
            </a:r>
          </a:p>
          <a:p>
            <a:r>
              <a:rPr lang="en-US" dirty="0" smtClean="0"/>
              <a:t>Diagnosis guides treatment since antibiotic selection (if any) depends on specific offending microbe.</a:t>
            </a:r>
          </a:p>
          <a:p>
            <a:r>
              <a:rPr lang="en-US" dirty="0" smtClean="0"/>
              <a:t>Best if dietary restrictions were in place 72 hours before time of sample collection.</a:t>
            </a:r>
          </a:p>
          <a:p>
            <a:r>
              <a:rPr lang="en-US" dirty="0" smtClean="0"/>
              <a:t>Container should with stand </a:t>
            </a:r>
            <a:r>
              <a:rPr lang="en-CA" dirty="0"/>
              <a:t>95 </a:t>
            </a:r>
            <a:r>
              <a:rPr lang="en-CA" dirty="0" err="1"/>
              <a:t>kPa</a:t>
            </a:r>
            <a:r>
              <a:rPr lang="en-CA" dirty="0"/>
              <a:t> and a temperature range of -40 - 55 degrees </a:t>
            </a:r>
            <a:r>
              <a:rPr lang="en-CA" dirty="0" smtClean="0"/>
              <a:t>C.</a:t>
            </a:r>
          </a:p>
          <a:p>
            <a:r>
              <a:rPr lang="en-CA" dirty="0" smtClean="0">
                <a:effectLst/>
              </a:rPr>
              <a:t> Sample contains feces only , no </a:t>
            </a:r>
            <a:r>
              <a:rPr lang="en-CA" dirty="0"/>
              <a:t>water or </a:t>
            </a:r>
            <a:r>
              <a:rPr lang="en-CA" dirty="0" smtClean="0"/>
              <a:t>urine.</a:t>
            </a:r>
            <a:r>
              <a:rPr lang="en-CA" dirty="0" smtClean="0">
                <a:effectLst/>
              </a:rPr>
              <a:t> </a:t>
            </a:r>
          </a:p>
          <a:p>
            <a:r>
              <a:rPr lang="en-CA" dirty="0" smtClean="0"/>
              <a:t>Sample to be kept cool and best </a:t>
            </a:r>
            <a:r>
              <a:rPr lang="en-CA" dirty="0"/>
              <a:t>to use Cary-</a:t>
            </a:r>
            <a:r>
              <a:rPr lang="en-CA" dirty="0" smtClean="0"/>
              <a:t>Blair transport media to </a:t>
            </a:r>
            <a:r>
              <a:rPr lang="en-CA" dirty="0"/>
              <a:t>preserve the sample for up to 4 </a:t>
            </a:r>
            <a:r>
              <a:rPr lang="en-CA" dirty="0" smtClean="0"/>
              <a:t>weeks.</a:t>
            </a:r>
            <a:endParaRPr lang="en-US" dirty="0"/>
          </a:p>
        </p:txBody>
      </p:sp>
    </p:spTree>
    <p:extLst>
      <p:ext uri="{BB962C8B-B14F-4D97-AF65-F5344CB8AC3E}">
        <p14:creationId xmlns:p14="http://schemas.microsoft.com/office/powerpoint/2010/main" val="279228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57" y="274638"/>
            <a:ext cx="8743073" cy="1143000"/>
          </a:xfrm>
        </p:spPr>
        <p:txBody>
          <a:bodyPr>
            <a:normAutofit fontScale="90000"/>
          </a:bodyPr>
          <a:lstStyle/>
          <a:p>
            <a:r>
              <a:rPr lang="en-US" dirty="0" smtClean="0"/>
              <a:t>The role of the lab in diagnosis of cholera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resource poor settings, cholera is often a clinical diagnosis which can be confidently made based on the highly suspicious large volume of watery “rice water” diarrhea and rapid dehydration with no other dysenteric or inflammatory symptoms.</a:t>
            </a:r>
          </a:p>
          <a:p>
            <a:r>
              <a:rPr lang="en-US" dirty="0" smtClean="0"/>
              <a:t>Thus, in resource poor countries, a microbiology lab is not required to make a diagnosis.</a:t>
            </a:r>
          </a:p>
          <a:p>
            <a:r>
              <a:rPr lang="en-US" dirty="0" smtClean="0"/>
              <a:t>However, the lab can rule out other potential causes of diarrhea in a returning traveller or confirm the cause and serotype during an outbreak or epidemic.</a:t>
            </a:r>
            <a:endParaRPr lang="en-US" dirty="0"/>
          </a:p>
        </p:txBody>
      </p:sp>
    </p:spTree>
    <p:extLst>
      <p:ext uri="{BB962C8B-B14F-4D97-AF65-F5344CB8AC3E}">
        <p14:creationId xmlns:p14="http://schemas.microsoft.com/office/powerpoint/2010/main" val="361866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0562"/>
          </a:xfrm>
        </p:spPr>
        <p:txBody>
          <a:bodyPr>
            <a:normAutofit fontScale="90000"/>
          </a:bodyPr>
          <a:lstStyle/>
          <a:p>
            <a:r>
              <a:rPr lang="en-US" dirty="0" smtClean="0"/>
              <a:t>iii</a:t>
            </a:r>
            <a:r>
              <a:rPr lang="en-US" dirty="0"/>
              <a:t>) &amp; iv)</a:t>
            </a:r>
          </a:p>
        </p:txBody>
      </p:sp>
      <p:sp>
        <p:nvSpPr>
          <p:cNvPr id="3" name="Content Placeholder 2"/>
          <p:cNvSpPr>
            <a:spLocks noGrp="1"/>
          </p:cNvSpPr>
          <p:nvPr>
            <p:ph idx="1"/>
          </p:nvPr>
        </p:nvSpPr>
        <p:spPr>
          <a:xfrm>
            <a:off x="457200" y="1083733"/>
            <a:ext cx="8382000" cy="5418667"/>
          </a:xfrm>
        </p:spPr>
        <p:txBody>
          <a:bodyPr>
            <a:normAutofit/>
          </a:bodyPr>
          <a:lstStyle/>
          <a:p>
            <a:r>
              <a:rPr lang="en-CA" i="1" dirty="0" smtClean="0"/>
              <a:t>“Explain </a:t>
            </a:r>
            <a:r>
              <a:rPr lang="en-CA" i="1" dirty="0"/>
              <a:t>the tests that will be performed on the samples taken in order to detect any of the potential bacterial pathogens causing this disease. What about Roberts question regarding serotype – how is this answered in the laboratory</a:t>
            </a:r>
            <a:r>
              <a:rPr lang="en-CA" i="1" dirty="0" smtClean="0"/>
              <a:t>?”</a:t>
            </a:r>
          </a:p>
          <a:p>
            <a:pPr marL="0" indent="0">
              <a:buNone/>
            </a:pPr>
            <a:endParaRPr lang="en-US" dirty="0" smtClean="0"/>
          </a:p>
          <a:p>
            <a:r>
              <a:rPr lang="en-US" dirty="0" smtClean="0"/>
              <a:t>“</a:t>
            </a:r>
            <a:r>
              <a:rPr lang="en-US" dirty="0"/>
              <a:t>What are the results expected from these tests that might allow the identification of the bacteria named in this case.”</a:t>
            </a:r>
            <a:r>
              <a:rPr lang="en-CA" dirty="0"/>
              <a:t> </a:t>
            </a:r>
          </a:p>
          <a:p>
            <a:endParaRPr lang="en-CA" i="1" dirty="0"/>
          </a:p>
          <a:p>
            <a:endParaRPr lang="en-US" dirty="0"/>
          </a:p>
        </p:txBody>
      </p:sp>
    </p:spTree>
    <p:extLst>
      <p:ext uri="{BB962C8B-B14F-4D97-AF65-F5344CB8AC3E}">
        <p14:creationId xmlns:p14="http://schemas.microsoft.com/office/powerpoint/2010/main" val="255413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Ie</a:t>
            </a:r>
            <a:r>
              <a:rPr lang="en-US" dirty="0" smtClean="0"/>
              <a:t> what tests should we order if we suspect Cholera and how is the diagnosis confirmed?</a:t>
            </a:r>
            <a:endParaRPr lang="en-US" dirty="0"/>
          </a:p>
        </p:txBody>
      </p:sp>
    </p:spTree>
    <p:extLst>
      <p:ext uri="{BB962C8B-B14F-4D97-AF65-F5344CB8AC3E}">
        <p14:creationId xmlns:p14="http://schemas.microsoft.com/office/powerpoint/2010/main" val="17973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Rapid diagnostic tests:</a:t>
            </a:r>
            <a:endParaRPr lang="en-US" dirty="0"/>
          </a:p>
        </p:txBody>
      </p:sp>
      <p:sp>
        <p:nvSpPr>
          <p:cNvPr id="3" name="Content Placeholder 2"/>
          <p:cNvSpPr>
            <a:spLocks noGrp="1"/>
          </p:cNvSpPr>
          <p:nvPr>
            <p:ph idx="1"/>
          </p:nvPr>
        </p:nvSpPr>
        <p:spPr/>
        <p:txBody>
          <a:bodyPr>
            <a:normAutofit fontScale="77500" lnSpcReduction="20000"/>
          </a:bodyPr>
          <a:lstStyle/>
          <a:p>
            <a:r>
              <a:rPr lang="en-CA" b="1" dirty="0" smtClean="0"/>
              <a:t>Wet </a:t>
            </a:r>
            <a:r>
              <a:rPr lang="en-CA" b="1" dirty="0"/>
              <a:t>mount:</a:t>
            </a:r>
            <a:endParaRPr lang="en-CA" dirty="0"/>
          </a:p>
          <a:p>
            <a:r>
              <a:rPr lang="en-CA" dirty="0"/>
              <a:t>Under a microscope, motility of </a:t>
            </a:r>
            <a:r>
              <a:rPr lang="en-CA" dirty="0" err="1"/>
              <a:t>vibrios</a:t>
            </a:r>
            <a:r>
              <a:rPr lang="en-CA" dirty="0"/>
              <a:t> </a:t>
            </a:r>
            <a:r>
              <a:rPr lang="en-CA" dirty="0" smtClean="0"/>
              <a:t>inhibited </a:t>
            </a:r>
            <a:r>
              <a:rPr lang="en-CA" dirty="0"/>
              <a:t>by specific </a:t>
            </a:r>
            <a:r>
              <a:rPr lang="en-CA" dirty="0" err="1"/>
              <a:t>antisomatic</a:t>
            </a:r>
            <a:r>
              <a:rPr lang="en-CA" dirty="0"/>
              <a:t> antibody</a:t>
            </a:r>
            <a:r>
              <a:rPr lang="en-CA" dirty="0" smtClean="0"/>
              <a:t>.</a:t>
            </a:r>
          </a:p>
          <a:p>
            <a:r>
              <a:rPr lang="en-CA" dirty="0" smtClean="0"/>
              <a:t>After adding the antibody, re-examination reveals non-motility.</a:t>
            </a:r>
            <a:endParaRPr lang="en-CA" dirty="0"/>
          </a:p>
          <a:p>
            <a:pPr marL="0" indent="0">
              <a:buNone/>
            </a:pPr>
            <a:endParaRPr lang="en-CA" dirty="0"/>
          </a:p>
          <a:p>
            <a:r>
              <a:rPr lang="en-CA" b="1" dirty="0"/>
              <a:t>Crystal VC dipstick:</a:t>
            </a:r>
            <a:endParaRPr lang="en-CA" dirty="0"/>
          </a:p>
          <a:p>
            <a:r>
              <a:rPr lang="en-CA" dirty="0"/>
              <a:t>Can be used as quick initial screening for V. </a:t>
            </a:r>
            <a:r>
              <a:rPr lang="en-CA" dirty="0" err="1"/>
              <a:t>cholerae</a:t>
            </a:r>
            <a:r>
              <a:rPr lang="en-CA" dirty="0"/>
              <a:t> in stool. </a:t>
            </a:r>
            <a:endParaRPr lang="en-CA" dirty="0" smtClean="0"/>
          </a:p>
          <a:p>
            <a:r>
              <a:rPr lang="en-CA" dirty="0"/>
              <a:t>Detects the LPS of the O1 and O139 serotype V. </a:t>
            </a:r>
            <a:r>
              <a:rPr lang="en-CA" dirty="0" err="1"/>
              <a:t>cholerae</a:t>
            </a:r>
            <a:r>
              <a:rPr lang="en-CA" dirty="0"/>
              <a:t>. </a:t>
            </a:r>
          </a:p>
          <a:p>
            <a:r>
              <a:rPr lang="en-CA" dirty="0" err="1" smtClean="0"/>
              <a:t>Postive</a:t>
            </a:r>
            <a:r>
              <a:rPr lang="en-CA" dirty="0" smtClean="0"/>
              <a:t> result read from dipstick.</a:t>
            </a:r>
          </a:p>
          <a:p>
            <a:r>
              <a:rPr lang="en-CA" dirty="0" smtClean="0"/>
              <a:t>Inaccuracy </a:t>
            </a:r>
            <a:r>
              <a:rPr lang="en-CA" dirty="0"/>
              <a:t>requires confirmation by lab. </a:t>
            </a:r>
            <a:endParaRPr lang="en-US" dirty="0"/>
          </a:p>
        </p:txBody>
      </p:sp>
    </p:spTree>
    <p:extLst>
      <p:ext uri="{BB962C8B-B14F-4D97-AF65-F5344CB8AC3E}">
        <p14:creationId xmlns:p14="http://schemas.microsoft.com/office/powerpoint/2010/main" val="386153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Introduction</a:t>
            </a:r>
            <a:endParaRPr lang="en-US" dirty="0"/>
          </a:p>
        </p:txBody>
      </p:sp>
      <p:sp>
        <p:nvSpPr>
          <p:cNvPr id="3" name="Content Placeholder 2"/>
          <p:cNvSpPr>
            <a:spLocks noGrp="1"/>
          </p:cNvSpPr>
          <p:nvPr>
            <p:ph idx="1"/>
          </p:nvPr>
        </p:nvSpPr>
        <p:spPr/>
        <p:txBody>
          <a:bodyPr/>
          <a:lstStyle/>
          <a:p>
            <a:r>
              <a:rPr lang="en-US" dirty="0" smtClean="0"/>
              <a:t>We are provided with a patient history describing a man who had spent some time travelling through South Asia and developed profuse, watery, non-bloody diarrhea with emesis, leg cramps, with no mention of fever. His stool test confirms the diagnosis of cholera and he is treated successfully with oral rehydration therapy, but no antibiotics.</a:t>
            </a:r>
            <a:endParaRPr lang="en-US" dirty="0"/>
          </a:p>
        </p:txBody>
      </p:sp>
    </p:spTree>
    <p:extLst>
      <p:ext uri="{BB962C8B-B14F-4D97-AF65-F5344CB8AC3E}">
        <p14:creationId xmlns:p14="http://schemas.microsoft.com/office/powerpoint/2010/main" val="71722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769"/>
          </a:xfrm>
        </p:spPr>
        <p:txBody>
          <a:bodyPr>
            <a:normAutofit fontScale="90000"/>
          </a:bodyPr>
          <a:lstStyle/>
          <a:p>
            <a:r>
              <a:rPr lang="en-CA" b="1" dirty="0" smtClean="0"/>
              <a:t>Lab tests:</a:t>
            </a:r>
            <a:endParaRPr lang="en-US" dirty="0"/>
          </a:p>
        </p:txBody>
      </p:sp>
      <p:sp>
        <p:nvSpPr>
          <p:cNvPr id="3" name="Content Placeholder 2"/>
          <p:cNvSpPr>
            <a:spLocks noGrp="1"/>
          </p:cNvSpPr>
          <p:nvPr>
            <p:ph idx="1"/>
          </p:nvPr>
        </p:nvSpPr>
        <p:spPr>
          <a:xfrm>
            <a:off x="457200" y="895408"/>
            <a:ext cx="8229600" cy="5714320"/>
          </a:xfrm>
        </p:spPr>
        <p:txBody>
          <a:bodyPr>
            <a:noAutofit/>
          </a:bodyPr>
          <a:lstStyle/>
          <a:p>
            <a:pPr marL="0" indent="0">
              <a:buNone/>
            </a:pPr>
            <a:r>
              <a:rPr lang="en-CA" sz="2400" b="1" dirty="0" smtClean="0"/>
              <a:t>Selective </a:t>
            </a:r>
            <a:r>
              <a:rPr lang="en-CA" sz="2400" b="1" dirty="0"/>
              <a:t>(TCBS) agar plate:</a:t>
            </a:r>
            <a:endParaRPr lang="en-CA" sz="2400" dirty="0"/>
          </a:p>
          <a:p>
            <a:r>
              <a:rPr lang="en-CA" sz="2400" dirty="0"/>
              <a:t>At the lab, sample plated on thiosulfate-citrate-bile salts-sucrose (TCBS) agar plate which is selective for V. cholera and eliminates other bacteria in differential</a:t>
            </a:r>
            <a:r>
              <a:rPr lang="en-CA" sz="2400" dirty="0" smtClean="0"/>
              <a:t>.</a:t>
            </a:r>
          </a:p>
          <a:p>
            <a:r>
              <a:rPr lang="en-CA" sz="2400" dirty="0" smtClean="0"/>
              <a:t> </a:t>
            </a:r>
            <a:r>
              <a:rPr lang="en-CA" sz="2400" dirty="0"/>
              <a:t>Samples are streaked and are left to incubate for 18-24 hours at 35 to 37°</a:t>
            </a:r>
            <a:r>
              <a:rPr lang="en-CA" sz="2400" dirty="0" smtClean="0"/>
              <a:t>C. </a:t>
            </a:r>
          </a:p>
          <a:p>
            <a:r>
              <a:rPr lang="en-CA" sz="2400" dirty="0" smtClean="0"/>
              <a:t>Positive results yield growth of distinctive </a:t>
            </a:r>
            <a:r>
              <a:rPr lang="en-CA" sz="2400" dirty="0"/>
              <a:t>yellow vibrio </a:t>
            </a:r>
            <a:r>
              <a:rPr lang="en-CA" sz="2400" dirty="0" smtClean="0"/>
              <a:t>colonies which can be examined microscopically for the presence of characteristic morphological features. </a:t>
            </a:r>
          </a:p>
          <a:p>
            <a:r>
              <a:rPr lang="en-CA" sz="2400" dirty="0" smtClean="0"/>
              <a:t>This result can be confirmed with additional methods. </a:t>
            </a:r>
          </a:p>
          <a:p>
            <a:r>
              <a:rPr lang="en-CA" sz="2400" dirty="0" err="1" smtClean="0"/>
              <a:t>Vibrios</a:t>
            </a:r>
            <a:r>
              <a:rPr lang="en-CA" sz="2400" dirty="0" smtClean="0"/>
              <a:t> </a:t>
            </a:r>
            <a:r>
              <a:rPr lang="en-CA" sz="2400" dirty="0"/>
              <a:t>are </a:t>
            </a:r>
            <a:r>
              <a:rPr lang="en-CA" sz="2400" dirty="0" smtClean="0"/>
              <a:t>inhibited or grow </a:t>
            </a:r>
            <a:r>
              <a:rPr lang="en-CA" sz="2400" dirty="0"/>
              <a:t>poorly on typical enteric diagnostic media such as </a:t>
            </a:r>
            <a:r>
              <a:rPr lang="en-CA" sz="2400" dirty="0" err="1"/>
              <a:t>MacConkey</a:t>
            </a:r>
            <a:r>
              <a:rPr lang="en-CA" sz="2400" dirty="0"/>
              <a:t> agar or eosin-methylene blue agar thus suspicion of cholera must be communicated to the lab for appropriate work up.</a:t>
            </a:r>
          </a:p>
          <a:p>
            <a:endParaRPr lang="en-CA" sz="2400" dirty="0"/>
          </a:p>
          <a:p>
            <a:endParaRPr lang="en-US" sz="2400" dirty="0"/>
          </a:p>
        </p:txBody>
      </p:sp>
    </p:spTree>
    <p:extLst>
      <p:ext uri="{BB962C8B-B14F-4D97-AF65-F5344CB8AC3E}">
        <p14:creationId xmlns:p14="http://schemas.microsoft.com/office/powerpoint/2010/main" val="230312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Positive culture on TCBS</a:t>
            </a:r>
            <a:endParaRPr lang="en-US" dirty="0"/>
          </a:p>
        </p:txBody>
      </p:sp>
      <p:pic>
        <p:nvPicPr>
          <p:cNvPr id="4" name="Content Placeholder 3" descr="Screen Shot 2018-01-27 at 2.14.43 PM.png"/>
          <p:cNvPicPr>
            <a:picLocks noGrp="1" noChangeAspect="1"/>
          </p:cNvPicPr>
          <p:nvPr>
            <p:ph idx="1"/>
          </p:nvPr>
        </p:nvPicPr>
        <p:blipFill>
          <a:blip r:embed="rId2">
            <a:extLst>
              <a:ext uri="{28A0092B-C50C-407E-A947-70E740481C1C}">
                <a14:useLocalDpi xmlns:a14="http://schemas.microsoft.com/office/drawing/2010/main" val="0"/>
              </a:ext>
            </a:extLst>
          </a:blip>
          <a:srcRect l="-34717" r="-34717"/>
          <a:stretch>
            <a:fillRect/>
          </a:stretch>
        </p:blipFill>
        <p:spPr>
          <a:prstGeom prst="rect">
            <a:avLst/>
          </a:prstGeom>
        </p:spPr>
      </p:pic>
    </p:spTree>
    <p:extLst>
      <p:ext uri="{BB962C8B-B14F-4D97-AF65-F5344CB8AC3E}">
        <p14:creationId xmlns:p14="http://schemas.microsoft.com/office/powerpoint/2010/main" val="2928275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Serotyping:</a:t>
            </a:r>
            <a:endParaRPr lang="en-US" dirty="0"/>
          </a:p>
        </p:txBody>
      </p:sp>
      <p:sp>
        <p:nvSpPr>
          <p:cNvPr id="3" name="Content Placeholder 2"/>
          <p:cNvSpPr>
            <a:spLocks noGrp="1"/>
          </p:cNvSpPr>
          <p:nvPr>
            <p:ph idx="1"/>
          </p:nvPr>
        </p:nvSpPr>
        <p:spPr/>
        <p:txBody>
          <a:bodyPr/>
          <a:lstStyle/>
          <a:p>
            <a:r>
              <a:rPr lang="en-CA" b="1" dirty="0"/>
              <a:t>Slide agglutination </a:t>
            </a:r>
            <a:r>
              <a:rPr lang="en-CA" b="1" dirty="0" smtClean="0"/>
              <a:t>test:</a:t>
            </a:r>
          </a:p>
          <a:p>
            <a:r>
              <a:rPr lang="en-CA" dirty="0" smtClean="0"/>
              <a:t>Used to confirm </a:t>
            </a:r>
            <a:r>
              <a:rPr lang="en-CA" dirty="0"/>
              <a:t>serotype of V. </a:t>
            </a:r>
            <a:r>
              <a:rPr lang="en-CA" dirty="0" err="1"/>
              <a:t>cholerae</a:t>
            </a:r>
            <a:r>
              <a:rPr lang="en-CA" dirty="0"/>
              <a:t>. </a:t>
            </a:r>
          </a:p>
          <a:p>
            <a:r>
              <a:rPr lang="en-CA" dirty="0" smtClean="0"/>
              <a:t>Colony </a:t>
            </a:r>
            <a:r>
              <a:rPr lang="en-CA" dirty="0"/>
              <a:t>inoculated onto non-selective heart infusion agar (HIA) </a:t>
            </a:r>
            <a:r>
              <a:rPr lang="en-CA" dirty="0" smtClean="0"/>
              <a:t>or </a:t>
            </a:r>
            <a:r>
              <a:rPr lang="en-CA" dirty="0" err="1"/>
              <a:t>tryptone</a:t>
            </a:r>
            <a:r>
              <a:rPr lang="en-CA" dirty="0"/>
              <a:t> soy agar (TSA</a:t>
            </a:r>
            <a:r>
              <a:rPr lang="en-CA" dirty="0" smtClean="0"/>
              <a:t>). </a:t>
            </a:r>
            <a:r>
              <a:rPr lang="en-CA" dirty="0"/>
              <a:t>After 6 - of 24 hours at 35 to 37°C, the V. </a:t>
            </a:r>
            <a:r>
              <a:rPr lang="en-CA" dirty="0" err="1"/>
              <a:t>cholerae</a:t>
            </a:r>
            <a:r>
              <a:rPr lang="en-CA" dirty="0"/>
              <a:t> is serotyped. </a:t>
            </a:r>
          </a:p>
          <a:p>
            <a:endParaRPr lang="en-US" dirty="0"/>
          </a:p>
        </p:txBody>
      </p:sp>
    </p:spTree>
    <p:extLst>
      <p:ext uri="{BB962C8B-B14F-4D97-AF65-F5344CB8AC3E}">
        <p14:creationId xmlns:p14="http://schemas.microsoft.com/office/powerpoint/2010/main" val="272709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Additional confirmation tests:</a:t>
            </a:r>
            <a:endParaRPr lang="en-US" dirty="0"/>
          </a:p>
        </p:txBody>
      </p:sp>
      <p:sp>
        <p:nvSpPr>
          <p:cNvPr id="3" name="Content Placeholder 2"/>
          <p:cNvSpPr>
            <a:spLocks noGrp="1"/>
          </p:cNvSpPr>
          <p:nvPr>
            <p:ph idx="1"/>
          </p:nvPr>
        </p:nvSpPr>
        <p:spPr/>
        <p:txBody>
          <a:bodyPr/>
          <a:lstStyle/>
          <a:p>
            <a:r>
              <a:rPr lang="en-CA" dirty="0" smtClean="0"/>
              <a:t>Prior to serotyping, </a:t>
            </a:r>
            <a:r>
              <a:rPr lang="en-CA" dirty="0"/>
              <a:t>a</a:t>
            </a:r>
            <a:r>
              <a:rPr lang="en-CA" dirty="0" smtClean="0"/>
              <a:t>dditional </a:t>
            </a:r>
            <a:r>
              <a:rPr lang="en-CA" dirty="0"/>
              <a:t>confirmation tests that can performed </a:t>
            </a:r>
            <a:r>
              <a:rPr lang="en-CA" dirty="0" smtClean="0"/>
              <a:t>include </a:t>
            </a:r>
            <a:r>
              <a:rPr lang="en-CA" dirty="0"/>
              <a:t>the oxidase test, string test, gram stains, PCR, ELISA/FLISA &amp; </a:t>
            </a:r>
            <a:r>
              <a:rPr lang="en-CA" dirty="0" err="1"/>
              <a:t>Immunocapture</a:t>
            </a:r>
            <a:r>
              <a:rPr lang="en-CA" dirty="0"/>
              <a:t> Agglutination </a:t>
            </a:r>
            <a:r>
              <a:rPr lang="en-CA" dirty="0" smtClean="0"/>
              <a:t>Assay,</a:t>
            </a:r>
            <a:r>
              <a:rPr lang="en-CA" dirty="0"/>
              <a:t> </a:t>
            </a:r>
            <a:r>
              <a:rPr lang="en-CA" dirty="0" smtClean="0"/>
              <a:t>and </a:t>
            </a:r>
            <a:r>
              <a:rPr lang="en-CA" dirty="0"/>
              <a:t>growing the bacteria on various media. </a:t>
            </a:r>
          </a:p>
          <a:p>
            <a:r>
              <a:rPr lang="en-US" dirty="0" smtClean="0"/>
              <a:t>(Not discussed here.)</a:t>
            </a:r>
            <a:endParaRPr lang="en-US" dirty="0"/>
          </a:p>
        </p:txBody>
      </p:sp>
    </p:spTree>
    <p:extLst>
      <p:ext uri="{BB962C8B-B14F-4D97-AF65-F5344CB8AC3E}">
        <p14:creationId xmlns:p14="http://schemas.microsoft.com/office/powerpoint/2010/main" val="101176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Serotyping </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Performed </a:t>
            </a:r>
            <a:r>
              <a:rPr lang="en-CA" dirty="0"/>
              <a:t>by </a:t>
            </a:r>
            <a:r>
              <a:rPr lang="en-CA" dirty="0" smtClean="0"/>
              <a:t>adding </a:t>
            </a:r>
            <a:r>
              <a:rPr lang="en-CA" dirty="0"/>
              <a:t>antiserum specific </a:t>
            </a:r>
            <a:r>
              <a:rPr lang="en-CA" dirty="0" smtClean="0"/>
              <a:t>to O1 </a:t>
            </a:r>
            <a:r>
              <a:rPr lang="en-CA" dirty="0"/>
              <a:t>V. </a:t>
            </a:r>
            <a:r>
              <a:rPr lang="en-CA" dirty="0" err="1" smtClean="0"/>
              <a:t>cholerae</a:t>
            </a:r>
            <a:r>
              <a:rPr lang="en-CA" dirty="0" smtClean="0"/>
              <a:t>. </a:t>
            </a:r>
          </a:p>
          <a:p>
            <a:r>
              <a:rPr lang="en-CA" dirty="0" smtClean="0"/>
              <a:t>Agglutination from </a:t>
            </a:r>
            <a:r>
              <a:rPr lang="en-CA" dirty="0"/>
              <a:t>30 </a:t>
            </a:r>
            <a:r>
              <a:rPr lang="mr-IN" dirty="0" smtClean="0"/>
              <a:t>–</a:t>
            </a:r>
            <a:r>
              <a:rPr lang="en-CA" dirty="0" smtClean="0"/>
              <a:t> 60 seconds confirms </a:t>
            </a:r>
            <a:r>
              <a:rPr lang="en-CA" dirty="0"/>
              <a:t>O1 V. </a:t>
            </a:r>
            <a:r>
              <a:rPr lang="en-CA" dirty="0" err="1"/>
              <a:t>cholerae</a:t>
            </a:r>
            <a:r>
              <a:rPr lang="en-CA" dirty="0"/>
              <a:t>. </a:t>
            </a:r>
            <a:endParaRPr lang="en-CA" dirty="0" smtClean="0"/>
          </a:p>
          <a:p>
            <a:r>
              <a:rPr lang="en-CA" dirty="0" smtClean="0"/>
              <a:t>Agglutination results from specific </a:t>
            </a:r>
            <a:r>
              <a:rPr lang="en-CA" dirty="0"/>
              <a:t>antisera binding </a:t>
            </a:r>
            <a:r>
              <a:rPr lang="en-CA" dirty="0" smtClean="0"/>
              <a:t>to O1 </a:t>
            </a:r>
            <a:r>
              <a:rPr lang="en-CA" dirty="0"/>
              <a:t>serotype antigens. </a:t>
            </a:r>
            <a:endParaRPr lang="en-CA" dirty="0" smtClean="0"/>
          </a:p>
          <a:p>
            <a:r>
              <a:rPr lang="en-CA" dirty="0" smtClean="0"/>
              <a:t>O1 </a:t>
            </a:r>
            <a:r>
              <a:rPr lang="en-CA" dirty="0"/>
              <a:t>group </a:t>
            </a:r>
            <a:r>
              <a:rPr lang="en-CA" dirty="0" smtClean="0"/>
              <a:t>subsequently tested </a:t>
            </a:r>
            <a:r>
              <a:rPr lang="en-CA" dirty="0"/>
              <a:t>to confirm </a:t>
            </a:r>
            <a:r>
              <a:rPr lang="en-CA" dirty="0" smtClean="0"/>
              <a:t>O1 </a:t>
            </a:r>
            <a:r>
              <a:rPr lang="en-CA" dirty="0"/>
              <a:t>serotypes (</a:t>
            </a:r>
            <a:r>
              <a:rPr lang="en-CA" dirty="0" err="1"/>
              <a:t>Inaba</a:t>
            </a:r>
            <a:r>
              <a:rPr lang="en-CA" dirty="0"/>
              <a:t>, Ogawa, </a:t>
            </a:r>
            <a:r>
              <a:rPr lang="en-CA" dirty="0" err="1"/>
              <a:t>Hikojima</a:t>
            </a:r>
            <a:r>
              <a:rPr lang="en-CA" dirty="0"/>
              <a:t>) </a:t>
            </a:r>
            <a:r>
              <a:rPr lang="en-CA" dirty="0" smtClean="0"/>
              <a:t>which will </a:t>
            </a:r>
            <a:r>
              <a:rPr lang="en-CA" dirty="0"/>
              <a:t>react to serotype specific </a:t>
            </a:r>
            <a:r>
              <a:rPr lang="en-CA" dirty="0" smtClean="0"/>
              <a:t>antiserum.</a:t>
            </a:r>
          </a:p>
          <a:p>
            <a:r>
              <a:rPr lang="en-CA" dirty="0" smtClean="0"/>
              <a:t>Negative O1 antiserum results</a:t>
            </a:r>
            <a:r>
              <a:rPr lang="en-CA" dirty="0"/>
              <a:t>, </a:t>
            </a:r>
            <a:r>
              <a:rPr lang="en-CA" dirty="0" smtClean="0"/>
              <a:t>are re</a:t>
            </a:r>
            <a:r>
              <a:rPr lang="en-CA" dirty="0"/>
              <a:t>-examined </a:t>
            </a:r>
            <a:r>
              <a:rPr lang="en-CA" dirty="0" smtClean="0"/>
              <a:t>with O139 antisera which allows O139 identification. </a:t>
            </a:r>
          </a:p>
          <a:p>
            <a:r>
              <a:rPr lang="en-CA" dirty="0" smtClean="0"/>
              <a:t>Tests </a:t>
            </a:r>
            <a:r>
              <a:rPr lang="en-CA" dirty="0"/>
              <a:t>yield either O1 or O139 which are involved in human infection. </a:t>
            </a:r>
          </a:p>
          <a:p>
            <a:endParaRPr lang="en-US" dirty="0"/>
          </a:p>
        </p:txBody>
      </p:sp>
    </p:spTree>
    <p:extLst>
      <p:ext uri="{BB962C8B-B14F-4D97-AF65-F5344CB8AC3E}">
        <p14:creationId xmlns:p14="http://schemas.microsoft.com/office/powerpoint/2010/main" val="427764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 resource-limited regions, cholera is often a clinical diagnosis so contact precautions, patient management, and early outbreak management can take place without immediate access to lab.</a:t>
            </a:r>
          </a:p>
          <a:p>
            <a:r>
              <a:rPr lang="en-US" dirty="0" smtClean="0"/>
              <a:t>In the developed world, the lab helps to rule out other causes, confirms the diagnosis, and identifies serotypes.</a:t>
            </a:r>
            <a:endParaRPr lang="en-US" dirty="0"/>
          </a:p>
        </p:txBody>
      </p:sp>
    </p:spTree>
    <p:extLst>
      <p:ext uri="{BB962C8B-B14F-4D97-AF65-F5344CB8AC3E}">
        <p14:creationId xmlns:p14="http://schemas.microsoft.com/office/powerpoint/2010/main" val="3655111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a:t>
            </a:r>
            <a:r>
              <a:rPr lang="en-US" dirty="0" smtClean="0"/>
              <a:t>) References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a:t> </a:t>
            </a:r>
            <a:r>
              <a:rPr lang="en-CA" dirty="0" smtClean="0"/>
              <a:t> (</a:t>
            </a:r>
            <a:r>
              <a:rPr lang="en-CA" dirty="0"/>
              <a:t>1) World Health Organization, Regional Office for South-East Asia, Burden of Foodborne Diseases in South-East Asia Region. [Internet]. India: World Health Organization; 2015 [cited Jan 19,2018]. Available from: </a:t>
            </a:r>
            <a:r>
              <a:rPr lang="en-US" dirty="0">
                <a:hlinkClick r:id="rId2"/>
              </a:rPr>
              <a:t>http://www.searo.who.int/about/administration_structure/cds/burden-of-foodborne-sear.pdf</a:t>
            </a:r>
            <a:endParaRPr lang="en-CA" dirty="0"/>
          </a:p>
          <a:p>
            <a:r>
              <a:rPr lang="en-CA" dirty="0"/>
              <a:t>(2) Perez-Perez GI, </a:t>
            </a:r>
            <a:r>
              <a:rPr lang="en-CA" dirty="0" err="1"/>
              <a:t>Blaser</a:t>
            </a:r>
            <a:r>
              <a:rPr lang="en-CA" dirty="0"/>
              <a:t> MJ. Campylobacter and Helicobacter. In: Baron S, editor. Medical Microbiology. 4th ed. Galveston (TX): University of Texas Medical Branch at Galveston; 1996.</a:t>
            </a:r>
          </a:p>
          <a:p>
            <a:r>
              <a:rPr lang="en-CA" dirty="0"/>
              <a:t>(3) Hale TL, </a:t>
            </a:r>
            <a:r>
              <a:rPr lang="en-CA" dirty="0" err="1"/>
              <a:t>Keusch</a:t>
            </a:r>
            <a:r>
              <a:rPr lang="en-CA" dirty="0"/>
              <a:t> GT. </a:t>
            </a:r>
            <a:r>
              <a:rPr lang="en-CA" dirty="0" err="1"/>
              <a:t>Shigella</a:t>
            </a:r>
            <a:r>
              <a:rPr lang="en-CA" dirty="0"/>
              <a:t>. In: Baron S, editor. Medical Microbiology. 4th ed. Galveston (TX): University of Texas Medical Branch at Galveston; 1996.</a:t>
            </a:r>
          </a:p>
          <a:p>
            <a:r>
              <a:rPr lang="en-CA" dirty="0"/>
              <a:t>(4) Center for Disease Control and Prevention [internet]. [place unknown]: Center for Disease Control and Prevention; Dec 2014 [cited Jan 20,2018]. Available from: </a:t>
            </a:r>
            <a:r>
              <a:rPr lang="en-US" dirty="0">
                <a:hlinkClick r:id="rId3"/>
              </a:rPr>
              <a:t>https://www.cdc.gov/ecoli/general/index.html</a:t>
            </a:r>
            <a:endParaRPr lang="en-CA" dirty="0"/>
          </a:p>
          <a:p>
            <a:r>
              <a:rPr lang="en-CA" dirty="0"/>
              <a:t>(5) </a:t>
            </a:r>
            <a:r>
              <a:rPr lang="en-CA" dirty="0" err="1"/>
              <a:t>Giannella</a:t>
            </a:r>
            <a:r>
              <a:rPr lang="en-CA" dirty="0"/>
              <a:t> RA. Salmonella. In: Baron S, editor. Medical Microbiology. 4th ed. Galveston (TX): University of Texas Medical Branch at Galveston; 1996.</a:t>
            </a:r>
          </a:p>
          <a:p>
            <a:r>
              <a:rPr lang="en-CA" dirty="0"/>
              <a:t>(6) Center for Disease Control and Prevention [internet]. [place unknown]: Center for Disease Control and Prevention; Mar 2015 [cited Jan 20, 2018]. Available from: </a:t>
            </a:r>
            <a:r>
              <a:rPr lang="en-US" dirty="0">
                <a:hlinkClick r:id="rId4"/>
              </a:rPr>
              <a:t>https://www.cdc.gov/salmonella/general/index.html</a:t>
            </a:r>
            <a:endParaRPr lang="en-CA" dirty="0"/>
          </a:p>
          <a:p>
            <a:r>
              <a:rPr lang="en-CA" dirty="0"/>
              <a:t>(7) Center for Disease Control and Prevention [internet]. [place unknown]: Center for Disease Control and Prevention; Oct 2017 [cited Jan 20, 2018]. Available from: </a:t>
            </a:r>
            <a:r>
              <a:rPr lang="en-US" dirty="0">
                <a:hlinkClick r:id="rId5"/>
              </a:rPr>
              <a:t>https://www.cdc.gov/shigella/general-information.html</a:t>
            </a:r>
            <a:endParaRPr lang="en-CA" dirty="0"/>
          </a:p>
          <a:p>
            <a:r>
              <a:rPr lang="en-CA" dirty="0"/>
              <a:t>(8) Center for Disease Control and Prevention [internet]. [place unknown]: Center for Disease Control and Prevention; Oct 2017 [cited Jan 20, 2018]. Available from: </a:t>
            </a:r>
            <a:r>
              <a:rPr lang="en-US" dirty="0">
                <a:hlinkClick r:id="rId6"/>
              </a:rPr>
              <a:t>https://www.cdc.gov/campylobacter/faq.html</a:t>
            </a:r>
            <a:endParaRPr lang="en-CA" dirty="0"/>
          </a:p>
          <a:p>
            <a:r>
              <a:rPr lang="en-CA" dirty="0"/>
              <a:t>(9) Public Health Agency of Canada. Travellers’ </a:t>
            </a:r>
            <a:r>
              <a:rPr lang="en-CA" dirty="0" err="1"/>
              <a:t>Diarrhea</a:t>
            </a:r>
            <a:r>
              <a:rPr lang="en-CA" dirty="0"/>
              <a:t>. [internet]. Ottawa: Public Health Agency of Canada; 2014 [cited 2018, Jan 20] Available from: </a:t>
            </a:r>
            <a:r>
              <a:rPr lang="en-US" dirty="0">
                <a:hlinkClick r:id="rId7"/>
              </a:rPr>
              <a:t>http://epe.lac-bac.gc.ca/100/201/301/weekly_acquisition_lists/2015/w15-37-F-E.html/collections/collection_2015/aspc-phac/HP40-110-7-2014-eng.pdf</a:t>
            </a:r>
            <a:endParaRPr lang="en-CA" dirty="0"/>
          </a:p>
          <a:p>
            <a:r>
              <a:rPr lang="en-CA" dirty="0"/>
              <a:t>(10) Fletcher SM, </a:t>
            </a:r>
            <a:r>
              <a:rPr lang="en-CA" dirty="0" err="1"/>
              <a:t>McLaws</a:t>
            </a:r>
            <a:r>
              <a:rPr lang="en-CA" dirty="0"/>
              <a:t> M, Ellis JT. Prevalence of Gastrointestinal Pathogens In Developed and Developing Countries: Systematic Review and Meta-Analysis. Journal of Public Health Research 2013 28 April;2(1):42.</a:t>
            </a:r>
          </a:p>
          <a:p>
            <a:r>
              <a:rPr lang="en-CA" dirty="0"/>
              <a:t>(11) Overview of Gastroenteritis - Gastrointestinal Disorders. Available at: </a:t>
            </a:r>
            <a:r>
              <a:rPr lang="en-US" dirty="0">
                <a:hlinkClick r:id="rId8"/>
              </a:rPr>
              <a:t>https://www.merckmanuals.com/en-ca/professional/gastrointestinal-disorders/gastroenteritis/overview-of-gastroenteritis</a:t>
            </a:r>
            <a:r>
              <a:rPr lang="en-CA" dirty="0"/>
              <a:t>. Accessed Jan 20, 2018.</a:t>
            </a:r>
          </a:p>
          <a:p>
            <a:r>
              <a:rPr lang="en-US" dirty="0"/>
              <a:t> </a:t>
            </a:r>
            <a:endParaRPr lang="en-CA" dirty="0"/>
          </a:p>
          <a:p>
            <a:endParaRPr lang="en-US" dirty="0"/>
          </a:p>
        </p:txBody>
      </p:sp>
    </p:spTree>
    <p:extLst>
      <p:ext uri="{BB962C8B-B14F-4D97-AF65-F5344CB8AC3E}">
        <p14:creationId xmlns:p14="http://schemas.microsoft.com/office/powerpoint/2010/main" val="173543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CA" dirty="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CA" dirty="0"/>
              <a:t>References:</a:t>
            </a:r>
          </a:p>
          <a:p>
            <a:r>
              <a:rPr lang="en-CA" dirty="0"/>
              <a:t>1. </a:t>
            </a:r>
            <a:r>
              <a:rPr lang="en-CA" dirty="0" err="1"/>
              <a:t>Morillo</a:t>
            </a:r>
            <a:r>
              <a:rPr lang="en-CA" dirty="0"/>
              <a:t>, S. G., &amp; </a:t>
            </a:r>
            <a:r>
              <a:rPr lang="en-CA" dirty="0" err="1"/>
              <a:t>Timenetsky</a:t>
            </a:r>
            <a:r>
              <a:rPr lang="en-CA" dirty="0"/>
              <a:t>, C. (</a:t>
            </a:r>
            <a:r>
              <a:rPr lang="en-CA" dirty="0" err="1"/>
              <a:t>n.d.</a:t>
            </a:r>
            <a:r>
              <a:rPr lang="en-CA" dirty="0"/>
              <a:t>). </a:t>
            </a:r>
            <a:r>
              <a:rPr lang="en-CA" dirty="0" err="1"/>
              <a:t>Norovirus</a:t>
            </a:r>
            <a:r>
              <a:rPr lang="en-CA" dirty="0"/>
              <a:t>: an overview. Retrieved January 13, 2018, from </a:t>
            </a:r>
            <a:r>
              <a:rPr lang="en-US" dirty="0">
                <a:hlinkClick r:id="rId2"/>
              </a:rPr>
              <a:t>https://www.ncbi.nlm.nih.gov/pubmed/21876931</a:t>
            </a:r>
            <a:endParaRPr lang="en-CA" dirty="0"/>
          </a:p>
          <a:p>
            <a:r>
              <a:rPr lang="en-CA" dirty="0"/>
              <a:t>2. Overview of Gastroenteritis - Gastrointestinal Disorders. (</a:t>
            </a:r>
            <a:r>
              <a:rPr lang="en-CA" dirty="0" err="1"/>
              <a:t>n.d.</a:t>
            </a:r>
            <a:r>
              <a:rPr lang="en-CA" dirty="0"/>
              <a:t>). Retrieved January 13, 2018, from </a:t>
            </a:r>
            <a:r>
              <a:rPr lang="en-US" dirty="0">
                <a:hlinkClick r:id="rId3"/>
              </a:rPr>
              <a:t>http://www.merckmanuals.com/professional/gastrointestinal-disorders/gastroenteritis/overview-of-gastroenteritis</a:t>
            </a:r>
            <a:endParaRPr lang="en-CA" dirty="0"/>
          </a:p>
          <a:p>
            <a:r>
              <a:rPr lang="en-CA" dirty="0"/>
              <a:t>3. How to Collect a Stool Sample for Your Lab Test. (</a:t>
            </a:r>
            <a:r>
              <a:rPr lang="en-CA" dirty="0" err="1"/>
              <a:t>n.d.</a:t>
            </a:r>
            <a:r>
              <a:rPr lang="en-CA" dirty="0"/>
              <a:t>). Retrieved January 20, 2018, from </a:t>
            </a:r>
            <a:r>
              <a:rPr lang="en-US" dirty="0">
                <a:hlinkClick r:id="rId4"/>
              </a:rPr>
              <a:t>https://www.bing.com/cr?IG=7B61E3B90C8A4F81AF7AB594015BB825&amp;CID=3063D16FB8CE6DB23E0BDA12B9616C95&amp;rd=1&amp;h=Ln6vu917mK0JGDYdSHmFYdqgpmw3Odk8sli_P08UHNg&amp;v=1&amp;r=https%3a%2f%2fwww.allinahealth.org%2fuploadedFiles%2fContent%2fMedical_Services%2fLab_services%2fStool-sample-collection-English-17497.pdf&amp;p=DevEx,5043.1</a:t>
            </a:r>
            <a:endParaRPr lang="en-CA" dirty="0"/>
          </a:p>
          <a:p>
            <a:r>
              <a:rPr lang="en-CA" dirty="0"/>
              <a:t>4. Collecting Stool Samples for Bacterial Culture ... (</a:t>
            </a:r>
            <a:r>
              <a:rPr lang="en-CA" dirty="0" err="1"/>
              <a:t>n.d.</a:t>
            </a:r>
            <a:r>
              <a:rPr lang="en-CA" dirty="0"/>
              <a:t>). Retrieved January 20, 2018, from </a:t>
            </a:r>
            <a:r>
              <a:rPr lang="en-US" dirty="0">
                <a:hlinkClick r:id="rId5"/>
              </a:rPr>
              <a:t>https://www.bing.com/cr?IG=85CD17ED93A546ABA666956FF19D1F91&amp;CID=3D29E50093BC62A21110EE7D9213639E&amp;rd=1&amp;h=NdcHJ32dnkGfCtwZc114jNG6R9IMnuJ1Wd624HzKIx8&amp;v=1&amp;r=https%3a%2f%2fwww.calgarylabservices.com%2ffiles%2fCLSForms%2fMI6000.pdf&amp;p=DevEx,5057.1</a:t>
            </a:r>
            <a:endParaRPr lang="en-CA" dirty="0"/>
          </a:p>
          <a:p>
            <a:r>
              <a:rPr lang="en-CA" dirty="0"/>
              <a:t>5. </a:t>
            </a:r>
            <a:r>
              <a:rPr lang="en-CA" dirty="0" err="1"/>
              <a:t>Keddy</a:t>
            </a:r>
            <a:r>
              <a:rPr lang="en-CA" dirty="0"/>
              <a:t>, K. H., </a:t>
            </a:r>
            <a:r>
              <a:rPr lang="en-CA" dirty="0" err="1"/>
              <a:t>Sooka</a:t>
            </a:r>
            <a:r>
              <a:rPr lang="en-CA" dirty="0"/>
              <a:t>, A., Parsons, M. B., </a:t>
            </a:r>
            <a:r>
              <a:rPr lang="en-CA" dirty="0" err="1"/>
              <a:t>Njanpop-Lafourcade</a:t>
            </a:r>
            <a:r>
              <a:rPr lang="en-CA" dirty="0"/>
              <a:t>, B. M., </a:t>
            </a:r>
            <a:r>
              <a:rPr lang="en-CA" dirty="0" err="1"/>
              <a:t>Fitchet</a:t>
            </a:r>
            <a:r>
              <a:rPr lang="en-CA" dirty="0"/>
              <a:t>, K., &amp; Smith, A. M. (2013, November 01). Diagnosis of Vibrio </a:t>
            </a:r>
            <a:r>
              <a:rPr lang="en-CA" dirty="0" err="1"/>
              <a:t>cholerae</a:t>
            </a:r>
            <a:r>
              <a:rPr lang="en-CA" dirty="0"/>
              <a:t> O1 infection in Africa. Retrieved January 20, 2018, from </a:t>
            </a:r>
            <a:r>
              <a:rPr lang="en-US" dirty="0">
                <a:hlinkClick r:id="rId6"/>
              </a:rPr>
              <a:t>https://www.ncbi.nlm.nih.gov/pubmed/24101641</a:t>
            </a:r>
            <a:endParaRPr lang="en-CA" dirty="0"/>
          </a:p>
          <a:p>
            <a:endParaRPr lang="en-US" dirty="0"/>
          </a:p>
        </p:txBody>
      </p:sp>
    </p:spTree>
    <p:extLst>
      <p:ext uri="{BB962C8B-B14F-4D97-AF65-F5344CB8AC3E}">
        <p14:creationId xmlns:p14="http://schemas.microsoft.com/office/powerpoint/2010/main" val="363542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CA" dirty="0"/>
              <a:t>References</a:t>
            </a:r>
            <a:endParaRPr lang="en-US" dirty="0"/>
          </a:p>
        </p:txBody>
      </p:sp>
      <p:sp>
        <p:nvSpPr>
          <p:cNvPr id="3" name="Content Placeholder 2"/>
          <p:cNvSpPr>
            <a:spLocks noGrp="1"/>
          </p:cNvSpPr>
          <p:nvPr>
            <p:ph idx="1"/>
          </p:nvPr>
        </p:nvSpPr>
        <p:spPr/>
        <p:txBody>
          <a:bodyPr>
            <a:normAutofit fontScale="40000" lnSpcReduction="20000"/>
          </a:bodyPr>
          <a:lstStyle/>
          <a:p>
            <a:r>
              <a:rPr lang="en-CA" dirty="0" err="1" smtClean="0"/>
              <a:t>Acharya</a:t>
            </a:r>
            <a:r>
              <a:rPr lang="en-CA" dirty="0"/>
              <a:t>, T. (2016, September 10). Alkaline peptone water (APW): Principle, Preparation and Uses. Retrieved January 17, 2018, from </a:t>
            </a:r>
            <a:r>
              <a:rPr lang="en-US" dirty="0">
                <a:hlinkClick r:id="rId2"/>
              </a:rPr>
              <a:t>https://microbeonline.com/alkaline-peptone-water-apw-principle-preparation-uses/</a:t>
            </a:r>
            <a:endParaRPr lang="en-CA" dirty="0"/>
          </a:p>
          <a:p>
            <a:r>
              <a:rPr lang="en-CA" dirty="0"/>
              <a:t>Centers for Disease Control and Prevention. IV. ISOLATION OF VIBRIO CHOLERAE FROM FECAL SPECIMENS. Laboratory Methods for the Diagnosis of Vibrio </a:t>
            </a:r>
            <a:r>
              <a:rPr lang="en-CA" dirty="0" err="1"/>
              <a:t>cholerae</a:t>
            </a:r>
            <a:r>
              <a:rPr lang="en-CA" dirty="0"/>
              <a:t>. Retrieved from: </a:t>
            </a:r>
            <a:r>
              <a:rPr lang="en-US" dirty="0">
                <a:hlinkClick r:id="rId3"/>
              </a:rPr>
              <a:t>https://www.cdc.gov/cholera/pdf/laboratory-methods-for-the-diagnosis-of-vibrio-cholerae-chapter-4.pdf</a:t>
            </a:r>
            <a:r>
              <a:rPr lang="en-CA" dirty="0"/>
              <a:t> Centers for Disease Control and Prevention. VII. DETECTION OF CHOLERA TOXINS. Laboratory Methods for the Diagnosis of Vibrio </a:t>
            </a:r>
            <a:r>
              <a:rPr lang="en-CA" dirty="0" err="1"/>
              <a:t>cholerae</a:t>
            </a:r>
            <a:r>
              <a:rPr lang="en-CA" dirty="0"/>
              <a:t>. Retrieved from: </a:t>
            </a:r>
            <a:r>
              <a:rPr lang="en-US" dirty="0">
                <a:hlinkClick r:id="rId4"/>
              </a:rPr>
              <a:t>https://www.cdc.gov/cholera/pdf/laboratory-methods-for-the-diagnosis-of-vibrio-cholerae-chapter-7.pdf</a:t>
            </a:r>
            <a:endParaRPr lang="en-CA" dirty="0"/>
          </a:p>
          <a:p>
            <a:r>
              <a:rPr lang="en-CA" dirty="0" err="1"/>
              <a:t>Choopun</a:t>
            </a:r>
            <a:r>
              <a:rPr lang="en-CA" dirty="0"/>
              <a:t> N, Louise V, </a:t>
            </a:r>
            <a:r>
              <a:rPr lang="en-CA" dirty="0" err="1"/>
              <a:t>Huq</a:t>
            </a:r>
            <a:r>
              <a:rPr lang="en-CA" dirty="0"/>
              <a:t> A, Colwell RR. Simple Procedure for Rapid Identification of Vibrio </a:t>
            </a:r>
            <a:r>
              <a:rPr lang="en-CA" dirty="0" err="1"/>
              <a:t>cholerae</a:t>
            </a:r>
            <a:r>
              <a:rPr lang="en-CA" dirty="0"/>
              <a:t> from the Aquatic Environment. </a:t>
            </a:r>
            <a:r>
              <a:rPr lang="en-CA" dirty="0" err="1"/>
              <a:t>Appl</a:t>
            </a:r>
            <a:r>
              <a:rPr lang="en-CA" dirty="0"/>
              <a:t> Environ </a:t>
            </a:r>
            <a:r>
              <a:rPr lang="en-CA" dirty="0" err="1"/>
              <a:t>Microbiol</a:t>
            </a:r>
            <a:r>
              <a:rPr lang="en-CA" dirty="0"/>
              <a:t>. 2002</a:t>
            </a:r>
          </a:p>
          <a:p>
            <a:r>
              <a:rPr lang="en-CA" dirty="0" err="1"/>
              <a:t>Keddy</a:t>
            </a:r>
            <a:r>
              <a:rPr lang="en-CA" dirty="0"/>
              <a:t> KH, </a:t>
            </a:r>
            <a:r>
              <a:rPr lang="en-CA" dirty="0" err="1"/>
              <a:t>Sooka</a:t>
            </a:r>
            <a:r>
              <a:rPr lang="en-CA" dirty="0"/>
              <a:t> A, Parsons MB, </a:t>
            </a:r>
            <a:r>
              <a:rPr lang="en-CA" dirty="0" err="1"/>
              <a:t>Njanpop-Lafourcade</a:t>
            </a:r>
            <a:r>
              <a:rPr lang="en-CA" dirty="0"/>
              <a:t> BM, </a:t>
            </a:r>
            <a:r>
              <a:rPr lang="en-CA" dirty="0" err="1"/>
              <a:t>Fitchet</a:t>
            </a:r>
            <a:r>
              <a:rPr lang="en-CA" dirty="0"/>
              <a:t> K, Smith AM. Diagnosis of Vibrio </a:t>
            </a:r>
            <a:r>
              <a:rPr lang="en-CA" dirty="0" err="1"/>
              <a:t>cholerae</a:t>
            </a:r>
            <a:r>
              <a:rPr lang="en-CA" dirty="0"/>
              <a:t> O1 Infection in Africa. The Journal of Infectious Diseases. 2013 November</a:t>
            </a:r>
          </a:p>
          <a:p>
            <a:r>
              <a:rPr lang="en-CA" dirty="0"/>
              <a:t>Ley, B., </a:t>
            </a:r>
            <a:r>
              <a:rPr lang="en-CA" dirty="0" err="1"/>
              <a:t>Khatib</a:t>
            </a:r>
            <a:r>
              <a:rPr lang="en-CA" dirty="0"/>
              <a:t>, A., </a:t>
            </a:r>
            <a:r>
              <a:rPr lang="en-CA" dirty="0" err="1"/>
              <a:t>Thriemer</a:t>
            </a:r>
            <a:r>
              <a:rPr lang="en-CA" dirty="0"/>
              <a:t>, K., von </a:t>
            </a:r>
            <a:r>
              <a:rPr lang="en-CA" dirty="0" err="1"/>
              <a:t>Seidlein</a:t>
            </a:r>
            <a:r>
              <a:rPr lang="en-CA" dirty="0"/>
              <a:t>, L., </a:t>
            </a:r>
            <a:r>
              <a:rPr lang="en-CA" dirty="0" err="1"/>
              <a:t>Deen</a:t>
            </a:r>
            <a:r>
              <a:rPr lang="en-CA" dirty="0"/>
              <a:t>, J., </a:t>
            </a:r>
            <a:r>
              <a:rPr lang="en-CA" dirty="0" err="1"/>
              <a:t>Mukhopadyay</a:t>
            </a:r>
            <a:r>
              <a:rPr lang="en-CA" dirty="0"/>
              <a:t>, </a:t>
            </a:r>
            <a:r>
              <a:rPr lang="en-CA" dirty="0" err="1"/>
              <a:t>A.,Ali</a:t>
            </a:r>
            <a:r>
              <a:rPr lang="en-CA" dirty="0"/>
              <a:t>, S. (2012). Evaluation of a rapid dipstick (crystal VC) for the diagnosis of cholera in </a:t>
            </a:r>
            <a:r>
              <a:rPr lang="en-CA" dirty="0" err="1"/>
              <a:t>zanzibar</a:t>
            </a:r>
            <a:r>
              <a:rPr lang="en-CA" dirty="0"/>
              <a:t> and a comparison with previous studies. </a:t>
            </a:r>
            <a:r>
              <a:rPr lang="en-CA" dirty="0" err="1"/>
              <a:t>Plos</a:t>
            </a:r>
            <a:r>
              <a:rPr lang="en-CA" dirty="0"/>
              <a:t> One, 7(5), e36930. doi:10.1371/journal.pone.0036930</a:t>
            </a:r>
          </a:p>
          <a:p>
            <a:r>
              <a:rPr lang="en-CA" dirty="0" err="1"/>
              <a:t>Perilla</a:t>
            </a:r>
            <a:r>
              <a:rPr lang="en-CA" dirty="0"/>
              <a:t>, M. J., Bopp, C., Elliott, J., </a:t>
            </a:r>
            <a:r>
              <a:rPr lang="en-CA" dirty="0" err="1"/>
              <a:t>Facklam</a:t>
            </a:r>
            <a:r>
              <a:rPr lang="en-CA" dirty="0"/>
              <a:t>, R., </a:t>
            </a:r>
            <a:r>
              <a:rPr lang="en-CA" dirty="0" err="1"/>
              <a:t>Popovic</a:t>
            </a:r>
            <a:r>
              <a:rPr lang="en-CA" dirty="0"/>
              <a:t>, T., Wells, J., &amp; World Health Organization. (2003). Manual for the laboratory identification and antimicrobial susceptibility testing of bacterial pathogens of public health importance in the developing world: </a:t>
            </a:r>
            <a:r>
              <a:rPr lang="en-CA" dirty="0" err="1"/>
              <a:t>Haemophilus</a:t>
            </a:r>
            <a:r>
              <a:rPr lang="en-CA" dirty="0"/>
              <a:t> </a:t>
            </a:r>
            <a:r>
              <a:rPr lang="en-CA" dirty="0" err="1"/>
              <a:t>influenzae</a:t>
            </a:r>
            <a:r>
              <a:rPr lang="en-CA" dirty="0"/>
              <a:t>, Neisseria </a:t>
            </a:r>
            <a:r>
              <a:rPr lang="en-CA" dirty="0" err="1"/>
              <a:t>meningitidis</a:t>
            </a:r>
            <a:r>
              <a:rPr lang="en-CA" dirty="0"/>
              <a:t>, Streptococcus </a:t>
            </a:r>
            <a:r>
              <a:rPr lang="en-CA" dirty="0" err="1"/>
              <a:t>pneumoniae</a:t>
            </a:r>
            <a:r>
              <a:rPr lang="en-CA" dirty="0"/>
              <a:t>, Neisseria gonorrhoea, Salmonella serotype </a:t>
            </a:r>
            <a:r>
              <a:rPr lang="en-CA" dirty="0" err="1"/>
              <a:t>Typhi</a:t>
            </a:r>
            <a:r>
              <a:rPr lang="en-CA" dirty="0"/>
              <a:t>, </a:t>
            </a:r>
            <a:r>
              <a:rPr lang="en-CA" dirty="0" err="1"/>
              <a:t>Shigella</a:t>
            </a:r>
            <a:r>
              <a:rPr lang="en-CA" dirty="0"/>
              <a:t>, and Vibrio </a:t>
            </a:r>
            <a:r>
              <a:rPr lang="en-CA" dirty="0" err="1"/>
              <a:t>cholerae</a:t>
            </a:r>
            <a:r>
              <a:rPr lang="en-CA" dirty="0"/>
              <a:t>.</a:t>
            </a:r>
          </a:p>
          <a:p>
            <a:r>
              <a:rPr lang="en-CA" dirty="0"/>
              <a:t>Sanders ER. Aseptic Laboratory Techniques: Plating Methods. J Vis Exp. 2012.</a:t>
            </a:r>
          </a:p>
          <a:p>
            <a:endParaRPr lang="en-US" dirty="0"/>
          </a:p>
        </p:txBody>
      </p:sp>
    </p:spTree>
    <p:extLst>
      <p:ext uri="{BB962C8B-B14F-4D97-AF65-F5344CB8AC3E}">
        <p14:creationId xmlns:p14="http://schemas.microsoft.com/office/powerpoint/2010/main" val="266791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a:t>
            </a:r>
            <a:r>
              <a:rPr lang="en-CA" dirty="0"/>
              <a:t>References</a:t>
            </a:r>
            <a:br>
              <a:rPr lang="en-CA" dirty="0"/>
            </a:br>
            <a:endParaRPr lang="en-US" dirty="0"/>
          </a:p>
        </p:txBody>
      </p:sp>
      <p:sp>
        <p:nvSpPr>
          <p:cNvPr id="3" name="Content Placeholder 2"/>
          <p:cNvSpPr>
            <a:spLocks noGrp="1"/>
          </p:cNvSpPr>
          <p:nvPr>
            <p:ph idx="1"/>
          </p:nvPr>
        </p:nvSpPr>
        <p:spPr/>
        <p:txBody>
          <a:bodyPr>
            <a:normAutofit fontScale="40000" lnSpcReduction="20000"/>
          </a:bodyPr>
          <a:lstStyle/>
          <a:p>
            <a:r>
              <a:rPr lang="en-CA" dirty="0" smtClean="0"/>
              <a:t>1</a:t>
            </a:r>
            <a:r>
              <a:rPr lang="en-CA" dirty="0"/>
              <a:t>. </a:t>
            </a:r>
            <a:r>
              <a:rPr lang="en-CA" dirty="0" err="1"/>
              <a:t>Alam</a:t>
            </a:r>
            <a:r>
              <a:rPr lang="en-CA" dirty="0"/>
              <a:t>, M., </a:t>
            </a:r>
            <a:r>
              <a:rPr lang="en-CA" dirty="0" err="1"/>
              <a:t>Hasan</a:t>
            </a:r>
            <a:r>
              <a:rPr lang="en-CA" dirty="0"/>
              <a:t>, N. A., Sultana, M., Nair, G. B., </a:t>
            </a:r>
            <a:r>
              <a:rPr lang="en-CA" dirty="0" err="1"/>
              <a:t>Sadique</a:t>
            </a:r>
            <a:r>
              <a:rPr lang="en-CA" dirty="0"/>
              <a:t>, A., </a:t>
            </a:r>
            <a:r>
              <a:rPr lang="en-CA" dirty="0" err="1"/>
              <a:t>Faruque</a:t>
            </a:r>
            <a:r>
              <a:rPr lang="en-CA" dirty="0"/>
              <a:t>, A. S., </a:t>
            </a:r>
            <a:r>
              <a:rPr lang="en-CA" dirty="0" err="1"/>
              <a:t>Cravioto</a:t>
            </a:r>
            <a:r>
              <a:rPr lang="en-CA" dirty="0"/>
              <a:t>, A. 2010. Diagnostic Limitations to Accurate Diagnosis of Cholera. 48(11): 3918–3922.Retrieved January 11, 2018, from </a:t>
            </a:r>
            <a:r>
              <a:rPr lang="en-US" dirty="0">
                <a:hlinkClick r:id="rId2"/>
              </a:rPr>
              <a:t>https://www.ncbi.nlm.nih.gov/pmc/articles/PMC3020846/</a:t>
            </a:r>
            <a:endParaRPr lang="en-CA" dirty="0"/>
          </a:p>
          <a:p>
            <a:r>
              <a:rPr lang="en-CA" dirty="0"/>
              <a:t>2. CDC. Laboratory Methods for the Diagnosis of Vibrio </a:t>
            </a:r>
            <a:r>
              <a:rPr lang="en-CA" dirty="0" err="1"/>
              <a:t>cholerae</a:t>
            </a:r>
            <a:r>
              <a:rPr lang="en-CA" dirty="0"/>
              <a:t>. Centers for Disease Control and Prevention. Cited 2018. Chapter 4: Isolation of Vibrio </a:t>
            </a:r>
            <a:r>
              <a:rPr lang="en-CA" dirty="0" err="1"/>
              <a:t>Cholerae</a:t>
            </a:r>
            <a:r>
              <a:rPr lang="en-CA" dirty="0"/>
              <a:t> From Fecal Specimens. Pages 16-26 and 45-51. Retrieved Jan 18th, from </a:t>
            </a:r>
            <a:r>
              <a:rPr lang="en-US" dirty="0">
                <a:hlinkClick r:id="rId3"/>
              </a:rPr>
              <a:t>https://www.cdc.gov/cholera/pdf/laboratory-methods-for-the-diagnosis-of-vibrio-cholerae-chapter-6.pdf</a:t>
            </a:r>
            <a:endParaRPr lang="en-CA" dirty="0"/>
          </a:p>
          <a:p>
            <a:r>
              <a:rPr lang="en-CA" dirty="0"/>
              <a:t>3. Cholera – Vibrio cholera infection. 2015. Retrieved January 8th, 2018, from </a:t>
            </a:r>
            <a:r>
              <a:rPr lang="en-US" dirty="0">
                <a:hlinkClick r:id="rId4"/>
              </a:rPr>
              <a:t>https://www.cdc.gov/cholera/diagnosis.html</a:t>
            </a:r>
            <a:endParaRPr lang="en-CA" dirty="0"/>
          </a:p>
          <a:p>
            <a:r>
              <a:rPr lang="en-CA" dirty="0"/>
              <a:t>4. </a:t>
            </a:r>
            <a:r>
              <a:rPr lang="en-CA" dirty="0" err="1"/>
              <a:t>Huq</a:t>
            </a:r>
            <a:r>
              <a:rPr lang="en-CA" dirty="0"/>
              <a:t> A, Haley BJ, </a:t>
            </a:r>
            <a:r>
              <a:rPr lang="en-CA" dirty="0" err="1"/>
              <a:t>Taviani</a:t>
            </a:r>
            <a:r>
              <a:rPr lang="en-CA" dirty="0"/>
              <a:t> E, Chen A, </a:t>
            </a:r>
            <a:r>
              <a:rPr lang="en-CA" dirty="0" err="1"/>
              <a:t>Hasan</a:t>
            </a:r>
            <a:r>
              <a:rPr lang="en-CA" dirty="0"/>
              <a:t> NA, Colwell RR. 2012. Detection, Isolation, and Identification of Vibrio </a:t>
            </a:r>
            <a:r>
              <a:rPr lang="en-CA" dirty="0" err="1"/>
              <a:t>cholerae</a:t>
            </a:r>
            <a:r>
              <a:rPr lang="en-CA" dirty="0"/>
              <a:t> from the Environment. Current protocols in microbiology. U.S. National Library of Medicine.</a:t>
            </a:r>
          </a:p>
          <a:p>
            <a:r>
              <a:rPr lang="en-CA" dirty="0"/>
              <a:t>5. Laboratory Methods for the Diagnosis of Vibrio </a:t>
            </a:r>
            <a:r>
              <a:rPr lang="en-CA" dirty="0" err="1"/>
              <a:t>cholerae</a:t>
            </a:r>
            <a:r>
              <a:rPr lang="en-CA" dirty="0"/>
              <a:t>. Centers for Disease Control and Prevention. Cited 2018. Chapter 7: DETECTION OF CHOLERA TOXIN. Pages 63-88</a:t>
            </a:r>
          </a:p>
          <a:p>
            <a:r>
              <a:rPr lang="en-CA" dirty="0"/>
              <a:t>7. </a:t>
            </a:r>
            <a:r>
              <a:rPr lang="en-CA" dirty="0" err="1"/>
              <a:t>Senoh</a:t>
            </a:r>
            <a:r>
              <a:rPr lang="en-CA" dirty="0"/>
              <a:t>, </a:t>
            </a:r>
            <a:r>
              <a:rPr lang="en-CA" dirty="0" err="1"/>
              <a:t>Mitsutoshi</a:t>
            </a:r>
            <a:r>
              <a:rPr lang="en-CA" dirty="0"/>
              <a:t> &amp; </a:t>
            </a:r>
            <a:r>
              <a:rPr lang="en-CA" dirty="0" err="1"/>
              <a:t>Ghosh</a:t>
            </a:r>
            <a:r>
              <a:rPr lang="en-CA" dirty="0"/>
              <a:t>-Banerjee, </a:t>
            </a:r>
            <a:r>
              <a:rPr lang="en-CA" dirty="0" err="1"/>
              <a:t>Jayeeta</a:t>
            </a:r>
            <a:r>
              <a:rPr lang="en-CA" dirty="0"/>
              <a:t> &amp; Mizuno, Tamaki &amp; </a:t>
            </a:r>
            <a:r>
              <a:rPr lang="en-CA" dirty="0" err="1"/>
              <a:t>Shinoda</a:t>
            </a:r>
            <a:r>
              <a:rPr lang="en-CA" dirty="0"/>
              <a:t>, </a:t>
            </a:r>
            <a:r>
              <a:rPr lang="en-CA" dirty="0" err="1"/>
              <a:t>Sumio</a:t>
            </a:r>
            <a:r>
              <a:rPr lang="en-CA" dirty="0"/>
              <a:t> &amp; Miyoshi, Shin-</a:t>
            </a:r>
            <a:r>
              <a:rPr lang="en-CA" dirty="0" err="1"/>
              <a:t>Ichi</a:t>
            </a:r>
            <a:r>
              <a:rPr lang="en-CA" dirty="0"/>
              <a:t> &amp; </a:t>
            </a:r>
            <a:r>
              <a:rPr lang="en-CA" dirty="0" err="1"/>
              <a:t>Hamabata</a:t>
            </a:r>
            <a:r>
              <a:rPr lang="en-CA" dirty="0"/>
              <a:t>, Takashi &amp; </a:t>
            </a:r>
            <a:r>
              <a:rPr lang="en-CA" dirty="0" err="1"/>
              <a:t>Balakrish</a:t>
            </a:r>
            <a:r>
              <a:rPr lang="en-CA" dirty="0"/>
              <a:t> Nair, G &amp; Takeda, Yoshifumi. 2014. Isolation of viable but </a:t>
            </a:r>
            <a:r>
              <a:rPr lang="en-CA" dirty="0" err="1"/>
              <a:t>nonculturable</a:t>
            </a:r>
            <a:r>
              <a:rPr lang="en-CA" dirty="0"/>
              <a:t> Vibrio </a:t>
            </a:r>
            <a:r>
              <a:rPr lang="en-CA" dirty="0" err="1"/>
              <a:t>cholerae</a:t>
            </a:r>
            <a:r>
              <a:rPr lang="en-CA" dirty="0"/>
              <a:t> O1 from environmental water samples in Kolkata, India, in a </a:t>
            </a:r>
            <a:r>
              <a:rPr lang="en-CA" dirty="0" err="1"/>
              <a:t>culturable</a:t>
            </a:r>
            <a:r>
              <a:rPr lang="en-CA" dirty="0"/>
              <a:t> state. </a:t>
            </a:r>
            <a:r>
              <a:rPr lang="en-CA" dirty="0" err="1"/>
              <a:t>MicrobiologyOpen</a:t>
            </a:r>
            <a:r>
              <a:rPr lang="en-CA" dirty="0"/>
              <a:t>. Retrieved January 18th, from </a:t>
            </a:r>
            <a:r>
              <a:rPr lang="en-US" dirty="0">
                <a:hlinkClick r:id="rId5"/>
              </a:rPr>
              <a:t>https://www.researchgate.net/publication/260395970_Isolation_of_viable_but_nonculturable_Vibrio_cholerae_O1_from_environmental_water_samples_in_Kolkata_India_in_a_culturable_state</a:t>
            </a:r>
            <a:endParaRPr lang="en-CA" dirty="0"/>
          </a:p>
          <a:p>
            <a:r>
              <a:rPr lang="en-CA" dirty="0"/>
              <a:t>8. </a:t>
            </a:r>
            <a:r>
              <a:rPr lang="en-CA" dirty="0" err="1"/>
              <a:t>Shirai</a:t>
            </a:r>
            <a:r>
              <a:rPr lang="en-CA" dirty="0"/>
              <a:t> H, </a:t>
            </a:r>
            <a:r>
              <a:rPr lang="en-CA" dirty="0" err="1"/>
              <a:t>Nishibuchi</a:t>
            </a:r>
            <a:r>
              <a:rPr lang="en-CA" dirty="0"/>
              <a:t> M, Ramamurthy T, Bhattacharya SK, Pal SC, Takeda Y. Polymerase chain reaction for detection of the cholera enterotoxin operon of Vibrio </a:t>
            </a:r>
            <a:r>
              <a:rPr lang="en-CA" dirty="0" err="1"/>
              <a:t>cholerae</a:t>
            </a:r>
            <a:r>
              <a:rPr lang="en-CA" dirty="0"/>
              <a:t>. Journal of Clinical Microbiology. 1991;29(11):2517-2521. Retrieved January 18, 2018, from </a:t>
            </a:r>
            <a:r>
              <a:rPr lang="en-US" dirty="0">
                <a:hlinkClick r:id="rId6"/>
              </a:rPr>
              <a:t>https://www.ncbi.nlm.nih.gov/pmc/articles/PMC270365/</a:t>
            </a:r>
            <a:endParaRPr lang="en-CA" dirty="0"/>
          </a:p>
          <a:p>
            <a:r>
              <a:rPr lang="en-CA" dirty="0"/>
              <a:t> </a:t>
            </a:r>
          </a:p>
          <a:p>
            <a:endParaRPr lang="en-US" dirty="0"/>
          </a:p>
        </p:txBody>
      </p:sp>
    </p:spTree>
    <p:extLst>
      <p:ext uri="{BB962C8B-B14F-4D97-AF65-F5344CB8AC3E}">
        <p14:creationId xmlns:p14="http://schemas.microsoft.com/office/powerpoint/2010/main" val="247686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learning objectives of this short case summary are to review:</a:t>
            </a:r>
          </a:p>
          <a:p>
            <a:pPr marL="0" indent="0">
              <a:buNone/>
            </a:pPr>
            <a:r>
              <a:rPr lang="en-US" dirty="0" smtClean="0"/>
              <a:t>1) The differential diagnosis and which other microbes could be responsible for a similar clinical presentation.</a:t>
            </a:r>
          </a:p>
          <a:p>
            <a:pPr marL="0" indent="0">
              <a:buNone/>
            </a:pPr>
            <a:r>
              <a:rPr lang="en-US" dirty="0" smtClean="0"/>
              <a:t>2) What samples are submitted to the lab and the role of the lab in the diagnosis of cholera.</a:t>
            </a:r>
          </a:p>
          <a:p>
            <a:pPr marL="0" indent="0">
              <a:buNone/>
            </a:pPr>
            <a:r>
              <a:rPr lang="en-US" dirty="0" smtClean="0"/>
              <a:t>3) The tests that are performed to work up this clinical presentation and how V. </a:t>
            </a:r>
            <a:r>
              <a:rPr lang="en-US" dirty="0" err="1" smtClean="0"/>
              <a:t>cholerae</a:t>
            </a:r>
            <a:r>
              <a:rPr lang="en-US" dirty="0" smtClean="0"/>
              <a:t> serotypes are differentiated.</a:t>
            </a:r>
          </a:p>
          <a:p>
            <a:pPr marL="0" indent="0">
              <a:buNone/>
            </a:pPr>
            <a:r>
              <a:rPr lang="en-US" dirty="0" smtClean="0"/>
              <a:t>4) How cholera is diagnosed and what the expected test results would be in this case.</a:t>
            </a:r>
          </a:p>
          <a:p>
            <a:endParaRPr lang="en-US" dirty="0" smtClean="0"/>
          </a:p>
          <a:p>
            <a:endParaRPr lang="en-US" dirty="0" smtClean="0"/>
          </a:p>
          <a:p>
            <a:endParaRPr lang="en-US" dirty="0"/>
          </a:p>
        </p:txBody>
      </p:sp>
    </p:spTree>
    <p:extLst>
      <p:ext uri="{BB962C8B-B14F-4D97-AF65-F5344CB8AC3E}">
        <p14:creationId xmlns:p14="http://schemas.microsoft.com/office/powerpoint/2010/main" val="153126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References</a:t>
            </a:r>
            <a:endParaRPr lang="en-US" dirty="0"/>
          </a:p>
        </p:txBody>
      </p:sp>
      <p:sp>
        <p:nvSpPr>
          <p:cNvPr id="3" name="Content Placeholder 2"/>
          <p:cNvSpPr>
            <a:spLocks noGrp="1"/>
          </p:cNvSpPr>
          <p:nvPr>
            <p:ph idx="1"/>
          </p:nvPr>
        </p:nvSpPr>
        <p:spPr/>
        <p:txBody>
          <a:bodyPr/>
          <a:lstStyle/>
          <a:p>
            <a:r>
              <a:rPr lang="en-US" dirty="0" err="1" smtClean="0"/>
              <a:t>UpToDate</a:t>
            </a:r>
            <a:endParaRPr lang="en-US" dirty="0" smtClean="0"/>
          </a:p>
          <a:p>
            <a:r>
              <a:rPr lang="en-US" dirty="0" smtClean="0"/>
              <a:t>Baron’s Microbiology</a:t>
            </a:r>
            <a:endParaRPr lang="en-US" dirty="0"/>
          </a:p>
        </p:txBody>
      </p:sp>
    </p:spTree>
    <p:extLst>
      <p:ext uri="{BB962C8B-B14F-4D97-AF65-F5344CB8AC3E}">
        <p14:creationId xmlns:p14="http://schemas.microsoft.com/office/powerpoint/2010/main" val="405103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3329"/>
          </a:xfrm>
        </p:spPr>
        <p:txBody>
          <a:bodyPr>
            <a:normAutofit fontScale="90000"/>
          </a:bodyPr>
          <a:lstStyle/>
          <a:p>
            <a:r>
              <a:rPr lang="en-US" dirty="0" smtClean="0"/>
              <a:t>Overview of Vibrio </a:t>
            </a:r>
            <a:r>
              <a:rPr lang="en-US" dirty="0" err="1" smtClean="0"/>
              <a:t>Cholerae</a:t>
            </a:r>
            <a:endParaRPr lang="en-US" dirty="0"/>
          </a:p>
        </p:txBody>
      </p:sp>
      <p:sp>
        <p:nvSpPr>
          <p:cNvPr id="3" name="Content Placeholder 2"/>
          <p:cNvSpPr>
            <a:spLocks noGrp="1"/>
          </p:cNvSpPr>
          <p:nvPr>
            <p:ph idx="1"/>
          </p:nvPr>
        </p:nvSpPr>
        <p:spPr>
          <a:xfrm>
            <a:off x="457199" y="1107048"/>
            <a:ext cx="8367279" cy="5486400"/>
          </a:xfrm>
        </p:spPr>
        <p:txBody>
          <a:bodyPr>
            <a:normAutofit fontScale="85000" lnSpcReduction="20000"/>
          </a:bodyPr>
          <a:lstStyle/>
          <a:p>
            <a:r>
              <a:rPr lang="en-CA" dirty="0" smtClean="0"/>
              <a:t>A gram </a:t>
            </a:r>
            <a:r>
              <a:rPr lang="en-CA" dirty="0"/>
              <a:t>negative, curved bacillus (rods) with a flagellum; </a:t>
            </a:r>
            <a:r>
              <a:rPr lang="en-CA" dirty="0" smtClean="0"/>
              <a:t>serotypes </a:t>
            </a:r>
            <a:r>
              <a:rPr lang="en-CA" dirty="0"/>
              <a:t>O1 and O139 cause clinical illness</a:t>
            </a:r>
            <a:r>
              <a:rPr lang="en-CA" dirty="0" smtClean="0"/>
              <a:t>.</a:t>
            </a:r>
            <a:r>
              <a:rPr lang="en-CA" dirty="0"/>
              <a:t> </a:t>
            </a:r>
          </a:p>
          <a:p>
            <a:r>
              <a:rPr lang="en-CA" dirty="0"/>
              <a:t>Endemic or epidemic in areas with poor </a:t>
            </a:r>
            <a:r>
              <a:rPr lang="en-CA" dirty="0" smtClean="0"/>
              <a:t>sanitation and transmitted </a:t>
            </a:r>
            <a:r>
              <a:rPr lang="en-CA" dirty="0"/>
              <a:t>via the fecal oral route</a:t>
            </a:r>
            <a:r>
              <a:rPr lang="en-CA" dirty="0" smtClean="0"/>
              <a:t>.</a:t>
            </a:r>
          </a:p>
          <a:p>
            <a:r>
              <a:rPr lang="en-CA" dirty="0" smtClean="0"/>
              <a:t>Secretes </a:t>
            </a:r>
            <a:r>
              <a:rPr lang="en-CA" b="1" dirty="0" smtClean="0"/>
              <a:t>cholera</a:t>
            </a:r>
            <a:r>
              <a:rPr lang="en-CA" dirty="0" smtClean="0"/>
              <a:t> enterotoxin which increases </a:t>
            </a:r>
            <a:r>
              <a:rPr lang="en-CA" dirty="0" err="1" smtClean="0"/>
              <a:t>cAMP</a:t>
            </a:r>
            <a:r>
              <a:rPr lang="en-CA" dirty="0" smtClean="0"/>
              <a:t> levels in intestinal epithelial cells and results in massive secretion of electrolytes and water into the intestinal lumen.</a:t>
            </a:r>
            <a:endParaRPr lang="en-CA" dirty="0"/>
          </a:p>
          <a:p>
            <a:r>
              <a:rPr lang="en-CA" dirty="0"/>
              <a:t>Can cause a potentially fatal “secretory”, “non-inflammatory” </a:t>
            </a:r>
            <a:r>
              <a:rPr lang="en-CA" dirty="0" err="1" smtClean="0"/>
              <a:t>diarrhea</a:t>
            </a:r>
            <a:r>
              <a:rPr lang="en-CA" dirty="0" smtClean="0"/>
              <a:t> </a:t>
            </a:r>
            <a:r>
              <a:rPr lang="en-CA" dirty="0"/>
              <a:t>associated with numerous, high </a:t>
            </a:r>
            <a:r>
              <a:rPr lang="en-CA" dirty="0" smtClean="0"/>
              <a:t>volume, watery (“rice water”), </a:t>
            </a:r>
            <a:r>
              <a:rPr lang="en-CA" dirty="0"/>
              <a:t>non-bloody stools, accompanied by nausea, vomiting, and possibly resulting in dehydration, electrolyte disturbances, hypovolemic shock, acute tubular necrosis and </a:t>
            </a:r>
            <a:r>
              <a:rPr lang="en-CA" dirty="0" err="1" smtClean="0"/>
              <a:t>uremia</a:t>
            </a:r>
            <a:r>
              <a:rPr lang="en-CA" dirty="0" smtClean="0"/>
              <a:t>,  </a:t>
            </a:r>
            <a:r>
              <a:rPr lang="en-CA" dirty="0"/>
              <a:t>acidosis and even death</a:t>
            </a:r>
            <a:r>
              <a:rPr lang="en-CA" dirty="0" smtClean="0"/>
              <a:t>.</a:t>
            </a:r>
          </a:p>
          <a:p>
            <a:endParaRPr lang="en-CA" dirty="0"/>
          </a:p>
          <a:p>
            <a:pPr marL="0" indent="0">
              <a:buNone/>
            </a:pPr>
            <a:endParaRPr lang="en-US" dirty="0" smtClean="0"/>
          </a:p>
          <a:p>
            <a:endParaRPr lang="en-US" dirty="0"/>
          </a:p>
        </p:txBody>
      </p:sp>
    </p:spTree>
    <p:extLst>
      <p:ext uri="{BB962C8B-B14F-4D97-AF65-F5344CB8AC3E}">
        <p14:creationId xmlns:p14="http://schemas.microsoft.com/office/powerpoint/2010/main" val="373102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 Differential Diagnosis</a:t>
            </a:r>
            <a:endParaRPr lang="en-US" dirty="0"/>
          </a:p>
        </p:txBody>
      </p:sp>
      <p:sp>
        <p:nvSpPr>
          <p:cNvPr id="3" name="Content Placeholder 2"/>
          <p:cNvSpPr>
            <a:spLocks noGrp="1"/>
          </p:cNvSpPr>
          <p:nvPr>
            <p:ph idx="1"/>
          </p:nvPr>
        </p:nvSpPr>
        <p:spPr/>
        <p:txBody>
          <a:bodyPr/>
          <a:lstStyle/>
          <a:p>
            <a:r>
              <a:rPr lang="en-CA" dirty="0" smtClean="0"/>
              <a:t>“Other </a:t>
            </a:r>
            <a:r>
              <a:rPr lang="en-CA" dirty="0"/>
              <a:t>than the stated bacterial cause, what are the most common bacterial pathogens associated with this type of infectious scenario in Asia and in North America</a:t>
            </a:r>
            <a:r>
              <a:rPr lang="en-CA" dirty="0" smtClean="0"/>
              <a:t>?”</a:t>
            </a:r>
          </a:p>
          <a:p>
            <a:endParaRPr lang="en-CA" dirty="0"/>
          </a:p>
          <a:p>
            <a:r>
              <a:rPr lang="en-CA" dirty="0" err="1"/>
              <a:t>i</a:t>
            </a:r>
            <a:r>
              <a:rPr lang="en-CA" dirty="0" err="1" smtClean="0"/>
              <a:t>.e</a:t>
            </a:r>
            <a:r>
              <a:rPr lang="en-CA" dirty="0" smtClean="0"/>
              <a:t> what other infectious causes should we be considering in a patient with this presentation and what should the lab be testing for?</a:t>
            </a:r>
            <a:endParaRPr lang="en-CA" dirty="0"/>
          </a:p>
        </p:txBody>
      </p:sp>
    </p:spTree>
    <p:extLst>
      <p:ext uri="{BB962C8B-B14F-4D97-AF65-F5344CB8AC3E}">
        <p14:creationId xmlns:p14="http://schemas.microsoft.com/office/powerpoint/2010/main" val="155552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Campylobacter </a:t>
            </a:r>
            <a:r>
              <a:rPr lang="en-CA" dirty="0" err="1" smtClean="0"/>
              <a:t>jejuni</a:t>
            </a:r>
            <a:r>
              <a:rPr lang="en-CA" dirty="0" smtClean="0"/>
              <a:t>:</a:t>
            </a:r>
            <a:endParaRPr lang="en-US" dirty="0"/>
          </a:p>
        </p:txBody>
      </p:sp>
      <p:sp>
        <p:nvSpPr>
          <p:cNvPr id="3" name="Content Placeholder 2"/>
          <p:cNvSpPr>
            <a:spLocks noGrp="1"/>
          </p:cNvSpPr>
          <p:nvPr>
            <p:ph idx="1"/>
          </p:nvPr>
        </p:nvSpPr>
        <p:spPr/>
        <p:txBody>
          <a:bodyPr/>
          <a:lstStyle/>
          <a:p>
            <a:r>
              <a:rPr lang="en-US" dirty="0" smtClean="0"/>
              <a:t>L</a:t>
            </a:r>
            <a:r>
              <a:rPr lang="en-CA" dirty="0" err="1" smtClean="0"/>
              <a:t>eading</a:t>
            </a:r>
            <a:r>
              <a:rPr lang="en-CA" dirty="0" smtClean="0"/>
              <a:t> </a:t>
            </a:r>
            <a:r>
              <a:rPr lang="en-CA" dirty="0"/>
              <a:t>cause of foodborne diseases in Southeast </a:t>
            </a:r>
            <a:r>
              <a:rPr lang="en-CA" dirty="0" smtClean="0"/>
              <a:t>Asia and North America.</a:t>
            </a:r>
          </a:p>
          <a:p>
            <a:r>
              <a:rPr lang="en-CA" dirty="0" smtClean="0"/>
              <a:t>Spread through fecal oral route.</a:t>
            </a:r>
            <a:endParaRPr lang="en-US" dirty="0" smtClean="0"/>
          </a:p>
          <a:p>
            <a:r>
              <a:rPr lang="en-US" dirty="0" smtClean="0"/>
              <a:t>Causes possibly bloody diarrhea, fever, abdominal pain, nausea and vomiting.</a:t>
            </a:r>
          </a:p>
          <a:p>
            <a:r>
              <a:rPr lang="en-US" dirty="0" smtClean="0"/>
              <a:t>Diagnosed by stool sample.</a:t>
            </a:r>
          </a:p>
          <a:p>
            <a:endParaRPr lang="en-US" dirty="0"/>
          </a:p>
        </p:txBody>
      </p:sp>
    </p:spTree>
    <p:extLst>
      <p:ext uri="{BB962C8B-B14F-4D97-AF65-F5344CB8AC3E}">
        <p14:creationId xmlns:p14="http://schemas.microsoft.com/office/powerpoint/2010/main" val="265706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Shigella</a:t>
            </a:r>
            <a:r>
              <a:rPr lang="en-CA" dirty="0" smtClean="0">
                <a:effectLst/>
              </a:rPr>
              <a:t> </a:t>
            </a:r>
            <a:endParaRPr lang="en-US" dirty="0"/>
          </a:p>
        </p:txBody>
      </p:sp>
      <p:sp>
        <p:nvSpPr>
          <p:cNvPr id="3" name="Content Placeholder 2"/>
          <p:cNvSpPr>
            <a:spLocks noGrp="1"/>
          </p:cNvSpPr>
          <p:nvPr>
            <p:ph idx="1"/>
          </p:nvPr>
        </p:nvSpPr>
        <p:spPr/>
        <p:txBody>
          <a:bodyPr/>
          <a:lstStyle/>
          <a:p>
            <a:r>
              <a:rPr lang="en-US" dirty="0" smtClean="0"/>
              <a:t>Second leading cause in SE </a:t>
            </a:r>
            <a:r>
              <a:rPr lang="en-US" dirty="0" err="1" smtClean="0"/>
              <a:t>asia</a:t>
            </a:r>
            <a:r>
              <a:rPr lang="en-US" dirty="0" smtClean="0"/>
              <a:t>.</a:t>
            </a:r>
          </a:p>
          <a:p>
            <a:r>
              <a:rPr lang="en-CA" dirty="0" smtClean="0"/>
              <a:t>Spread through fecal oral route.</a:t>
            </a:r>
            <a:endParaRPr lang="en-US" dirty="0" smtClean="0"/>
          </a:p>
          <a:p>
            <a:r>
              <a:rPr lang="en-US" dirty="0" smtClean="0"/>
              <a:t>Typically causes bloody diarrhea (</a:t>
            </a:r>
            <a:r>
              <a:rPr lang="en-US" dirty="0" err="1" smtClean="0"/>
              <a:t>dysentaric</a:t>
            </a:r>
            <a:r>
              <a:rPr lang="en-US" dirty="0" smtClean="0"/>
              <a:t> diarrhea) often with fever, abdominal pain, nausea and vomiting.</a:t>
            </a:r>
          </a:p>
          <a:p>
            <a:r>
              <a:rPr lang="en-US" dirty="0" smtClean="0"/>
              <a:t>Diagnosed by stool sample.</a:t>
            </a:r>
          </a:p>
          <a:p>
            <a:r>
              <a:rPr lang="en-US" dirty="0" smtClean="0"/>
              <a:t>Treated with antibiotics for public health.</a:t>
            </a:r>
          </a:p>
          <a:p>
            <a:pPr marL="0" indent="0">
              <a:buNone/>
            </a:pPr>
            <a:endParaRPr lang="en-US" dirty="0" smtClean="0"/>
          </a:p>
          <a:p>
            <a:endParaRPr lang="en-US" dirty="0"/>
          </a:p>
        </p:txBody>
      </p:sp>
    </p:spTree>
    <p:extLst>
      <p:ext uri="{BB962C8B-B14F-4D97-AF65-F5344CB8AC3E}">
        <p14:creationId xmlns:p14="http://schemas.microsoft.com/office/powerpoint/2010/main" val="146168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 coli</a:t>
            </a:r>
            <a:r>
              <a:rPr lang="en-CA" dirty="0" smtClean="0">
                <a:effectLst/>
              </a:rPr>
              <a:t> </a:t>
            </a:r>
            <a:endParaRPr lang="en-US" dirty="0"/>
          </a:p>
        </p:txBody>
      </p:sp>
      <p:sp>
        <p:nvSpPr>
          <p:cNvPr id="3" name="Content Placeholder 2"/>
          <p:cNvSpPr>
            <a:spLocks noGrp="1"/>
          </p:cNvSpPr>
          <p:nvPr>
            <p:ph idx="1"/>
          </p:nvPr>
        </p:nvSpPr>
        <p:spPr/>
        <p:txBody>
          <a:bodyPr/>
          <a:lstStyle/>
          <a:p>
            <a:r>
              <a:rPr lang="en-CA" dirty="0" smtClean="0"/>
              <a:t>Part of normal GI tract flora.</a:t>
            </a:r>
            <a:endParaRPr lang="en-CA" dirty="0" smtClean="0">
              <a:effectLst/>
            </a:endParaRPr>
          </a:p>
          <a:p>
            <a:r>
              <a:rPr lang="en-CA" dirty="0" smtClean="0"/>
              <a:t>Specific strains are pathogenic.</a:t>
            </a:r>
          </a:p>
          <a:p>
            <a:r>
              <a:rPr lang="en-US" dirty="0" smtClean="0"/>
              <a:t>Causes possibly non bloody or bloody diarrhea +- fever, abdominal pain, nausea and vomiting, depending on strain. O157</a:t>
            </a:r>
            <a:r>
              <a:rPr lang="en-US" dirty="0" smtClean="0">
                <a:sym typeface="Wingdings"/>
              </a:rPr>
              <a:t> no fever.</a:t>
            </a:r>
            <a:endParaRPr lang="en-US" dirty="0" smtClean="0"/>
          </a:p>
          <a:p>
            <a:r>
              <a:rPr lang="en-US" dirty="0" smtClean="0"/>
              <a:t>Diagnosed by stool sample.</a:t>
            </a:r>
          </a:p>
          <a:p>
            <a:endParaRPr lang="en-US" dirty="0"/>
          </a:p>
        </p:txBody>
      </p:sp>
    </p:spTree>
    <p:extLst>
      <p:ext uri="{BB962C8B-B14F-4D97-AF65-F5344CB8AC3E}">
        <p14:creationId xmlns:p14="http://schemas.microsoft.com/office/powerpoint/2010/main" val="237138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E Coli:</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There are six </a:t>
            </a:r>
            <a:r>
              <a:rPr lang="en-US" dirty="0"/>
              <a:t>well-described </a:t>
            </a:r>
            <a:r>
              <a:rPr lang="en-US" dirty="0" smtClean="0"/>
              <a:t>categories of E coli:</a:t>
            </a:r>
            <a:endParaRPr lang="en-CA" dirty="0"/>
          </a:p>
          <a:p>
            <a:r>
              <a:rPr lang="en-US" dirty="0" err="1"/>
              <a:t>E</a:t>
            </a:r>
            <a:r>
              <a:rPr lang="en-US" dirty="0" err="1" smtClean="0"/>
              <a:t>nterotoxigenic</a:t>
            </a:r>
            <a:r>
              <a:rPr lang="en-US" dirty="0" smtClean="0"/>
              <a:t> </a:t>
            </a:r>
            <a:r>
              <a:rPr lang="en-US" dirty="0"/>
              <a:t>E. coli (ETEC)  travellers diarrhea – secrete toxin similar to cholera toxin.</a:t>
            </a:r>
            <a:endParaRPr lang="en-CA" dirty="0"/>
          </a:p>
          <a:p>
            <a:r>
              <a:rPr lang="en-US" dirty="0" err="1" smtClean="0"/>
              <a:t>Enteroaggregative</a:t>
            </a:r>
            <a:r>
              <a:rPr lang="en-US" dirty="0" smtClean="0"/>
              <a:t> </a:t>
            </a:r>
            <a:r>
              <a:rPr lang="en-US" dirty="0"/>
              <a:t>E. coli (EAEC), travellers diarrhea – aggregate and form brick like layer over </a:t>
            </a:r>
            <a:r>
              <a:rPr lang="en-US" dirty="0" smtClean="0"/>
              <a:t>epithelium..</a:t>
            </a:r>
            <a:endParaRPr lang="en-CA" dirty="0"/>
          </a:p>
          <a:p>
            <a:r>
              <a:rPr lang="en-US" dirty="0" smtClean="0"/>
              <a:t>Diffusely </a:t>
            </a:r>
            <a:r>
              <a:rPr lang="en-US" dirty="0"/>
              <a:t>adherent E. coli (DAEC), - not well </a:t>
            </a:r>
            <a:r>
              <a:rPr lang="en-US" dirty="0" smtClean="0"/>
              <a:t>understood.</a:t>
            </a:r>
          </a:p>
          <a:p>
            <a:r>
              <a:rPr lang="en-US" b="1" dirty="0" err="1" smtClean="0"/>
              <a:t>Enteroinvasive</a:t>
            </a:r>
            <a:r>
              <a:rPr lang="en-US" dirty="0" smtClean="0"/>
              <a:t> </a:t>
            </a:r>
            <a:r>
              <a:rPr lang="en-US" dirty="0"/>
              <a:t>E. coli (EIEC),  bacillary </a:t>
            </a:r>
            <a:r>
              <a:rPr lang="en-US" dirty="0" smtClean="0"/>
              <a:t>dysentery.</a:t>
            </a:r>
            <a:endParaRPr lang="en-CA" dirty="0"/>
          </a:p>
          <a:p>
            <a:r>
              <a:rPr lang="en-US" dirty="0" err="1" smtClean="0"/>
              <a:t>Enteropathogenic</a:t>
            </a:r>
            <a:r>
              <a:rPr lang="en-US" dirty="0" smtClean="0"/>
              <a:t> </a:t>
            </a:r>
            <a:r>
              <a:rPr lang="en-US" dirty="0"/>
              <a:t>E. coli (EPEC</a:t>
            </a:r>
            <a:r>
              <a:rPr lang="en-US" dirty="0" smtClean="0"/>
              <a:t>)</a:t>
            </a:r>
            <a:r>
              <a:rPr lang="en-US" dirty="0"/>
              <a:t> </a:t>
            </a:r>
            <a:r>
              <a:rPr lang="en-US" dirty="0" smtClean="0"/>
              <a:t>: leading </a:t>
            </a:r>
            <a:r>
              <a:rPr lang="en-US" dirty="0"/>
              <a:t>cause of infantile diarrhea in developing </a:t>
            </a:r>
            <a:r>
              <a:rPr lang="en-US" dirty="0" smtClean="0"/>
              <a:t>countries. </a:t>
            </a:r>
            <a:r>
              <a:rPr lang="en-US" b="1" dirty="0"/>
              <a:t> </a:t>
            </a:r>
            <a:endParaRPr lang="en-CA" dirty="0"/>
          </a:p>
          <a:p>
            <a:r>
              <a:rPr lang="en-US" b="1" dirty="0" err="1" smtClean="0"/>
              <a:t>Enterohaemorrhagic</a:t>
            </a:r>
            <a:r>
              <a:rPr lang="en-US" dirty="0" smtClean="0"/>
              <a:t> </a:t>
            </a:r>
            <a:r>
              <a:rPr lang="en-US" dirty="0"/>
              <a:t>E. coli (EHEC) Those that produce </a:t>
            </a:r>
            <a:r>
              <a:rPr lang="en-US" dirty="0" err="1"/>
              <a:t>shiga</a:t>
            </a:r>
            <a:r>
              <a:rPr lang="en-US" dirty="0"/>
              <a:t> toxin and are pathogenic: O157 is one strain.</a:t>
            </a:r>
            <a:endParaRPr lang="en-CA" dirty="0"/>
          </a:p>
          <a:p>
            <a:r>
              <a:rPr lang="en-US" dirty="0"/>
              <a:t>	Can proceed to HUS: </a:t>
            </a:r>
            <a:r>
              <a:rPr lang="en-US" b="1" dirty="0"/>
              <a:t>Hemolytic-uremic </a:t>
            </a:r>
            <a:r>
              <a:rPr lang="en-US" b="1" dirty="0" smtClean="0"/>
              <a:t>syndrome.</a:t>
            </a:r>
            <a:endParaRPr lang="en-CA" dirty="0"/>
          </a:p>
          <a:p>
            <a:pPr marL="0" indent="0">
              <a:buNone/>
            </a:pPr>
            <a:endParaRPr lang="en-CA" dirty="0"/>
          </a:p>
          <a:p>
            <a:endParaRPr lang="en-US" dirty="0"/>
          </a:p>
        </p:txBody>
      </p:sp>
    </p:spTree>
    <p:extLst>
      <p:ext uri="{BB962C8B-B14F-4D97-AF65-F5344CB8AC3E}">
        <p14:creationId xmlns:p14="http://schemas.microsoft.com/office/powerpoint/2010/main" val="1700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TotalTime>
  <Words>1581</Words>
  <Application>Microsoft Macintosh PowerPoint</Application>
  <PresentationFormat>On-screen Show (4:3)</PresentationFormat>
  <Paragraphs>154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Week 1 Summary of Question 2:  The Microbiology Laboratory Questions                                Brian Black</vt:lpstr>
      <vt:lpstr>Case Introduction</vt:lpstr>
      <vt:lpstr>Learning Objectives</vt:lpstr>
      <vt:lpstr>Overview of Vibrio Cholerae</vt:lpstr>
      <vt:lpstr>i) Differential Diagnosis</vt:lpstr>
      <vt:lpstr>Campylobacter jejuni:</vt:lpstr>
      <vt:lpstr>Shigella </vt:lpstr>
      <vt:lpstr>E. coli </vt:lpstr>
      <vt:lpstr>Categories of E Coli:</vt:lpstr>
      <vt:lpstr>Salmonella </vt:lpstr>
      <vt:lpstr>Others…</vt:lpstr>
      <vt:lpstr>PowerPoint Presentation</vt:lpstr>
      <vt:lpstr>PowerPoint Presentation</vt:lpstr>
      <vt:lpstr>ii) </vt:lpstr>
      <vt:lpstr>Stool Sample</vt:lpstr>
      <vt:lpstr>The role of the lab in diagnosis of cholera</vt:lpstr>
      <vt:lpstr>iii) &amp; iv)</vt:lpstr>
      <vt:lpstr>PowerPoint Presentation</vt:lpstr>
      <vt:lpstr>Rapid diagnostic tests:</vt:lpstr>
      <vt:lpstr>Lab tests:</vt:lpstr>
      <vt:lpstr> Positive culture on TCBS</vt:lpstr>
      <vt:lpstr>Serotyping:</vt:lpstr>
      <vt:lpstr>Additional confirmation tests:</vt:lpstr>
      <vt:lpstr>Serotyping </vt:lpstr>
      <vt:lpstr>Overview</vt:lpstr>
      <vt:lpstr>i) References</vt:lpstr>
      <vt:lpstr>ii) References</vt:lpstr>
      <vt:lpstr>iii) References</vt:lpstr>
      <vt:lpstr>iv) References </vt:lpstr>
      <vt:lpstr>General References</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Summary</dc:title>
  <dc:creator>Brian Black</dc:creator>
  <cp:lastModifiedBy>Brian Black</cp:lastModifiedBy>
  <cp:revision>52</cp:revision>
  <dcterms:created xsi:type="dcterms:W3CDTF">2018-01-27T16:13:37Z</dcterms:created>
  <dcterms:modified xsi:type="dcterms:W3CDTF">2018-01-28T01:22:43Z</dcterms:modified>
</cp:coreProperties>
</file>