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521" r:id="rId3"/>
    <p:sldId id="515" r:id="rId4"/>
    <p:sldId id="533" r:id="rId5"/>
    <p:sldId id="534" r:id="rId6"/>
    <p:sldId id="524" r:id="rId7"/>
    <p:sldId id="537" r:id="rId8"/>
    <p:sldId id="535" r:id="rId9"/>
    <p:sldId id="536" r:id="rId10"/>
    <p:sldId id="510" r:id="rId11"/>
    <p:sldId id="531" r:id="rId12"/>
    <p:sldId id="512" r:id="rId13"/>
    <p:sldId id="496" r:id="rId1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Whitney Book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Whitney Book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Whitney Book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Whitney Book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Whitney Book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Whitney Book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Whitney Book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Whitney Book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Whitney Book"/>
        <a:ea typeface="MS PGothic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66"/>
    <a:srgbClr val="000000"/>
    <a:srgbClr val="496B7F"/>
    <a:srgbClr val="07203F"/>
    <a:srgbClr val="CCFFCC"/>
    <a:srgbClr val="E3FBF1"/>
    <a:srgbClr val="E5F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7611" autoAdjust="0"/>
  </p:normalViewPr>
  <p:slideViewPr>
    <p:cSldViewPr>
      <p:cViewPr>
        <p:scale>
          <a:sx n="85" d="100"/>
          <a:sy n="85" d="100"/>
        </p:scale>
        <p:origin x="-730" y="610"/>
      </p:cViewPr>
      <p:guideLst>
        <p:guide orient="horz" pos="2160"/>
        <p:guide orient="horz" pos="1440"/>
        <p:guide orient="horz" pos="2736"/>
        <p:guide orient="horz" pos="3730"/>
        <p:guide orient="horz" pos="432"/>
        <p:guide orient="horz" pos="576"/>
        <p:guide pos="288"/>
        <p:guide pos="1008"/>
        <p:guide pos="2897"/>
        <p:guide pos="3113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>
      <p:cViewPr>
        <p:scale>
          <a:sx n="125" d="100"/>
          <a:sy n="125" d="100"/>
        </p:scale>
        <p:origin x="-1027" y="-62"/>
      </p:cViewPr>
      <p:guideLst>
        <p:guide orient="horz" pos="2932"/>
        <p:guide pos="2212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4614" cy="4652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defTabSz="912501">
              <a:defRPr sz="1300">
                <a:latin typeface="Whitney Bold" pitchFamily="50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FNH 200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898" y="0"/>
            <a:ext cx="3044614" cy="4652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algn="r" defTabSz="912501">
              <a:defRPr sz="1300">
                <a:latin typeface="Whitney Book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January 29,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42216"/>
            <a:ext cx="3044614" cy="46529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defTabSz="912501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898" y="8842216"/>
            <a:ext cx="3044614" cy="46529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algn="r" defTabSz="912501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DDDCE3-C8D4-4825-9BA7-81B42D562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93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4614" cy="46529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defTabSz="912501">
              <a:defRPr sz="13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Title of Presentation | Qualifier Text |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6898" y="0"/>
            <a:ext cx="3044614" cy="46529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algn="r" defTabSz="912501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3ABFCA-5E46-4335-8B4D-E03DBD173972}" type="datetime1">
              <a:rPr lang="en-CA"/>
              <a:pPr>
                <a:defRPr/>
              </a:pPr>
              <a:t>29/01/2016</a:t>
            </a:fld>
            <a:endParaRPr lang="en-US"/>
          </a:p>
        </p:txBody>
      </p:sp>
      <p:sp>
        <p:nvSpPr>
          <p:cNvPr id="17412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2688" y="696913"/>
            <a:ext cx="4657725" cy="3492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3581" y="4422697"/>
            <a:ext cx="5615939" cy="4189254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42216"/>
            <a:ext cx="3044614" cy="46529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defTabSz="912501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6898" y="8842216"/>
            <a:ext cx="3044614" cy="46529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algn="r" defTabSz="912501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DCC4E3-C933-470E-9CF0-86B2BA61C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5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498"/>
            <a:fld id="{7C283D8D-6B79-4098-B9DF-003A04D8BA8F}" type="slidenum">
              <a:rPr lang="en-US" smtClean="0"/>
              <a:pPr defTabSz="911498"/>
              <a:t>1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498"/>
            <a:fld id="{C6A740CA-3660-4AFC-8C8C-7D11E6D4F63F}" type="slidenum">
              <a:rPr lang="en-US" smtClean="0"/>
              <a:pPr defTabSz="911498"/>
              <a:t>10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69" indent="-228669"/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498"/>
            <a:fld id="{C6A740CA-3660-4AFC-8C8C-7D11E6D4F63F}" type="slidenum">
              <a:rPr lang="en-US" smtClean="0"/>
              <a:pPr defTabSz="911498"/>
              <a:t>11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69" indent="-228669"/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498"/>
            <a:fld id="{C6A740CA-3660-4AFC-8C8C-7D11E6D4F63F}" type="slidenum">
              <a:rPr lang="en-US" smtClean="0"/>
              <a:pPr defTabSz="911498"/>
              <a:t>12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69" indent="-228669"/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406"/>
            <a:fld id="{AF785428-848B-4C02-B870-FFDE3924932B}" type="slidenum">
              <a:rPr lang="en-US" smtClean="0"/>
              <a:pPr defTabSz="911406"/>
              <a:t>13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dirty="0" smtClean="0">
                <a:ea typeface="MS PGothic" pitchFamily="34" charset="-128"/>
              </a:rPr>
              <a:t>Credit: Suzan Zagar, 2010</a:t>
            </a:r>
            <a:endParaRPr lang="en-US" dirty="0" smtClean="0">
              <a:ea typeface="MS PGothic" pitchFamily="34" charset="-128"/>
            </a:endParaRPr>
          </a:p>
          <a:p>
            <a:endParaRPr lang="en-CA" altLang="zh-CN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498"/>
            <a:fld id="{C6A740CA-3660-4AFC-8C8C-7D11E6D4F63F}" type="slidenum">
              <a:rPr lang="en-US" smtClean="0">
                <a:solidFill>
                  <a:prstClr val="black"/>
                </a:solidFill>
              </a:rPr>
              <a:pPr defTabSz="911498"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69" indent="-228669"/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498"/>
            <a:fld id="{C6A740CA-3660-4AFC-8C8C-7D11E6D4F63F}" type="slidenum">
              <a:rPr lang="en-US" smtClean="0">
                <a:solidFill>
                  <a:prstClr val="black"/>
                </a:solidFill>
              </a:rPr>
              <a:pPr defTabSz="911498"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69" indent="-228669"/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MS PGothic" pitchFamily="34" charset="-128"/>
              </a:rPr>
              <a:t>Check your understanding – call</a:t>
            </a:r>
            <a:r>
              <a:rPr lang="en-US" baseline="0" dirty="0" smtClean="0">
                <a:ea typeface="MS PGothic" pitchFamily="34" charset="-128"/>
              </a:rPr>
              <a:t> number, Document Deliver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CC4E3-C933-470E-9CF0-86B2BA61C1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7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MS PGothic" pitchFamily="34" charset="-128"/>
              </a:rPr>
              <a:t>Check your understanding – call</a:t>
            </a:r>
            <a:r>
              <a:rPr lang="en-US" baseline="0" dirty="0" smtClean="0">
                <a:ea typeface="MS PGothic" pitchFamily="34" charset="-128"/>
              </a:rPr>
              <a:t> number, Document Deliver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CC4E3-C933-470E-9CF0-86B2BA61C11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498"/>
            <a:fld id="{C6A740CA-3660-4AFC-8C8C-7D11E6D4F63F}" type="slidenum">
              <a:rPr lang="en-US" smtClean="0"/>
              <a:pPr defTabSz="911498"/>
              <a:t>6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69" indent="-228669"/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498"/>
            <a:fld id="{C6A740CA-3660-4AFC-8C8C-7D11E6D4F63F}" type="slidenum">
              <a:rPr lang="en-US" smtClean="0"/>
              <a:pPr defTabSz="911498"/>
              <a:t>7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69" indent="-228669"/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498"/>
            <a:fld id="{C6A740CA-3660-4AFC-8C8C-7D11E6D4F63F}" type="slidenum">
              <a:rPr lang="en-US" smtClean="0">
                <a:solidFill>
                  <a:prstClr val="black"/>
                </a:solidFill>
              </a:rPr>
              <a:pPr defTabSz="911498"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69" indent="-228669"/>
            <a:r>
              <a:rPr lang="en-US" dirty="0" smtClean="0">
                <a:ea typeface="MS PGothic" pitchFamily="34" charset="-128"/>
              </a:rPr>
              <a:t>Check your understanding - Truncation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498"/>
            <a:fld id="{C6A740CA-3660-4AFC-8C8C-7D11E6D4F63F}" type="slidenum">
              <a:rPr lang="en-US" smtClean="0">
                <a:solidFill>
                  <a:prstClr val="black"/>
                </a:solidFill>
              </a:rPr>
              <a:pPr defTabSz="911498"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69" indent="-228669"/>
            <a:r>
              <a:rPr lang="en-US" dirty="0" smtClean="0">
                <a:ea typeface="MS PGothic" pitchFamily="34" charset="-128"/>
              </a:rPr>
              <a:t>Check your understanding – Boolean operators AND, OR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5B33-0992-4605-8DB5-97B7D0351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C75F-2148-4C5C-BE85-68D93B6D7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3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73A6-1B57-429E-B498-46ED6198D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68962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71FF-3DE4-4EE6-A4B6-64421D8F4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liff_Triton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p2u_b4c10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945188"/>
            <a:ext cx="9144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2u_r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1689100"/>
            <a:ext cx="68961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18242690-5DEA-45C4-8CBF-6CB403C25A79}" type="datetime1">
              <a:rPr lang="en-CA"/>
              <a:pPr>
                <a:defRPr/>
              </a:pPr>
              <a:t>29/01/2016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3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29122-F039-4638-AA31-98DE0E24D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C135B-4431-4C11-8E37-269A926EA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C83C-C6C2-41F4-913C-5FBE6BF02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p2u_b4c10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61C8-13FC-4497-93AE-F740B10BF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2u_b4c10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457200" y="2057400"/>
          <a:ext cx="8229600" cy="29718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6203E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3F70-18B7-44A6-928E-71614D20B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24"/>
          <p:cNvSpPr/>
          <p:nvPr userDrawn="1"/>
        </p:nvSpPr>
        <p:spPr>
          <a:xfrm rot="5400000">
            <a:off x="2578894" y="3593306"/>
            <a:ext cx="3886200" cy="3571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1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40123-A0CE-4184-9C2C-3A250C8F5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00D2-7ED5-487B-BD50-586C3B4D0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0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1B06-D4E1-4C29-AC1F-DF51A16E3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file:///\\localhost\Users\anngoncalves\Desktop\UBC%20PPT%20Templates%20explore\graphic%20objects\shield.png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file:///\\localhost\Users\anngoncalves\Desktop\UBC%20PPT%20Templates%20explore\graphic%20objects\POM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file:///\\localhost\Users\anngoncalves\Desktop\UBC%20PPT%20Templates%20explore\graphic%20objects\theUofBC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43A41751-F3AA-4EAB-ACD0-2AF4FBF65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06450" y="5943600"/>
            <a:ext cx="1512888" cy="914400"/>
          </a:xfrm>
          <a:prstGeom prst="rect">
            <a:avLst/>
          </a:prstGeom>
          <a:solidFill>
            <a:srgbClr val="072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</a:t>
            </a:r>
          </a:p>
        </p:txBody>
      </p:sp>
      <p:grpSp>
        <p:nvGrpSpPr>
          <p:cNvPr id="1030" name="Group 22"/>
          <p:cNvGrpSpPr>
            <a:grpSpLocks/>
          </p:cNvGrpSpPr>
          <p:nvPr userDrawn="1"/>
        </p:nvGrpSpPr>
        <p:grpSpPr bwMode="auto">
          <a:xfrm>
            <a:off x="0" y="5943600"/>
            <a:ext cx="9220200" cy="914400"/>
            <a:chOff x="0" y="-3175"/>
            <a:chExt cx="9220200" cy="915050"/>
          </a:xfrm>
        </p:grpSpPr>
        <p:sp>
          <p:nvSpPr>
            <p:cNvPr id="9" name="Rectangle 8"/>
            <p:cNvSpPr/>
            <p:nvPr userDrawn="1"/>
          </p:nvSpPr>
          <p:spPr>
            <a:xfrm>
              <a:off x="2365375" y="-3175"/>
              <a:ext cx="6854825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-3175"/>
              <a:ext cx="7635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227160" y="185588"/>
              <a:ext cx="4527213" cy="428245"/>
              <a:chOff x="227160" y="185588"/>
              <a:chExt cx="4527213" cy="428245"/>
            </a:xfrm>
          </p:grpSpPr>
          <p:pic>
            <p:nvPicPr>
              <p:cNvPr id="1034" name="shield.png" descr="/Users/anngoncalves/Desktop/UBC PPT Templates explore/graphic objects/shield.png"/>
              <p:cNvPicPr>
                <a:picLocks noChangeAspect="1"/>
              </p:cNvPicPr>
              <p:nvPr userDrawn="1"/>
            </p:nvPicPr>
            <p:blipFill>
              <a:blip r:embed="rId17" r:link="rId18"/>
              <a:srcRect/>
              <a:stretch>
                <a:fillRect/>
              </a:stretch>
            </p:blipFill>
            <p:spPr bwMode="auto">
              <a:xfrm>
                <a:off x="227160" y="185588"/>
                <a:ext cx="314707" cy="428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5" name="POM.png" descr="/Users/anngoncalves/Desktop/UBC PPT Templates explore/graphic objects/POM.png"/>
              <p:cNvPicPr>
                <a:picLocks noChangeAspect="1"/>
              </p:cNvPicPr>
              <p:nvPr userDrawn="1"/>
            </p:nvPicPr>
            <p:blipFill>
              <a:blip r:embed="rId19" r:link="rId20"/>
              <a:srcRect/>
              <a:stretch>
                <a:fillRect/>
              </a:stretch>
            </p:blipFill>
            <p:spPr bwMode="auto">
              <a:xfrm>
                <a:off x="1029631" y="215901"/>
                <a:ext cx="896112" cy="113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6" name="theUofBC.png" descr="/Users/anngoncalves/Desktop/UBC PPT Templates explore/graphic objects/theUofBC.png"/>
              <p:cNvPicPr>
                <a:picLocks noChangeAspect="1"/>
              </p:cNvPicPr>
              <p:nvPr userDrawn="1"/>
            </p:nvPicPr>
            <p:blipFill>
              <a:blip r:embed="rId21" r:link="rId22"/>
              <a:srcRect/>
              <a:stretch>
                <a:fillRect/>
              </a:stretch>
            </p:blipFill>
            <p:spPr bwMode="auto">
              <a:xfrm>
                <a:off x="2578101" y="241300"/>
                <a:ext cx="2176272" cy="63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5" r:id="rId5"/>
    <p:sldLayoutId id="2147483666" r:id="rId6"/>
    <p:sldLayoutId id="2147483667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  <p:sldLayoutId id="2147483668" r:id="rId14"/>
    <p:sldLayoutId id="2147483669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MS PGothic" charset="0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ea typeface="MS PGothic" charset="0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ea typeface="MS PGothic" charset="0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ea typeface="MS PGothic" charset="0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  <a:ea typeface="MS PGothic" charset="0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therine.miller@ubc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atherine.miller@ubc.c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uides.library.ubc.ca/tutorial-lf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ibrary.ubc.ca/tutorial-lf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ibrary.ubc.ca/tutorial-lf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ibrary.ubc.ca/tutorial-lf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838200"/>
          </a:xfrm>
        </p:spPr>
        <p:txBody>
          <a:bodyPr/>
          <a:lstStyle/>
          <a:p>
            <a:pPr algn="r"/>
            <a:r>
              <a:rPr lang="en-CA" sz="2000" dirty="0" smtClean="0">
                <a:ea typeface="MS PGothic" pitchFamily="34" charset="-128"/>
              </a:rPr>
              <a:t>Katherine Miller, Biology Librarian</a:t>
            </a:r>
            <a:endParaRPr lang="en-US" sz="2000" dirty="0" smtClean="0">
              <a:ea typeface="MS PGothic" pitchFamily="34" charset="-128"/>
            </a:endParaRPr>
          </a:p>
        </p:txBody>
      </p:sp>
      <p:sp>
        <p:nvSpPr>
          <p:cNvPr id="5" name="Shape 86"/>
          <p:cNvSpPr txBox="1">
            <a:spLocks/>
          </p:cNvSpPr>
          <p:nvPr/>
        </p:nvSpPr>
        <p:spPr bwMode="auto">
          <a:xfrm>
            <a:off x="672353" y="1082415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MS PGothic" charset="0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MS PGothic" charset="0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MS PGothic" charset="0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MS PGothic" charset="0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  <a:ea typeface="MS PGothic" charset="0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CA" cap="small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FNH 200 Introduction to Library Research</a:t>
            </a:r>
            <a:endParaRPr lang="en-CA" cap="small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hape 87"/>
          <p:cNvSpPr txBox="1">
            <a:spLocks/>
          </p:cNvSpPr>
          <p:nvPr/>
        </p:nvSpPr>
        <p:spPr bwMode="auto">
          <a:xfrm>
            <a:off x="685800" y="2906733"/>
            <a:ext cx="7772400" cy="257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bg1"/>
                </a:solidFill>
                <a:latin typeface="+mn-lt"/>
                <a:ea typeface="MS PGothic" charset="0"/>
                <a:cs typeface="MS PGothic" pitchFamily="34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pitchFamily="34" charset="-128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CA" sz="1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Katherine Miller, MLIS		</a:t>
            </a:r>
          </a:p>
          <a:p>
            <a:pPr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CA" sz="1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Woodward Library</a:t>
            </a:r>
          </a:p>
          <a:p>
            <a:pPr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CA" sz="1800" u="sng" dirty="0" smtClean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katherine.miller@ubc.ca</a:t>
            </a:r>
            <a:r>
              <a:rPr lang="en-CA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lang="en-CA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CA" sz="1400" dirty="0" smtClean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January 21, 2016</a:t>
            </a:r>
            <a:endParaRPr lang="en-CA" sz="1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/>
          <a:lstStyle>
            <a:defPPr>
              <a:defRPr lang="en-US"/>
            </a:defPPr>
            <a:lvl1pPr>
              <a:spcBef>
                <a:spcPct val="50000"/>
              </a:spcBef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Cited by</a:t>
            </a:r>
          </a:p>
          <a:p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Cited by </a:t>
            </a:r>
          </a:p>
          <a:p>
            <a:pPr marL="0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Allows you to trace the impact of the literature. See the most recent studies that have built on a seminal article (pioneering research).</a:t>
            </a:r>
          </a:p>
          <a:p>
            <a:pPr marL="0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* Available </a:t>
            </a:r>
            <a:r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in PubMed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, Google Scholar, </a:t>
            </a:r>
            <a:r>
              <a:rPr lang="en-CA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of Science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/>
          <a:lstStyle>
            <a:defPPr>
              <a:defRPr lang="en-US"/>
            </a:defPPr>
            <a:lvl1pPr>
              <a:spcBef>
                <a:spcPct val="50000"/>
              </a:spcBef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Cited by – Web of Science</a:t>
            </a:r>
          </a:p>
          <a:p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88" y="1874520"/>
            <a:ext cx="820674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3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/>
          <a:lstStyle>
            <a:defPPr>
              <a:defRPr lang="en-US"/>
            </a:defPPr>
            <a:lvl1pPr>
              <a:spcBef>
                <a:spcPct val="50000"/>
              </a:spcBef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Cited by - Google Scholar</a:t>
            </a:r>
          </a:p>
          <a:p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46350"/>
            <a:ext cx="77152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0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/>
          <a:lstStyle>
            <a:defPPr>
              <a:defRPr lang="en-US"/>
            </a:defPPr>
            <a:lvl1pPr>
              <a:spcBef>
                <a:spcPct val="50000"/>
              </a:spcBef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z="3600" dirty="0"/>
              <a:t>More Help!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828800"/>
            <a:ext cx="7772400" cy="38806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charset="0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/>
              <a:t>                      </a:t>
            </a:r>
            <a:r>
              <a:rPr lang="en-CA" sz="1800" dirty="0" smtClean="0"/>
              <a:t>(</a:t>
            </a:r>
            <a:r>
              <a:rPr lang="en-CA" sz="1800" dirty="0"/>
              <a:t>online chat</a:t>
            </a:r>
            <a:r>
              <a:rPr lang="en-US" sz="1800" dirty="0"/>
              <a:t>)</a:t>
            </a:r>
            <a:endParaRPr lang="en-CA" sz="1800" dirty="0" smtClean="0"/>
          </a:p>
          <a:p>
            <a:pPr marL="0" indent="0">
              <a:buFont typeface="Arial" charset="0"/>
              <a:buNone/>
            </a:pPr>
            <a:endParaRPr lang="en-CA" dirty="0" smtClean="0"/>
          </a:p>
          <a:p>
            <a:r>
              <a:rPr lang="en-CA" sz="2400" dirty="0" smtClean="0"/>
              <a:t>Woodward Information Desk</a:t>
            </a:r>
          </a:p>
          <a:p>
            <a:pPr marL="0" indent="0">
              <a:buNone/>
            </a:pPr>
            <a:r>
              <a:rPr lang="en-CA" sz="1800" dirty="0"/>
              <a:t> </a:t>
            </a:r>
            <a:r>
              <a:rPr lang="en-CA" sz="1800" dirty="0" smtClean="0"/>
              <a:t>    In-person, 604-822-4440</a:t>
            </a:r>
          </a:p>
          <a:p>
            <a:endParaRPr lang="en-CA" sz="2400" dirty="0" smtClean="0"/>
          </a:p>
          <a:p>
            <a:r>
              <a:rPr lang="en-CA" sz="2400" dirty="0" smtClean="0"/>
              <a:t>Appointments: </a:t>
            </a:r>
          </a:p>
          <a:p>
            <a:pPr marL="0" indent="0">
              <a:buNone/>
            </a:pPr>
            <a:r>
              <a:rPr lang="en-CA" sz="2000" dirty="0" smtClean="0"/>
              <a:t>    </a:t>
            </a:r>
            <a:r>
              <a:rPr lang="en-CA" sz="1800" dirty="0" smtClean="0"/>
              <a:t>Katherine Miller </a:t>
            </a:r>
            <a:r>
              <a:rPr lang="en-CA" sz="1800" dirty="0" smtClean="0">
                <a:hlinkClick r:id="rId3"/>
              </a:rPr>
              <a:t>katherine.miller@ubc.ca</a:t>
            </a:r>
            <a:r>
              <a:rPr lang="en-CA" sz="1800" dirty="0" smtClean="0"/>
              <a:t> 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405492"/>
            <a:ext cx="3200400" cy="250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248096" cy="56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4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Finding &amp; accessing collections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Web of Science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Lesson Plan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9"/>
          </a:xfrm>
          <a:solidFill>
            <a:srgbClr val="FFFF66"/>
          </a:solidFill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Summon: www.library.ubc.ca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Finding the Full-Text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" y="2286000"/>
            <a:ext cx="8909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4572000"/>
            <a:ext cx="5029200" cy="914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8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Accessing Print Collections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" y="1604010"/>
            <a:ext cx="7730490" cy="411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7150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For more practice see </a:t>
            </a:r>
            <a:r>
              <a:rPr lang="en-CA" sz="10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Library Research Skills for Land and Food Systems</a:t>
            </a:r>
            <a:r>
              <a:rPr lang="en-CA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CA" sz="1000" dirty="0"/>
              <a:t>3B.06 Print Books</a:t>
            </a:r>
          </a:p>
          <a:p>
            <a:r>
              <a:rPr lang="en-CA" sz="1000" dirty="0"/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528918" y="3200400"/>
            <a:ext cx="5414682" cy="2057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172200" y="2743200"/>
            <a:ext cx="2057400" cy="342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17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Accessing Online Collections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57200" y="5715000"/>
            <a:ext cx="822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For more practice see </a:t>
            </a:r>
            <a:r>
              <a:rPr lang="en-CA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Library Research Skills for Land and Food Systems</a:t>
            </a:r>
            <a:r>
              <a:rPr lang="en-CA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3C.03 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Finding Articles in Summon by Citation</a:t>
            </a:r>
          </a:p>
          <a:p>
            <a:pPr algn="r"/>
            <a:endParaRPr lang="en-CA" sz="1000" dirty="0"/>
          </a:p>
          <a:p>
            <a:r>
              <a:rPr lang="en-CA" sz="1000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399"/>
          </a:xfrm>
        </p:spPr>
        <p:txBody>
          <a:bodyPr/>
          <a:lstStyle/>
          <a:p>
            <a:endParaRPr lang="en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86912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/>
              <a:t>Charlebois</a:t>
            </a:r>
            <a:r>
              <a:rPr lang="en-CA" dirty="0"/>
              <a:t>, Sylvain, and Amit </a:t>
            </a:r>
            <a:r>
              <a:rPr lang="en-CA" dirty="0" err="1"/>
              <a:t>Summan</a:t>
            </a:r>
            <a:r>
              <a:rPr lang="en-CA" dirty="0"/>
              <a:t>. 2015. Determinants of future microbial food safety in C</a:t>
            </a:r>
            <a:r>
              <a:rPr lang="en-CA" dirty="0" smtClean="0"/>
              <a:t>anada </a:t>
            </a:r>
            <a:r>
              <a:rPr lang="en-CA" dirty="0"/>
              <a:t>for risk </a:t>
            </a:r>
            <a:r>
              <a:rPr lang="en-CA" dirty="0" smtClean="0"/>
              <a:t>communication</a:t>
            </a:r>
            <a:r>
              <a:rPr lang="en-CA" dirty="0"/>
              <a:t>. </a:t>
            </a:r>
            <a:r>
              <a:rPr lang="en-CA" i="1" dirty="0"/>
              <a:t>Journal of Food Safety</a:t>
            </a:r>
            <a:r>
              <a:rPr lang="en-CA" dirty="0"/>
              <a:t> 35 (3): 303-17.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24920"/>
            <a:ext cx="4806295" cy="3690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46147" y="2072788"/>
            <a:ext cx="3769053" cy="342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470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/>
          <a:lstStyle>
            <a:defPPr>
              <a:defRPr lang="en-US"/>
            </a:defPPr>
            <a:lvl1pPr>
              <a:spcBef>
                <a:spcPct val="50000"/>
              </a:spcBef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dirty="0" smtClean="0"/>
              <a:t>Research Guides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399"/>
          </a:xfrm>
        </p:spPr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://guides.library.ubc.ca/foodscience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1"/>
          <a:stretch/>
        </p:blipFill>
        <p:spPr bwMode="auto">
          <a:xfrm>
            <a:off x="914400" y="2286000"/>
            <a:ext cx="7232650" cy="345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32700" y="5257800"/>
            <a:ext cx="4315900" cy="5556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9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/>
          <a:lstStyle>
            <a:defPPr>
              <a:defRPr lang="en-US"/>
            </a:defPPr>
            <a:lvl1pPr>
              <a:spcBef>
                <a:spcPct val="50000"/>
              </a:spcBef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dirty="0" smtClean="0"/>
              <a:t>Web </a:t>
            </a:r>
            <a:r>
              <a:rPr lang="en-US" sz="3600" dirty="0"/>
              <a:t>of Science</a:t>
            </a:r>
          </a:p>
          <a:p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5029200" cy="217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4343399"/>
          </a:xfrm>
        </p:spPr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Multidisciplinary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Times Cited Sort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Review Papers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457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Truncation (wildcard)</a:t>
            </a:r>
            <a:endParaRPr lang="en-CA" sz="3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9154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truncation? (e.g.: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*,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*…)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a.  an abbreviations directory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b.  a search algorithm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c.  a character that replaces one or more letters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en-US" sz="2400" dirty="0" smtClean="0"/>
          </a:p>
          <a:p>
            <a:pPr marL="0" indent="0" eaLnBrk="1" hangingPunct="1">
              <a:spcBef>
                <a:spcPct val="50000"/>
              </a:spcBef>
            </a:pPr>
            <a:r>
              <a:rPr lang="en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 algn="r" eaLnBrk="1" hangingPunct="1">
              <a:spcBef>
                <a:spcPct val="50000"/>
              </a:spcBef>
            </a:pPr>
            <a:r>
              <a:rPr lang="en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more practice see 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Library Research Skills for Land and Food Systems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 Module </a:t>
            </a:r>
            <a:r>
              <a:rPr lang="en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2B.05 Truncation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770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9076" y="457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Boolean Operators</a:t>
            </a:r>
            <a:endParaRPr lang="en-CA" sz="3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2061270"/>
            <a:ext cx="8915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Whitney Book" charset="0"/>
                <a:ea typeface="MS PGothic" pitchFamily="34" charset="-128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these searches retrieves more results?</a:t>
            </a:r>
          </a:p>
          <a:p>
            <a:pPr marL="457200" indent="-457200" eaLnBrk="1" hangingPunct="1">
              <a:spcBef>
                <a:spcPct val="50000"/>
              </a:spcBef>
              <a:buAutoNum type="alphaLcPeriod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the 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operator </a:t>
            </a:r>
          </a:p>
          <a:p>
            <a:pPr marL="0" indent="0" eaLnBrk="1" hangingPunct="1">
              <a:spcBef>
                <a:spcPct val="50000"/>
              </a:spcBef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using the 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</a:p>
          <a:p>
            <a:pPr marL="0" indent="0" eaLnBrk="1" hangingPunct="1">
              <a:spcBef>
                <a:spcPct val="50000"/>
              </a:spcBef>
            </a:pPr>
            <a:endParaRPr lang="en-CA" sz="1200" b="1" dirty="0" smtClean="0"/>
          </a:p>
          <a:p>
            <a:pPr marL="0" indent="0" eaLnBrk="1" hangingPunct="1">
              <a:spcBef>
                <a:spcPct val="50000"/>
              </a:spcBef>
            </a:pPr>
            <a:endParaRPr lang="en-CA" sz="1200" b="1" dirty="0"/>
          </a:p>
          <a:p>
            <a:pPr marL="0" indent="0" eaLnBrk="1" hangingPunct="1">
              <a:spcBef>
                <a:spcPct val="50000"/>
              </a:spcBef>
            </a:pPr>
            <a:endParaRPr lang="en-CA" sz="1200" b="1" dirty="0" smtClean="0"/>
          </a:p>
          <a:p>
            <a:pPr marL="0" indent="0" eaLnBrk="1" hangingPunct="1">
              <a:spcBef>
                <a:spcPct val="50000"/>
              </a:spcBef>
            </a:pPr>
            <a:endParaRPr lang="en-CA" sz="1200" b="1" dirty="0"/>
          </a:p>
          <a:p>
            <a:pPr marL="0" indent="0" eaLnBrk="1" hangingPunct="1">
              <a:spcBef>
                <a:spcPct val="50000"/>
              </a:spcBef>
            </a:pPr>
            <a:endParaRPr lang="en-CA" sz="1200" b="1" dirty="0"/>
          </a:p>
          <a:p>
            <a:pPr marL="0" indent="0" eaLnBrk="1" hangingPunct="1">
              <a:spcBef>
                <a:spcPct val="50000"/>
              </a:spcBef>
            </a:pPr>
            <a:r>
              <a:rPr lang="en-CA" sz="1200" b="1" dirty="0" smtClean="0"/>
              <a:t>                                                           </a:t>
            </a:r>
            <a:r>
              <a:rPr lang="en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practice see 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Library Research Skills for Land and Food Systems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Module 2B.04 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Combining Concepts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2" y="4114800"/>
            <a:ext cx="7239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6" y="2959245"/>
            <a:ext cx="7239000" cy="58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4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06203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12828</TotalTime>
  <Words>304</Words>
  <Application>Microsoft Office PowerPoint</Application>
  <PresentationFormat>On-screen Show (4:3)</PresentationFormat>
  <Paragraphs>98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Accessing Print Collections</vt:lpstr>
      <vt:lpstr>Accessing Online Collections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British Columbia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UBC Library Annual Report to the Senate</dc:title>
  <dc:creator>UBC Library</dc:creator>
  <cp:lastModifiedBy>Miller, Katherine</cp:lastModifiedBy>
  <cp:revision>863</cp:revision>
  <cp:lastPrinted>2016-01-29T19:38:12Z</cp:lastPrinted>
  <dcterms:created xsi:type="dcterms:W3CDTF">2011-02-21T20:51:24Z</dcterms:created>
  <dcterms:modified xsi:type="dcterms:W3CDTF">2016-01-29T19:38:49Z</dcterms:modified>
</cp:coreProperties>
</file>