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7" r:id="rId2"/>
    <p:sldId id="258" r:id="rId3"/>
    <p:sldId id="259" r:id="rId4"/>
    <p:sldId id="260" r:id="rId5"/>
    <p:sldId id="261" r:id="rId6"/>
    <p:sldId id="263" r:id="rId7"/>
    <p:sldId id="262" r:id="rId8"/>
    <p:sldId id="264" r:id="rId9"/>
    <p:sldId id="265" r:id="rId10"/>
    <p:sldId id="266" r:id="rId11"/>
    <p:sldId id="269" r:id="rId12"/>
    <p:sldId id="270" r:id="rId13"/>
    <p:sldId id="271" r:id="rId14"/>
    <p:sldId id="267" r:id="rId15"/>
    <p:sldId id="272" r:id="rId16"/>
    <p:sldId id="273" r:id="rId17"/>
    <p:sldId id="274" r:id="rId18"/>
    <p:sldId id="275" r:id="rId19"/>
    <p:sldId id="276" r:id="rId20"/>
    <p:sldId id="26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5"/>
    <p:restoredTop sz="94599"/>
  </p:normalViewPr>
  <p:slideViewPr>
    <p:cSldViewPr snapToGrid="0" snapToObjects="1">
      <p:cViewPr varScale="1">
        <p:scale>
          <a:sx n="112" d="100"/>
          <a:sy n="112" d="100"/>
        </p:scale>
        <p:origin x="9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8395D6-27B7-E94F-9816-025AE4EA1BB3}"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8395D6-27B7-E94F-9816-025AE4EA1BB3}"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8395D6-27B7-E94F-9816-025AE4EA1BB3}"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8395D6-27B7-E94F-9816-025AE4EA1BB3}"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8395D6-27B7-E94F-9816-025AE4EA1BB3}"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8395D6-27B7-E94F-9816-025AE4EA1BB3}"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395D6-27B7-E94F-9816-025AE4EA1BB3}"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8395D6-27B7-E94F-9816-025AE4EA1BB3}"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8395D6-27B7-E94F-9816-025AE4EA1BB3}"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8395D6-27B7-E94F-9816-025AE4EA1BB3}"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48395D6-27B7-E94F-9816-025AE4EA1BB3}"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48395D6-27B7-E94F-9816-025AE4EA1BB3}" type="datetimeFigureOut">
              <a:rPr lang="en-US" smtClean="0"/>
              <a:t>12/5/17</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9927EF9-20DA-594C-A504-B6DD9E33B632}" type="slidenum">
              <a:rPr lang="en-US" smtClean="0"/>
              <a:t>‹#›</a:t>
            </a:fld>
            <a:endParaRPr lang="en-US"/>
          </a:p>
        </p:txBody>
      </p:sp>
    </p:spTree>
    <p:extLst>
      <p:ext uri="{BB962C8B-B14F-4D97-AF65-F5344CB8AC3E}">
        <p14:creationId xmlns:p14="http://schemas.microsoft.com/office/powerpoint/2010/main" val="9317000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993" y="1983491"/>
            <a:ext cx="10364451" cy="1596177"/>
          </a:xfrm>
        </p:spPr>
        <p:txBody>
          <a:bodyPr>
            <a:normAutofit/>
          </a:bodyPr>
          <a:lstStyle/>
          <a:p>
            <a:r>
              <a:rPr lang="en-US" sz="5400" dirty="0" smtClean="0">
                <a:latin typeface="Cambria" charset="0"/>
                <a:ea typeface="Cambria" charset="0"/>
                <a:cs typeface="Cambria" charset="0"/>
              </a:rPr>
              <a:t>Case 4- A chronic cough</a:t>
            </a:r>
            <a:endParaRPr lang="en-US" sz="5400" dirty="0">
              <a:latin typeface="Cambria" charset="0"/>
              <a:ea typeface="Cambria" charset="0"/>
              <a:cs typeface="Cambria" charset="0"/>
            </a:endParaRPr>
          </a:p>
        </p:txBody>
      </p:sp>
      <p:sp>
        <p:nvSpPr>
          <p:cNvPr id="3" name="Content Placeholder 2"/>
          <p:cNvSpPr>
            <a:spLocks noGrp="1"/>
          </p:cNvSpPr>
          <p:nvPr>
            <p:ph sz="quarter" idx="13"/>
          </p:nvPr>
        </p:nvSpPr>
        <p:spPr>
          <a:xfrm>
            <a:off x="1550504" y="3705561"/>
            <a:ext cx="8242852" cy="1900109"/>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latin typeface="Times New Roman" charset="0"/>
                <a:ea typeface="Times New Roman" charset="0"/>
                <a:cs typeface="Times New Roman" charset="0"/>
              </a:rPr>
              <a:t>Bacterial Pathogenesis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latin typeface="Times New Roman" charset="0"/>
                <a:ea typeface="Times New Roman" charset="0"/>
                <a:cs typeface="Times New Roman" charset="0"/>
              </a:rPr>
              <a:t>Path 417</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latin typeface="Times New Roman" charset="0"/>
                <a:ea typeface="Times New Roman" charset="0"/>
                <a:cs typeface="Times New Roman" charset="0"/>
              </a:rPr>
              <a:t>Sophia Sidi</a:t>
            </a:r>
            <a:endParaRPr lang="en-US" sz="2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8446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8" y="459279"/>
            <a:ext cx="10364451" cy="976745"/>
          </a:xfrm>
        </p:spPr>
        <p:txBody>
          <a:bodyPr>
            <a:normAutofit/>
          </a:bodyPr>
          <a:lstStyle/>
          <a:p>
            <a:r>
              <a:rPr lang="en-US" sz="4000" cap="none" dirty="0" err="1" smtClean="0">
                <a:latin typeface="Times New Roman" charset="0"/>
                <a:ea typeface="Times New Roman" charset="0"/>
                <a:cs typeface="Times New Roman" charset="0"/>
              </a:rPr>
              <a:t>BvgA</a:t>
            </a:r>
            <a:r>
              <a:rPr lang="en-US" sz="4000" cap="none" dirty="0" smtClean="0">
                <a:latin typeface="Times New Roman" charset="0"/>
                <a:ea typeface="Times New Roman" charset="0"/>
                <a:cs typeface="Times New Roman" charset="0"/>
              </a:rPr>
              <a:t>/S SYSTEM</a:t>
            </a:r>
            <a:endParaRPr lang="en-US" sz="4000" cap="none"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754380" y="1307089"/>
            <a:ext cx="11437620" cy="3424107"/>
          </a:xfrm>
        </p:spPr>
        <p:txBody>
          <a:bodyPr>
            <a:normAutofit/>
          </a:bodyPr>
          <a:lstStyle/>
          <a:p>
            <a:r>
              <a:rPr lang="en-US" cap="none" dirty="0" err="1" smtClean="0">
                <a:latin typeface="Times New Roman" charset="0"/>
                <a:ea typeface="Times New Roman" charset="0"/>
                <a:cs typeface="Times New Roman" charset="0"/>
              </a:rPr>
              <a:t>BvgA</a:t>
            </a:r>
            <a:r>
              <a:rPr lang="en-US" cap="none" dirty="0" smtClean="0">
                <a:latin typeface="Times New Roman" charset="0"/>
                <a:ea typeface="Times New Roman" charset="0"/>
                <a:cs typeface="Times New Roman" charset="0"/>
              </a:rPr>
              <a:t> and </a:t>
            </a:r>
            <a:r>
              <a:rPr lang="en-US" cap="none" dirty="0" err="1" smtClean="0">
                <a:latin typeface="Times New Roman" charset="0"/>
                <a:ea typeface="Times New Roman" charset="0"/>
                <a:cs typeface="Times New Roman" charset="0"/>
              </a:rPr>
              <a:t>BvgS</a:t>
            </a:r>
            <a:r>
              <a:rPr lang="en-US" cap="none" dirty="0" smtClean="0">
                <a:latin typeface="Times New Roman" charset="0"/>
                <a:ea typeface="Times New Roman" charset="0"/>
                <a:cs typeface="Times New Roman" charset="0"/>
              </a:rPr>
              <a:t> are members of a signal transduction system that are able to control phenotypic modulation and phase variation of the bacteria according to its environment.</a:t>
            </a:r>
          </a:p>
          <a:p>
            <a:pPr lvl="1"/>
            <a:r>
              <a:rPr lang="en-US" sz="2000" cap="none" dirty="0" err="1" smtClean="0">
                <a:latin typeface="Times New Roman" charset="0"/>
                <a:ea typeface="Times New Roman" charset="0"/>
                <a:cs typeface="Times New Roman" charset="0"/>
              </a:rPr>
              <a:t>BvgS</a:t>
            </a:r>
            <a:r>
              <a:rPr lang="en-US" sz="2000" cap="none" dirty="0" smtClean="0">
                <a:latin typeface="Times New Roman" charset="0"/>
                <a:ea typeface="Times New Roman" charset="0"/>
                <a:cs typeface="Times New Roman" charset="0"/>
              </a:rPr>
              <a:t>: inner membrane protein that senses environmental cues. At optimal temp and in the absence of modulators, the sensor protein undergoes auto-phosphorylation.</a:t>
            </a:r>
          </a:p>
          <a:p>
            <a:pPr lvl="1"/>
            <a:r>
              <a:rPr lang="en-US" sz="2000" cap="none" dirty="0" err="1" smtClean="0">
                <a:latin typeface="Times New Roman" charset="0"/>
                <a:ea typeface="Times New Roman" charset="0"/>
                <a:cs typeface="Times New Roman" charset="0"/>
              </a:rPr>
              <a:t>BvgA</a:t>
            </a:r>
            <a:r>
              <a:rPr lang="en-US" sz="2000" cap="none" dirty="0" smtClean="0">
                <a:latin typeface="Times New Roman" charset="0"/>
                <a:ea typeface="Times New Roman" charset="0"/>
                <a:cs typeface="Times New Roman" charset="0"/>
              </a:rPr>
              <a:t> is a transcriptional activator. Phosphorylation activates it and increases expression of virulence activated genes.</a:t>
            </a:r>
          </a:p>
          <a:p>
            <a:pPr lvl="1"/>
            <a:r>
              <a:rPr lang="en-US" sz="2000" cap="none" dirty="0" err="1" smtClean="0">
                <a:latin typeface="Times New Roman" charset="0"/>
                <a:ea typeface="Times New Roman" charset="0"/>
                <a:cs typeface="Times New Roman" charset="0"/>
              </a:rPr>
              <a:t>BvgR</a:t>
            </a:r>
            <a:r>
              <a:rPr lang="en-US" sz="2000" cap="none" dirty="0" smtClean="0">
                <a:latin typeface="Times New Roman" charset="0"/>
                <a:ea typeface="Times New Roman" charset="0"/>
                <a:cs typeface="Times New Roman" charset="0"/>
              </a:rPr>
              <a:t>: a transcriptional regulator that represses virulence repressed genes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440" y="4231480"/>
            <a:ext cx="5242560" cy="2626519"/>
          </a:xfrm>
          <a:prstGeom prst="rect">
            <a:avLst/>
          </a:prstGeom>
        </p:spPr>
      </p:pic>
      <p:sp>
        <p:nvSpPr>
          <p:cNvPr id="5" name="TextBox 4"/>
          <p:cNvSpPr txBox="1"/>
          <p:nvPr/>
        </p:nvSpPr>
        <p:spPr>
          <a:xfrm>
            <a:off x="754380" y="4231480"/>
            <a:ext cx="6195060" cy="984885"/>
          </a:xfrm>
          <a:prstGeom prst="rect">
            <a:avLst/>
          </a:prstGeom>
          <a:noFill/>
        </p:spPr>
        <p:txBody>
          <a:bodyPr wrap="square" rtlCol="0">
            <a:spAutoFit/>
          </a:bodyPr>
          <a:lstStyle/>
          <a:p>
            <a:pPr marL="285750" indent="-285750">
              <a:buFont typeface="Arial" charset="0"/>
              <a:buChar char="•"/>
            </a:pPr>
            <a:r>
              <a:rPr lang="en-US" sz="2000" dirty="0">
                <a:latin typeface="Baghdad" charset="-78"/>
                <a:ea typeface="Baghdad" charset="-78"/>
                <a:cs typeface="Baghdad" charset="-78"/>
              </a:rPr>
              <a:t>When conditions are not optimal, this system is inactivated.</a:t>
            </a:r>
          </a:p>
          <a:p>
            <a:endParaRPr lang="en-US" dirty="0"/>
          </a:p>
        </p:txBody>
      </p:sp>
    </p:spTree>
    <p:extLst>
      <p:ext uri="{BB962C8B-B14F-4D97-AF65-F5344CB8AC3E}">
        <p14:creationId xmlns:p14="http://schemas.microsoft.com/office/powerpoint/2010/main" val="117618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324" y="1032537"/>
            <a:ext cx="3848726" cy="194283"/>
          </a:xfrm>
        </p:spPr>
        <p:txBody>
          <a:bodyPr>
            <a:noAutofit/>
          </a:bodyPr>
          <a:lstStyle/>
          <a:p>
            <a:r>
              <a:rPr lang="en-US" sz="4400" dirty="0" smtClean="0">
                <a:latin typeface="Times New Roman" charset="0"/>
                <a:ea typeface="Times New Roman" charset="0"/>
                <a:cs typeface="Times New Roman" charset="0"/>
              </a:rPr>
              <a:t>Toxins- 1</a:t>
            </a:r>
            <a:endParaRPr lang="en-US" sz="44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274320" y="1950532"/>
            <a:ext cx="6356650" cy="4804598"/>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b="1" dirty="0" smtClean="0">
                <a:latin typeface="Times New Roman" charset="0"/>
                <a:ea typeface="Times New Roman" charset="0"/>
                <a:cs typeface="Times New Roman" charset="0"/>
              </a:rPr>
              <a:t>Pertussis toxin</a:t>
            </a:r>
          </a:p>
          <a:p>
            <a:pPr>
              <a:lnSpc>
                <a:spcPct val="160000"/>
              </a:lnSpc>
              <a:spcBef>
                <a:spcPts val="0"/>
              </a:spcBef>
              <a:buClrTx/>
            </a:pPr>
            <a:r>
              <a:rPr lang="en-US" sz="2400" cap="none" dirty="0" smtClean="0">
                <a:latin typeface="Times New Roman" charset="0"/>
                <a:ea typeface="Times New Roman" charset="0"/>
                <a:cs typeface="Times New Roman" charset="0"/>
              </a:rPr>
              <a:t>Lymphocytosis promoting factor and an ADP-</a:t>
            </a:r>
            <a:r>
              <a:rPr lang="en-US" sz="2400" cap="none" dirty="0" err="1" smtClean="0">
                <a:latin typeface="Times New Roman" charset="0"/>
                <a:ea typeface="Times New Roman" charset="0"/>
                <a:cs typeface="Times New Roman" charset="0"/>
              </a:rPr>
              <a:t>ribosylating</a:t>
            </a:r>
            <a:r>
              <a:rPr lang="en-US" sz="2400" cap="none" dirty="0" smtClean="0">
                <a:latin typeface="Times New Roman" charset="0"/>
                <a:ea typeface="Times New Roman" charset="0"/>
                <a:cs typeface="Times New Roman" charset="0"/>
              </a:rPr>
              <a:t> AB5 type toxin</a:t>
            </a:r>
          </a:p>
          <a:p>
            <a:pPr>
              <a:lnSpc>
                <a:spcPct val="160000"/>
              </a:lnSpc>
              <a:spcBef>
                <a:spcPts val="0"/>
              </a:spcBef>
              <a:buClrTx/>
            </a:pPr>
            <a:r>
              <a:rPr lang="en-US" sz="2400" cap="none" dirty="0" smtClean="0">
                <a:latin typeface="Times New Roman" charset="0"/>
                <a:ea typeface="Times New Roman" charset="0"/>
                <a:cs typeface="Times New Roman" charset="0"/>
              </a:rPr>
              <a:t>Toxin can bind any sialic acid glycoprotein and enters the cell via endocytosis.</a:t>
            </a:r>
          </a:p>
          <a:p>
            <a:pPr>
              <a:lnSpc>
                <a:spcPct val="160000"/>
              </a:lnSpc>
              <a:spcBef>
                <a:spcPts val="0"/>
              </a:spcBef>
              <a:buClrTx/>
            </a:pPr>
            <a:r>
              <a:rPr lang="en-US" sz="2400" cap="none" dirty="0" smtClean="0">
                <a:latin typeface="Times New Roman" charset="0"/>
                <a:ea typeface="Times New Roman" charset="0"/>
                <a:cs typeface="Times New Roman" charset="0"/>
              </a:rPr>
              <a:t>Can inhibit adenylate cyclase activity and G protein enzyme regulated pathways causing an impaired immune response</a:t>
            </a:r>
          </a:p>
          <a:p>
            <a:pPr lvl="1">
              <a:lnSpc>
                <a:spcPct val="160000"/>
              </a:lnSpc>
              <a:spcBef>
                <a:spcPts val="0"/>
              </a:spcBef>
              <a:buClrTx/>
            </a:pPr>
            <a:r>
              <a:rPr lang="en-US" sz="2400" cap="none" dirty="0" smtClean="0">
                <a:latin typeface="Times New Roman" charset="0"/>
                <a:ea typeface="Times New Roman" charset="0"/>
                <a:cs typeface="Times New Roman" charset="0"/>
              </a:rPr>
              <a:t>Inhibits migration of neutrophils, monocytes and lymphocytes.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960" y="2106303"/>
            <a:ext cx="5654040" cy="4751697"/>
          </a:xfrm>
          <a:prstGeom prst="rect">
            <a:avLst/>
          </a:prstGeom>
        </p:spPr>
      </p:pic>
    </p:spTree>
    <p:extLst>
      <p:ext uri="{BB962C8B-B14F-4D97-AF65-F5344CB8AC3E}">
        <p14:creationId xmlns:p14="http://schemas.microsoft.com/office/powerpoint/2010/main" val="207402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344" y="764378"/>
            <a:ext cx="5451166" cy="672401"/>
          </a:xfrm>
        </p:spPr>
        <p:txBody>
          <a:bodyPr>
            <a:noAutofit/>
          </a:bodyPr>
          <a:lstStyle/>
          <a:p>
            <a:r>
              <a:rPr lang="en-US" sz="4400" dirty="0" smtClean="0">
                <a:latin typeface="Times New Roman" charset="0"/>
                <a:ea typeface="Times New Roman" charset="0"/>
                <a:cs typeface="Times New Roman" charset="0"/>
              </a:rPr>
              <a:t>Toxins- 2</a:t>
            </a:r>
            <a:endParaRPr lang="en-US" sz="44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147964" y="1436779"/>
            <a:ext cx="8218796" cy="5421221"/>
          </a:xfrm>
        </p:spPr>
        <p:txBody>
          <a:bodyPr>
            <a:no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1800" b="1" dirty="0" smtClean="0">
                <a:latin typeface="Times New Roman" charset="0"/>
                <a:ea typeface="Times New Roman" charset="0"/>
                <a:cs typeface="Times New Roman" charset="0"/>
              </a:rPr>
              <a:t>Tracheal </a:t>
            </a:r>
            <a:r>
              <a:rPr lang="en-US" sz="1800" b="1" dirty="0" err="1" smtClean="0">
                <a:latin typeface="Times New Roman" charset="0"/>
                <a:ea typeface="Times New Roman" charset="0"/>
                <a:cs typeface="Times New Roman" charset="0"/>
              </a:rPr>
              <a:t>cytotoxin</a:t>
            </a:r>
            <a:endParaRPr lang="en-US" sz="1800" b="1" dirty="0" smtClean="0">
              <a:latin typeface="Times New Roman" charset="0"/>
              <a:ea typeface="Times New Roman" charset="0"/>
              <a:cs typeface="Times New Roman" charset="0"/>
            </a:endParaRPr>
          </a:p>
          <a:p>
            <a:pPr>
              <a:lnSpc>
                <a:spcPct val="150000"/>
              </a:lnSpc>
              <a:spcBef>
                <a:spcPts val="0"/>
              </a:spcBef>
              <a:buClrTx/>
            </a:pPr>
            <a:r>
              <a:rPr lang="en-US" sz="1800" cap="none" dirty="0" smtClean="0">
                <a:latin typeface="Times New Roman" charset="0"/>
                <a:ea typeface="Times New Roman" charset="0"/>
                <a:cs typeface="Times New Roman" charset="0"/>
              </a:rPr>
              <a:t>Fragment of Bordetella peptidoglycan.</a:t>
            </a:r>
          </a:p>
          <a:p>
            <a:pPr>
              <a:lnSpc>
                <a:spcPct val="150000"/>
              </a:lnSpc>
              <a:spcBef>
                <a:spcPts val="0"/>
              </a:spcBef>
              <a:buClrTx/>
            </a:pPr>
            <a:r>
              <a:rPr lang="en-US" sz="1800" cap="none" dirty="0" smtClean="0">
                <a:latin typeface="Times New Roman" charset="0"/>
                <a:ea typeface="Times New Roman" charset="0"/>
                <a:cs typeface="Times New Roman" charset="0"/>
              </a:rPr>
              <a:t>Destroys ciliated epithelial cells in the respiratory tract, supporting attachment.</a:t>
            </a:r>
          </a:p>
          <a:p>
            <a:pPr lvl="1">
              <a:lnSpc>
                <a:spcPct val="150000"/>
              </a:lnSpc>
              <a:spcBef>
                <a:spcPts val="0"/>
              </a:spcBef>
              <a:buClrTx/>
            </a:pPr>
            <a:r>
              <a:rPr lang="en-US" cap="none" dirty="0" smtClean="0">
                <a:latin typeface="Times New Roman" charset="0"/>
                <a:ea typeface="Times New Roman" charset="0"/>
                <a:cs typeface="Times New Roman" charset="0"/>
              </a:rPr>
              <a:t>Cilia beating is prevented, making it difficult to clear debris from the respiratory tract causing coughing.</a:t>
            </a:r>
          </a:p>
          <a:p>
            <a:pPr>
              <a:lnSpc>
                <a:spcPct val="150000"/>
              </a:lnSpc>
              <a:spcBef>
                <a:spcPts val="0"/>
              </a:spcBef>
              <a:buClrTx/>
            </a:pPr>
            <a:r>
              <a:rPr lang="en-US" sz="1800" cap="none" dirty="0" smtClean="0">
                <a:latin typeface="Times New Roman" charset="0"/>
                <a:ea typeface="Times New Roman" charset="0"/>
                <a:cs typeface="Times New Roman" charset="0"/>
              </a:rPr>
              <a:t>Inhibits DNA synthesis, therefore inducing production of IL-1 and nitric oxide.</a:t>
            </a:r>
          </a:p>
          <a:p>
            <a:pPr>
              <a:lnSpc>
                <a:spcPct val="150000"/>
              </a:lnSpc>
              <a:spcBef>
                <a:spcPts val="0"/>
              </a:spcBef>
              <a:buClrTx/>
            </a:pPr>
            <a:r>
              <a:rPr lang="en-US" sz="1800" cap="none" dirty="0" smtClean="0">
                <a:latin typeface="Times New Roman" charset="0"/>
                <a:ea typeface="Times New Roman" charset="0"/>
                <a:cs typeface="Times New Roman" charset="0"/>
              </a:rPr>
              <a:t>Also causes mitochondrial damage, disruption to tight junctions, and cell </a:t>
            </a:r>
            <a:r>
              <a:rPr lang="en-US" sz="1800" cap="none" dirty="0" err="1" smtClean="0">
                <a:latin typeface="Times New Roman" charset="0"/>
                <a:ea typeface="Times New Roman" charset="0"/>
                <a:cs typeface="Times New Roman" charset="0"/>
              </a:rPr>
              <a:t>blebbing</a:t>
            </a:r>
            <a:r>
              <a:rPr lang="en-US" sz="1800" cap="none" dirty="0" smtClean="0">
                <a:latin typeface="Times New Roman" charset="0"/>
                <a:ea typeface="Times New Roman" charset="0"/>
                <a:cs typeface="Times New Roman" charset="0"/>
              </a:rPr>
              <a:t>.</a:t>
            </a:r>
          </a:p>
          <a:p>
            <a:pPr marL="0" indent="0">
              <a:lnSpc>
                <a:spcPct val="150000"/>
              </a:lnSpc>
              <a:spcBef>
                <a:spcPts val="0"/>
              </a:spcBef>
              <a:buClrTx/>
              <a:buNone/>
            </a:pPr>
            <a:r>
              <a:rPr lang="en-US" sz="1800" b="1" cap="none" dirty="0" smtClean="0">
                <a:latin typeface="Times New Roman" charset="0"/>
                <a:ea typeface="Times New Roman" charset="0"/>
                <a:cs typeface="Times New Roman" charset="0"/>
              </a:rPr>
              <a:t>ADENYLATE CYCLASE</a:t>
            </a:r>
          </a:p>
          <a:p>
            <a:pPr>
              <a:lnSpc>
                <a:spcPct val="150000"/>
              </a:lnSpc>
              <a:spcBef>
                <a:spcPts val="0"/>
              </a:spcBef>
              <a:buClrTx/>
            </a:pPr>
            <a:r>
              <a:rPr lang="en-US" sz="1800" cap="none" dirty="0" smtClean="0">
                <a:latin typeface="Times New Roman" charset="0"/>
                <a:ea typeface="Times New Roman" charset="0"/>
                <a:cs typeface="Times New Roman" charset="0"/>
              </a:rPr>
              <a:t>Express hemolytic and calmodulin-dependent activities that mediate binding and internalization of toxins into cell.</a:t>
            </a:r>
          </a:p>
          <a:p>
            <a:pPr>
              <a:lnSpc>
                <a:spcPct val="150000"/>
              </a:lnSpc>
              <a:spcBef>
                <a:spcPts val="0"/>
              </a:spcBef>
              <a:buClrTx/>
            </a:pPr>
            <a:r>
              <a:rPr lang="en-US" sz="1800" cap="none" dirty="0" smtClean="0">
                <a:latin typeface="Times New Roman" charset="0"/>
                <a:ea typeface="Times New Roman" charset="0"/>
                <a:cs typeface="Times New Roman" charset="0"/>
              </a:rPr>
              <a:t>Secretion of toxin depends on </a:t>
            </a:r>
            <a:r>
              <a:rPr lang="en-US" sz="1800" cap="none" dirty="0" err="1" smtClean="0">
                <a:latin typeface="Times New Roman" charset="0"/>
                <a:ea typeface="Times New Roman" charset="0"/>
                <a:cs typeface="Times New Roman" charset="0"/>
              </a:rPr>
              <a:t>CyaB</a:t>
            </a:r>
            <a:r>
              <a:rPr lang="en-US" sz="1800" cap="none" dirty="0" smtClean="0">
                <a:latin typeface="Times New Roman" charset="0"/>
                <a:ea typeface="Times New Roman" charset="0"/>
                <a:cs typeface="Times New Roman" charset="0"/>
              </a:rPr>
              <a:t>, </a:t>
            </a:r>
            <a:r>
              <a:rPr lang="en-US" sz="1800" cap="none" dirty="0" err="1" smtClean="0">
                <a:latin typeface="Times New Roman" charset="0"/>
                <a:ea typeface="Times New Roman" charset="0"/>
                <a:cs typeface="Times New Roman" charset="0"/>
              </a:rPr>
              <a:t>CyaD</a:t>
            </a:r>
            <a:r>
              <a:rPr lang="en-US" sz="1800" cap="none" dirty="0" smtClean="0">
                <a:latin typeface="Times New Roman" charset="0"/>
                <a:ea typeface="Times New Roman" charset="0"/>
                <a:cs typeface="Times New Roman" charset="0"/>
              </a:rPr>
              <a:t>, and </a:t>
            </a:r>
            <a:r>
              <a:rPr lang="en-US" sz="1800" cap="none" dirty="0" err="1" smtClean="0">
                <a:latin typeface="Times New Roman" charset="0"/>
                <a:ea typeface="Times New Roman" charset="0"/>
                <a:cs typeface="Times New Roman" charset="0"/>
              </a:rPr>
              <a:t>CyaE</a:t>
            </a:r>
            <a:r>
              <a:rPr lang="en-US" sz="1800" cap="none" dirty="0" smtClean="0">
                <a:latin typeface="Times New Roman" charset="0"/>
                <a:ea typeface="Times New Roman" charset="0"/>
                <a:cs typeface="Times New Roman" charset="0"/>
              </a:rPr>
              <a:t>.</a:t>
            </a:r>
          </a:p>
          <a:p>
            <a:pPr>
              <a:lnSpc>
                <a:spcPct val="150000"/>
              </a:lnSpc>
              <a:spcBef>
                <a:spcPts val="0"/>
              </a:spcBef>
              <a:buClrTx/>
            </a:pPr>
            <a:r>
              <a:rPr lang="en-US" sz="1800" cap="none" dirty="0" smtClean="0">
                <a:latin typeface="Times New Roman" charset="0"/>
                <a:ea typeface="Times New Roman" charset="0"/>
                <a:cs typeface="Times New Roman" charset="0"/>
              </a:rPr>
              <a:t>Responsible for apoptosis and morphological cell changes.</a:t>
            </a:r>
            <a:endParaRPr lang="en-US" sz="1800" cap="none" dirty="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760" y="1965281"/>
            <a:ext cx="3825240" cy="2868930"/>
          </a:xfrm>
          <a:prstGeom prst="rect">
            <a:avLst/>
          </a:prstGeom>
        </p:spPr>
      </p:pic>
    </p:spTree>
    <p:extLst>
      <p:ext uri="{BB962C8B-B14F-4D97-AF65-F5344CB8AC3E}">
        <p14:creationId xmlns:p14="http://schemas.microsoft.com/office/powerpoint/2010/main" val="24944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083" y="349576"/>
            <a:ext cx="4106460" cy="1192354"/>
          </a:xfrm>
        </p:spPr>
        <p:txBody>
          <a:bodyPr/>
          <a:lstStyle/>
          <a:p>
            <a:r>
              <a:rPr lang="en-US" dirty="0" smtClean="0">
                <a:latin typeface="Times New Roman" charset="0"/>
                <a:ea typeface="Times New Roman" charset="0"/>
                <a:cs typeface="Times New Roman" charset="0"/>
              </a:rPr>
              <a:t>Adhesins</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705747" y="1329643"/>
            <a:ext cx="7064189" cy="4948108"/>
          </a:xfrm>
        </p:spPr>
        <p:txBody>
          <a:bodyPr>
            <a:noAutofit/>
          </a:bodyPr>
          <a:lstStyle/>
          <a:p>
            <a:r>
              <a:rPr lang="en-US" cap="none" dirty="0" smtClean="0">
                <a:latin typeface="Times New Roman" charset="0"/>
                <a:ea typeface="Times New Roman" charset="0"/>
                <a:cs typeface="Times New Roman" charset="0"/>
              </a:rPr>
              <a:t>Filamentous hemagglutinin (FHA)</a:t>
            </a:r>
          </a:p>
          <a:p>
            <a:pPr lvl="1"/>
            <a:r>
              <a:rPr lang="en-US" sz="2000" cap="none" dirty="0" smtClean="0">
                <a:latin typeface="Times New Roman" charset="0"/>
                <a:ea typeface="Times New Roman" charset="0"/>
                <a:cs typeface="Times New Roman" charset="0"/>
              </a:rPr>
              <a:t>Creates filamentous structures on a cell surface and expresses 3 calcium, heparin, and integrin binding types.</a:t>
            </a:r>
          </a:p>
          <a:p>
            <a:pPr lvl="1"/>
            <a:r>
              <a:rPr lang="en-US" sz="2000" cap="none" dirty="0" smtClean="0">
                <a:latin typeface="Times New Roman" charset="0"/>
                <a:ea typeface="Times New Roman" charset="0"/>
                <a:cs typeface="Times New Roman" charset="0"/>
              </a:rPr>
              <a:t>Allows bacterium to bind various cells and extracellular structures in the respiratory tract.</a:t>
            </a:r>
          </a:p>
          <a:p>
            <a:r>
              <a:rPr lang="en-US" cap="none" dirty="0" smtClean="0">
                <a:latin typeface="Times New Roman" charset="0"/>
                <a:ea typeface="Times New Roman" charset="0"/>
                <a:cs typeface="Times New Roman" charset="0"/>
              </a:rPr>
              <a:t>Fimbriae</a:t>
            </a:r>
          </a:p>
          <a:p>
            <a:pPr lvl="1"/>
            <a:r>
              <a:rPr lang="en-US" sz="2000" cap="none" dirty="0" err="1" smtClean="0">
                <a:latin typeface="Times New Roman" charset="0"/>
                <a:ea typeface="Times New Roman" charset="0"/>
                <a:cs typeface="Times New Roman" charset="0"/>
              </a:rPr>
              <a:t>FimD</a:t>
            </a:r>
            <a:r>
              <a:rPr lang="en-US" sz="2000" cap="none" dirty="0" smtClean="0">
                <a:latin typeface="Times New Roman" charset="0"/>
                <a:ea typeface="Times New Roman" charset="0"/>
                <a:cs typeface="Times New Roman" charset="0"/>
              </a:rPr>
              <a:t> subunit of the </a:t>
            </a:r>
            <a:r>
              <a:rPr lang="en-US" sz="2000" cap="none" dirty="0" err="1" smtClean="0">
                <a:latin typeface="Times New Roman" charset="0"/>
                <a:ea typeface="Times New Roman" charset="0"/>
                <a:cs typeface="Times New Roman" charset="0"/>
              </a:rPr>
              <a:t>fibriae</a:t>
            </a:r>
            <a:r>
              <a:rPr lang="en-US" sz="2000" cap="none" dirty="0" smtClean="0">
                <a:latin typeface="Times New Roman" charset="0"/>
                <a:ea typeface="Times New Roman" charset="0"/>
                <a:cs typeface="Times New Roman" charset="0"/>
              </a:rPr>
              <a:t> mediates binding to VLA-5 integrin, inducing upregulation of CR3.</a:t>
            </a:r>
          </a:p>
          <a:p>
            <a:pPr lvl="1"/>
            <a:r>
              <a:rPr lang="en-US" sz="2000" cap="none" dirty="0" smtClean="0">
                <a:latin typeface="Times New Roman" charset="0"/>
                <a:ea typeface="Times New Roman" charset="0"/>
                <a:cs typeface="Times New Roman" charset="0"/>
              </a:rPr>
              <a:t>Play a role in laryngeal mucosa infection.</a:t>
            </a:r>
          </a:p>
          <a:p>
            <a:r>
              <a:rPr lang="en-US" cap="none" dirty="0" err="1" smtClean="0">
                <a:latin typeface="Times New Roman" charset="0"/>
                <a:ea typeface="Times New Roman" charset="0"/>
                <a:cs typeface="Times New Roman" charset="0"/>
              </a:rPr>
              <a:t>Pertactin</a:t>
            </a:r>
            <a:endParaRPr lang="en-US" cap="none" dirty="0" smtClean="0">
              <a:latin typeface="Times New Roman" charset="0"/>
              <a:ea typeface="Times New Roman" charset="0"/>
              <a:cs typeface="Times New Roman" charset="0"/>
            </a:endParaRPr>
          </a:p>
          <a:p>
            <a:pPr lvl="1"/>
            <a:r>
              <a:rPr lang="en-US" sz="2000" cap="none" dirty="0" smtClean="0">
                <a:latin typeface="Times New Roman" charset="0"/>
                <a:ea typeface="Times New Roman" charset="0"/>
                <a:cs typeface="Times New Roman" charset="0"/>
              </a:rPr>
              <a:t>Outer membrane </a:t>
            </a:r>
            <a:r>
              <a:rPr lang="en-US" sz="2000" cap="none" dirty="0" err="1" smtClean="0">
                <a:latin typeface="Times New Roman" charset="0"/>
                <a:ea typeface="Times New Roman" charset="0"/>
                <a:cs typeface="Times New Roman" charset="0"/>
              </a:rPr>
              <a:t>autotransporter</a:t>
            </a:r>
            <a:r>
              <a:rPr lang="en-US" sz="2000" cap="none" dirty="0" smtClean="0">
                <a:latin typeface="Times New Roman" charset="0"/>
                <a:ea typeface="Times New Roman" charset="0"/>
                <a:cs typeface="Times New Roman" charset="0"/>
              </a:rPr>
              <a:t> protein.</a:t>
            </a:r>
          </a:p>
          <a:p>
            <a:pPr lvl="1"/>
            <a:r>
              <a:rPr lang="en-US" sz="2000" cap="none" dirty="0" smtClean="0">
                <a:latin typeface="Times New Roman" charset="0"/>
                <a:ea typeface="Times New Roman" charset="0"/>
                <a:cs typeface="Times New Roman" charset="0"/>
              </a:rPr>
              <a:t>Mediates resistance to neutrophil mediated clearance therefore promoting persistence in the respiratory tract</a:t>
            </a:r>
          </a:p>
          <a:p>
            <a:pPr lvl="1"/>
            <a:endParaRPr lang="en-US" sz="2000" cap="none" dirty="0" smtClean="0">
              <a:latin typeface="Times New Roman" charset="0"/>
              <a:ea typeface="Times New Roman" charset="0"/>
              <a:cs typeface="Times New Roman"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9543" y="1218857"/>
            <a:ext cx="3852883" cy="4267543"/>
          </a:xfrm>
          <a:prstGeom prst="rect">
            <a:avLst/>
          </a:prstGeom>
        </p:spPr>
      </p:pic>
    </p:spTree>
    <p:extLst>
      <p:ext uri="{BB962C8B-B14F-4D97-AF65-F5344CB8AC3E}">
        <p14:creationId xmlns:p14="http://schemas.microsoft.com/office/powerpoint/2010/main" val="61664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551740"/>
            <a:ext cx="10363825" cy="1815352"/>
          </a:xfrm>
        </p:spPr>
        <p:txBody>
          <a:bodyPr>
            <a:normAutofit/>
          </a:bodyPr>
          <a:lstStyle/>
          <a:p>
            <a:r>
              <a:rPr lang="en-US" sz="4400" dirty="0" smtClean="0">
                <a:latin typeface="Times New Roman" charset="0"/>
                <a:ea typeface="Times New Roman" charset="0"/>
                <a:cs typeface="Times New Roman" charset="0"/>
              </a:rPr>
              <a:t>3. Multiplication and spread</a:t>
            </a:r>
            <a:endParaRPr lang="en-US" sz="44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lstStyle/>
          <a:p>
            <a:pPr marL="0" indent="0" algn="ctr">
              <a:buNone/>
            </a:pPr>
            <a:r>
              <a:rPr lang="en-US" sz="2800" cap="none" dirty="0" smtClean="0">
                <a:latin typeface="Times New Roman" charset="0"/>
                <a:ea typeface="Times New Roman" charset="0"/>
                <a:cs typeface="Times New Roman" charset="0"/>
              </a:rPr>
              <a:t>Does the organism remain extracellular or do they enter into cells and what are the molecular and cellular determinants of these events? Do the bacteria remain at the entry site or do they spread beyond the initial site i.e. are there secondary sites of infection and why do the bacteria hone in on these particular secondary sites?</a:t>
            </a:r>
          </a:p>
          <a:p>
            <a:endParaRPr lang="en-US"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3622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869179" y="5166256"/>
            <a:ext cx="4088382" cy="1325880"/>
          </a:xfrm>
        </p:spPr>
        <p:txBody>
          <a:bodyPr>
            <a:noAutofit/>
          </a:bodyPr>
          <a:lstStyle/>
          <a:p>
            <a:r>
              <a:rPr lang="en-US" sz="1800" cap="none" dirty="0" smtClean="0">
                <a:latin typeface="Times New Roman" charset="0"/>
                <a:ea typeface="Times New Roman" charset="0"/>
                <a:cs typeface="Times New Roman" charset="0"/>
                <a:sym typeface="Wingdings"/>
              </a:rPr>
              <a:t>As they accumulates, they can produce a biofilm and exopolysaccharide matrix, making them resistant to host immune responses.</a:t>
            </a:r>
          </a:p>
        </p:txBody>
      </p:sp>
      <p:sp>
        <p:nvSpPr>
          <p:cNvPr id="4" name="TextBox 3"/>
          <p:cNvSpPr txBox="1"/>
          <p:nvPr/>
        </p:nvSpPr>
        <p:spPr>
          <a:xfrm>
            <a:off x="1091564" y="537559"/>
            <a:ext cx="7555230" cy="4270400"/>
          </a:xfrm>
          <a:prstGeom prst="rect">
            <a:avLst/>
          </a:prstGeom>
          <a:noFill/>
        </p:spPr>
        <p:txBody>
          <a:bodyPr wrap="square" rtlCol="0">
            <a:spAutoFit/>
          </a:bodyPr>
          <a:lstStyle/>
          <a:p>
            <a:pPr marL="285750" indent="-285750">
              <a:spcBef>
                <a:spcPts val="500"/>
              </a:spcBef>
              <a:spcAft>
                <a:spcPts val="500"/>
              </a:spcAft>
              <a:buFont typeface="Arial" charset="0"/>
              <a:buChar char="•"/>
            </a:pPr>
            <a:r>
              <a:rPr lang="en-US" dirty="0">
                <a:latin typeface="Times New Roman" charset="0"/>
                <a:ea typeface="Times New Roman" charset="0"/>
                <a:cs typeface="Times New Roman" charset="0"/>
                <a:sym typeface="Wingdings"/>
              </a:rPr>
              <a:t>Extracellular pathogen that resides on external surface of ciliated mucous membranes in respiratory tract.</a:t>
            </a:r>
            <a:endParaRPr lang="en-US" dirty="0">
              <a:latin typeface="Times New Roman" charset="0"/>
              <a:ea typeface="Times New Roman" charset="0"/>
              <a:cs typeface="Times New Roman" charset="0"/>
            </a:endParaRPr>
          </a:p>
          <a:p>
            <a:pPr marL="285750" indent="-285750">
              <a:spcBef>
                <a:spcPts val="500"/>
              </a:spcBef>
              <a:spcAft>
                <a:spcPts val="500"/>
              </a:spcAft>
              <a:buFont typeface="Arial" charset="0"/>
              <a:buChar char="•"/>
            </a:pPr>
            <a:r>
              <a:rPr lang="en-US" dirty="0">
                <a:latin typeface="Times New Roman" charset="0"/>
                <a:ea typeface="Times New Roman" charset="0"/>
                <a:cs typeface="Times New Roman" charset="0"/>
              </a:rPr>
              <a:t>Rapidly divides within the first few weeks while adhered to the epithelial cells of the respiratory tract, spreading across mucous membranes.</a:t>
            </a:r>
          </a:p>
          <a:p>
            <a:pPr marL="285750" indent="-285750">
              <a:spcBef>
                <a:spcPts val="500"/>
              </a:spcBef>
              <a:spcAft>
                <a:spcPts val="500"/>
              </a:spcAft>
              <a:buFont typeface="Arial" charset="0"/>
              <a:buChar char="•"/>
            </a:pPr>
            <a:r>
              <a:rPr lang="en-US" dirty="0">
                <a:latin typeface="Times New Roman" charset="0"/>
                <a:ea typeface="Times New Roman" charset="0"/>
                <a:cs typeface="Times New Roman" charset="0"/>
              </a:rPr>
              <a:t>Path: Nasopharynx</a:t>
            </a:r>
            <a:r>
              <a:rPr lang="en-US" dirty="0">
                <a:latin typeface="Times New Roman" charset="0"/>
                <a:ea typeface="Times New Roman" charset="0"/>
                <a:cs typeface="Times New Roman" charset="0"/>
                <a:sym typeface="Wingdings"/>
              </a:rPr>
              <a:t> Trachea  Bronchi  Bronchioles (lungs)</a:t>
            </a:r>
          </a:p>
          <a:p>
            <a:pPr marL="285750" indent="-285750">
              <a:spcBef>
                <a:spcPts val="500"/>
              </a:spcBef>
              <a:spcAft>
                <a:spcPts val="500"/>
              </a:spcAft>
              <a:buFont typeface="Arial" charset="0"/>
              <a:buChar char="•"/>
            </a:pPr>
            <a:r>
              <a:rPr lang="en-US" dirty="0">
                <a:latin typeface="Times New Roman" charset="0"/>
                <a:ea typeface="Times New Roman" charset="0"/>
                <a:cs typeface="Times New Roman" charset="0"/>
                <a:sym typeface="Wingdings"/>
              </a:rPr>
              <a:t>Virulence factors discussed previously, allow bacteria to survive and thrive in the respiratory tract.</a:t>
            </a:r>
          </a:p>
          <a:p>
            <a:pPr marL="285750" indent="-285750">
              <a:spcBef>
                <a:spcPts val="500"/>
              </a:spcBef>
              <a:spcAft>
                <a:spcPts val="500"/>
              </a:spcAft>
              <a:buFont typeface="Arial" charset="0"/>
              <a:buChar char="•"/>
            </a:pPr>
            <a:r>
              <a:rPr lang="en-US" dirty="0">
                <a:latin typeface="Times New Roman" charset="0"/>
                <a:ea typeface="Times New Roman" charset="0"/>
                <a:cs typeface="Times New Roman" charset="0"/>
                <a:sym typeface="Wingdings"/>
              </a:rPr>
              <a:t>Spread is localized to the respiratory </a:t>
            </a:r>
            <a:r>
              <a:rPr lang="en-US" dirty="0" smtClean="0">
                <a:latin typeface="Times New Roman" charset="0"/>
                <a:ea typeface="Times New Roman" charset="0"/>
                <a:cs typeface="Times New Roman" charset="0"/>
                <a:sym typeface="Wingdings"/>
              </a:rPr>
              <a:t>tract (not systemic).</a:t>
            </a:r>
          </a:p>
          <a:p>
            <a:pPr marL="285750" indent="-285750">
              <a:buFont typeface="Arial" charset="0"/>
              <a:buChar char="•"/>
            </a:pPr>
            <a:r>
              <a:rPr lang="en-US" dirty="0" smtClean="0">
                <a:latin typeface="Times New Roman" charset="0"/>
                <a:ea typeface="Times New Roman" charset="0"/>
                <a:cs typeface="Times New Roman" charset="0"/>
                <a:sym typeface="Wingdings"/>
              </a:rPr>
              <a:t>Growth phases: </a:t>
            </a:r>
          </a:p>
          <a:p>
            <a:pPr marL="742950" lvl="1" indent="-285750">
              <a:buFont typeface="Arial" charset="0"/>
              <a:buChar char="•"/>
            </a:pPr>
            <a:r>
              <a:rPr lang="en-US" dirty="0" smtClean="0">
                <a:latin typeface="Times New Roman" charset="0"/>
                <a:ea typeface="Times New Roman" charset="0"/>
                <a:cs typeface="Times New Roman" charset="0"/>
                <a:sym typeface="Wingdings"/>
              </a:rPr>
              <a:t>Antigenically </a:t>
            </a:r>
            <a:r>
              <a:rPr lang="en-US" dirty="0">
                <a:latin typeface="Times New Roman" charset="0"/>
                <a:ea typeface="Times New Roman" charset="0"/>
                <a:cs typeface="Times New Roman" charset="0"/>
                <a:sym typeface="Wingdings"/>
              </a:rPr>
              <a:t>competent, smooth virulent phase </a:t>
            </a:r>
            <a:r>
              <a:rPr lang="en-US" dirty="0" smtClean="0">
                <a:latin typeface="Times New Roman" charset="0"/>
                <a:ea typeface="Times New Roman" charset="0"/>
                <a:cs typeface="Times New Roman" charset="0"/>
                <a:sym typeface="Wingdings"/>
              </a:rPr>
              <a:t>I.</a:t>
            </a:r>
          </a:p>
          <a:p>
            <a:pPr marL="742950" lvl="1" indent="-285750">
              <a:buFont typeface="Arial" charset="0"/>
              <a:buChar char="•"/>
            </a:pPr>
            <a:r>
              <a:rPr lang="en-US" dirty="0" smtClean="0">
                <a:latin typeface="Times New Roman" charset="0"/>
                <a:ea typeface="Times New Roman" charset="0"/>
                <a:cs typeface="Times New Roman" charset="0"/>
                <a:sym typeface="Wingdings"/>
              </a:rPr>
              <a:t>Intermediate </a:t>
            </a:r>
            <a:r>
              <a:rPr lang="en-US" dirty="0">
                <a:latin typeface="Times New Roman" charset="0"/>
                <a:ea typeface="Times New Roman" charset="0"/>
                <a:cs typeface="Times New Roman" charset="0"/>
                <a:sym typeface="Wingdings"/>
              </a:rPr>
              <a:t>phases II and </a:t>
            </a:r>
            <a:r>
              <a:rPr lang="en-US" dirty="0" smtClean="0">
                <a:latin typeface="Times New Roman" charset="0"/>
                <a:ea typeface="Times New Roman" charset="0"/>
                <a:cs typeface="Times New Roman" charset="0"/>
                <a:sym typeface="Wingdings"/>
              </a:rPr>
              <a:t>III- mutations make </a:t>
            </a:r>
            <a:r>
              <a:rPr lang="en-US" dirty="0">
                <a:latin typeface="Times New Roman" charset="0"/>
                <a:ea typeface="Times New Roman" charset="0"/>
                <a:cs typeface="Times New Roman" charset="0"/>
                <a:sym typeface="Wingdings"/>
              </a:rPr>
              <a:t>them antigenically incomplete </a:t>
            </a:r>
            <a:r>
              <a:rPr lang="mr-IN" dirty="0">
                <a:latin typeface="Times New Roman" charset="0"/>
                <a:ea typeface="Times New Roman" charset="0"/>
                <a:cs typeface="Times New Roman" charset="0"/>
                <a:sym typeface="Wingdings"/>
              </a:rPr>
              <a:t>–</a:t>
            </a:r>
            <a:r>
              <a:rPr lang="en-US" dirty="0">
                <a:latin typeface="Times New Roman" charset="0"/>
                <a:ea typeface="Times New Roman" charset="0"/>
                <a:cs typeface="Times New Roman" charset="0"/>
                <a:sym typeface="Wingdings"/>
              </a:rPr>
              <a:t> unable to synthesize virulence </a:t>
            </a:r>
            <a:r>
              <a:rPr lang="en-US" dirty="0" smtClean="0">
                <a:latin typeface="Times New Roman" charset="0"/>
                <a:ea typeface="Times New Roman" charset="0"/>
                <a:cs typeface="Times New Roman" charset="0"/>
                <a:sym typeface="Wingdings"/>
              </a:rPr>
              <a:t>factors.</a:t>
            </a:r>
          </a:p>
          <a:p>
            <a:pPr marL="742950" lvl="1" indent="-285750">
              <a:buFont typeface="Arial" charset="0"/>
              <a:buChar char="•"/>
            </a:pPr>
            <a:r>
              <a:rPr lang="en-US" dirty="0" smtClean="0">
                <a:latin typeface="Times New Roman" charset="0"/>
                <a:ea typeface="Times New Roman" charset="0"/>
                <a:cs typeface="Times New Roman" charset="0"/>
                <a:sym typeface="Wingdings"/>
              </a:rPr>
              <a:t>Non-virulent</a:t>
            </a:r>
            <a:r>
              <a:rPr lang="en-US" dirty="0">
                <a:latin typeface="Times New Roman" charset="0"/>
                <a:ea typeface="Times New Roman" charset="0"/>
                <a:cs typeface="Times New Roman" charset="0"/>
                <a:sym typeface="Wingdings"/>
              </a:rPr>
              <a:t>, rough phase IV </a:t>
            </a:r>
            <a:r>
              <a:rPr lang="en-US" dirty="0" smtClean="0">
                <a:latin typeface="Times New Roman" charset="0"/>
                <a:ea typeface="Times New Roman" charset="0"/>
                <a:cs typeface="Times New Roman" charset="0"/>
                <a:sym typeface="Wingdings"/>
              </a:rPr>
              <a:t>form</a:t>
            </a:r>
            <a:endParaRPr lang="en-US" dirty="0">
              <a:latin typeface="Times New Roman" charset="0"/>
              <a:ea typeface="Times New Roman" charset="0"/>
              <a:cs typeface="Times New Roman" charset="0"/>
              <a:sym typeface="Wingding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561" y="103443"/>
            <a:ext cx="3049396" cy="56223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84" y="5166256"/>
            <a:ext cx="4688295" cy="1477319"/>
          </a:xfrm>
          <a:prstGeom prst="rect">
            <a:avLst/>
          </a:prstGeom>
        </p:spPr>
      </p:pic>
    </p:spTree>
    <p:extLst>
      <p:ext uri="{BB962C8B-B14F-4D97-AF65-F5344CB8AC3E}">
        <p14:creationId xmlns:p14="http://schemas.microsoft.com/office/powerpoint/2010/main" val="212725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785" y="362493"/>
            <a:ext cx="10364451" cy="958823"/>
          </a:xfrm>
        </p:spPr>
        <p:txBody>
          <a:bodyPr>
            <a:normAutofit/>
          </a:bodyPr>
          <a:lstStyle/>
          <a:p>
            <a:r>
              <a:rPr lang="en-US" sz="4000" dirty="0" smtClean="0">
                <a:latin typeface="Times New Roman" charset="0"/>
                <a:ea typeface="Times New Roman" charset="0"/>
                <a:cs typeface="Times New Roman" charset="0"/>
              </a:rPr>
              <a:t>Recent findings</a:t>
            </a:r>
            <a:endParaRPr lang="en-US" sz="40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556054" y="1321316"/>
            <a:ext cx="7120172" cy="5536684"/>
          </a:xfrm>
        </p:spPr>
        <p:txBody>
          <a:bodyPr>
            <a:normAutofit/>
          </a:bodyPr>
          <a:lstStyle/>
          <a:p>
            <a:r>
              <a:rPr lang="en-US" cap="none" dirty="0" smtClean="0">
                <a:latin typeface="Times New Roman" charset="0"/>
                <a:ea typeface="Times New Roman" charset="0"/>
                <a:cs typeface="Times New Roman" charset="0"/>
                <a:sym typeface="Wingdings"/>
              </a:rPr>
              <a:t>They can invade respiratory </a:t>
            </a:r>
            <a:r>
              <a:rPr lang="en-US" cap="none" dirty="0">
                <a:latin typeface="Times New Roman" charset="0"/>
                <a:ea typeface="Times New Roman" charset="0"/>
                <a:cs typeface="Times New Roman" charset="0"/>
                <a:sym typeface="Wingdings"/>
              </a:rPr>
              <a:t>epithelial </a:t>
            </a:r>
            <a:r>
              <a:rPr lang="en-US" cap="none" dirty="0" smtClean="0">
                <a:latin typeface="Times New Roman" charset="0"/>
                <a:ea typeface="Times New Roman" charset="0"/>
                <a:cs typeface="Times New Roman" charset="0"/>
                <a:sym typeface="Wingdings"/>
              </a:rPr>
              <a:t>cells, alveolar and resident </a:t>
            </a:r>
            <a:r>
              <a:rPr lang="en-US" cap="none" dirty="0">
                <a:latin typeface="Times New Roman" charset="0"/>
                <a:ea typeface="Times New Roman" charset="0"/>
                <a:cs typeface="Times New Roman" charset="0"/>
                <a:sym typeface="Wingdings"/>
              </a:rPr>
              <a:t>macrophages.</a:t>
            </a:r>
          </a:p>
          <a:p>
            <a:r>
              <a:rPr lang="en-US" cap="none" dirty="0" smtClean="0">
                <a:latin typeface="Times New Roman" charset="0"/>
                <a:ea typeface="Times New Roman" charset="0"/>
                <a:cs typeface="Times New Roman" charset="0"/>
              </a:rPr>
              <a:t>Host cytoskeleton rearranges to bring bacteria inside.</a:t>
            </a:r>
          </a:p>
          <a:p>
            <a:r>
              <a:rPr lang="en-US" cap="none" dirty="0" smtClean="0">
                <a:latin typeface="Times New Roman" charset="0"/>
                <a:ea typeface="Times New Roman" charset="0"/>
                <a:cs typeface="Times New Roman" charset="0"/>
              </a:rPr>
              <a:t>Internalization allows evasion of host response and antibiotics.</a:t>
            </a:r>
          </a:p>
          <a:p>
            <a:r>
              <a:rPr lang="en-US" cap="none" dirty="0" smtClean="0">
                <a:latin typeface="Times New Roman" charset="0"/>
                <a:ea typeface="Times New Roman" charset="0"/>
                <a:cs typeface="Times New Roman" charset="0"/>
              </a:rPr>
              <a:t>Surviving internalized bacteria enter Lysosome-Associated Membrane-Protein-1 negative compartments, avoiding degradation.</a:t>
            </a:r>
          </a:p>
          <a:p>
            <a:r>
              <a:rPr lang="en-US" cap="none" dirty="0" smtClean="0">
                <a:latin typeface="Times New Roman" charset="0"/>
                <a:ea typeface="Times New Roman" charset="0"/>
                <a:cs typeface="Times New Roman" charset="0"/>
              </a:rPr>
              <a:t>Also able to survive phagocytosis by macrophages.</a:t>
            </a:r>
          </a:p>
          <a:p>
            <a:r>
              <a:rPr lang="en-US" cap="none" dirty="0" smtClean="0">
                <a:latin typeface="Times New Roman" charset="0"/>
                <a:ea typeface="Times New Roman" charset="0"/>
                <a:cs typeface="Times New Roman" charset="0"/>
              </a:rPr>
              <a:t>They associate themselves within early endosomes, allowing survival and multiplication.</a:t>
            </a:r>
          </a:p>
          <a:p>
            <a:r>
              <a:rPr lang="en-US" cap="none" dirty="0" smtClean="0">
                <a:latin typeface="Times New Roman" charset="0"/>
                <a:ea typeface="Times New Roman" charset="0"/>
                <a:cs typeface="Times New Roman" charset="0"/>
              </a:rPr>
              <a:t>Able to recolonize respiratory tract after extracellular primary infection is cleared.</a:t>
            </a:r>
          </a:p>
          <a:p>
            <a:pPr lvl="1"/>
            <a:endParaRPr lang="en-US" cap="none" dirty="0">
              <a:latin typeface="Times New Roman" charset="0"/>
              <a:ea typeface="Times New Roman" charset="0"/>
              <a:cs typeface="Times New Roman" charset="0"/>
              <a:sym typeface="Wingdings"/>
            </a:endParaRPr>
          </a:p>
          <a:p>
            <a:endParaRPr lang="en-US" cap="none" dirty="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7945" y="1742302"/>
            <a:ext cx="4574812" cy="3672359"/>
          </a:xfrm>
          <a:prstGeom prst="rect">
            <a:avLst/>
          </a:prstGeom>
        </p:spPr>
      </p:pic>
    </p:spTree>
    <p:extLst>
      <p:ext uri="{BB962C8B-B14F-4D97-AF65-F5344CB8AC3E}">
        <p14:creationId xmlns:p14="http://schemas.microsoft.com/office/powerpoint/2010/main" val="14023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799" y="1224307"/>
            <a:ext cx="7677776" cy="844523"/>
          </a:xfrm>
        </p:spPr>
        <p:txBody>
          <a:bodyPr>
            <a:normAutofit/>
          </a:bodyPr>
          <a:lstStyle/>
          <a:p>
            <a:r>
              <a:rPr lang="en-US" sz="4400" dirty="0" smtClean="0">
                <a:latin typeface="Times New Roman" charset="0"/>
                <a:ea typeface="Times New Roman" charset="0"/>
                <a:cs typeface="Times New Roman" charset="0"/>
              </a:rPr>
              <a:t>4. Bacterial damage</a:t>
            </a:r>
            <a:endParaRPr lang="en-US" sz="44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lstStyle/>
          <a:p>
            <a:pPr marL="0" indent="0" algn="ctr">
              <a:buNone/>
            </a:pPr>
            <a:r>
              <a:rPr lang="en-US" sz="2800" cap="none" dirty="0" smtClean="0">
                <a:latin typeface="Times New Roman" charset="0"/>
                <a:ea typeface="Times New Roman" charset="0"/>
                <a:cs typeface="Times New Roman" charset="0"/>
              </a:rPr>
              <a:t>Do the bacteria cause any direct damage to the host (or is the damage fully attributable to the host response, as indicated below) and, if so, what is the nature of the bacterial damage? Can it be linked to any of the signs and symptoms in this case?</a:t>
            </a: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711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32" y="-37956"/>
            <a:ext cx="10364451" cy="1596177"/>
          </a:xfrm>
        </p:spPr>
        <p:txBody>
          <a:bodyPr/>
          <a:lstStyle/>
          <a:p>
            <a:r>
              <a:rPr lang="en-US" dirty="0" smtClean="0">
                <a:latin typeface="Times New Roman" charset="0"/>
                <a:ea typeface="Times New Roman" charset="0"/>
                <a:cs typeface="Times New Roman" charset="0"/>
              </a:rPr>
              <a:t>Pertussis Toxin</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3161019" y="1032062"/>
            <a:ext cx="8942022" cy="2648499"/>
          </a:xfrm>
        </p:spPr>
        <p:txBody>
          <a:bodyPr>
            <a:noAutofit/>
          </a:bodyPr>
          <a:lstStyle/>
          <a:p>
            <a:r>
              <a:rPr lang="en-US" sz="1600" cap="none" dirty="0" smtClean="0">
                <a:latin typeface="Times New Roman" charset="0"/>
                <a:ea typeface="Times New Roman" charset="0"/>
                <a:cs typeface="Times New Roman" charset="0"/>
              </a:rPr>
              <a:t>Secreted after bacterium adheres to epithelium, causing death of epithelial cells, a decrease in ciliary beating and accumulation of mucous and cell debris that trigger coughing.</a:t>
            </a:r>
          </a:p>
          <a:p>
            <a:r>
              <a:rPr lang="en-US" sz="1600" cap="none" dirty="0" smtClean="0">
                <a:latin typeface="Times New Roman" charset="0"/>
                <a:ea typeface="Times New Roman" charset="0"/>
                <a:cs typeface="Times New Roman" charset="0"/>
              </a:rPr>
              <a:t>PT enters host cell by receptor-mediated endocytosis and follows retrograde transport to the ER. </a:t>
            </a:r>
          </a:p>
          <a:p>
            <a:pPr lvl="1"/>
            <a:r>
              <a:rPr lang="en-US" sz="1600" cap="none" dirty="0" smtClean="0">
                <a:latin typeface="Times New Roman" charset="0"/>
                <a:ea typeface="Times New Roman" charset="0"/>
                <a:cs typeface="Times New Roman" charset="0"/>
              </a:rPr>
              <a:t>A subunit hijacks ER-associated degradation pathway to exit the ER and go to cytoplasm.</a:t>
            </a:r>
          </a:p>
          <a:p>
            <a:r>
              <a:rPr lang="en-US" sz="1600" cap="none" dirty="0" smtClean="0">
                <a:latin typeface="Times New Roman" charset="0"/>
                <a:ea typeface="Times New Roman" charset="0"/>
                <a:cs typeface="Times New Roman" charset="0"/>
              </a:rPr>
              <a:t>A subunit catalyzes transfer of ADP-ribose from NAD+ to G-proteins interfering with G protein activity</a:t>
            </a:r>
            <a:r>
              <a:rPr lang="en-US" sz="1600" cap="none" dirty="0" smtClean="0">
                <a:latin typeface="Times New Roman" charset="0"/>
                <a:ea typeface="Times New Roman" charset="0"/>
                <a:cs typeface="Times New Roman" charset="0"/>
                <a:sym typeface="Wingdings"/>
              </a:rPr>
              <a:t>, leading to dysregulation of immune responses. </a:t>
            </a:r>
            <a:endParaRPr lang="en-US" sz="1600" cap="none" dirty="0">
              <a:latin typeface="Times New Roman" charset="0"/>
              <a:ea typeface="Times New Roman" charset="0"/>
              <a:cs typeface="Times New Roman" charset="0"/>
              <a:sym typeface="Wingding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74" y="760135"/>
            <a:ext cx="3047345" cy="2999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385" y="2950794"/>
            <a:ext cx="3844615" cy="3991232"/>
          </a:xfrm>
          <a:prstGeom prst="rect">
            <a:avLst/>
          </a:prstGeom>
        </p:spPr>
      </p:pic>
      <p:sp>
        <p:nvSpPr>
          <p:cNvPr id="6" name="TextBox 5"/>
          <p:cNvSpPr txBox="1"/>
          <p:nvPr/>
        </p:nvSpPr>
        <p:spPr>
          <a:xfrm>
            <a:off x="210992" y="3997653"/>
            <a:ext cx="7927168" cy="2639184"/>
          </a:xfrm>
          <a:prstGeom prst="rect">
            <a:avLst/>
          </a:prstGeom>
          <a:noFill/>
        </p:spPr>
        <p:txBody>
          <a:bodyPr wrap="square" rtlCol="0">
            <a:spAutoFit/>
          </a:bodyPr>
          <a:lstStyle/>
          <a:p>
            <a:pPr marL="285750" indent="-285750">
              <a:spcBef>
                <a:spcPts val="500"/>
              </a:spcBef>
              <a:spcAft>
                <a:spcPts val="500"/>
              </a:spcAft>
              <a:buFont typeface="Arial" charset="0"/>
              <a:buChar char="•"/>
            </a:pPr>
            <a:r>
              <a:rPr lang="en-US" sz="1600" dirty="0">
                <a:latin typeface="Times New Roman" charset="0"/>
                <a:ea typeface="Times New Roman" charset="0"/>
                <a:cs typeface="Times New Roman" charset="0"/>
                <a:sym typeface="Wingdings"/>
              </a:rPr>
              <a:t>Inhibits migration of cells expressing G </a:t>
            </a:r>
            <a:r>
              <a:rPr lang="en-US" sz="1600" dirty="0" smtClean="0">
                <a:latin typeface="Times New Roman" charset="0"/>
                <a:ea typeface="Times New Roman" charset="0"/>
                <a:cs typeface="Times New Roman" charset="0"/>
                <a:sym typeface="Wingdings"/>
              </a:rPr>
              <a:t>protein </a:t>
            </a:r>
            <a:r>
              <a:rPr lang="en-US" sz="1600" dirty="0">
                <a:latin typeface="Times New Roman" charset="0"/>
                <a:ea typeface="Times New Roman" charset="0"/>
                <a:cs typeface="Times New Roman" charset="0"/>
                <a:sym typeface="Wingdings"/>
              </a:rPr>
              <a:t>coupled chemokine receptors, such as neutrophils, monocytes and </a:t>
            </a:r>
            <a:r>
              <a:rPr lang="en-US" sz="1600" dirty="0" smtClean="0">
                <a:latin typeface="Times New Roman" charset="0"/>
                <a:ea typeface="Times New Roman" charset="0"/>
                <a:cs typeface="Times New Roman" charset="0"/>
                <a:sym typeface="Wingdings"/>
              </a:rPr>
              <a:t>lymphocytes.</a:t>
            </a:r>
          </a:p>
          <a:p>
            <a:pPr marL="285750" indent="-285750">
              <a:spcBef>
                <a:spcPts val="500"/>
              </a:spcBef>
              <a:spcAft>
                <a:spcPts val="500"/>
              </a:spcAft>
              <a:buFont typeface="Arial" charset="0"/>
              <a:buChar char="•"/>
            </a:pPr>
            <a:r>
              <a:rPr lang="en-US" sz="1600" dirty="0" smtClean="0">
                <a:latin typeface="Times New Roman" charset="0"/>
                <a:ea typeface="Times New Roman" charset="0"/>
                <a:cs typeface="Times New Roman" charset="0"/>
                <a:sym typeface="Wingdings"/>
              </a:rPr>
              <a:t>Decreases </a:t>
            </a:r>
            <a:r>
              <a:rPr lang="en-US" sz="1600" dirty="0" smtClean="0">
                <a:latin typeface="Times New Roman" charset="0"/>
                <a:ea typeface="Times New Roman" charset="0"/>
                <a:cs typeface="Times New Roman" charset="0"/>
                <a:sym typeface="Wingdings"/>
              </a:rPr>
              <a:t>pro-inflammatory </a:t>
            </a:r>
            <a:r>
              <a:rPr lang="en-US" sz="1600" dirty="0">
                <a:latin typeface="Times New Roman" charset="0"/>
                <a:ea typeface="Times New Roman" charset="0"/>
                <a:cs typeface="Times New Roman" charset="0"/>
                <a:sym typeface="Wingdings"/>
              </a:rPr>
              <a:t>chemokine and cytokine production</a:t>
            </a:r>
          </a:p>
          <a:p>
            <a:pPr marL="285750" indent="-285750">
              <a:spcBef>
                <a:spcPts val="500"/>
              </a:spcBef>
              <a:spcAft>
                <a:spcPts val="500"/>
              </a:spcAft>
              <a:buFont typeface="Arial" charset="0"/>
              <a:buChar char="•"/>
            </a:pPr>
            <a:r>
              <a:rPr lang="en-US" sz="1600" dirty="0">
                <a:latin typeface="Times New Roman" charset="0"/>
                <a:ea typeface="Times New Roman" charset="0"/>
                <a:cs typeface="Times New Roman" charset="0"/>
                <a:sym typeface="Wingdings"/>
              </a:rPr>
              <a:t>Decreases recruitment of neutrophils to the lungs and increased bacterial burden in early infection.</a:t>
            </a:r>
          </a:p>
          <a:p>
            <a:pPr marL="285750" indent="-285750">
              <a:spcBef>
                <a:spcPts val="500"/>
              </a:spcBef>
              <a:spcAft>
                <a:spcPts val="500"/>
              </a:spcAft>
              <a:buFont typeface="Arial" charset="0"/>
              <a:buChar char="•"/>
            </a:pPr>
            <a:r>
              <a:rPr lang="en-US" sz="1600" dirty="0">
                <a:latin typeface="Times New Roman" charset="0"/>
                <a:ea typeface="Times New Roman" charset="0"/>
                <a:cs typeface="Times New Roman" charset="0"/>
                <a:sym typeface="Wingdings"/>
              </a:rPr>
              <a:t>But at PT peak in infection there is increased inflammation and pathology in the airways.</a:t>
            </a:r>
          </a:p>
          <a:p>
            <a:pPr marL="285750" indent="-285750">
              <a:spcBef>
                <a:spcPts val="500"/>
              </a:spcBef>
              <a:spcAft>
                <a:spcPts val="500"/>
              </a:spcAft>
              <a:buFont typeface="Arial" charset="0"/>
              <a:buChar char="•"/>
            </a:pPr>
            <a:r>
              <a:rPr lang="en-US" sz="1600" dirty="0">
                <a:latin typeface="Times New Roman" charset="0"/>
                <a:ea typeface="Times New Roman" charset="0"/>
                <a:cs typeface="Times New Roman" charset="0"/>
                <a:sym typeface="Wingdings"/>
              </a:rPr>
              <a:t>Mediates leukocytosis with lymphocytosis and hyperinsulinemia.</a:t>
            </a:r>
            <a:endParaRPr lang="en-US" sz="1600" dirty="0">
              <a:latin typeface="Times New Roman" charset="0"/>
              <a:ea typeface="Times New Roman" charset="0"/>
              <a:cs typeface="Times New Roman" charset="0"/>
            </a:endParaRPr>
          </a:p>
          <a:p>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97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24603"/>
            <a:ext cx="10364451" cy="1596177"/>
          </a:xfrm>
        </p:spPr>
        <p:txBody>
          <a:bodyPr/>
          <a:lstStyle/>
          <a:p>
            <a:r>
              <a:rPr lang="en-US" dirty="0" smtClean="0">
                <a:latin typeface="Times New Roman" charset="0"/>
                <a:ea typeface="Times New Roman" charset="0"/>
                <a:cs typeface="Times New Roman" charset="0"/>
              </a:rPr>
              <a:t>Adenylate </a:t>
            </a:r>
            <a:r>
              <a:rPr lang="en-US" dirty="0" smtClean="0">
                <a:latin typeface="Times New Roman" charset="0"/>
                <a:ea typeface="Times New Roman" charset="0"/>
                <a:cs typeface="Times New Roman" charset="0"/>
              </a:rPr>
              <a:t>cyclase toxin (ACT)</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1" y="1460312"/>
            <a:ext cx="6688316" cy="2608768"/>
          </a:xfrm>
        </p:spPr>
        <p:txBody>
          <a:bodyPr>
            <a:normAutofit/>
          </a:bodyPr>
          <a:lstStyle/>
          <a:p>
            <a:r>
              <a:rPr lang="en-US" sz="1600" cap="none" dirty="0" smtClean="0">
                <a:latin typeface="Times New Roman" charset="0"/>
                <a:ea typeface="Times New Roman" charset="0"/>
                <a:cs typeface="Times New Roman" charset="0"/>
              </a:rPr>
              <a:t>Secreted by the Type I secretion system</a:t>
            </a:r>
          </a:p>
          <a:p>
            <a:r>
              <a:rPr lang="en-US" sz="1600" cap="none" dirty="0" smtClean="0">
                <a:latin typeface="Times New Roman" charset="0"/>
                <a:ea typeface="Times New Roman" charset="0"/>
                <a:cs typeface="Times New Roman" charset="0"/>
              </a:rPr>
              <a:t>Its C-terminal RTX domain mediates binding to target cells, creating cation-selective pores in plasma membranes.</a:t>
            </a:r>
          </a:p>
          <a:p>
            <a:r>
              <a:rPr lang="en-US" sz="1600" cap="none" dirty="0" smtClean="0">
                <a:latin typeface="Times New Roman" charset="0"/>
                <a:ea typeface="Times New Roman" charset="0"/>
                <a:cs typeface="Times New Roman" charset="0"/>
              </a:rPr>
              <a:t>N-terminus domain is calmodulin dependent adenylate cyclase that converts ATP into </a:t>
            </a:r>
            <a:r>
              <a:rPr lang="en-US" sz="1600" cap="none" dirty="0" err="1" smtClean="0">
                <a:latin typeface="Times New Roman" charset="0"/>
                <a:ea typeface="Times New Roman" charset="0"/>
                <a:cs typeface="Times New Roman" charset="0"/>
              </a:rPr>
              <a:t>cAMP</a:t>
            </a:r>
            <a:r>
              <a:rPr lang="en-US" sz="1600" cap="none" dirty="0" smtClean="0">
                <a:latin typeface="Times New Roman" charset="0"/>
                <a:ea typeface="Times New Roman" charset="0"/>
                <a:cs typeface="Times New Roman" charset="0"/>
              </a:rPr>
              <a:t>.</a:t>
            </a:r>
          </a:p>
          <a:p>
            <a:r>
              <a:rPr lang="en-US" sz="1600" cap="none" dirty="0" smtClean="0">
                <a:latin typeface="Times New Roman" charset="0"/>
                <a:ea typeface="Times New Roman" charset="0"/>
                <a:cs typeface="Times New Roman" charset="0"/>
              </a:rPr>
              <a:t>Causes damage by adopting multiple conformations and are able to affect pore formation or adenylate cyclase translocation into host cells.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80" t="24904" b="2275"/>
          <a:stretch/>
        </p:blipFill>
        <p:spPr>
          <a:xfrm>
            <a:off x="6688317" y="1508760"/>
            <a:ext cx="5503684" cy="2560320"/>
          </a:xfrm>
          <a:prstGeom prst="rect">
            <a:avLst/>
          </a:prstGeom>
        </p:spPr>
      </p:pic>
      <p:sp>
        <p:nvSpPr>
          <p:cNvPr id="6" name="Content Placeholder 2"/>
          <p:cNvSpPr txBox="1">
            <a:spLocks/>
          </p:cNvSpPr>
          <p:nvPr/>
        </p:nvSpPr>
        <p:spPr>
          <a:xfrm>
            <a:off x="3" y="4027499"/>
            <a:ext cx="12191997" cy="235458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1600" cap="none" dirty="0" smtClean="0">
                <a:latin typeface="Times New Roman" charset="0"/>
                <a:ea typeface="Times New Roman" charset="0"/>
                <a:cs typeface="Times New Roman" charset="0"/>
              </a:rPr>
              <a:t>ACT affects are caused by a change in ion permeability and increased camp (causes incorrect downstream signaling), and depletion of intracellular ATP </a:t>
            </a:r>
          </a:p>
          <a:p>
            <a:r>
              <a:rPr lang="en-US" sz="1600" cap="none" dirty="0" smtClean="0">
                <a:latin typeface="Times New Roman" charset="0"/>
                <a:ea typeface="Times New Roman" charset="0"/>
                <a:cs typeface="Times New Roman" charset="0"/>
              </a:rPr>
              <a:t>Binds with high affinity to CR3, present on neutrophils, macrophages, and dendritic cells.</a:t>
            </a:r>
          </a:p>
          <a:p>
            <a:r>
              <a:rPr lang="en-US" sz="1600" cap="none" dirty="0" smtClean="0">
                <a:latin typeface="Times New Roman" charset="0"/>
                <a:ea typeface="Times New Roman" charset="0"/>
                <a:cs typeface="Times New Roman" charset="0"/>
              </a:rPr>
              <a:t>Blocks complement-dependent phagocytosis by macrophages.</a:t>
            </a:r>
          </a:p>
          <a:p>
            <a:r>
              <a:rPr lang="en-US" sz="1600" cap="none" dirty="0" smtClean="0">
                <a:latin typeface="Times New Roman" charset="0"/>
                <a:ea typeface="Times New Roman" charset="0"/>
                <a:cs typeface="Times New Roman" charset="0"/>
              </a:rPr>
              <a:t>Suppress activation and chemotaxis of t-cells.</a:t>
            </a:r>
          </a:p>
          <a:p>
            <a:r>
              <a:rPr lang="en-US" sz="1600" cap="none" dirty="0" smtClean="0">
                <a:latin typeface="Times New Roman" charset="0"/>
                <a:ea typeface="Times New Roman" charset="0"/>
                <a:cs typeface="Times New Roman" charset="0"/>
              </a:rPr>
              <a:t>Causes morphological changes in cells due to hemolytic activity.</a:t>
            </a:r>
          </a:p>
          <a:p>
            <a:r>
              <a:rPr lang="en-US" sz="1600" cap="none" dirty="0" smtClean="0">
                <a:latin typeface="Times New Roman" charset="0"/>
                <a:ea typeface="Times New Roman" charset="0"/>
                <a:cs typeface="Times New Roman" charset="0"/>
              </a:rPr>
              <a:t>Macrophage cytotoxicity from enzymatic activity and apoptosis causes tissue damage</a:t>
            </a:r>
          </a:p>
          <a:p>
            <a:endParaRPr lang="en-US" sz="1600"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5441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Times New Roman" charset="0"/>
                <a:ea typeface="Times New Roman" charset="0"/>
                <a:cs typeface="Times New Roman" charset="0"/>
              </a:rPr>
              <a:t>Case 4</a:t>
            </a:r>
            <a:endParaRPr lang="en-US" sz="5400" dirty="0">
              <a:latin typeface="Times New Roman" charset="0"/>
              <a:ea typeface="Times New Roman" charset="0"/>
              <a:cs typeface="Times New Roman" charset="0"/>
            </a:endParaRPr>
          </a:p>
        </p:txBody>
      </p:sp>
      <p:sp>
        <p:nvSpPr>
          <p:cNvPr id="5" name="TextBox 4"/>
          <p:cNvSpPr txBox="1"/>
          <p:nvPr/>
        </p:nvSpPr>
        <p:spPr>
          <a:xfrm>
            <a:off x="407338" y="1936857"/>
            <a:ext cx="11662538" cy="4093428"/>
          </a:xfrm>
          <a:prstGeom prst="rect">
            <a:avLst/>
          </a:prstGeom>
          <a:noFill/>
        </p:spPr>
        <p:txBody>
          <a:bodyPr wrap="square" rtlCol="0">
            <a:spAutoFit/>
          </a:bodyPr>
          <a:lstStyle/>
          <a:p>
            <a:r>
              <a:rPr lang="en-US" sz="2000" dirty="0">
                <a:latin typeface="Times New Roman" charset="0"/>
                <a:ea typeface="Times New Roman" charset="0"/>
                <a:cs typeface="Times New Roman" charset="0"/>
              </a:rPr>
              <a:t>36-year-old Joseph has been suffering from multiple spells of violent coughing for 6 weeks. Prior to developing the chronic cough he had, what he describes as, a mild upper respiratory tract irritation, mild fever, runny nose and a cough that lasted about 3 days. More recently, and at the insistence of his spouse, he finally visits a drop-in clinic where the doctor asks him about his childhood vaccinations. Joseph reports that, to the best of his knowledge he had all the required shots but he admits to not having any since becoming an adult. Upon examining Joseph the doctor finds some redness in his throat but his lungs are clear and there are no enlarged lymph nodes in his neck. The doctor collects a throat swab to send to the laboratory, prescribes some codeine syrup and informs Joseph that the cough may last a few more weeks.</a:t>
            </a:r>
          </a:p>
          <a:p>
            <a:r>
              <a:rPr lang="en-US" sz="2000" dirty="0">
                <a:latin typeface="Times New Roman" charset="0"/>
                <a:ea typeface="Times New Roman" charset="0"/>
                <a:cs typeface="Times New Roman" charset="0"/>
              </a:rPr>
              <a:t>The laboratory is unable to detect </a:t>
            </a:r>
            <a:r>
              <a:rPr lang="en-US" sz="2000" i="1" dirty="0">
                <a:latin typeface="Times New Roman" charset="0"/>
                <a:ea typeface="Times New Roman" charset="0"/>
                <a:cs typeface="Times New Roman" charset="0"/>
              </a:rPr>
              <a:t>Bordetella pertussis</a:t>
            </a:r>
            <a:r>
              <a:rPr lang="en-US" sz="2000" dirty="0">
                <a:latin typeface="Times New Roman" charset="0"/>
                <a:ea typeface="Times New Roman" charset="0"/>
                <a:cs typeface="Times New Roman" charset="0"/>
              </a:rPr>
              <a:t> or any other pathogen from the swab. Despite this, Joseph is diagnosed with pertussis, commonly known as whooping cough, based on his clinical presentation and lack of adult immunization against pertussis. The coughing fits go away after another 4 weeks.</a:t>
            </a:r>
          </a:p>
          <a:p>
            <a:r>
              <a:rPr lang="en-US" sz="2000" dirty="0" smtClean="0">
                <a:latin typeface="Times New Roman" charset="0"/>
                <a:ea typeface="Times New Roman" charset="0"/>
                <a:cs typeface="Times New Roman" charset="0"/>
              </a:rPr>
              <a:t/>
            </a:r>
            <a:br>
              <a:rPr lang="en-US" sz="2000" dirty="0" smtClean="0">
                <a:latin typeface="Times New Roman" charset="0"/>
                <a:ea typeface="Times New Roman" charset="0"/>
                <a:cs typeface="Times New Roman" charset="0"/>
              </a:rPr>
            </a:b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8555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632650"/>
            <a:ext cx="10364451" cy="1596177"/>
          </a:xfrm>
        </p:spPr>
        <p:txBody>
          <a:bodyPr>
            <a:normAutofit/>
          </a:bodyPr>
          <a:lstStyle/>
          <a:p>
            <a:r>
              <a:rPr lang="en-US" sz="4400" dirty="0" smtClean="0">
                <a:latin typeface="Times New Roman" charset="0"/>
                <a:ea typeface="Times New Roman" charset="0"/>
                <a:cs typeface="Times New Roman" charset="0"/>
              </a:rPr>
              <a:t>Tracheal </a:t>
            </a:r>
            <a:r>
              <a:rPr lang="en-US" sz="4400" dirty="0" err="1" smtClean="0">
                <a:latin typeface="Times New Roman" charset="0"/>
                <a:ea typeface="Times New Roman" charset="0"/>
                <a:cs typeface="Times New Roman" charset="0"/>
              </a:rPr>
              <a:t>cytotoxin</a:t>
            </a:r>
            <a:r>
              <a:rPr lang="en-US" sz="4400" dirty="0" smtClean="0">
                <a:latin typeface="Times New Roman" charset="0"/>
                <a:ea typeface="Times New Roman" charset="0"/>
                <a:cs typeface="Times New Roman" charset="0"/>
              </a:rPr>
              <a:t> (TCT)</a:t>
            </a:r>
            <a:endParaRPr lang="en-US" sz="44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913773" y="1819425"/>
            <a:ext cx="7736895" cy="4706073"/>
          </a:xfrm>
        </p:spPr>
        <p:txBody>
          <a:bodyPr>
            <a:normAutofit/>
          </a:bodyPr>
          <a:lstStyle/>
          <a:p>
            <a:r>
              <a:rPr lang="en-US" cap="none" dirty="0" smtClean="0">
                <a:latin typeface="Times New Roman" charset="0"/>
                <a:ea typeface="Times New Roman" charset="0"/>
                <a:cs typeface="Times New Roman" charset="0"/>
              </a:rPr>
              <a:t>Produced during cell wall remodeling.</a:t>
            </a:r>
          </a:p>
          <a:p>
            <a:r>
              <a:rPr lang="en-US" cap="none" dirty="0" smtClean="0">
                <a:latin typeface="Times New Roman" charset="0"/>
                <a:ea typeface="Times New Roman" charset="0"/>
                <a:cs typeface="Times New Roman" charset="0"/>
              </a:rPr>
              <a:t>Released into extracellular environment where it functions synergistically with LPS to stimulate production of pro-inflammatory cytokines and </a:t>
            </a:r>
            <a:r>
              <a:rPr lang="en-US" cap="none" dirty="0" err="1" smtClean="0">
                <a:latin typeface="Times New Roman" charset="0"/>
                <a:ea typeface="Times New Roman" charset="0"/>
                <a:cs typeface="Times New Roman" charset="0"/>
              </a:rPr>
              <a:t>iNOS</a:t>
            </a:r>
            <a:endParaRPr lang="en-US" cap="none" dirty="0" smtClean="0">
              <a:latin typeface="Times New Roman" charset="0"/>
              <a:ea typeface="Times New Roman" charset="0"/>
              <a:cs typeface="Times New Roman" charset="0"/>
            </a:endParaRPr>
          </a:p>
          <a:p>
            <a:pPr lvl="1"/>
            <a:r>
              <a:rPr lang="en-US" sz="2000" cap="none" dirty="0" smtClean="0">
                <a:latin typeface="Times New Roman" charset="0"/>
                <a:ea typeface="Times New Roman" charset="0"/>
                <a:cs typeface="Times New Roman" charset="0"/>
              </a:rPr>
              <a:t>Leads to destruction and extrusion of cilia from epithelial cells.</a:t>
            </a:r>
          </a:p>
          <a:p>
            <a:r>
              <a:rPr lang="en-US" cap="none" dirty="0" smtClean="0">
                <a:latin typeface="Times New Roman" charset="0"/>
                <a:ea typeface="Times New Roman" charset="0"/>
                <a:cs typeface="Times New Roman" charset="0"/>
              </a:rPr>
              <a:t>Inhibits DNA </a:t>
            </a:r>
            <a:r>
              <a:rPr lang="en-US" cap="none" dirty="0" err="1" smtClean="0">
                <a:latin typeface="Times New Roman" charset="0"/>
                <a:ea typeface="Times New Roman" charset="0"/>
                <a:cs typeface="Times New Roman" charset="0"/>
              </a:rPr>
              <a:t>sysnthesis</a:t>
            </a:r>
            <a:r>
              <a:rPr lang="en-US" cap="none" dirty="0" smtClean="0">
                <a:latin typeface="Times New Roman" charset="0"/>
                <a:ea typeface="Times New Roman" charset="0"/>
                <a:cs typeface="Times New Roman" charset="0"/>
              </a:rPr>
              <a:t> of hamster tracheal epithelial cell cultures, potentially leading to mucous accumulation and coughing.</a:t>
            </a:r>
          </a:p>
          <a:p>
            <a:r>
              <a:rPr lang="en-US" cap="none" dirty="0" smtClean="0">
                <a:latin typeface="Times New Roman" charset="0"/>
                <a:ea typeface="Times New Roman" charset="0"/>
                <a:cs typeface="Times New Roman" charset="0"/>
              </a:rPr>
              <a:t>Destruction of ciliated epithelial cells is caused by production of nitric oxide by non-ciliated, mucous secreting cells in response to TCT and LPS. </a:t>
            </a:r>
          </a:p>
          <a:p>
            <a:r>
              <a:rPr lang="en-US" cap="none" dirty="0" smtClean="0">
                <a:latin typeface="Times New Roman" charset="0"/>
                <a:ea typeface="Times New Roman" charset="0"/>
                <a:cs typeface="Times New Roman" charset="0"/>
              </a:rPr>
              <a:t>Increases body temperature through IL-1 stimulation.</a:t>
            </a:r>
            <a:endParaRPr lang="en-US" cap="none" dirty="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0669" y="3921517"/>
            <a:ext cx="3327868" cy="2603981"/>
          </a:xfrm>
          <a:prstGeom prst="rect">
            <a:avLst/>
          </a:prstGeom>
        </p:spPr>
      </p:pic>
    </p:spTree>
    <p:extLst>
      <p:ext uri="{BB962C8B-B14F-4D97-AF65-F5344CB8AC3E}">
        <p14:creationId xmlns:p14="http://schemas.microsoft.com/office/powerpoint/2010/main" val="71041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947207"/>
            <a:ext cx="11986260" cy="4721668"/>
          </a:xfrm>
        </p:spPr>
        <p:txBody>
          <a:bodyPr>
            <a:normAutofit/>
          </a:bodyPr>
          <a:lstStyle/>
          <a:p>
            <a:pPr marL="0" indent="0">
              <a:lnSpc>
                <a:spcPct val="100000"/>
              </a:lnSpc>
              <a:spcBef>
                <a:spcPts val="0"/>
              </a:spcBef>
              <a:buClrTx/>
              <a:buNone/>
            </a:pPr>
            <a:r>
              <a:rPr lang="en-US" sz="1900" cap="none" dirty="0" smtClean="0">
                <a:latin typeface="Times New Roman" charset="0"/>
                <a:ea typeface="Times New Roman" charset="0"/>
                <a:cs typeface="Times New Roman" charset="0"/>
              </a:rPr>
              <a:t>DERMONECROTIC TOXIN (DNT)</a:t>
            </a:r>
          </a:p>
          <a:p>
            <a:pPr>
              <a:lnSpc>
                <a:spcPct val="100000"/>
              </a:lnSpc>
              <a:spcBef>
                <a:spcPts val="0"/>
              </a:spcBef>
              <a:buClrTx/>
            </a:pPr>
            <a:r>
              <a:rPr lang="en-US" sz="1700" cap="none" dirty="0" smtClean="0">
                <a:latin typeface="Times New Roman" charset="0"/>
                <a:ea typeface="Times New Roman" charset="0"/>
                <a:cs typeface="Times New Roman" charset="0"/>
              </a:rPr>
              <a:t>Produces necrotic lesions.</a:t>
            </a:r>
          </a:p>
          <a:p>
            <a:pPr>
              <a:lnSpc>
                <a:spcPct val="100000"/>
              </a:lnSpc>
              <a:spcBef>
                <a:spcPts val="0"/>
              </a:spcBef>
              <a:buClrTx/>
            </a:pPr>
            <a:r>
              <a:rPr lang="en-US" sz="1700" cap="none" dirty="0" smtClean="0">
                <a:latin typeface="Times New Roman" charset="0"/>
                <a:ea typeface="Times New Roman" charset="0"/>
                <a:cs typeface="Times New Roman" charset="0"/>
              </a:rPr>
              <a:t>Contributes to lung pathology and turbinate atrophy  (destruction of particular nasal structure).</a:t>
            </a:r>
          </a:p>
          <a:p>
            <a:pPr>
              <a:lnSpc>
                <a:spcPct val="100000"/>
              </a:lnSpc>
              <a:spcBef>
                <a:spcPts val="0"/>
              </a:spcBef>
              <a:buClrTx/>
            </a:pPr>
            <a:endParaRPr lang="en-US" sz="1800" cap="none" dirty="0">
              <a:latin typeface="Times New Roman" charset="0"/>
              <a:ea typeface="Times New Roman" charset="0"/>
              <a:cs typeface="Times New Roman" charset="0"/>
            </a:endParaRPr>
          </a:p>
          <a:p>
            <a:pPr marL="0" indent="0">
              <a:lnSpc>
                <a:spcPct val="100000"/>
              </a:lnSpc>
              <a:spcBef>
                <a:spcPts val="0"/>
              </a:spcBef>
              <a:buClrTx/>
              <a:buNone/>
            </a:pPr>
            <a:r>
              <a:rPr lang="en-US" sz="1900" cap="none" dirty="0" smtClean="0">
                <a:latin typeface="Times New Roman" charset="0"/>
                <a:ea typeface="Times New Roman" charset="0"/>
                <a:cs typeface="Times New Roman" charset="0"/>
              </a:rPr>
              <a:t>LIPOSACCHARIDE (LPS)</a:t>
            </a:r>
            <a:endParaRPr lang="en-US" sz="1900" cap="none" dirty="0">
              <a:latin typeface="Times New Roman" charset="0"/>
              <a:ea typeface="Times New Roman" charset="0"/>
              <a:cs typeface="Times New Roman" charset="0"/>
            </a:endParaRPr>
          </a:p>
          <a:p>
            <a:pPr>
              <a:lnSpc>
                <a:spcPct val="100000"/>
              </a:lnSpc>
              <a:spcBef>
                <a:spcPts val="0"/>
              </a:spcBef>
              <a:buClrTx/>
            </a:pPr>
            <a:r>
              <a:rPr lang="en-US" sz="1700" cap="none" dirty="0" smtClean="0">
                <a:latin typeface="Times New Roman" charset="0"/>
                <a:ea typeface="Times New Roman" charset="0"/>
                <a:cs typeface="Times New Roman" charset="0"/>
              </a:rPr>
              <a:t>Sensed by TLR-4, resulting in early TNF-alpha response and recruitment of neutrophils to the lungs.</a:t>
            </a:r>
          </a:p>
          <a:p>
            <a:pPr>
              <a:lnSpc>
                <a:spcPct val="100000"/>
              </a:lnSpc>
              <a:spcBef>
                <a:spcPts val="0"/>
              </a:spcBef>
              <a:buClrTx/>
            </a:pPr>
            <a:r>
              <a:rPr lang="en-US" sz="1700" cap="none" dirty="0" smtClean="0">
                <a:latin typeface="Times New Roman" charset="0"/>
                <a:ea typeface="Times New Roman" charset="0"/>
                <a:cs typeface="Times New Roman" charset="0"/>
              </a:rPr>
              <a:t>Damage to host arises due to pro-inflammatory cytokines, oxidative bursts, activation of complement, and IL1 leading to fever and hypotension.</a:t>
            </a:r>
          </a:p>
          <a:p>
            <a:pPr>
              <a:lnSpc>
                <a:spcPct val="100000"/>
              </a:lnSpc>
              <a:spcBef>
                <a:spcPts val="0"/>
              </a:spcBef>
              <a:buClrTx/>
            </a:pPr>
            <a:endParaRPr lang="en-US" sz="1800" cap="none" dirty="0">
              <a:latin typeface="Times New Roman" charset="0"/>
              <a:ea typeface="Times New Roman" charset="0"/>
              <a:cs typeface="Times New Roman" charset="0"/>
            </a:endParaRPr>
          </a:p>
          <a:p>
            <a:pPr marL="0" indent="0">
              <a:lnSpc>
                <a:spcPct val="100000"/>
              </a:lnSpc>
              <a:spcBef>
                <a:spcPts val="0"/>
              </a:spcBef>
              <a:buClrTx/>
              <a:buNone/>
            </a:pPr>
            <a:r>
              <a:rPr lang="en-US" sz="1900" cap="none" dirty="0" smtClean="0">
                <a:latin typeface="Times New Roman" charset="0"/>
                <a:ea typeface="Times New Roman" charset="0"/>
                <a:cs typeface="Times New Roman" charset="0"/>
              </a:rPr>
              <a:t>CHRONIC COUGH</a:t>
            </a:r>
          </a:p>
          <a:p>
            <a:pPr>
              <a:lnSpc>
                <a:spcPct val="100000"/>
              </a:lnSpc>
              <a:spcBef>
                <a:spcPts val="0"/>
              </a:spcBef>
              <a:buClrTx/>
            </a:pPr>
            <a:r>
              <a:rPr lang="en-US" sz="1700" cap="none" dirty="0" smtClean="0">
                <a:latin typeface="Times New Roman" charset="0"/>
                <a:ea typeface="Times New Roman" charset="0"/>
                <a:cs typeface="Times New Roman" charset="0"/>
              </a:rPr>
              <a:t>May cause decrease in oxygen to the brain which can cause severe consequences (especially in infants):</a:t>
            </a:r>
          </a:p>
          <a:p>
            <a:pPr lvl="1">
              <a:lnSpc>
                <a:spcPct val="100000"/>
              </a:lnSpc>
              <a:spcBef>
                <a:spcPts val="0"/>
              </a:spcBef>
              <a:buClrTx/>
            </a:pPr>
            <a:r>
              <a:rPr lang="en-US" sz="1700" cap="none" dirty="0" smtClean="0">
                <a:latin typeface="Times New Roman" charset="0"/>
                <a:ea typeface="Times New Roman" charset="0"/>
                <a:cs typeface="Times New Roman" charset="0"/>
              </a:rPr>
              <a:t>Encephalopathy</a:t>
            </a:r>
          </a:p>
          <a:p>
            <a:pPr lvl="1">
              <a:lnSpc>
                <a:spcPct val="100000"/>
              </a:lnSpc>
              <a:spcBef>
                <a:spcPts val="0"/>
              </a:spcBef>
              <a:buClrTx/>
            </a:pPr>
            <a:r>
              <a:rPr lang="en-US" sz="1700" cap="none" dirty="0" smtClean="0">
                <a:latin typeface="Times New Roman" charset="0"/>
                <a:ea typeface="Times New Roman" charset="0"/>
                <a:cs typeface="Times New Roman" charset="0"/>
              </a:rPr>
              <a:t>Brain Damage</a:t>
            </a:r>
            <a:endParaRPr lang="en-US" sz="1700" cap="none" dirty="0">
              <a:latin typeface="Times New Roman" charset="0"/>
              <a:ea typeface="Times New Roman" charset="0"/>
              <a:cs typeface="Times New Roman" charset="0"/>
            </a:endParaRPr>
          </a:p>
          <a:p>
            <a:pPr lvl="1">
              <a:lnSpc>
                <a:spcPct val="100000"/>
              </a:lnSpc>
              <a:spcBef>
                <a:spcPts val="0"/>
              </a:spcBef>
              <a:buClrTx/>
            </a:pPr>
            <a:r>
              <a:rPr lang="en-US" sz="1700" cap="none" dirty="0" smtClean="0">
                <a:latin typeface="Times New Roman" charset="0"/>
                <a:ea typeface="Times New Roman" charset="0"/>
                <a:cs typeface="Times New Roman" charset="0"/>
              </a:rPr>
              <a:t>Rupture of small and large blood vessels (hemorrhages)</a:t>
            </a:r>
          </a:p>
          <a:p>
            <a:pPr lvl="1">
              <a:lnSpc>
                <a:spcPct val="100000"/>
              </a:lnSpc>
              <a:spcBef>
                <a:spcPts val="0"/>
              </a:spcBef>
              <a:buClrTx/>
            </a:pPr>
            <a:r>
              <a:rPr lang="en-US" sz="1700" cap="none" dirty="0">
                <a:latin typeface="Times New Roman" charset="0"/>
                <a:ea typeface="Times New Roman" charset="0"/>
                <a:cs typeface="Times New Roman" charset="0"/>
              </a:rPr>
              <a:t>Lung </a:t>
            </a:r>
            <a:r>
              <a:rPr lang="en-US" sz="1700" cap="none" dirty="0" smtClean="0">
                <a:latin typeface="Times New Roman" charset="0"/>
                <a:ea typeface="Times New Roman" charset="0"/>
                <a:cs typeface="Times New Roman" charset="0"/>
              </a:rPr>
              <a:t>collapse</a:t>
            </a:r>
            <a:endParaRPr lang="en-US" sz="1700" cap="none" dirty="0">
              <a:latin typeface="Times New Roman" charset="0"/>
              <a:ea typeface="Times New Roman" charset="0"/>
              <a:cs typeface="Times New Roman" charset="0"/>
            </a:endParaRPr>
          </a:p>
          <a:p>
            <a:pPr lvl="1">
              <a:lnSpc>
                <a:spcPct val="100000"/>
              </a:lnSpc>
              <a:spcBef>
                <a:spcPts val="0"/>
              </a:spcBef>
              <a:buClrTx/>
            </a:pPr>
            <a:r>
              <a:rPr lang="en-US" sz="1700" cap="none" dirty="0" smtClean="0">
                <a:latin typeface="Times New Roman" charset="0"/>
                <a:ea typeface="Times New Roman" charset="0"/>
                <a:cs typeface="Times New Roman" charset="0"/>
              </a:rPr>
              <a:t>Increase intrathoracic pressure</a:t>
            </a:r>
          </a:p>
          <a:p>
            <a:pPr>
              <a:lnSpc>
                <a:spcPct val="100000"/>
              </a:lnSpc>
              <a:spcBef>
                <a:spcPts val="0"/>
              </a:spcBef>
              <a:buClrTx/>
            </a:pPr>
            <a:r>
              <a:rPr lang="en-US" sz="1700" cap="none" dirty="0" smtClean="0">
                <a:latin typeface="Times New Roman" charset="0"/>
                <a:ea typeface="Times New Roman" charset="0"/>
                <a:cs typeface="Times New Roman" charset="0"/>
              </a:rPr>
              <a:t>Persistent cough may impair mucous clearance and lead to damage of alveoli leading to streptococci or pneumonia.</a:t>
            </a:r>
          </a:p>
          <a:p>
            <a:pPr>
              <a:lnSpc>
                <a:spcPct val="100000"/>
              </a:lnSpc>
              <a:spcBef>
                <a:spcPts val="0"/>
              </a:spcBef>
              <a:buClrTx/>
            </a:pPr>
            <a:endParaRPr lang="en-US" sz="1800" cap="none" dirty="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0381" y="0"/>
            <a:ext cx="2731619" cy="2480310"/>
          </a:xfrm>
          <a:prstGeom prst="rect">
            <a:avLst/>
          </a:prstGeom>
        </p:spPr>
      </p:pic>
      <p:sp>
        <p:nvSpPr>
          <p:cNvPr id="7" name="TextBox 6"/>
          <p:cNvSpPr txBox="1"/>
          <p:nvPr/>
        </p:nvSpPr>
        <p:spPr>
          <a:xfrm>
            <a:off x="3543300" y="224492"/>
            <a:ext cx="6960870" cy="2031325"/>
          </a:xfrm>
          <a:prstGeom prst="rect">
            <a:avLst/>
          </a:prstGeom>
          <a:noFill/>
        </p:spPr>
        <p:txBody>
          <a:bodyPr wrap="square" rtlCol="0">
            <a:spAutoFit/>
          </a:bodyPr>
          <a:lstStyle/>
          <a:p>
            <a:pPr lvl="0">
              <a:defRPr/>
            </a:pPr>
            <a:r>
              <a:rPr lang="en-US" sz="1900" dirty="0" smtClean="0">
                <a:latin typeface="Times New Roman" charset="0"/>
                <a:ea typeface="Times New Roman" charset="0"/>
                <a:cs typeface="Times New Roman" charset="0"/>
              </a:rPr>
              <a:t>TYPE III SECRETION SYSTEMS (T3SS)</a:t>
            </a:r>
          </a:p>
          <a:p>
            <a:pPr marL="285750" indent="-285750">
              <a:lnSpc>
                <a:spcPct val="100000"/>
              </a:lnSpc>
              <a:spcBef>
                <a:spcPts val="0"/>
              </a:spcBef>
              <a:buClrTx/>
              <a:buFont typeface="Arial" charset="0"/>
              <a:buChar char="•"/>
            </a:pPr>
            <a:r>
              <a:rPr lang="en-US" sz="1700" dirty="0" smtClean="0">
                <a:latin typeface="Times New Roman" charset="0"/>
                <a:ea typeface="Times New Roman" charset="0"/>
                <a:cs typeface="Times New Roman" charset="0"/>
              </a:rPr>
              <a:t>Induces </a:t>
            </a:r>
            <a:r>
              <a:rPr lang="en-US" sz="1700" dirty="0">
                <a:latin typeface="Times New Roman" charset="0"/>
                <a:ea typeface="Times New Roman" charset="0"/>
                <a:cs typeface="Times New Roman" charset="0"/>
              </a:rPr>
              <a:t>necrotic cell death</a:t>
            </a:r>
          </a:p>
          <a:p>
            <a:pPr marL="285750" indent="-285750">
              <a:lnSpc>
                <a:spcPct val="100000"/>
              </a:lnSpc>
              <a:spcBef>
                <a:spcPts val="0"/>
              </a:spcBef>
              <a:buClrTx/>
              <a:buFont typeface="Arial" charset="0"/>
              <a:buChar char="•"/>
            </a:pPr>
            <a:r>
              <a:rPr lang="en-US" sz="1700" dirty="0">
                <a:latin typeface="Times New Roman" charset="0"/>
                <a:ea typeface="Times New Roman" charset="0"/>
                <a:cs typeface="Times New Roman" charset="0"/>
              </a:rPr>
              <a:t>Immunomodulatory function</a:t>
            </a:r>
          </a:p>
          <a:p>
            <a:pPr marL="285750" indent="-285750">
              <a:lnSpc>
                <a:spcPct val="100000"/>
              </a:lnSpc>
              <a:spcBef>
                <a:spcPts val="0"/>
              </a:spcBef>
              <a:buClrTx/>
              <a:buFont typeface="Arial" charset="0"/>
              <a:buChar char="•"/>
            </a:pPr>
            <a:r>
              <a:rPr lang="en-US" sz="1700" dirty="0">
                <a:latin typeface="Times New Roman" charset="0"/>
                <a:ea typeface="Times New Roman" charset="0"/>
                <a:cs typeface="Times New Roman" charset="0"/>
              </a:rPr>
              <a:t>Therefore induces huge respiratory cell damage and promotes persistence in lower respiratory tract</a:t>
            </a:r>
          </a:p>
          <a:p>
            <a:pPr marL="285750" indent="-285750">
              <a:lnSpc>
                <a:spcPct val="100000"/>
              </a:lnSpc>
              <a:spcBef>
                <a:spcPts val="0"/>
              </a:spcBef>
              <a:buClrTx/>
              <a:buFont typeface="Arial" charset="0"/>
              <a:buChar char="•"/>
            </a:pPr>
            <a:r>
              <a:rPr lang="en-US" sz="1700" dirty="0">
                <a:latin typeface="Times New Roman" charset="0"/>
                <a:ea typeface="Times New Roman" charset="0"/>
                <a:cs typeface="Times New Roman" charset="0"/>
              </a:rPr>
              <a:t>Helps translocated </a:t>
            </a:r>
            <a:r>
              <a:rPr lang="en-US" sz="1700" dirty="0" err="1">
                <a:latin typeface="Times New Roman" charset="0"/>
                <a:ea typeface="Times New Roman" charset="0"/>
                <a:cs typeface="Times New Roman" charset="0"/>
              </a:rPr>
              <a:t>BteA</a:t>
            </a:r>
            <a:r>
              <a:rPr lang="en-US" sz="1700" dirty="0">
                <a:latin typeface="Times New Roman" charset="0"/>
                <a:ea typeface="Times New Roman" charset="0"/>
                <a:cs typeface="Times New Roman" charset="0"/>
              </a:rPr>
              <a:t>- a key contributor to cytotoxicity.</a:t>
            </a: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6782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054615"/>
            <a:ext cx="10364451" cy="1596177"/>
          </a:xfrm>
        </p:spPr>
        <p:txBody>
          <a:bodyPr>
            <a:normAutofit/>
          </a:bodyPr>
          <a:lstStyle/>
          <a:p>
            <a:r>
              <a:rPr lang="en-US" sz="4400" dirty="0" smtClean="0">
                <a:latin typeface="Times New Roman" charset="0"/>
                <a:ea typeface="Times New Roman" charset="0"/>
                <a:cs typeface="Times New Roman" charset="0"/>
              </a:rPr>
              <a:t>1. ENCOUTNER</a:t>
            </a:r>
            <a:endParaRPr lang="en-US" sz="44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914399" y="2650792"/>
            <a:ext cx="10363826" cy="2176773"/>
          </a:xfrm>
        </p:spPr>
        <p:txBody>
          <a:bodyPr vert="horz"/>
          <a:lstStyle/>
          <a:p>
            <a:pPr marL="0" indent="0" algn="ctr">
              <a:lnSpc>
                <a:spcPct val="100000"/>
              </a:lnSpc>
              <a:spcBef>
                <a:spcPts val="0"/>
              </a:spcBef>
              <a:buClrTx/>
              <a:buNone/>
            </a:pPr>
            <a:r>
              <a:rPr lang="en-US" sz="3200" cap="none" dirty="0" smtClean="0">
                <a:latin typeface="Times New Roman" charset="0"/>
                <a:ea typeface="Times New Roman" charset="0"/>
                <a:cs typeface="Times New Roman" charset="0"/>
              </a:rPr>
              <a:t>Where does the organism normally reside, geographically and host wise? And what are the bacterial characteristics that leave it suited to these places of residence? How would our patient have come in contact with this bacteria?</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3702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759195"/>
            <a:ext cx="10364451" cy="971132"/>
          </a:xfrm>
        </p:spPr>
        <p:txBody>
          <a:bodyPr>
            <a:normAutofit/>
          </a:bodyPr>
          <a:lstStyle/>
          <a:p>
            <a:r>
              <a:rPr lang="en-US" sz="4000" dirty="0" smtClean="0">
                <a:latin typeface="Times New Roman" charset="0"/>
                <a:ea typeface="Times New Roman" charset="0"/>
                <a:cs typeface="Times New Roman" charset="0"/>
              </a:rPr>
              <a:t>Geographic prevalence</a:t>
            </a:r>
            <a:endParaRPr lang="en-US" sz="40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227975" y="1733454"/>
            <a:ext cx="5436226" cy="3424107"/>
          </a:xfrm>
        </p:spPr>
        <p:txBody>
          <a:bodyPr>
            <a:noAutofit/>
          </a:bodyPr>
          <a:lstStyle/>
          <a:p>
            <a:r>
              <a:rPr lang="en-US" cap="none" dirty="0" smtClean="0">
                <a:latin typeface="Times New Roman" charset="0"/>
                <a:ea typeface="Times New Roman" charset="0"/>
                <a:cs typeface="Times New Roman" charset="0"/>
              </a:rPr>
              <a:t>95% of cases occur in developing countries </a:t>
            </a:r>
          </a:p>
          <a:p>
            <a:r>
              <a:rPr lang="en-US" cap="none" dirty="0" smtClean="0">
                <a:latin typeface="Times New Roman" charset="0"/>
                <a:ea typeface="Times New Roman" charset="0"/>
                <a:cs typeface="Times New Roman" charset="0"/>
              </a:rPr>
              <a:t>Early documentation of pertussis epidemics were frequent in the 16th and 17th century, possibly emerging in </a:t>
            </a:r>
            <a:r>
              <a:rPr lang="en-US" cap="none" dirty="0">
                <a:latin typeface="Times New Roman" charset="0"/>
                <a:ea typeface="Times New Roman" charset="0"/>
                <a:cs typeface="Times New Roman" charset="0"/>
              </a:rPr>
              <a:t>E</a:t>
            </a:r>
            <a:r>
              <a:rPr lang="en-US" cap="none" dirty="0" smtClean="0">
                <a:latin typeface="Times New Roman" charset="0"/>
                <a:ea typeface="Times New Roman" charset="0"/>
                <a:cs typeface="Times New Roman" charset="0"/>
              </a:rPr>
              <a:t>urope due to imports from Korea</a:t>
            </a:r>
          </a:p>
          <a:p>
            <a:r>
              <a:rPr lang="en-US" cap="none" dirty="0" smtClean="0">
                <a:latin typeface="Times New Roman" charset="0"/>
                <a:ea typeface="Times New Roman" charset="0"/>
                <a:cs typeface="Times New Roman" charset="0"/>
              </a:rPr>
              <a:t>There was a resurgence of Pertussis outbreaks in </a:t>
            </a:r>
            <a:r>
              <a:rPr lang="en-US" cap="none" dirty="0">
                <a:latin typeface="Times New Roman" charset="0"/>
                <a:ea typeface="Times New Roman" charset="0"/>
                <a:cs typeface="Times New Roman" charset="0"/>
              </a:rPr>
              <a:t>A</a:t>
            </a:r>
            <a:r>
              <a:rPr lang="en-US" cap="none" dirty="0" smtClean="0">
                <a:latin typeface="Times New Roman" charset="0"/>
                <a:ea typeface="Times New Roman" charset="0"/>
                <a:cs typeface="Times New Roman" charset="0"/>
              </a:rPr>
              <a:t>ustralia, </a:t>
            </a:r>
            <a:r>
              <a:rPr lang="en-US" cap="none" dirty="0">
                <a:latin typeface="Times New Roman" charset="0"/>
                <a:ea typeface="Times New Roman" charset="0"/>
                <a:cs typeface="Times New Roman" charset="0"/>
              </a:rPr>
              <a:t>N</a:t>
            </a:r>
            <a:r>
              <a:rPr lang="en-US" cap="none" dirty="0" smtClean="0">
                <a:latin typeface="Times New Roman" charset="0"/>
                <a:ea typeface="Times New Roman" charset="0"/>
                <a:cs typeface="Times New Roman" charset="0"/>
              </a:rPr>
              <a:t>etherlands, United </a:t>
            </a:r>
            <a:r>
              <a:rPr lang="en-US" cap="none" dirty="0">
                <a:latin typeface="Times New Roman" charset="0"/>
                <a:ea typeface="Times New Roman" charset="0"/>
                <a:cs typeface="Times New Roman" charset="0"/>
              </a:rPr>
              <a:t>K</a:t>
            </a:r>
            <a:r>
              <a:rPr lang="en-US" cap="none" dirty="0" smtClean="0">
                <a:latin typeface="Times New Roman" charset="0"/>
                <a:ea typeface="Times New Roman" charset="0"/>
                <a:cs typeface="Times New Roman" charset="0"/>
              </a:rPr>
              <a:t>ingdom, and United States possibly due to a decline in immunity through vaccines, and pathogen adaptation.</a:t>
            </a:r>
          </a:p>
          <a:p>
            <a:r>
              <a:rPr lang="en-US" cap="none" dirty="0" smtClean="0">
                <a:latin typeface="Times New Roman" charset="0"/>
                <a:ea typeface="Times New Roman" charset="0"/>
                <a:cs typeface="Times New Roman" charset="0"/>
              </a:rPr>
              <a:t>Wisconsin is the US state with the second highest incident rate for whooping cough.</a:t>
            </a:r>
            <a:endParaRPr lang="en-US" cap="none" dirty="0">
              <a:latin typeface="Times New Roman" charset="0"/>
              <a:ea typeface="Times New Roman" charset="0"/>
              <a:cs typeface="Times New Roman"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47" t="3820" r="5173" b="4085"/>
          <a:stretch/>
        </p:blipFill>
        <p:spPr>
          <a:xfrm>
            <a:off x="5664201" y="2263727"/>
            <a:ext cx="6428935" cy="3052690"/>
          </a:xfrm>
          <a:prstGeom prst="rect">
            <a:avLst/>
          </a:prstGeom>
        </p:spPr>
      </p:pic>
    </p:spTree>
    <p:extLst>
      <p:ext uri="{BB962C8B-B14F-4D97-AF65-F5344CB8AC3E}">
        <p14:creationId xmlns:p14="http://schemas.microsoft.com/office/powerpoint/2010/main" val="90788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15" y="221193"/>
            <a:ext cx="10364451" cy="1596177"/>
          </a:xfrm>
        </p:spPr>
        <p:txBody>
          <a:bodyPr>
            <a:normAutofit/>
          </a:bodyPr>
          <a:lstStyle/>
          <a:p>
            <a:r>
              <a:rPr lang="en-US" sz="4400" dirty="0" smtClean="0">
                <a:latin typeface="Times New Roman" charset="0"/>
                <a:ea typeface="Times New Roman" charset="0"/>
                <a:cs typeface="Times New Roman" charset="0"/>
              </a:rPr>
              <a:t>Host residence</a:t>
            </a:r>
            <a:endParaRPr lang="en-US" sz="44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144135" y="1485900"/>
            <a:ext cx="9689903" cy="3973829"/>
          </a:xfrm>
        </p:spPr>
        <p:txBody>
          <a:bodyPr>
            <a:noAutofit/>
          </a:bodyPr>
          <a:lstStyle/>
          <a:p>
            <a:r>
              <a:rPr lang="en-US" sz="1800" cap="none" dirty="0" smtClean="0">
                <a:latin typeface="Times New Roman" charset="0"/>
                <a:ea typeface="Times New Roman" charset="0"/>
                <a:cs typeface="Times New Roman" charset="0"/>
              </a:rPr>
              <a:t>Adults with mild illness and decreasing immunity to B. Pertussis are a major reservoir and likely transmit infections to infants that haven’t been immunized yet and have a weaker immune system.</a:t>
            </a:r>
          </a:p>
          <a:p>
            <a:r>
              <a:rPr lang="en-US" sz="1800" cap="none" dirty="0" smtClean="0">
                <a:latin typeface="Times New Roman" charset="0"/>
                <a:ea typeface="Times New Roman" charset="0"/>
                <a:cs typeface="Times New Roman" charset="0"/>
              </a:rPr>
              <a:t>Causes mild </a:t>
            </a:r>
            <a:r>
              <a:rPr lang="en-US" sz="1800" cap="none" dirty="0">
                <a:latin typeface="Times New Roman" charset="0"/>
                <a:ea typeface="Times New Roman" charset="0"/>
                <a:cs typeface="Times New Roman" charset="0"/>
              </a:rPr>
              <a:t>illness in adults, but </a:t>
            </a:r>
            <a:r>
              <a:rPr lang="en-US" sz="1800" cap="none" dirty="0" smtClean="0">
                <a:latin typeface="Times New Roman" charset="0"/>
                <a:ea typeface="Times New Roman" charset="0"/>
                <a:cs typeface="Times New Roman" charset="0"/>
              </a:rPr>
              <a:t>is </a:t>
            </a:r>
            <a:r>
              <a:rPr lang="en-US" sz="1800" cap="none" dirty="0">
                <a:latin typeface="Times New Roman" charset="0"/>
                <a:ea typeface="Times New Roman" charset="0"/>
                <a:cs typeface="Times New Roman" charset="0"/>
              </a:rPr>
              <a:t>severe and deathly disease in infants. </a:t>
            </a:r>
            <a:endParaRPr lang="en-US" sz="1800" cap="none" dirty="0" smtClean="0">
              <a:latin typeface="Times New Roman" charset="0"/>
              <a:ea typeface="Times New Roman" charset="0"/>
              <a:cs typeface="Times New Roman" charset="0"/>
            </a:endParaRPr>
          </a:p>
          <a:p>
            <a:r>
              <a:rPr lang="en-US" sz="1800" cap="none" dirty="0">
                <a:latin typeface="Times New Roman" charset="0"/>
                <a:ea typeface="Times New Roman" charset="0"/>
                <a:cs typeface="Times New Roman" charset="0"/>
              </a:rPr>
              <a:t>The pathogen is able to survive 3-5 days on dry surfaces and clothes but requires a host as it’s optimal temperature is 35-37 degrees Celsius</a:t>
            </a:r>
            <a:r>
              <a:rPr lang="en-US" sz="1800" cap="none" dirty="0" smtClean="0">
                <a:latin typeface="Times New Roman" charset="0"/>
                <a:ea typeface="Times New Roman" charset="0"/>
                <a:cs typeface="Times New Roman" charset="0"/>
              </a:rPr>
              <a:t>.</a:t>
            </a:r>
          </a:p>
          <a:p>
            <a:r>
              <a:rPr lang="en-US" sz="1800" cap="none" dirty="0" smtClean="0">
                <a:latin typeface="Times New Roman" charset="0"/>
                <a:ea typeface="Times New Roman" charset="0"/>
                <a:cs typeface="Times New Roman" charset="0"/>
              </a:rPr>
              <a:t>B. Pertussis inhabits respiratory epithelial cilia in humans and possibly higher primates.</a:t>
            </a:r>
          </a:p>
          <a:p>
            <a:pPr lvl="1"/>
            <a:r>
              <a:rPr lang="en-US" cap="none" dirty="0" smtClean="0">
                <a:latin typeface="Times New Roman" charset="0"/>
                <a:ea typeface="Times New Roman" charset="0"/>
                <a:cs typeface="Times New Roman" charset="0"/>
              </a:rPr>
              <a:t>Its small </a:t>
            </a:r>
            <a:r>
              <a:rPr lang="en-US" cap="none" dirty="0">
                <a:latin typeface="Times New Roman" charset="0"/>
                <a:ea typeface="Times New Roman" charset="0"/>
                <a:cs typeface="Times New Roman" charset="0"/>
              </a:rPr>
              <a:t>size and non-motility makes it suitable to enter through the human nasopharynx as it is </a:t>
            </a:r>
            <a:r>
              <a:rPr lang="en-US" cap="none" dirty="0" smtClean="0">
                <a:latin typeface="Times New Roman" charset="0"/>
                <a:ea typeface="Times New Roman" charset="0"/>
                <a:cs typeface="Times New Roman" charset="0"/>
              </a:rPr>
              <a:t>inhaled.</a:t>
            </a:r>
          </a:p>
          <a:p>
            <a:r>
              <a:rPr lang="en-US" sz="1800" cap="none" dirty="0" smtClean="0">
                <a:latin typeface="Times New Roman" charset="0"/>
                <a:ea typeface="Times New Roman" charset="0"/>
                <a:cs typeface="Times New Roman" charset="0"/>
              </a:rPr>
              <a:t>Also been found in alveolar macrophages, but not known to invade tissues.</a:t>
            </a:r>
          </a:p>
          <a:p>
            <a:r>
              <a:rPr lang="en-US" sz="1800" cap="none" dirty="0" smtClean="0">
                <a:latin typeface="Times New Roman" charset="0"/>
                <a:ea typeface="Times New Roman" charset="0"/>
                <a:cs typeface="Times New Roman" charset="0"/>
              </a:rPr>
              <a:t>It is capable of forming a biofilm that allows it to survive host clearance and bind to the ciliated epithelium.</a:t>
            </a:r>
          </a:p>
          <a:p>
            <a:pPr lvl="1"/>
            <a:r>
              <a:rPr lang="en-US" cap="none" dirty="0">
                <a:latin typeface="Times New Roman" charset="0"/>
                <a:ea typeface="Times New Roman" charset="0"/>
                <a:cs typeface="Times New Roman" charset="0"/>
              </a:rPr>
              <a:t>B</a:t>
            </a:r>
            <a:r>
              <a:rPr lang="en-US" cap="none" dirty="0" smtClean="0">
                <a:latin typeface="Times New Roman" charset="0"/>
                <a:ea typeface="Times New Roman" charset="0"/>
                <a:cs typeface="Times New Roman" charset="0"/>
              </a:rPr>
              <a:t>ps polysaccharide is required for biofilm formation and functions as a nasal adhesion to host epithelia while resisting complement. </a:t>
            </a:r>
            <a:endParaRPr lang="en-US" cap="none" dirty="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039" y="1576070"/>
            <a:ext cx="2168105" cy="2767330"/>
          </a:xfrm>
          <a:prstGeom prst="rect">
            <a:avLst/>
          </a:prstGeom>
        </p:spPr>
      </p:pic>
    </p:spTree>
    <p:extLst>
      <p:ext uri="{BB962C8B-B14F-4D97-AF65-F5344CB8AC3E}">
        <p14:creationId xmlns:p14="http://schemas.microsoft.com/office/powerpoint/2010/main" val="92842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Times New Roman" charset="0"/>
                <a:ea typeface="Times New Roman" charset="0"/>
                <a:cs typeface="Times New Roman" charset="0"/>
              </a:rPr>
              <a:t>Bacteria &amp; Infection</a:t>
            </a:r>
            <a:endParaRPr lang="en-US" sz="44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274320" y="2214694"/>
            <a:ext cx="8012430" cy="3424107"/>
          </a:xfrm>
        </p:spPr>
        <p:txBody>
          <a:bodyPr>
            <a:noAutofit/>
          </a:bodyPr>
          <a:lstStyle/>
          <a:p>
            <a:r>
              <a:rPr lang="en-US" sz="1600" cap="none" dirty="0" smtClean="0">
                <a:latin typeface="Times New Roman" charset="0"/>
                <a:ea typeface="Times New Roman" charset="0"/>
                <a:cs typeface="Times New Roman" charset="0"/>
              </a:rPr>
              <a:t>Like the flu, whooping cough can be passed on by coughing or sneezing from person to person. </a:t>
            </a:r>
          </a:p>
          <a:p>
            <a:pPr lvl="1"/>
            <a:r>
              <a:rPr lang="en-US" sz="1600" cap="none" dirty="0" smtClean="0">
                <a:latin typeface="Times New Roman" charset="0"/>
                <a:ea typeface="Times New Roman" charset="0"/>
                <a:cs typeface="Times New Roman" charset="0"/>
              </a:rPr>
              <a:t>Therefore, the more infections present, the more likely it is to spread.</a:t>
            </a:r>
          </a:p>
          <a:p>
            <a:r>
              <a:rPr lang="en-US" sz="1600" cap="none" dirty="0" smtClean="0">
                <a:latin typeface="Times New Roman" charset="0"/>
                <a:ea typeface="Times New Roman" charset="0"/>
                <a:cs typeface="Times New Roman" charset="0"/>
              </a:rPr>
              <a:t>Although vaccinations do prevent infection, whooping cough vaccine is only improved for children under 7 years old.</a:t>
            </a:r>
          </a:p>
          <a:p>
            <a:r>
              <a:rPr lang="en-US" sz="1600" cap="none" dirty="0" smtClean="0">
                <a:latin typeface="Times New Roman" charset="0"/>
                <a:ea typeface="Times New Roman" charset="0"/>
                <a:cs typeface="Times New Roman" charset="0"/>
              </a:rPr>
              <a:t>Within 10 years, antibody mediated immunity declines making adults susceptible.</a:t>
            </a:r>
          </a:p>
          <a:p>
            <a:pPr lvl="1"/>
            <a:r>
              <a:rPr lang="en-US" sz="1600" cap="none" dirty="0" smtClean="0">
                <a:latin typeface="Times New Roman" charset="0"/>
                <a:ea typeface="Times New Roman" charset="0"/>
                <a:cs typeface="Times New Roman" charset="0"/>
              </a:rPr>
              <a:t>However, infection in infants is more severe.</a:t>
            </a:r>
          </a:p>
          <a:p>
            <a:r>
              <a:rPr lang="en-US" sz="1600" cap="none" dirty="0" smtClean="0">
                <a:latin typeface="Times New Roman" charset="0"/>
                <a:ea typeface="Times New Roman" charset="0"/>
                <a:cs typeface="Times New Roman" charset="0"/>
              </a:rPr>
              <a:t>Disease is most contagious during the first two weeks of infection.</a:t>
            </a:r>
          </a:p>
          <a:p>
            <a:r>
              <a:rPr lang="en-US" sz="1600" cap="none" dirty="0" smtClean="0">
                <a:latin typeface="Times New Roman" charset="0"/>
                <a:ea typeface="Times New Roman" charset="0"/>
                <a:cs typeface="Times New Roman" charset="0"/>
              </a:rPr>
              <a:t>Adherence in the airway lining is mediated by FHA (filamentous hemagglutinin adhesin), pertussis toxins, fimbriae, and </a:t>
            </a:r>
            <a:r>
              <a:rPr lang="en-US" sz="1600" cap="none" dirty="0" err="1" smtClean="0">
                <a:latin typeface="Times New Roman" charset="0"/>
                <a:ea typeface="Times New Roman" charset="0"/>
                <a:cs typeface="Times New Roman" charset="0"/>
              </a:rPr>
              <a:t>pertactin</a:t>
            </a:r>
            <a:r>
              <a:rPr lang="en-US" sz="1600" cap="none" dirty="0" smtClean="0">
                <a:latin typeface="Times New Roman" charset="0"/>
                <a:ea typeface="Times New Roman" charset="0"/>
                <a:cs typeface="Times New Roman" charset="0"/>
              </a:rPr>
              <a:t>.</a:t>
            </a:r>
            <a:endParaRPr lang="en-US" sz="1600" cap="none" dirty="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0" y="2066290"/>
            <a:ext cx="3492500" cy="2336800"/>
          </a:xfrm>
          <a:prstGeom prst="rect">
            <a:avLst/>
          </a:prstGeom>
        </p:spPr>
      </p:pic>
    </p:spTree>
    <p:extLst>
      <p:ext uri="{BB962C8B-B14F-4D97-AF65-F5344CB8AC3E}">
        <p14:creationId xmlns:p14="http://schemas.microsoft.com/office/powerpoint/2010/main" val="103631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65125"/>
            <a:ext cx="10364451" cy="1596177"/>
          </a:xfrm>
        </p:spPr>
        <p:txBody>
          <a:bodyPr>
            <a:normAutofit/>
          </a:bodyPr>
          <a:lstStyle/>
          <a:p>
            <a:r>
              <a:rPr lang="en-US" sz="4400" dirty="0" smtClean="0">
                <a:latin typeface="Times New Roman" charset="0"/>
                <a:ea typeface="Times New Roman" charset="0"/>
                <a:cs typeface="Times New Roman" charset="0"/>
              </a:rPr>
              <a:t>Cultivation</a:t>
            </a:r>
            <a:endParaRPr lang="en-US" sz="44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913775" y="1374588"/>
            <a:ext cx="10363826" cy="3424107"/>
          </a:xfrm>
        </p:spPr>
        <p:txBody>
          <a:bodyPr>
            <a:normAutofit/>
          </a:bodyPr>
          <a:lstStyle/>
          <a:p>
            <a:r>
              <a:rPr lang="en-US" sz="1800" cap="none" dirty="0" smtClean="0">
                <a:latin typeface="Times New Roman" charset="0"/>
                <a:ea typeface="Times New Roman" charset="0"/>
                <a:cs typeface="Times New Roman" charset="0"/>
              </a:rPr>
              <a:t>Can be cultivated on blood supplemented rich media, or synthetic medium containing buffers, salts, amino acid energy source, and growth factors like nicotinamide.</a:t>
            </a:r>
          </a:p>
          <a:p>
            <a:pPr lvl="1"/>
            <a:r>
              <a:rPr lang="en-US" cap="none" dirty="0" smtClean="0">
                <a:latin typeface="Times New Roman" charset="0"/>
                <a:ea typeface="Times New Roman" charset="0"/>
                <a:cs typeface="Times New Roman" charset="0"/>
              </a:rPr>
              <a:t>Growth is inhibited if the media contains fatty acids, metal ions, </a:t>
            </a:r>
            <a:r>
              <a:rPr lang="en-US" cap="none" dirty="0" err="1" smtClean="0">
                <a:latin typeface="Times New Roman" charset="0"/>
                <a:ea typeface="Times New Roman" charset="0"/>
                <a:cs typeface="Times New Roman" charset="0"/>
              </a:rPr>
              <a:t>sulphides</a:t>
            </a:r>
            <a:r>
              <a:rPr lang="en-US" cap="none" dirty="0" smtClean="0">
                <a:latin typeface="Times New Roman" charset="0"/>
                <a:ea typeface="Times New Roman" charset="0"/>
                <a:cs typeface="Times New Roman" charset="0"/>
              </a:rPr>
              <a:t>, or peroxides </a:t>
            </a:r>
          </a:p>
          <a:p>
            <a:r>
              <a:rPr lang="en-US" sz="1800" cap="none" dirty="0" smtClean="0">
                <a:latin typeface="Times New Roman" charset="0"/>
                <a:ea typeface="Times New Roman" charset="0"/>
                <a:cs typeface="Times New Roman" charset="0"/>
              </a:rPr>
              <a:t>Antigenic modulation occurs when there is a change environmental conditions </a:t>
            </a:r>
            <a:r>
              <a:rPr lang="en-US" sz="1800" cap="none" dirty="0" smtClean="0">
                <a:latin typeface="Times New Roman" charset="0"/>
                <a:ea typeface="Times New Roman" charset="0"/>
                <a:cs typeface="Times New Roman" charset="0"/>
                <a:sym typeface="Wingdings"/>
              </a:rPr>
              <a:t> induces </a:t>
            </a:r>
            <a:r>
              <a:rPr lang="en-US" sz="1800" cap="none" dirty="0" err="1" smtClean="0">
                <a:latin typeface="Times New Roman" charset="0"/>
                <a:ea typeface="Times New Roman" charset="0"/>
                <a:cs typeface="Times New Roman" charset="0"/>
                <a:sym typeface="Wingdings"/>
              </a:rPr>
              <a:t>persistor</a:t>
            </a:r>
            <a:r>
              <a:rPr lang="en-US" sz="1800" cap="none" dirty="0" smtClean="0">
                <a:latin typeface="Times New Roman" charset="0"/>
                <a:ea typeface="Times New Roman" charset="0"/>
                <a:cs typeface="Times New Roman" charset="0"/>
                <a:sym typeface="Wingdings"/>
              </a:rPr>
              <a:t> state.</a:t>
            </a:r>
            <a:r>
              <a:rPr lang="en-US" sz="1800" cap="none" dirty="0" smtClean="0">
                <a:latin typeface="Times New Roman" charset="0"/>
                <a:ea typeface="Times New Roman" charset="0"/>
                <a:cs typeface="Times New Roman" charset="0"/>
              </a:rPr>
              <a:t> </a:t>
            </a:r>
          </a:p>
          <a:p>
            <a:r>
              <a:rPr lang="en-US" sz="1800" cap="none" dirty="0" smtClean="0">
                <a:latin typeface="Times New Roman" charset="0"/>
                <a:ea typeface="Times New Roman" charset="0"/>
                <a:cs typeface="Times New Roman" charset="0"/>
              </a:rPr>
              <a:t>B. Pertussis is unable to survive in low </a:t>
            </a:r>
            <a:r>
              <a:rPr lang="en-US" sz="1800" cap="none" dirty="0" err="1" smtClean="0">
                <a:latin typeface="Times New Roman" charset="0"/>
                <a:ea typeface="Times New Roman" charset="0"/>
                <a:cs typeface="Times New Roman" charset="0"/>
              </a:rPr>
              <a:t>ph</a:t>
            </a:r>
            <a:r>
              <a:rPr lang="en-US" sz="1800" cap="none" dirty="0" smtClean="0">
                <a:latin typeface="Times New Roman" charset="0"/>
                <a:ea typeface="Times New Roman" charset="0"/>
                <a:cs typeface="Times New Roman" charset="0"/>
              </a:rPr>
              <a:t> conditions and is grown under aerobic conditions. </a:t>
            </a:r>
          </a:p>
          <a:p>
            <a:r>
              <a:rPr lang="en-US" sz="1800" cap="none" dirty="0" smtClean="0">
                <a:latin typeface="Times New Roman" charset="0"/>
                <a:ea typeface="Times New Roman" charset="0"/>
                <a:cs typeface="Times New Roman" charset="0"/>
              </a:rPr>
              <a:t>Optimal </a:t>
            </a:r>
            <a:r>
              <a:rPr lang="en-US" sz="1800" cap="none" dirty="0" err="1" smtClean="0">
                <a:latin typeface="Times New Roman" charset="0"/>
                <a:ea typeface="Times New Roman" charset="0"/>
                <a:cs typeface="Times New Roman" charset="0"/>
              </a:rPr>
              <a:t>ph</a:t>
            </a:r>
            <a:r>
              <a:rPr lang="en-US" sz="1800" cap="none" dirty="0" smtClean="0">
                <a:latin typeface="Times New Roman" charset="0"/>
                <a:ea typeface="Times New Roman" charset="0"/>
                <a:cs typeface="Times New Roman" charset="0"/>
              </a:rPr>
              <a:t> for bacterial growth is between 7.0 – 7.5, which is why colonization is observed in respiratory tract.</a:t>
            </a:r>
            <a:endParaRPr lang="en-US" sz="1800" cap="none" dirty="0">
              <a:latin typeface="Times New Roman" charset="0"/>
              <a:ea typeface="Times New Roman" charset="0"/>
              <a:cs typeface="Times New Roman"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347" t="12561" r="15062" b="11843"/>
          <a:stretch/>
        </p:blipFill>
        <p:spPr>
          <a:xfrm>
            <a:off x="3691890" y="4091368"/>
            <a:ext cx="2914651" cy="2652332"/>
          </a:xfrm>
          <a:prstGeom prst="rect">
            <a:avLst/>
          </a:prstGeom>
        </p:spPr>
      </p:pic>
    </p:spTree>
    <p:extLst>
      <p:ext uri="{BB962C8B-B14F-4D97-AF65-F5344CB8AC3E}">
        <p14:creationId xmlns:p14="http://schemas.microsoft.com/office/powerpoint/2010/main" val="92732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Times New Roman" charset="0"/>
                <a:ea typeface="Times New Roman" charset="0"/>
                <a:cs typeface="Times New Roman" charset="0"/>
              </a:rPr>
              <a:t>2. Entry</a:t>
            </a:r>
            <a:endParaRPr lang="en-US" sz="44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lstStyle/>
          <a:p>
            <a:pPr marL="0" indent="0" algn="ctr">
              <a:lnSpc>
                <a:spcPct val="100000"/>
              </a:lnSpc>
              <a:spcBef>
                <a:spcPts val="0"/>
              </a:spcBef>
              <a:buClrTx/>
              <a:buNone/>
            </a:pPr>
            <a:r>
              <a:rPr lang="en-US" sz="3200" cap="none" dirty="0" smtClean="0">
                <a:latin typeface="Times New Roman" charset="0"/>
                <a:ea typeface="Times New Roman" charset="0"/>
                <a:cs typeface="Times New Roman" charset="0"/>
              </a:rPr>
              <a:t>What facilitates the entry of the bacteria into the human host? What are the molecular, cellular and/or physiological factors at play in the initial entry/adherence step from the point of view of the organism and the host?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cap="none"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5403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69" y="0"/>
            <a:ext cx="10364451" cy="1596177"/>
          </a:xfrm>
        </p:spPr>
        <p:txBody>
          <a:bodyPr>
            <a:normAutofit/>
          </a:bodyPr>
          <a:lstStyle/>
          <a:p>
            <a:r>
              <a:rPr lang="en-US" sz="4400" dirty="0" smtClean="0">
                <a:latin typeface="Times New Roman" charset="0"/>
                <a:ea typeface="Times New Roman" charset="0"/>
                <a:cs typeface="Times New Roman" charset="0"/>
              </a:rPr>
              <a:t>entry</a:t>
            </a:r>
            <a:endParaRPr lang="en-US" sz="4400"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184159" y="1722812"/>
            <a:ext cx="5930891" cy="5123756"/>
          </a:xfrm>
        </p:spPr>
        <p:txBody>
          <a:bodyPr>
            <a:normAutofit/>
          </a:bodyPr>
          <a:lstStyle/>
          <a:p>
            <a:r>
              <a:rPr lang="en-US" sz="2400" cap="none" dirty="0" smtClean="0">
                <a:latin typeface="Times New Roman" charset="0"/>
                <a:ea typeface="Times New Roman" charset="0"/>
                <a:cs typeface="Times New Roman" charset="0"/>
              </a:rPr>
              <a:t>B. pertussis enters through respiratory droplets and resides in the mucosa of the respiratory tract during infection</a:t>
            </a:r>
          </a:p>
          <a:p>
            <a:r>
              <a:rPr lang="en-US" sz="2400" cap="none" dirty="0" smtClean="0">
                <a:latin typeface="Times New Roman" charset="0"/>
                <a:ea typeface="Times New Roman" charset="0"/>
                <a:cs typeface="Times New Roman" charset="0"/>
              </a:rPr>
              <a:t>B. pertussis can alter its state depending on changes in the environment (persistent state).</a:t>
            </a:r>
          </a:p>
          <a:p>
            <a:r>
              <a:rPr lang="en-US" sz="2400" cap="none" dirty="0" smtClean="0">
                <a:latin typeface="Times New Roman" charset="0"/>
                <a:ea typeface="Times New Roman" charset="0"/>
                <a:cs typeface="Times New Roman" charset="0"/>
              </a:rPr>
              <a:t>They have toxins and </a:t>
            </a:r>
            <a:r>
              <a:rPr lang="en-US" sz="2400" cap="none" dirty="0" err="1" smtClean="0">
                <a:latin typeface="Times New Roman" charset="0"/>
                <a:ea typeface="Times New Roman" charset="0"/>
                <a:cs typeface="Times New Roman" charset="0"/>
              </a:rPr>
              <a:t>adhesins</a:t>
            </a:r>
            <a:r>
              <a:rPr lang="en-US" sz="2400" cap="none" dirty="0" smtClean="0">
                <a:latin typeface="Times New Roman" charset="0"/>
                <a:ea typeface="Times New Roman" charset="0"/>
                <a:cs typeface="Times New Roman" charset="0"/>
              </a:rPr>
              <a:t> acting as virulence factors that facilitate interactions with phagocytes and the infection progression.</a:t>
            </a:r>
            <a:endParaRPr lang="en-US" sz="2400" cap="none" dirty="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1484515"/>
            <a:ext cx="5928360" cy="4459083"/>
          </a:xfrm>
          <a:prstGeom prst="rect">
            <a:avLst/>
          </a:prstGeom>
        </p:spPr>
      </p:pic>
    </p:spTree>
    <p:extLst>
      <p:ext uri="{BB962C8B-B14F-4D97-AF65-F5344CB8AC3E}">
        <p14:creationId xmlns:p14="http://schemas.microsoft.com/office/powerpoint/2010/main" val="117289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307</TotalTime>
  <Words>1974</Words>
  <Application>Microsoft Macintosh PowerPoint</Application>
  <PresentationFormat>Widescreen</PresentationFormat>
  <Paragraphs>148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Baghdad</vt:lpstr>
      <vt:lpstr>Cambria</vt:lpstr>
      <vt:lpstr>Times New Roman</vt:lpstr>
      <vt:lpstr>Tw Cen MT</vt:lpstr>
      <vt:lpstr>Wingdings</vt:lpstr>
      <vt:lpstr>Droplet</vt:lpstr>
      <vt:lpstr>Case 4- A chronic cough</vt:lpstr>
      <vt:lpstr>Case 4</vt:lpstr>
      <vt:lpstr>1. ENCOUTNER</vt:lpstr>
      <vt:lpstr>Geographic prevalence</vt:lpstr>
      <vt:lpstr>Host residence</vt:lpstr>
      <vt:lpstr>Bacteria &amp; Infection</vt:lpstr>
      <vt:lpstr>Cultivation</vt:lpstr>
      <vt:lpstr>2. Entry</vt:lpstr>
      <vt:lpstr>entry</vt:lpstr>
      <vt:lpstr>BvgA/S SYSTEM</vt:lpstr>
      <vt:lpstr>Toxins- 1</vt:lpstr>
      <vt:lpstr>Toxins- 2</vt:lpstr>
      <vt:lpstr>Adhesins</vt:lpstr>
      <vt:lpstr>3. Multiplication and spread</vt:lpstr>
      <vt:lpstr>PowerPoint Presentation</vt:lpstr>
      <vt:lpstr>Recent findings</vt:lpstr>
      <vt:lpstr>4. Bacterial damage</vt:lpstr>
      <vt:lpstr>Pertussis Toxin</vt:lpstr>
      <vt:lpstr>Adenylate cyclase toxin (ACT)</vt:lpstr>
      <vt:lpstr>Tracheal cytotoxin (TCT)</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4- A chronic cough</dc:title>
  <dc:creator>Sophia -</dc:creator>
  <cp:lastModifiedBy>Sophia -</cp:lastModifiedBy>
  <cp:revision>30</cp:revision>
  <cp:lastPrinted>2017-12-06T05:58:45Z</cp:lastPrinted>
  <dcterms:created xsi:type="dcterms:W3CDTF">2017-12-01T09:43:04Z</dcterms:created>
  <dcterms:modified xsi:type="dcterms:W3CDTF">2017-12-06T06:07:23Z</dcterms:modified>
</cp:coreProperties>
</file>