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27, 2018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7298" y="1336135"/>
            <a:ext cx="5010902" cy="2177404"/>
          </a:xfrm>
        </p:spPr>
        <p:txBody>
          <a:bodyPr/>
          <a:lstStyle/>
          <a:p>
            <a:r>
              <a:rPr lang="en-US" dirty="0" err="1" smtClean="0"/>
              <a:t>CaSE</a:t>
            </a:r>
            <a:r>
              <a:rPr lang="en-US" dirty="0" smtClean="0"/>
              <a:t> 1: Body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61724" y="3810458"/>
            <a:ext cx="297219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By: Ashkan Habibian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3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infected individual endangered to 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gets secreted via stool</a:t>
            </a:r>
          </a:p>
          <a:p>
            <a:r>
              <a:rPr lang="en-US" dirty="0" smtClean="0"/>
              <a:t>May be infected again by different serotype </a:t>
            </a:r>
          </a:p>
          <a:p>
            <a:r>
              <a:rPr lang="en-US" dirty="0" smtClean="0"/>
              <a:t>After symptoms passed by individual, the bacteria remains in stool </a:t>
            </a:r>
          </a:p>
          <a:p>
            <a:pPr marL="68580" indent="0">
              <a:buNone/>
            </a:pPr>
            <a:r>
              <a:rPr lang="en-US" dirty="0" smtClean="0"/>
              <a:t>for a week </a:t>
            </a:r>
            <a:r>
              <a:rPr lang="en-US" smtClean="0"/>
              <a:t>or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1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err="1" smtClean="0"/>
              <a:t>Cholerae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Main Symptoms of the Bacterial Infection</a:t>
            </a:r>
          </a:p>
          <a:p>
            <a:pPr marL="6858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"/>
                <a:cs typeface="Times"/>
              </a:rPr>
              <a:t>Intense Diarrhea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"/>
                <a:cs typeface="Times"/>
              </a:rPr>
              <a:t>Vomiting and Nausea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"/>
                <a:cs typeface="Times"/>
              </a:rPr>
              <a:t>Dehydration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"/>
                <a:cs typeface="Times"/>
              </a:rPr>
              <a:t>Leg Cramps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"/>
              <a:cs typeface="Time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1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culture</a:t>
            </a:r>
            <a:endParaRPr lang="en-US" dirty="0"/>
          </a:p>
        </p:txBody>
      </p:sp>
      <p:pic>
        <p:nvPicPr>
          <p:cNvPr id="4" name="Content Placeholder 3" descr="chorelae cultu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74" b="16674"/>
          <a:stretch>
            <a:fillRect/>
          </a:stretch>
        </p:blipFill>
        <p:spPr>
          <a:xfrm>
            <a:off x="685799" y="1577814"/>
            <a:ext cx="5471646" cy="2628536"/>
          </a:xfrm>
        </p:spPr>
      </p:pic>
      <p:sp>
        <p:nvSpPr>
          <p:cNvPr id="5" name="TextBox 4"/>
          <p:cNvSpPr txBox="1"/>
          <p:nvPr/>
        </p:nvSpPr>
        <p:spPr>
          <a:xfrm>
            <a:off x="3513275" y="4503269"/>
            <a:ext cx="181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 Cholera 100 × magnified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8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body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err="1" smtClean="0"/>
              <a:t>Cholerae</a:t>
            </a:r>
            <a:r>
              <a:rPr lang="en-US" dirty="0" smtClean="0"/>
              <a:t> targets the gastrointestinal system</a:t>
            </a:r>
          </a:p>
          <a:p>
            <a:r>
              <a:rPr lang="en-US" dirty="0" smtClean="0"/>
              <a:t> Infection happens when high concentration of the bacterium gets into</a:t>
            </a:r>
          </a:p>
          <a:p>
            <a:pPr marL="68580" indent="0">
              <a:buNone/>
            </a:pPr>
            <a:r>
              <a:rPr lang="en-US" dirty="0" smtClean="0"/>
              <a:t>The small intestine </a:t>
            </a:r>
          </a:p>
          <a:p>
            <a:pPr>
              <a:buFontTx/>
              <a:buChar char="-"/>
            </a:pPr>
            <a:r>
              <a:rPr lang="en-US" dirty="0" smtClean="0"/>
              <a:t>V. </a:t>
            </a:r>
            <a:r>
              <a:rPr lang="en-US" dirty="0"/>
              <a:t> </a:t>
            </a:r>
            <a:r>
              <a:rPr lang="en-US" dirty="0" smtClean="0"/>
              <a:t>Cholera excretes toxins called </a:t>
            </a:r>
            <a:r>
              <a:rPr lang="en-US" dirty="0" err="1" smtClean="0"/>
              <a:t>entrotoxins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 This disrupts the membrane of the cell channel proteins which causes</a:t>
            </a:r>
          </a:p>
          <a:p>
            <a:pPr marL="68580" indent="0">
              <a:buNone/>
            </a:pPr>
            <a:r>
              <a:rPr lang="en-US" dirty="0" smtClean="0"/>
              <a:t>absorptive dysfunction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0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small intestine</a:t>
            </a:r>
            <a:endParaRPr lang="en-US" dirty="0"/>
          </a:p>
        </p:txBody>
      </p:sp>
      <p:pic>
        <p:nvPicPr>
          <p:cNvPr id="4" name="Content Placeholder 3" descr="intestine ima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1" b="13971"/>
          <a:stretch>
            <a:fillRect/>
          </a:stretch>
        </p:blipFill>
        <p:spPr>
          <a:xfrm>
            <a:off x="3634510" y="1549010"/>
            <a:ext cx="5272385" cy="3234682"/>
          </a:xfrm>
        </p:spPr>
      </p:pic>
      <p:sp>
        <p:nvSpPr>
          <p:cNvPr id="6" name="TextBox 5"/>
          <p:cNvSpPr txBox="1"/>
          <p:nvPr/>
        </p:nvSpPr>
        <p:spPr>
          <a:xfrm>
            <a:off x="560804" y="1549010"/>
            <a:ext cx="30737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-Absorb majority of nutrients into the blood stream/ fluids</a:t>
            </a:r>
          </a:p>
          <a:p>
            <a:endParaRPr lang="en-US" dirty="0"/>
          </a:p>
          <a:p>
            <a:r>
              <a:rPr lang="en-US" dirty="0" smtClean="0"/>
              <a:t>- Breaking down of food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Secretion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Small intestine is connected to of stomach (duodenum)  and large intestine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76589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V. Cholera and disturbance of small intestine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bind to epithelium and release their toxins</a:t>
            </a:r>
          </a:p>
          <a:p>
            <a:r>
              <a:rPr lang="en-US" dirty="0" smtClean="0"/>
              <a:t>-trigger of increase in </a:t>
            </a:r>
            <a:r>
              <a:rPr lang="en-US" dirty="0" err="1" smtClean="0"/>
              <a:t>cAMP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Leads to high flow of Na</a:t>
            </a:r>
            <a:r>
              <a:rPr lang="en-US" baseline="30000" dirty="0" smtClean="0"/>
              <a:t>+ </a:t>
            </a:r>
            <a:r>
              <a:rPr lang="en-US" dirty="0" smtClean="0"/>
              <a:t>into epithelium/ secretion of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ions into </a:t>
            </a:r>
          </a:p>
          <a:p>
            <a:pPr marL="68580" indent="0">
              <a:buNone/>
            </a:pPr>
            <a:r>
              <a:rPr lang="en-US" dirty="0" smtClean="0"/>
              <a:t>Lumen </a:t>
            </a:r>
            <a:endParaRPr lang="en-US" dirty="0"/>
          </a:p>
        </p:txBody>
      </p:sp>
      <p:pic>
        <p:nvPicPr>
          <p:cNvPr id="4" name="Picture 3" descr="mechanism of chole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59" y="3084657"/>
            <a:ext cx="6105043" cy="361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2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toxin/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err="1" smtClean="0"/>
              <a:t>Cholerae</a:t>
            </a:r>
            <a:r>
              <a:rPr lang="en-US" dirty="0" smtClean="0"/>
              <a:t> toxins bind to </a:t>
            </a:r>
            <a:r>
              <a:rPr lang="en-US" dirty="0" err="1" smtClean="0"/>
              <a:t>ganglioside</a:t>
            </a:r>
            <a:r>
              <a:rPr lang="en-US" dirty="0" smtClean="0"/>
              <a:t> receptors</a:t>
            </a:r>
          </a:p>
          <a:p>
            <a:pPr marL="68580" indent="0">
              <a:buNone/>
            </a:pPr>
            <a:r>
              <a:rPr lang="en-US" dirty="0" smtClean="0"/>
              <a:t>Inhibition of Na</a:t>
            </a:r>
            <a:r>
              <a:rPr lang="en-US" baseline="30000" dirty="0" smtClean="0"/>
              <a:t>+</a:t>
            </a:r>
            <a:r>
              <a:rPr lang="en-US" dirty="0" smtClean="0"/>
              <a:t>/H</a:t>
            </a:r>
            <a:r>
              <a:rPr lang="en-US" baseline="30000" dirty="0" smtClean="0"/>
              <a:t>+ </a:t>
            </a:r>
            <a:r>
              <a:rPr lang="en-US" dirty="0" smtClean="0"/>
              <a:t>by toxin </a:t>
            </a:r>
          </a:p>
          <a:p>
            <a:pPr marL="68580" indent="0">
              <a:buNone/>
            </a:pPr>
            <a:r>
              <a:rPr lang="en-US" dirty="0" smtClean="0"/>
              <a:t>-Leads to secretion of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by Cystic </a:t>
            </a:r>
            <a:r>
              <a:rPr lang="en-US" dirty="0"/>
              <a:t>fibrosis </a:t>
            </a:r>
            <a:r>
              <a:rPr lang="en-US" dirty="0" smtClean="0"/>
              <a:t>trans membrane </a:t>
            </a:r>
            <a:r>
              <a:rPr lang="en-US" dirty="0"/>
              <a:t>conductance </a:t>
            </a:r>
            <a:r>
              <a:rPr lang="en-US" dirty="0" smtClean="0"/>
              <a:t>regulator</a:t>
            </a:r>
          </a:p>
          <a:p>
            <a:pPr>
              <a:buFontTx/>
              <a:buChar char="-"/>
            </a:pPr>
            <a:r>
              <a:rPr lang="en-US" dirty="0" smtClean="0"/>
              <a:t>Result in excess water into lumen and loss of electrolytes </a:t>
            </a:r>
          </a:p>
          <a:p>
            <a:pPr>
              <a:buFontTx/>
              <a:buChar char="-"/>
            </a:pPr>
            <a:r>
              <a:rPr lang="en-US" dirty="0" smtClean="0"/>
              <a:t>Excretory of fluids via diarrhea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4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rehydration of fluids with high level of electrolytes</a:t>
            </a:r>
          </a:p>
          <a:p>
            <a:r>
              <a:rPr lang="en-US" dirty="0" smtClean="0"/>
              <a:t>IV rehydration</a:t>
            </a:r>
          </a:p>
          <a:p>
            <a:r>
              <a:rPr lang="en-US" dirty="0" smtClean="0"/>
              <a:t>Antibiotics prescription by primary care physician </a:t>
            </a:r>
          </a:p>
          <a:p>
            <a:pPr marL="68580" indent="0">
              <a:buNone/>
            </a:pPr>
            <a:r>
              <a:rPr lang="en-US" dirty="0" smtClean="0"/>
              <a:t>Common antibiotics: </a:t>
            </a:r>
            <a:r>
              <a:rPr lang="en-US" b="1" dirty="0"/>
              <a:t>tetracycline</a:t>
            </a:r>
            <a:r>
              <a:rPr lang="en-US" dirty="0"/>
              <a:t>, </a:t>
            </a:r>
            <a:r>
              <a:rPr lang="en-US" b="1" dirty="0"/>
              <a:t>doxycycline</a:t>
            </a:r>
            <a:r>
              <a:rPr lang="en-US" dirty="0"/>
              <a:t>, </a:t>
            </a:r>
            <a:r>
              <a:rPr lang="en-US" b="1" dirty="0" err="1"/>
              <a:t>furazolidone</a:t>
            </a:r>
            <a:r>
              <a:rPr lang="en-US" dirty="0"/>
              <a:t>, or </a:t>
            </a:r>
            <a:r>
              <a:rPr lang="en-US" b="1" dirty="0" smtClean="0"/>
              <a:t>ciprofloxacin</a:t>
            </a:r>
          </a:p>
          <a:p>
            <a:pPr marL="68580" indent="0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en-US" b="1" dirty="0" smtClean="0"/>
              <a:t>Stool sample taken from patient and culture is tested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IV_D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4458150"/>
            <a:ext cx="2843970" cy="1942661"/>
          </a:xfrm>
          <a:prstGeom prst="rect">
            <a:avLst/>
          </a:prstGeom>
        </p:spPr>
      </p:pic>
      <p:pic>
        <p:nvPicPr>
          <p:cNvPr id="5" name="Picture 4" descr="antibiotic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371" y="4738728"/>
            <a:ext cx="2313353" cy="180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6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Vaccination before travelling</a:t>
            </a:r>
          </a:p>
          <a:p>
            <a:r>
              <a:rPr lang="en-US" dirty="0" smtClean="0"/>
              <a:t>Good hygiene</a:t>
            </a:r>
          </a:p>
          <a:p>
            <a:r>
              <a:rPr lang="en-US" dirty="0" smtClean="0"/>
              <a:t>Drink only filtered water</a:t>
            </a:r>
          </a:p>
          <a:p>
            <a:r>
              <a:rPr lang="en-US" dirty="0" smtClean="0"/>
              <a:t>Precautions before eating food while travelling in area of epidemic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3119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838</TotalTime>
  <Words>298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CaSE 1: Body system</vt:lpstr>
      <vt:lpstr>V. Cholerae </vt:lpstr>
      <vt:lpstr>Characteristics of culture</vt:lpstr>
      <vt:lpstr>Targeted body system</vt:lpstr>
      <vt:lpstr>Function of small intestine</vt:lpstr>
      <vt:lpstr>V. Cholera and disturbance of small intestine </vt:lpstr>
      <vt:lpstr>Effect of toxin/ result</vt:lpstr>
      <vt:lpstr>Treatment</vt:lpstr>
      <vt:lpstr>Prevention</vt:lpstr>
      <vt:lpstr>Is infected individual endangered to public?</vt:lpstr>
    </vt:vector>
  </TitlesOfParts>
  <Company>West Vancouver Secondary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1: Body system</dc:title>
  <dc:creator>Ashkan Habibian</dc:creator>
  <cp:lastModifiedBy>Ashkan Habibian</cp:lastModifiedBy>
  <cp:revision>14</cp:revision>
  <dcterms:created xsi:type="dcterms:W3CDTF">2018-01-28T05:18:27Z</dcterms:created>
  <dcterms:modified xsi:type="dcterms:W3CDTF">2018-01-28T19:17:07Z</dcterms:modified>
</cp:coreProperties>
</file>