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77" r:id="rId11"/>
    <p:sldId id="262" r:id="rId12"/>
    <p:sldId id="263" r:id="rId13"/>
    <p:sldId id="264" r:id="rId14"/>
    <p:sldId id="265" r:id="rId15"/>
    <p:sldId id="273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17-03-18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339123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Case 3: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From India to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Canada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4329" y="4451971"/>
            <a:ext cx="305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Hannah E</a:t>
            </a:r>
            <a:r>
              <a:rPr lang="en-US" dirty="0" smtClean="0"/>
              <a:t>l</a:t>
            </a:r>
            <a:r>
              <a:rPr lang="en-US" dirty="0" smtClean="0"/>
              <a:t>izabeth Folkmann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3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45" y="24949"/>
            <a:ext cx="8759387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Entry: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Mycobacterium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745" y="1621913"/>
            <a:ext cx="8916505" cy="5042949"/>
          </a:xfrm>
        </p:spPr>
        <p:txBody>
          <a:bodyPr numCol="2">
            <a:normAutofit fontScale="85000" lnSpcReduction="20000"/>
          </a:bodyPr>
          <a:lstStyle/>
          <a:p>
            <a:pPr fontAlgn="ctr"/>
            <a:r>
              <a:rPr lang="en-US" sz="2400" dirty="0"/>
              <a:t>Once internalized, M. tuberculosis resides </a:t>
            </a:r>
            <a:r>
              <a:rPr lang="en-US" sz="2400" dirty="0" smtClean="0"/>
              <a:t>in the </a:t>
            </a:r>
            <a:r>
              <a:rPr lang="en-US" sz="2400" dirty="0" err="1"/>
              <a:t>phagosome</a:t>
            </a:r>
            <a:r>
              <a:rPr lang="en-US" sz="2400" dirty="0"/>
              <a:t> but resists intracellular destruction by modifying the </a:t>
            </a:r>
            <a:r>
              <a:rPr lang="en-US" sz="2400" dirty="0" err="1"/>
              <a:t>phagosomal</a:t>
            </a:r>
            <a:r>
              <a:rPr lang="en-US" sz="2400" dirty="0"/>
              <a:t> compartment</a:t>
            </a:r>
          </a:p>
          <a:p>
            <a:pPr lvl="1" fontAlgn="ctr"/>
            <a:r>
              <a:rPr lang="en-US" dirty="0"/>
              <a:t>The bacteria can exist for long periods of time in the host until they trigger a sufficient host immune response</a:t>
            </a:r>
          </a:p>
          <a:p>
            <a:pPr fontAlgn="ctr"/>
            <a:r>
              <a:rPr lang="en-US" sz="2400" dirty="0"/>
              <a:t>Several characteristics contribute to adherence and entry</a:t>
            </a:r>
          </a:p>
          <a:p>
            <a:pPr lvl="1" fontAlgn="ctr"/>
            <a:r>
              <a:rPr lang="en-US" dirty="0">
                <a:solidFill>
                  <a:srgbClr val="D85C00"/>
                </a:solidFill>
              </a:rPr>
              <a:t>Surfactant protein A </a:t>
            </a:r>
            <a:r>
              <a:rPr lang="en-US" dirty="0"/>
              <a:t>enhances uptake of bacteria by </a:t>
            </a:r>
            <a:r>
              <a:rPr lang="en-US" dirty="0" err="1"/>
              <a:t>upregulating</a:t>
            </a:r>
            <a:r>
              <a:rPr lang="en-US" dirty="0"/>
              <a:t> mannose receptor activity</a:t>
            </a:r>
          </a:p>
          <a:p>
            <a:pPr lvl="1" fontAlgn="ctr"/>
            <a:r>
              <a:rPr lang="en-US" dirty="0" err="1">
                <a:solidFill>
                  <a:srgbClr val="D85C00"/>
                </a:solidFill>
              </a:rPr>
              <a:t>Pili</a:t>
            </a:r>
            <a:r>
              <a:rPr lang="en-US" dirty="0">
                <a:solidFill>
                  <a:srgbClr val="D85C00"/>
                </a:solidFill>
              </a:rPr>
              <a:t> </a:t>
            </a:r>
            <a:r>
              <a:rPr lang="en-US" dirty="0"/>
              <a:t>aid in initial colonization</a:t>
            </a:r>
          </a:p>
          <a:p>
            <a:pPr lvl="1" fontAlgn="ctr"/>
            <a:r>
              <a:rPr lang="en-US" dirty="0" err="1">
                <a:solidFill>
                  <a:srgbClr val="D85C00"/>
                </a:solidFill>
              </a:rPr>
              <a:t>Fibronectin</a:t>
            </a:r>
            <a:r>
              <a:rPr lang="en-US" dirty="0">
                <a:solidFill>
                  <a:srgbClr val="D85C00"/>
                </a:solidFill>
              </a:rPr>
              <a:t>-binding proteins </a:t>
            </a:r>
            <a:r>
              <a:rPr lang="en-US" dirty="0"/>
              <a:t>aid in mucosal </a:t>
            </a:r>
            <a:r>
              <a:rPr lang="en-US" dirty="0" smtClean="0"/>
              <a:t>colonization</a:t>
            </a:r>
            <a:endParaRPr lang="en-US" dirty="0"/>
          </a:p>
          <a:p>
            <a:pPr lvl="2" fontAlgn="ctr"/>
            <a:r>
              <a:rPr lang="en-US" dirty="0" err="1">
                <a:solidFill>
                  <a:srgbClr val="D85C00"/>
                </a:solidFill>
              </a:rPr>
              <a:t>Hbha</a:t>
            </a:r>
            <a:r>
              <a:rPr lang="en-US" dirty="0"/>
              <a:t> is involved with M. tuberculosis binding to </a:t>
            </a:r>
            <a:r>
              <a:rPr lang="en-US" dirty="0" err="1"/>
              <a:t>pneumocytes</a:t>
            </a:r>
            <a:r>
              <a:rPr lang="en-US" dirty="0"/>
              <a:t> and </a:t>
            </a:r>
            <a:r>
              <a:rPr lang="en-US" dirty="0" smtClean="0"/>
              <a:t>fibroblasts</a:t>
            </a:r>
          </a:p>
          <a:p>
            <a:pPr marL="640080" lvl="2" indent="0" fontAlgn="ctr">
              <a:buNone/>
            </a:pPr>
            <a:endParaRPr lang="en-US" dirty="0"/>
          </a:p>
          <a:p>
            <a:pPr lvl="1" fontAlgn="ctr"/>
            <a:r>
              <a:rPr lang="en-US" dirty="0" err="1">
                <a:solidFill>
                  <a:srgbClr val="D85C00"/>
                </a:solidFill>
              </a:rPr>
              <a:t>Mycolic</a:t>
            </a:r>
            <a:r>
              <a:rPr lang="en-US" dirty="0">
                <a:solidFill>
                  <a:srgbClr val="D85C00"/>
                </a:solidFill>
              </a:rPr>
              <a:t> acid </a:t>
            </a:r>
            <a:r>
              <a:rPr lang="en-US" dirty="0"/>
              <a:t>on the cell wall aids adherence</a:t>
            </a:r>
          </a:p>
          <a:p>
            <a:pPr lvl="1" fontAlgn="ctr"/>
            <a:r>
              <a:rPr lang="en-US" dirty="0" err="1">
                <a:solidFill>
                  <a:srgbClr val="D85C00"/>
                </a:solidFill>
              </a:rPr>
              <a:t>Mce</a:t>
            </a:r>
            <a:r>
              <a:rPr lang="en-US" dirty="0">
                <a:solidFill>
                  <a:srgbClr val="D85C00"/>
                </a:solidFill>
              </a:rPr>
              <a:t> proteins </a:t>
            </a:r>
            <a:r>
              <a:rPr lang="en-US" dirty="0"/>
              <a:t>promote change in host cell plasma membrane</a:t>
            </a:r>
          </a:p>
          <a:p>
            <a:pPr lvl="2" fontAlgn="ctr"/>
            <a:r>
              <a:rPr lang="en-US" dirty="0"/>
              <a:t>Cell wall contains peptidoglycan and lipids which protects the bacteria from cationic proteins, lysozyme, and O2 radicals</a:t>
            </a:r>
          </a:p>
          <a:p>
            <a:pPr lvl="1" fontAlgn="ctr"/>
            <a:r>
              <a:rPr lang="en-US" dirty="0">
                <a:solidFill>
                  <a:srgbClr val="D85C00"/>
                </a:solidFill>
              </a:rPr>
              <a:t>Antigen 85 complex </a:t>
            </a:r>
            <a:r>
              <a:rPr lang="en-US" dirty="0" smtClean="0"/>
              <a:t>binds </a:t>
            </a:r>
            <a:r>
              <a:rPr lang="en-US" dirty="0"/>
              <a:t>to </a:t>
            </a:r>
            <a:r>
              <a:rPr lang="en-US" dirty="0" err="1"/>
              <a:t>fibronectin</a:t>
            </a:r>
            <a:r>
              <a:rPr lang="en-US" dirty="0"/>
              <a:t> and protect the bacteria from the immune system</a:t>
            </a:r>
          </a:p>
          <a:p>
            <a:pPr lvl="2" fontAlgn="ctr"/>
            <a:r>
              <a:rPr lang="en-US" dirty="0"/>
              <a:t>Facilitates tubercle formation</a:t>
            </a:r>
          </a:p>
          <a:p>
            <a:pPr lvl="1" fontAlgn="ctr"/>
            <a:r>
              <a:rPr lang="en-US" dirty="0">
                <a:solidFill>
                  <a:srgbClr val="D85C00"/>
                </a:solidFill>
              </a:rPr>
              <a:t>Oxidative stress proteins </a:t>
            </a:r>
            <a:r>
              <a:rPr lang="en-US" dirty="0"/>
              <a:t>help the bacteria withstand oxidative stresses </a:t>
            </a:r>
          </a:p>
          <a:p>
            <a:pPr lvl="2" fontAlgn="ctr"/>
            <a:r>
              <a:rPr lang="en-US" dirty="0" err="1">
                <a:solidFill>
                  <a:srgbClr val="D85C00"/>
                </a:solidFill>
              </a:rPr>
              <a:t>Dismutases</a:t>
            </a:r>
            <a:r>
              <a:rPr lang="en-US" dirty="0">
                <a:solidFill>
                  <a:srgbClr val="D85C00"/>
                </a:solidFill>
              </a:rPr>
              <a:t>, catalases, peroxidases (</a:t>
            </a:r>
            <a:r>
              <a:rPr lang="en-US" dirty="0" err="1">
                <a:solidFill>
                  <a:srgbClr val="D85C00"/>
                </a:solidFill>
              </a:rPr>
              <a:t>AhpC</a:t>
            </a:r>
            <a:r>
              <a:rPr lang="en-US" dirty="0">
                <a:solidFill>
                  <a:srgbClr val="D85C00"/>
                </a:solidFill>
              </a:rPr>
              <a:t>, </a:t>
            </a:r>
            <a:r>
              <a:rPr lang="en-US" dirty="0" err="1">
                <a:solidFill>
                  <a:srgbClr val="D85C00"/>
                </a:solidFill>
              </a:rPr>
              <a:t>SodA</a:t>
            </a:r>
            <a:r>
              <a:rPr lang="en-US" dirty="0">
                <a:solidFill>
                  <a:srgbClr val="D85C00"/>
                </a:solidFill>
              </a:rPr>
              <a:t>, </a:t>
            </a:r>
            <a:r>
              <a:rPr lang="en-US" dirty="0" err="1">
                <a:solidFill>
                  <a:srgbClr val="D85C00"/>
                </a:solidFill>
              </a:rPr>
              <a:t>SodC</a:t>
            </a:r>
            <a:r>
              <a:rPr lang="en-US" dirty="0">
                <a:solidFill>
                  <a:srgbClr val="D85C0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4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19" y="277453"/>
            <a:ext cx="8577062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Multiplication and Spread: </a:t>
            </a:r>
            <a:r>
              <a:rPr lang="en-US" dirty="0" smtClean="0"/>
              <a:t>Streptococcus pneumoniae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6811" y="2278152"/>
            <a:ext cx="8073285" cy="3822598"/>
          </a:xfrm>
        </p:spPr>
        <p:txBody>
          <a:bodyPr>
            <a:normAutofit/>
          </a:bodyPr>
          <a:lstStyle/>
          <a:p>
            <a:pPr fontAlgn="ctr"/>
            <a:r>
              <a:rPr lang="en-US" sz="2400" dirty="0"/>
              <a:t>Commonly found in normal flora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can </a:t>
            </a:r>
            <a:r>
              <a:rPr lang="en-US" sz="2400" dirty="0"/>
              <a:t>also be considered a secondary invader if bacteria travels to and infects other parts of the body </a:t>
            </a:r>
          </a:p>
          <a:p>
            <a:pPr lvl="1" fontAlgn="ctr"/>
            <a:r>
              <a:rPr lang="en-US" dirty="0"/>
              <a:t>May travel to distal airways and alveoli</a:t>
            </a:r>
          </a:p>
          <a:p>
            <a:pPr fontAlgn="ctr"/>
            <a:r>
              <a:rPr lang="en-US" sz="2400" dirty="0"/>
              <a:t>Can cause secondary infections in blood stream, central nervous system, or middle ear</a:t>
            </a:r>
          </a:p>
          <a:p>
            <a:pPr lvl="1" fontAlgn="ctr"/>
            <a:r>
              <a:rPr lang="en-US" dirty="0" err="1"/>
              <a:t>Paranasal</a:t>
            </a:r>
            <a:r>
              <a:rPr lang="en-US" dirty="0"/>
              <a:t> sinusitis, otitis media, meningitis, endocarditis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0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73" y="197120"/>
            <a:ext cx="8241748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Multiplication and Spread: </a:t>
            </a:r>
            <a:r>
              <a:rPr lang="en-US" dirty="0" smtClean="0"/>
              <a:t>Streptococcus pneumoniae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820072"/>
            <a:ext cx="9144000" cy="4645950"/>
          </a:xfrm>
        </p:spPr>
        <p:txBody>
          <a:bodyPr numCol="2">
            <a:normAutofit fontScale="92500" lnSpcReduction="10000"/>
          </a:bodyPr>
          <a:lstStyle/>
          <a:p>
            <a:pPr fontAlgn="ctr"/>
            <a:r>
              <a:rPr lang="en-US" sz="2400" b="1" u="sng" dirty="0"/>
              <a:t>How does S. pneumoniae infect other parts of the body?</a:t>
            </a:r>
          </a:p>
          <a:p>
            <a:pPr lvl="1" fontAlgn="ctr"/>
            <a:r>
              <a:rPr lang="en-US" b="1" dirty="0"/>
              <a:t>Adhesion</a:t>
            </a:r>
          </a:p>
          <a:p>
            <a:pPr lvl="2" fontAlgn="ctr"/>
            <a:r>
              <a:rPr lang="en-US" dirty="0" err="1">
                <a:solidFill>
                  <a:srgbClr val="D85C00"/>
                </a:solidFill>
              </a:rPr>
              <a:t>Phosphocholine</a:t>
            </a:r>
            <a:r>
              <a:rPr lang="en-US" dirty="0"/>
              <a:t> </a:t>
            </a:r>
            <a:r>
              <a:rPr lang="en-US" dirty="0" smtClean="0"/>
              <a:t>acts as </a:t>
            </a:r>
            <a:r>
              <a:rPr lang="en-US" dirty="0"/>
              <a:t>an </a:t>
            </a:r>
            <a:r>
              <a:rPr lang="en-US" dirty="0" err="1"/>
              <a:t>adhesin</a:t>
            </a:r>
            <a:r>
              <a:rPr lang="en-US" dirty="0"/>
              <a:t> for choline-binding proteins</a:t>
            </a:r>
          </a:p>
          <a:p>
            <a:pPr lvl="3" fontAlgn="ctr"/>
            <a:r>
              <a:rPr lang="en-US" dirty="0" smtClean="0"/>
              <a:t>mimics </a:t>
            </a:r>
            <a:r>
              <a:rPr lang="en-US" dirty="0"/>
              <a:t>platelet activation factor and binds to the host PAF receptor </a:t>
            </a:r>
          </a:p>
          <a:p>
            <a:pPr lvl="4" fontAlgn="ctr"/>
            <a:r>
              <a:rPr lang="en-US" dirty="0"/>
              <a:t>Bacteria enters host cells through an </a:t>
            </a:r>
            <a:r>
              <a:rPr lang="en-US" dirty="0" err="1"/>
              <a:t>endocytic</a:t>
            </a:r>
            <a:r>
              <a:rPr lang="en-US" dirty="0"/>
              <a:t> process </a:t>
            </a:r>
          </a:p>
          <a:p>
            <a:pPr lvl="2" fontAlgn="ctr"/>
            <a:r>
              <a:rPr lang="en-US" dirty="0">
                <a:solidFill>
                  <a:srgbClr val="D85C00"/>
                </a:solidFill>
              </a:rPr>
              <a:t>Choline binding proteins A, G, and D </a:t>
            </a:r>
            <a:r>
              <a:rPr lang="en-US" dirty="0"/>
              <a:t>also promote adherence to host cells </a:t>
            </a:r>
          </a:p>
          <a:p>
            <a:pPr lvl="2" fontAlgn="ctr"/>
            <a:r>
              <a:rPr lang="en-US" dirty="0" err="1"/>
              <a:t>Pili</a:t>
            </a:r>
            <a:r>
              <a:rPr lang="en-US" dirty="0"/>
              <a:t> --&gt; PI-1, PI-2</a:t>
            </a:r>
          </a:p>
          <a:p>
            <a:pPr lvl="1" fontAlgn="ctr"/>
            <a:r>
              <a:rPr lang="en-US" b="1" dirty="0"/>
              <a:t>Enzymes </a:t>
            </a:r>
            <a:r>
              <a:rPr lang="en-US" dirty="0"/>
              <a:t> </a:t>
            </a:r>
          </a:p>
          <a:p>
            <a:pPr lvl="2" fontAlgn="ctr"/>
            <a:r>
              <a:rPr lang="en-US" dirty="0">
                <a:solidFill>
                  <a:srgbClr val="D85C00"/>
                </a:solidFill>
              </a:rPr>
              <a:t>neuraminidase, B-</a:t>
            </a:r>
            <a:r>
              <a:rPr lang="en-US" dirty="0" err="1">
                <a:solidFill>
                  <a:srgbClr val="D85C00"/>
                </a:solidFill>
              </a:rPr>
              <a:t>glucosidase</a:t>
            </a:r>
            <a:r>
              <a:rPr lang="en-US" dirty="0">
                <a:solidFill>
                  <a:srgbClr val="D85C00"/>
                </a:solidFill>
              </a:rPr>
              <a:t>, and b-N-</a:t>
            </a:r>
            <a:r>
              <a:rPr lang="en-US" dirty="0" err="1">
                <a:solidFill>
                  <a:srgbClr val="D85C00"/>
                </a:solidFill>
              </a:rPr>
              <a:t>glucsaminidase</a:t>
            </a:r>
            <a:r>
              <a:rPr lang="en-US" dirty="0">
                <a:solidFill>
                  <a:srgbClr val="D85C00"/>
                </a:solidFill>
              </a:rPr>
              <a:t>  </a:t>
            </a:r>
            <a:r>
              <a:rPr lang="en-US" dirty="0"/>
              <a:t>facilitate adhesion</a:t>
            </a:r>
          </a:p>
          <a:p>
            <a:pPr lvl="3" fontAlgn="ctr"/>
            <a:r>
              <a:rPr lang="en-US" dirty="0"/>
              <a:t>Cleave </a:t>
            </a:r>
            <a:r>
              <a:rPr lang="en-US" dirty="0" err="1"/>
              <a:t>sialic</a:t>
            </a:r>
            <a:r>
              <a:rPr lang="en-US" dirty="0"/>
              <a:t> acid or terminal sugars from glycolipids in human lung tissue </a:t>
            </a:r>
          </a:p>
          <a:p>
            <a:pPr lvl="1" fontAlgn="ctr"/>
            <a:r>
              <a:rPr lang="en-US" b="1" dirty="0"/>
              <a:t>Proteases</a:t>
            </a:r>
          </a:p>
          <a:p>
            <a:pPr lvl="2" fontAlgn="ctr"/>
            <a:r>
              <a:rPr lang="en-US" dirty="0">
                <a:solidFill>
                  <a:srgbClr val="D85C00"/>
                </a:solidFill>
              </a:rPr>
              <a:t>IgA1 Protease </a:t>
            </a:r>
            <a:r>
              <a:rPr lang="en-US" dirty="0"/>
              <a:t>cleaves IgA antibody produced by the host immune response </a:t>
            </a:r>
          </a:p>
          <a:p>
            <a:pPr lvl="1" fontAlgn="ctr"/>
            <a:r>
              <a:rPr lang="en-US" b="1" dirty="0"/>
              <a:t>Cell </a:t>
            </a:r>
            <a:r>
              <a:rPr lang="en-US" b="1" dirty="0" err="1"/>
              <a:t>Lysis</a:t>
            </a:r>
            <a:endParaRPr lang="en-US" b="1" dirty="0"/>
          </a:p>
          <a:p>
            <a:pPr lvl="2" fontAlgn="ctr"/>
            <a:r>
              <a:rPr lang="en-US" dirty="0" err="1">
                <a:solidFill>
                  <a:srgbClr val="D85C00"/>
                </a:solidFill>
              </a:rPr>
              <a:t>Pneumolysin</a:t>
            </a:r>
            <a:r>
              <a:rPr lang="en-US" dirty="0"/>
              <a:t> causes </a:t>
            </a:r>
            <a:r>
              <a:rPr lang="en-US" dirty="0" err="1"/>
              <a:t>lysis</a:t>
            </a:r>
            <a:r>
              <a:rPr lang="en-US" dirty="0"/>
              <a:t> of host cells </a:t>
            </a:r>
          </a:p>
          <a:p>
            <a:pPr lvl="2" fontAlgn="ctr"/>
            <a:r>
              <a:rPr lang="en-US" dirty="0" smtClean="0"/>
              <a:t>Binds </a:t>
            </a:r>
            <a:r>
              <a:rPr lang="en-US" dirty="0"/>
              <a:t>to host cells and inhibits cellular activation and cytokine secretion</a:t>
            </a:r>
          </a:p>
          <a:p>
            <a:pPr lvl="1" fontAlgn="ctr"/>
            <a:r>
              <a:rPr lang="en-US" b="1" dirty="0"/>
              <a:t>Altered Gene Expression</a:t>
            </a:r>
          </a:p>
          <a:p>
            <a:pPr lvl="2" fontAlgn="ctr"/>
            <a:r>
              <a:rPr lang="en-US" dirty="0"/>
              <a:t>In the bloodstream: bacteria increase expression of </a:t>
            </a:r>
            <a:r>
              <a:rPr lang="en-US" dirty="0">
                <a:solidFill>
                  <a:srgbClr val="D85C00"/>
                </a:solidFill>
              </a:rPr>
              <a:t>ply and </a:t>
            </a:r>
            <a:r>
              <a:rPr lang="en-US" dirty="0" err="1">
                <a:solidFill>
                  <a:srgbClr val="D85C00"/>
                </a:solidFill>
              </a:rPr>
              <a:t>pspA</a:t>
            </a:r>
            <a:endParaRPr lang="en-US" dirty="0">
              <a:solidFill>
                <a:srgbClr val="D85C00"/>
              </a:solidFill>
            </a:endParaRPr>
          </a:p>
          <a:p>
            <a:pPr lvl="2" fontAlgn="ctr"/>
            <a:r>
              <a:rPr lang="en-US" dirty="0"/>
              <a:t>In lungs: </a:t>
            </a:r>
            <a:r>
              <a:rPr lang="en-US" dirty="0" err="1">
                <a:solidFill>
                  <a:srgbClr val="D85C00"/>
                </a:solidFill>
              </a:rPr>
              <a:t>nanA</a:t>
            </a:r>
            <a:r>
              <a:rPr lang="en-US" dirty="0">
                <a:solidFill>
                  <a:srgbClr val="D85C00"/>
                </a:solidFill>
              </a:rPr>
              <a:t>, </a:t>
            </a:r>
            <a:r>
              <a:rPr lang="en-US" dirty="0" err="1">
                <a:solidFill>
                  <a:srgbClr val="D85C00"/>
                </a:solidFill>
              </a:rPr>
              <a:t>nanB</a:t>
            </a:r>
            <a:r>
              <a:rPr lang="en-US" dirty="0">
                <a:solidFill>
                  <a:srgbClr val="D85C00"/>
                </a:solidFill>
              </a:rPr>
              <a:t>, </a:t>
            </a:r>
            <a:r>
              <a:rPr lang="en-US" dirty="0" err="1">
                <a:solidFill>
                  <a:srgbClr val="D85C00"/>
                </a:solidFill>
              </a:rPr>
              <a:t>comA</a:t>
            </a:r>
            <a:r>
              <a:rPr lang="en-US" dirty="0">
                <a:solidFill>
                  <a:srgbClr val="D85C00"/>
                </a:solidFill>
              </a:rPr>
              <a:t>, </a:t>
            </a:r>
            <a:r>
              <a:rPr lang="en-US" dirty="0" err="1">
                <a:solidFill>
                  <a:srgbClr val="D85C00"/>
                </a:solidFill>
              </a:rPr>
              <a:t>comE</a:t>
            </a:r>
            <a:r>
              <a:rPr lang="en-US" dirty="0">
                <a:solidFill>
                  <a:srgbClr val="D85C00"/>
                </a:solidFill>
              </a:rPr>
              <a:t>, and </a:t>
            </a:r>
            <a:r>
              <a:rPr lang="en-US" dirty="0" err="1">
                <a:solidFill>
                  <a:srgbClr val="D85C00"/>
                </a:solidFill>
              </a:rPr>
              <a:t>comX</a:t>
            </a:r>
            <a:r>
              <a:rPr lang="en-US" dirty="0">
                <a:solidFill>
                  <a:srgbClr val="D85C00"/>
                </a:solidFill>
              </a:rPr>
              <a:t> </a:t>
            </a:r>
            <a:r>
              <a:rPr lang="en-US" dirty="0"/>
              <a:t>expression is increased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4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56" y="160020"/>
            <a:ext cx="843613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Multiplication and Spread: </a:t>
            </a:r>
            <a:r>
              <a:rPr lang="en-US" dirty="0" smtClean="0"/>
              <a:t>Mycobacterium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2546" y="1852988"/>
            <a:ext cx="8837849" cy="4742612"/>
          </a:xfrm>
        </p:spPr>
        <p:txBody>
          <a:bodyPr>
            <a:normAutofit lnSpcReduction="10000"/>
          </a:bodyPr>
          <a:lstStyle/>
          <a:p>
            <a:pPr fontAlgn="ctr"/>
            <a:r>
              <a:rPr lang="en-US" sz="2400" dirty="0"/>
              <a:t>Bacteria initially </a:t>
            </a:r>
            <a:r>
              <a:rPr lang="en-US" sz="2400" dirty="0" smtClean="0"/>
              <a:t>enter </a:t>
            </a:r>
            <a:r>
              <a:rPr lang="en-US" sz="2400" dirty="0"/>
              <a:t>lower respiratory tract and migrate to the alveoli </a:t>
            </a:r>
          </a:p>
          <a:p>
            <a:pPr lvl="1" fontAlgn="ctr"/>
            <a:r>
              <a:rPr lang="en-US" dirty="0"/>
              <a:t>M. Tuberculosis bacteria multiply </a:t>
            </a:r>
            <a:r>
              <a:rPr lang="en-US" dirty="0" smtClean="0"/>
              <a:t>in </a:t>
            </a:r>
            <a:r>
              <a:rPr lang="en-US" dirty="0"/>
              <a:t>the alveoli</a:t>
            </a:r>
          </a:p>
          <a:p>
            <a:pPr lvl="2" fontAlgn="ctr"/>
            <a:r>
              <a:rPr lang="en-US" dirty="0"/>
              <a:t>Slow replication time allows bacteria to go undetected by host immune response</a:t>
            </a:r>
          </a:p>
          <a:p>
            <a:pPr lvl="1" fontAlgn="ctr"/>
            <a:r>
              <a:rPr lang="en-US" dirty="0"/>
              <a:t>The bacteria may spread to secondary locations via the bloodstream and target the kidneys, bone, larynx, brain, lymph nodes, and spine</a:t>
            </a:r>
          </a:p>
          <a:p>
            <a:pPr lvl="1" fontAlgn="ctr"/>
            <a:r>
              <a:rPr lang="en-US" dirty="0"/>
              <a:t>Within 2-8 weeks, macrophages phagocytose bacteria and form a barrier cell in an attempt to contain the bacteria</a:t>
            </a:r>
          </a:p>
          <a:p>
            <a:pPr lvl="2" fontAlgn="ctr"/>
            <a:r>
              <a:rPr lang="en-US" dirty="0" smtClean="0"/>
              <a:t>Excessive bacterial growth may cause the </a:t>
            </a:r>
            <a:r>
              <a:rPr lang="en-US" dirty="0"/>
              <a:t>granuloma </a:t>
            </a:r>
            <a:r>
              <a:rPr lang="en-US" dirty="0" smtClean="0"/>
              <a:t>to </a:t>
            </a:r>
            <a:r>
              <a:rPr lang="en-US" dirty="0"/>
              <a:t>breakdown </a:t>
            </a:r>
            <a:r>
              <a:rPr lang="en-US" dirty="0" smtClean="0"/>
              <a:t>and free </a:t>
            </a:r>
            <a:r>
              <a:rPr lang="en-US" dirty="0"/>
              <a:t>the </a:t>
            </a:r>
            <a:r>
              <a:rPr lang="en-US" dirty="0" smtClean="0"/>
              <a:t>bacteria, </a:t>
            </a:r>
            <a:r>
              <a:rPr lang="en-US" dirty="0"/>
              <a:t>allowing it to replicate </a:t>
            </a:r>
            <a:r>
              <a:rPr lang="en-US" dirty="0" err="1"/>
              <a:t>extracellularly</a:t>
            </a:r>
            <a:r>
              <a:rPr lang="en-US" dirty="0"/>
              <a:t> and travel to other parts of the body</a:t>
            </a:r>
          </a:p>
          <a:p>
            <a:pPr lvl="3" fontAlgn="ctr"/>
            <a:r>
              <a:rPr lang="en-US" dirty="0"/>
              <a:t>Can cause </a:t>
            </a:r>
            <a:r>
              <a:rPr lang="en-US" dirty="0" err="1"/>
              <a:t>extrapulmonary</a:t>
            </a:r>
            <a:r>
              <a:rPr lang="en-US" dirty="0"/>
              <a:t> infections</a:t>
            </a:r>
          </a:p>
          <a:p>
            <a:pPr lvl="4" fontAlgn="ctr"/>
            <a:r>
              <a:rPr lang="en-US" dirty="0"/>
              <a:t>Genitourinary TB, TB, meningitis, liver TB, or TB pericarditis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40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81" y="133566"/>
            <a:ext cx="8228789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D85C00"/>
                </a:solidFill>
              </a:rPr>
              <a:t>Multiplication and Spread: </a:t>
            </a:r>
            <a:r>
              <a:rPr lang="en-US" dirty="0"/>
              <a:t>Mycobacterium tuberculosis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4381" y="1689130"/>
            <a:ext cx="8735217" cy="4844793"/>
          </a:xfrm>
        </p:spPr>
        <p:txBody>
          <a:bodyPr numCol="2">
            <a:normAutofit fontScale="92500" lnSpcReduction="20000"/>
          </a:bodyPr>
          <a:lstStyle/>
          <a:p>
            <a:pPr fontAlgn="ctr"/>
            <a:r>
              <a:rPr lang="en-US" sz="2400" b="1" u="sng" dirty="0"/>
              <a:t>How does M. tuberculosis infect other parts of the body?</a:t>
            </a:r>
          </a:p>
          <a:p>
            <a:pPr lvl="1" fontAlgn="ctr"/>
            <a:r>
              <a:rPr lang="en-US" b="1" dirty="0"/>
              <a:t>Inhibition of </a:t>
            </a:r>
            <a:r>
              <a:rPr lang="en-US" b="1" dirty="0" err="1"/>
              <a:t>phagosome</a:t>
            </a:r>
            <a:r>
              <a:rPr lang="en-US" b="1" dirty="0"/>
              <a:t>/lysosome fusion</a:t>
            </a:r>
          </a:p>
          <a:p>
            <a:pPr lvl="2" fontAlgn="ctr"/>
            <a:r>
              <a:rPr lang="en-US" dirty="0"/>
              <a:t>M tuberculosis inhibits fusion of the </a:t>
            </a:r>
            <a:r>
              <a:rPr lang="en-US" dirty="0" err="1"/>
              <a:t>phagosome</a:t>
            </a:r>
            <a:r>
              <a:rPr lang="en-US" dirty="0"/>
              <a:t> to the lysosomes thereby avoiding the fatal acidic environment</a:t>
            </a:r>
          </a:p>
          <a:p>
            <a:pPr lvl="3" fontAlgn="ctr"/>
            <a:r>
              <a:rPr lang="en-US" dirty="0" err="1">
                <a:solidFill>
                  <a:srgbClr val="D85C00"/>
                </a:solidFill>
              </a:rPr>
              <a:t>Ndk</a:t>
            </a:r>
            <a:r>
              <a:rPr lang="en-US" dirty="0">
                <a:solidFill>
                  <a:srgbClr val="D85C00"/>
                </a:solidFill>
              </a:rPr>
              <a:t> protein </a:t>
            </a:r>
            <a:r>
              <a:rPr lang="en-US" dirty="0"/>
              <a:t>inhibits </a:t>
            </a:r>
            <a:r>
              <a:rPr lang="en-US" dirty="0" err="1"/>
              <a:t>phagosome</a:t>
            </a:r>
            <a:r>
              <a:rPr lang="en-US" dirty="0"/>
              <a:t> maturation </a:t>
            </a:r>
          </a:p>
          <a:p>
            <a:pPr lvl="3" fontAlgn="ctr"/>
            <a:r>
              <a:rPr lang="en-US" dirty="0" err="1">
                <a:solidFill>
                  <a:srgbClr val="D85C00"/>
                </a:solidFill>
              </a:rPr>
              <a:t>PtpA</a:t>
            </a:r>
            <a:r>
              <a:rPr lang="en-US" dirty="0">
                <a:solidFill>
                  <a:srgbClr val="D85C00"/>
                </a:solidFill>
              </a:rPr>
              <a:t> protein </a:t>
            </a:r>
            <a:r>
              <a:rPr lang="en-US" dirty="0"/>
              <a:t>inhibits host protein necessary for membrane fusion regulation</a:t>
            </a:r>
          </a:p>
          <a:p>
            <a:pPr lvl="3" fontAlgn="ctr"/>
            <a:r>
              <a:rPr lang="en-CA" dirty="0">
                <a:solidFill>
                  <a:srgbClr val="D85C00"/>
                </a:solidFill>
              </a:rPr>
              <a:t>PE_PGRS30 protein </a:t>
            </a:r>
            <a:r>
              <a:rPr lang="en-CA" dirty="0"/>
              <a:t>inhibits </a:t>
            </a:r>
            <a:r>
              <a:rPr lang="en-CA" dirty="0" err="1"/>
              <a:t>phagosome</a:t>
            </a:r>
            <a:r>
              <a:rPr lang="en-CA" dirty="0"/>
              <a:t>-lysosome fusion</a:t>
            </a:r>
            <a:endParaRPr lang="en-CA" sz="1800" dirty="0"/>
          </a:p>
          <a:p>
            <a:pPr lvl="1" fontAlgn="ctr"/>
            <a:r>
              <a:rPr lang="en-CA" b="1" dirty="0"/>
              <a:t>Inhibition of </a:t>
            </a:r>
            <a:r>
              <a:rPr lang="en-CA" b="1" dirty="0" err="1"/>
              <a:t>phagosome</a:t>
            </a:r>
            <a:r>
              <a:rPr lang="en-CA" b="1" dirty="0"/>
              <a:t> acidification</a:t>
            </a:r>
            <a:endParaRPr lang="en-CA" sz="2400" b="1" dirty="0"/>
          </a:p>
          <a:p>
            <a:pPr lvl="2" fontAlgn="ctr"/>
            <a:r>
              <a:rPr lang="en-CA" dirty="0" err="1">
                <a:solidFill>
                  <a:srgbClr val="D85C00"/>
                </a:solidFill>
              </a:rPr>
              <a:t>KefB</a:t>
            </a:r>
            <a:r>
              <a:rPr lang="en-CA" dirty="0">
                <a:solidFill>
                  <a:srgbClr val="D85C00"/>
                </a:solidFill>
              </a:rPr>
              <a:t> protein </a:t>
            </a:r>
            <a:r>
              <a:rPr lang="en-CA" dirty="0"/>
              <a:t>increases luminal pH to inhibit acidification</a:t>
            </a:r>
            <a:endParaRPr lang="en-CA" sz="2000" dirty="0"/>
          </a:p>
          <a:p>
            <a:pPr lvl="2" fontAlgn="ctr"/>
            <a:r>
              <a:rPr lang="en-CA" dirty="0">
                <a:solidFill>
                  <a:srgbClr val="D85C00"/>
                </a:solidFill>
              </a:rPr>
              <a:t>Vesicular H+-ATPase pump </a:t>
            </a:r>
            <a:r>
              <a:rPr lang="en-CA" dirty="0"/>
              <a:t>also inhibits acidification</a:t>
            </a:r>
            <a:endParaRPr lang="en-CA" sz="2000" dirty="0"/>
          </a:p>
          <a:p>
            <a:pPr lvl="1" fontAlgn="ctr"/>
            <a:r>
              <a:rPr lang="en-CA" b="1" dirty="0"/>
              <a:t>Protection from reactive oxidative radicals</a:t>
            </a:r>
            <a:endParaRPr lang="en-CA" sz="2400" b="1" dirty="0"/>
          </a:p>
          <a:p>
            <a:pPr lvl="2" fontAlgn="ctr"/>
            <a:r>
              <a:rPr lang="en-CA" dirty="0"/>
              <a:t>Various proteins help M. tuberculosis avoid oxidative damage </a:t>
            </a:r>
            <a:endParaRPr lang="en-CA" sz="2000" dirty="0"/>
          </a:p>
          <a:p>
            <a:pPr lvl="1" fontAlgn="ctr"/>
            <a:r>
              <a:rPr lang="en-CA" b="1" dirty="0"/>
              <a:t>Macrophage resistance</a:t>
            </a:r>
            <a:endParaRPr lang="en-CA" sz="2400" b="1" dirty="0"/>
          </a:p>
          <a:p>
            <a:pPr lvl="2" fontAlgn="ctr"/>
            <a:r>
              <a:rPr lang="en-CA" dirty="0">
                <a:solidFill>
                  <a:srgbClr val="D85C00"/>
                </a:solidFill>
              </a:rPr>
              <a:t>TACO protein </a:t>
            </a:r>
            <a:r>
              <a:rPr lang="en-CA" dirty="0"/>
              <a:t>on </a:t>
            </a:r>
            <a:r>
              <a:rPr lang="en-CA" dirty="0" err="1"/>
              <a:t>phagosomes</a:t>
            </a:r>
            <a:r>
              <a:rPr lang="en-CA" dirty="0"/>
              <a:t> containing M. tuberculosis prevent delivery to the lysosome</a:t>
            </a:r>
            <a:endParaRPr lang="en-CA" sz="2000" dirty="0"/>
          </a:p>
          <a:p>
            <a:pPr lvl="1" fontAlgn="ctr"/>
            <a:r>
              <a:rPr lang="en-CA" b="1" dirty="0"/>
              <a:t>Virulence proteins</a:t>
            </a:r>
            <a:endParaRPr lang="en-CA" sz="2400" b="1" dirty="0"/>
          </a:p>
          <a:p>
            <a:pPr lvl="2" fontAlgn="ctr"/>
            <a:r>
              <a:rPr lang="en-CA" dirty="0">
                <a:solidFill>
                  <a:srgbClr val="D85C00"/>
                </a:solidFill>
              </a:rPr>
              <a:t>PE_PGRS proteins </a:t>
            </a:r>
            <a:r>
              <a:rPr lang="en-CA" dirty="0"/>
              <a:t>give M. tuberculosis the ability to remain undetected by host immune systems for an extended period of time</a:t>
            </a:r>
            <a:endParaRPr lang="en-CA" sz="20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25" y="133832"/>
            <a:ext cx="8248748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Bacterial Damage: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Streptococcus pneumoniae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9493" y="1911729"/>
            <a:ext cx="8811758" cy="4569818"/>
          </a:xfrm>
        </p:spPr>
        <p:txBody>
          <a:bodyPr numCol="1">
            <a:normAutofit fontScale="92500" lnSpcReduction="20000"/>
          </a:bodyPr>
          <a:lstStyle/>
          <a:p>
            <a:pPr fontAlgn="ctr"/>
            <a:r>
              <a:rPr lang="en-US" sz="2400" dirty="0" smtClean="0"/>
              <a:t>Bacteria invade and activate inflammatory cascades</a:t>
            </a:r>
          </a:p>
          <a:p>
            <a:pPr lvl="1" fontAlgn="ctr"/>
            <a:r>
              <a:rPr lang="en-US" dirty="0" smtClean="0"/>
              <a:t>Alternative complement pathway, coagulation cascade, cytokine cascade (induces interleukin-1. interleukin-6, tumor necrosis factor alpha)</a:t>
            </a:r>
          </a:p>
          <a:p>
            <a:pPr fontAlgn="ctr"/>
            <a:r>
              <a:rPr lang="en-US" sz="2400" dirty="0" err="1" smtClean="0"/>
              <a:t>Lysis</a:t>
            </a:r>
            <a:r>
              <a:rPr lang="en-US" sz="2400" dirty="0" smtClean="0"/>
              <a:t> of bacterial cells causes damage </a:t>
            </a:r>
          </a:p>
          <a:p>
            <a:pPr lvl="1" fontAlgn="ctr"/>
            <a:r>
              <a:rPr lang="en-US" dirty="0" smtClean="0"/>
              <a:t>Release of cell wall components, </a:t>
            </a:r>
            <a:r>
              <a:rPr lang="en-US" dirty="0" err="1" smtClean="0"/>
              <a:t>pneumolysin</a:t>
            </a:r>
            <a:r>
              <a:rPr lang="en-US" dirty="0" smtClean="0"/>
              <a:t>, various substances that enhance inflammation and cytotoxic effects</a:t>
            </a:r>
          </a:p>
          <a:p>
            <a:pPr fontAlgn="ctr"/>
            <a:r>
              <a:rPr lang="en-US" sz="2400" dirty="0" smtClean="0"/>
              <a:t>Bacteria release </a:t>
            </a:r>
            <a:r>
              <a:rPr lang="en-US" sz="2400" dirty="0" err="1" smtClean="0"/>
              <a:t>pneumolysin</a:t>
            </a:r>
            <a:r>
              <a:rPr lang="en-US" sz="2400" dirty="0" smtClean="0"/>
              <a:t> and H2O2 </a:t>
            </a:r>
          </a:p>
          <a:p>
            <a:pPr lvl="1" fontAlgn="ctr"/>
            <a:r>
              <a:rPr lang="en-US" dirty="0" smtClean="0"/>
              <a:t>Kills host cells</a:t>
            </a:r>
          </a:p>
          <a:p>
            <a:pPr lvl="2" fontAlgn="ctr"/>
            <a:r>
              <a:rPr lang="en-US" dirty="0" smtClean="0"/>
              <a:t>Forms </a:t>
            </a:r>
            <a:r>
              <a:rPr lang="en-US" dirty="0" err="1" smtClean="0"/>
              <a:t>transmembrane</a:t>
            </a:r>
            <a:r>
              <a:rPr lang="en-US" dirty="0" smtClean="0"/>
              <a:t> pores leading to cell </a:t>
            </a:r>
            <a:r>
              <a:rPr lang="en-US" dirty="0" err="1" smtClean="0"/>
              <a:t>lysis</a:t>
            </a:r>
            <a:endParaRPr lang="en-US" dirty="0" smtClean="0"/>
          </a:p>
          <a:p>
            <a:pPr lvl="1" fontAlgn="ctr"/>
            <a:r>
              <a:rPr lang="en-US" dirty="0" smtClean="0"/>
              <a:t>Induces nitric oxide production leading to septic shock </a:t>
            </a:r>
          </a:p>
          <a:p>
            <a:pPr lvl="1" fontAlgn="ctr"/>
            <a:r>
              <a:rPr lang="en-US" dirty="0" smtClean="0"/>
              <a:t>Alveolar epithelium is disrupted and fluid accumulates causing exudate formation</a:t>
            </a:r>
          </a:p>
          <a:p>
            <a:pPr fontAlgn="ctr"/>
            <a:r>
              <a:rPr lang="en-US" sz="2400" dirty="0" err="1" smtClean="0"/>
              <a:t>Piliated</a:t>
            </a:r>
            <a:r>
              <a:rPr lang="en-US" sz="2400" dirty="0" smtClean="0"/>
              <a:t> bacteria elicit a higher TNF response which induces a strong antibody -mediated immune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4" y="146926"/>
            <a:ext cx="8209469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D85C00"/>
                </a:solidFill>
              </a:rPr>
              <a:t>Bacterial Damage: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Streptococcus pneumoniae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3518" y="2016481"/>
            <a:ext cx="8510613" cy="4337181"/>
          </a:xfrm>
        </p:spPr>
        <p:txBody>
          <a:bodyPr/>
          <a:lstStyle/>
          <a:p>
            <a:pPr fontAlgn="ctr"/>
            <a:r>
              <a:rPr lang="en-US" sz="2400" dirty="0"/>
              <a:t>Damage can be associated with signs and symptoms</a:t>
            </a:r>
          </a:p>
          <a:p>
            <a:pPr lvl="1" fontAlgn="ctr"/>
            <a:r>
              <a:rPr lang="en-US" dirty="0"/>
              <a:t>Fever, chills, and night sweats are linked to the inflammatory response</a:t>
            </a:r>
          </a:p>
          <a:p>
            <a:pPr lvl="2" fontAlgn="ctr"/>
            <a:r>
              <a:rPr lang="en-US" dirty="0"/>
              <a:t>TNF-a stimulates the hypothalamus to encourage heat production </a:t>
            </a:r>
          </a:p>
          <a:p>
            <a:pPr lvl="1" fontAlgn="ctr"/>
            <a:r>
              <a:rPr lang="en-US" dirty="0"/>
              <a:t>A chronic productive cough can be associated with damage caused by </a:t>
            </a:r>
            <a:r>
              <a:rPr lang="en-US" dirty="0" err="1"/>
              <a:t>pneumolysin</a:t>
            </a:r>
            <a:r>
              <a:rPr lang="en-US" dirty="0"/>
              <a:t> to epithelial cells </a:t>
            </a:r>
          </a:p>
          <a:p>
            <a:pPr lvl="1" fontAlgn="ctr"/>
            <a:r>
              <a:rPr lang="en-US" dirty="0"/>
              <a:t>Crackles and decreased lung sounds can be attributed to the </a:t>
            </a:r>
            <a:r>
              <a:rPr lang="en-US" dirty="0" err="1"/>
              <a:t>lysis</a:t>
            </a:r>
            <a:r>
              <a:rPr lang="en-US" dirty="0"/>
              <a:t> of host cells along with the accumulation of fluid and debris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72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19" y="160020"/>
            <a:ext cx="8785572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D85C00"/>
                </a:solidFill>
              </a:rPr>
              <a:t>Bacterial Damage: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Mycobacterium tuberculosis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7119" y="2054017"/>
            <a:ext cx="8785571" cy="4440624"/>
          </a:xfrm>
        </p:spPr>
        <p:txBody>
          <a:bodyPr/>
          <a:lstStyle/>
          <a:p>
            <a:pPr fontAlgn="ctr"/>
            <a:r>
              <a:rPr lang="en-US" sz="2400" dirty="0"/>
              <a:t>Damage occurs primarily as a result of cell mediated hypersensitivity</a:t>
            </a:r>
          </a:p>
          <a:p>
            <a:pPr lvl="1" fontAlgn="ctr"/>
            <a:r>
              <a:rPr lang="en-US" dirty="0"/>
              <a:t>Host immune system mounts a very large response to the bacteria</a:t>
            </a:r>
          </a:p>
          <a:p>
            <a:pPr lvl="2" fontAlgn="ctr"/>
            <a:r>
              <a:rPr lang="en-US" dirty="0"/>
              <a:t>Lymphocytes activate T cells </a:t>
            </a:r>
          </a:p>
          <a:p>
            <a:pPr lvl="2" fontAlgn="ctr"/>
            <a:r>
              <a:rPr lang="en-US" dirty="0"/>
              <a:t>Macrophages release lytic enzymes that damage some host cells in addition to the bacteria</a:t>
            </a:r>
          </a:p>
          <a:p>
            <a:pPr lvl="2" fontAlgn="ctr"/>
            <a:r>
              <a:rPr lang="en-US" dirty="0"/>
              <a:t>Circulating cytokines (interleukin-1, TNF, IFN-gamma) contribute</a:t>
            </a:r>
          </a:p>
          <a:p>
            <a:pPr lvl="1" fontAlgn="ctr"/>
            <a:r>
              <a:rPr lang="en-US" dirty="0"/>
              <a:t>Low pH and anoxic environment result in a </a:t>
            </a:r>
            <a:r>
              <a:rPr lang="en-US" dirty="0" err="1"/>
              <a:t>caseaous</a:t>
            </a:r>
            <a:r>
              <a:rPr lang="en-US" dirty="0"/>
              <a:t> necrosis which is 'cheesy' in appearance</a:t>
            </a:r>
          </a:p>
          <a:p>
            <a:pPr lvl="1" fontAlgn="ctr"/>
            <a:r>
              <a:rPr lang="en-US" dirty="0"/>
              <a:t>Tuberculosis necrotizing toxin can induce macrophage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2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71" y="160020"/>
            <a:ext cx="853680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D85C00"/>
                </a:solidFill>
              </a:rPr>
              <a:t>Bacterial Damage: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Mycobacterium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6823" y="1846259"/>
            <a:ext cx="8248750" cy="4730002"/>
          </a:xfrm>
        </p:spPr>
        <p:txBody>
          <a:bodyPr/>
          <a:lstStyle/>
          <a:p>
            <a:pPr fontAlgn="ctr"/>
            <a:r>
              <a:rPr lang="en-US" sz="2400" dirty="0"/>
              <a:t>Signs and symptoms can be associated with host damage</a:t>
            </a:r>
          </a:p>
          <a:p>
            <a:pPr lvl="1" fontAlgn="ctr"/>
            <a:r>
              <a:rPr lang="en-US" dirty="0"/>
              <a:t>Lung crackles and decreased breath sounds linked to accumulation of fluid, debris, and the granuloma</a:t>
            </a:r>
          </a:p>
          <a:p>
            <a:pPr lvl="2" fontAlgn="ctr"/>
            <a:r>
              <a:rPr lang="en-US" dirty="0"/>
              <a:t>Lung crackles appear in right lung due to anatomical differences from the left lung</a:t>
            </a:r>
          </a:p>
          <a:p>
            <a:pPr lvl="3" fontAlgn="ctr"/>
            <a:r>
              <a:rPr lang="en-US" dirty="0"/>
              <a:t>More direct continuation of the trachea means the right side is more prone to infection</a:t>
            </a:r>
          </a:p>
          <a:p>
            <a:pPr lvl="1" fontAlgn="ctr"/>
            <a:r>
              <a:rPr lang="en-US" dirty="0"/>
              <a:t>Chronic productive cough is associated with accumulation of cellular debris and lung damage</a:t>
            </a:r>
          </a:p>
          <a:p>
            <a:pPr lvl="1" fontAlgn="ctr"/>
            <a:r>
              <a:rPr lang="en-US" dirty="0"/>
              <a:t>Fever, chills, and night sweats are linked to the inflammatory response</a:t>
            </a:r>
          </a:p>
          <a:p>
            <a:pPr lvl="2" fontAlgn="ctr"/>
            <a:r>
              <a:rPr lang="en-US" dirty="0"/>
              <a:t>Sweating occurs to counteract the fever</a:t>
            </a:r>
          </a:p>
          <a:p>
            <a:pPr lvl="2" fontAlgn="ctr"/>
            <a:r>
              <a:rPr lang="en-US" dirty="0"/>
              <a:t>TNF-a stimulates the hypothalamus to encourage heat production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0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598" y="650902"/>
            <a:ext cx="305004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Case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2514" y="2031978"/>
            <a:ext cx="8354108" cy="3474720"/>
          </a:xfrm>
        </p:spPr>
        <p:txBody>
          <a:bodyPr/>
          <a:lstStyle/>
          <a:p>
            <a:r>
              <a:rPr lang="en-US" b="1" dirty="0" smtClean="0"/>
              <a:t>53 year old male </a:t>
            </a:r>
            <a:r>
              <a:rPr lang="en-US" dirty="0" smtClean="0"/>
              <a:t>patient who recently immigrated from India reports experiencing a fever, chills, night sweats, and a chronic productive cough</a:t>
            </a:r>
          </a:p>
          <a:p>
            <a:r>
              <a:rPr lang="en-US" dirty="0" smtClean="0"/>
              <a:t>Physician confirms a fever, along with crackles and decreased breath sounds in the right lung</a:t>
            </a:r>
          </a:p>
          <a:p>
            <a:r>
              <a:rPr lang="en-US" dirty="0" smtClean="0"/>
              <a:t>Patient receives a chest X-ray and is instructed to generate 3 deep sputum samples for microbiology laboratory testing</a:t>
            </a:r>
          </a:p>
          <a:p>
            <a:r>
              <a:rPr lang="en-US" dirty="0" smtClean="0"/>
              <a:t>After the samples are tested, the patient is notified to proceed to the hospital for further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150" y="412080"/>
            <a:ext cx="715796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85C00"/>
                </a:solidFill>
              </a:rPr>
              <a:t>The Likely Pathogens</a:t>
            </a:r>
            <a:endParaRPr lang="en-US" dirty="0">
              <a:solidFill>
                <a:srgbClr val="D85C00"/>
              </a:solidFill>
            </a:endParaRPr>
          </a:p>
        </p:txBody>
      </p:sp>
      <p:pic>
        <p:nvPicPr>
          <p:cNvPr id="4" name="Picture 3" descr="mycobacterium-colonies-on-lj-medi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015" y="1707692"/>
            <a:ext cx="3399719" cy="18826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5505" y="3590374"/>
            <a:ext cx="3214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Mycobacterium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tuberculosis</a:t>
            </a:r>
          </a:p>
          <a:p>
            <a:endParaRPr lang="en-US" dirty="0"/>
          </a:p>
        </p:txBody>
      </p:sp>
      <p:pic>
        <p:nvPicPr>
          <p:cNvPr id="6" name="Picture 5" descr="Gram-stain-of-Staphyloccus-300x2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87" y="4252211"/>
            <a:ext cx="3407324" cy="1882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47001" y="6134027"/>
            <a:ext cx="262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04040"/>
                </a:solidFill>
              </a:rPr>
              <a:t>Staphylococcus aureus</a:t>
            </a:r>
          </a:p>
        </p:txBody>
      </p:sp>
      <p:pic>
        <p:nvPicPr>
          <p:cNvPr id="8" name="Picture 7" descr="gram-positive-cocci-streptococcus-pneumoniae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3" b="8551"/>
          <a:stretch/>
        </p:blipFill>
        <p:spPr>
          <a:xfrm>
            <a:off x="772686" y="4252211"/>
            <a:ext cx="3465569" cy="18826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09837" y="6196370"/>
            <a:ext cx="310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04040"/>
                </a:solidFill>
              </a:rPr>
              <a:t>Streptococcus pneumoniae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1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10" y="209699"/>
            <a:ext cx="8654382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The Encounter: </a:t>
            </a:r>
            <a:br>
              <a:rPr lang="en-US" dirty="0" smtClean="0">
                <a:solidFill>
                  <a:srgbClr val="D85C00"/>
                </a:solidFill>
              </a:rPr>
            </a:br>
            <a:r>
              <a:rPr lang="en-US" dirty="0" smtClean="0"/>
              <a:t>Streptococcus pneumoniae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0711" y="1874434"/>
            <a:ext cx="8654381" cy="4684502"/>
          </a:xfrm>
        </p:spPr>
        <p:txBody>
          <a:bodyPr>
            <a:normAutofit/>
          </a:bodyPr>
          <a:lstStyle/>
          <a:p>
            <a:pPr fontAlgn="ctr"/>
            <a:r>
              <a:rPr lang="en-US" sz="2400" dirty="0"/>
              <a:t>Resides in the </a:t>
            </a:r>
            <a:r>
              <a:rPr lang="en-US" sz="2400" dirty="0" err="1"/>
              <a:t>nasopharynx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smtClean="0"/>
              <a:t>transfer </a:t>
            </a:r>
            <a:r>
              <a:rPr lang="en-US" sz="2400" dirty="0"/>
              <a:t>to lower respiratory tract leads to infection</a:t>
            </a:r>
          </a:p>
          <a:p>
            <a:pPr fontAlgn="ctr"/>
            <a:r>
              <a:rPr lang="en-US" sz="2400" dirty="0"/>
              <a:t>The bacteria create biofilms by producing cell communities that create an extracellular matrix that allows the bacteria to adhere to biological surfaces</a:t>
            </a:r>
          </a:p>
          <a:p>
            <a:pPr fontAlgn="ctr"/>
            <a:r>
              <a:rPr lang="en-US" sz="2800" dirty="0"/>
              <a:t>Colonization requires a </a:t>
            </a:r>
            <a:r>
              <a:rPr lang="en-CA" sz="2400" dirty="0" err="1"/>
              <a:t>CiaR</a:t>
            </a:r>
            <a:r>
              <a:rPr lang="en-CA" sz="2400" dirty="0"/>
              <a:t>/H two component system</a:t>
            </a:r>
            <a:endParaRPr lang="en-CA" sz="2800" dirty="0"/>
          </a:p>
          <a:p>
            <a:pPr lvl="1" fontAlgn="ctr"/>
            <a:r>
              <a:rPr lang="en-CA" dirty="0"/>
              <a:t>Regulates biofilm forming genes</a:t>
            </a:r>
            <a:endParaRPr lang="en-CA" sz="2400" dirty="0"/>
          </a:p>
          <a:p>
            <a:pPr lvl="2" fontAlgn="ctr"/>
            <a:r>
              <a:rPr lang="en-CA" dirty="0"/>
              <a:t>serine-rich repeat protein (</a:t>
            </a:r>
            <a:r>
              <a:rPr lang="en-CA" dirty="0" err="1"/>
              <a:t>PsrP</a:t>
            </a:r>
            <a:r>
              <a:rPr lang="en-CA" dirty="0"/>
              <a:t>), and pyruvate oxidase (</a:t>
            </a:r>
            <a:r>
              <a:rPr lang="en-CA" dirty="0" err="1"/>
              <a:t>SpxB</a:t>
            </a:r>
            <a:r>
              <a:rPr lang="en-CA" dirty="0"/>
              <a:t>); </a:t>
            </a:r>
            <a:r>
              <a:rPr lang="en-CA" dirty="0" err="1"/>
              <a:t>PsrP</a:t>
            </a:r>
            <a:r>
              <a:rPr lang="en-CA" dirty="0"/>
              <a:t> and </a:t>
            </a:r>
            <a:r>
              <a:rPr lang="en-CA" dirty="0" err="1"/>
              <a:t>SpxB</a:t>
            </a:r>
            <a:r>
              <a:rPr lang="en-CA" dirty="0"/>
              <a:t> stimulate aggregation</a:t>
            </a:r>
            <a:endParaRPr lang="en-CA" sz="2000" dirty="0"/>
          </a:p>
          <a:p>
            <a:pPr fontAlgn="ctr"/>
            <a:r>
              <a:rPr lang="en-CA" sz="2400" dirty="0"/>
              <a:t>Bacteria is </a:t>
            </a:r>
            <a:r>
              <a:rPr lang="en-CA" sz="2400" dirty="0" smtClean="0"/>
              <a:t>found in flora and areas </a:t>
            </a:r>
            <a:r>
              <a:rPr lang="en-CA" sz="2400" dirty="0"/>
              <a:t>of poor hygiene</a:t>
            </a: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759" y="381117"/>
            <a:ext cx="8151039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The Encounter: </a:t>
            </a:r>
            <a:r>
              <a:rPr lang="en-US" dirty="0" smtClean="0"/>
              <a:t>Mycobacterium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8759" y="2253461"/>
            <a:ext cx="8151039" cy="4011870"/>
          </a:xfrm>
        </p:spPr>
        <p:txBody>
          <a:bodyPr>
            <a:normAutofit fontScale="85000" lnSpcReduction="10000"/>
          </a:bodyPr>
          <a:lstStyle/>
          <a:p>
            <a:pPr fontAlgn="ctr"/>
            <a:r>
              <a:rPr lang="en-US" sz="2400" dirty="0"/>
              <a:t>Colonizes many parts of the body</a:t>
            </a:r>
          </a:p>
          <a:p>
            <a:pPr lvl="1" fontAlgn="ctr"/>
            <a:r>
              <a:rPr lang="en-US" dirty="0"/>
              <a:t>Transmitted via the aerosol route or water droplets</a:t>
            </a:r>
          </a:p>
          <a:p>
            <a:pPr lvl="2" fontAlgn="ctr"/>
            <a:r>
              <a:rPr lang="en-US" dirty="0"/>
              <a:t>Reservoir includes hands and skin of people, or hard surfaces</a:t>
            </a:r>
          </a:p>
          <a:p>
            <a:pPr lvl="2" fontAlgn="ctr"/>
            <a:r>
              <a:rPr lang="en-US" dirty="0"/>
              <a:t>Infection occurs after inhalation of bacteria</a:t>
            </a:r>
          </a:p>
          <a:p>
            <a:pPr fontAlgn="ctr"/>
            <a:r>
              <a:rPr lang="en-US" sz="2400" dirty="0"/>
              <a:t>Prominent in hot, wet environments (South Asia, East Asia)</a:t>
            </a:r>
          </a:p>
          <a:p>
            <a:pPr fontAlgn="ctr"/>
            <a:r>
              <a:rPr lang="en-US" sz="2400" dirty="0"/>
              <a:t>Latent and Active TB --&gt; latent TB lays dormant in macrophages and active TB immediately attacks the pulmonary circuit</a:t>
            </a:r>
          </a:p>
          <a:p>
            <a:pPr lvl="1" fontAlgn="ctr"/>
            <a:r>
              <a:rPr lang="en-US" dirty="0"/>
              <a:t>Bacteria metabolize fatty acids and lipids to form </a:t>
            </a:r>
            <a:r>
              <a:rPr lang="en-US" dirty="0" err="1"/>
              <a:t>mycolic</a:t>
            </a:r>
            <a:r>
              <a:rPr lang="en-US" dirty="0"/>
              <a:t> acid linked to peptidoglycan via an </a:t>
            </a:r>
            <a:r>
              <a:rPr lang="en-US" dirty="0" err="1"/>
              <a:t>arabinogalactan</a:t>
            </a:r>
            <a:r>
              <a:rPr lang="en-US" dirty="0"/>
              <a:t> polymer which allows macrophage resistance </a:t>
            </a:r>
          </a:p>
          <a:p>
            <a:pPr lvl="1" fontAlgn="ctr"/>
            <a:r>
              <a:rPr lang="en-US" dirty="0"/>
              <a:t>Adhere to body tissue through </a:t>
            </a:r>
            <a:r>
              <a:rPr lang="en-US" dirty="0" err="1"/>
              <a:t>pili</a:t>
            </a:r>
            <a:endParaRPr lang="en-US" dirty="0"/>
          </a:p>
          <a:p>
            <a:pPr lvl="2" fontAlgn="ctr"/>
            <a:r>
              <a:rPr lang="en-US" dirty="0"/>
              <a:t>Binding occurs through </a:t>
            </a:r>
            <a:r>
              <a:rPr lang="en-CA" sz="1600" dirty="0"/>
              <a:t>ICAM and LFA-1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0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93" y="340474"/>
            <a:ext cx="7679276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The Encounter: </a:t>
            </a:r>
            <a:r>
              <a:rPr lang="en-US" dirty="0" smtClean="0"/>
              <a:t>Staphylococcus aureus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9886" y="2423138"/>
            <a:ext cx="8034409" cy="3686390"/>
          </a:xfrm>
        </p:spPr>
        <p:txBody>
          <a:bodyPr/>
          <a:lstStyle/>
          <a:p>
            <a:pPr fontAlgn="ctr"/>
            <a:r>
              <a:rPr lang="en-US" sz="2400" dirty="0" smtClean="0"/>
              <a:t>Colonizes mucosal </a:t>
            </a:r>
            <a:r>
              <a:rPr lang="en-US" sz="2400" dirty="0"/>
              <a:t>surfaces such as </a:t>
            </a:r>
            <a:r>
              <a:rPr lang="en-US" sz="2400" dirty="0" smtClean="0"/>
              <a:t>the nose</a:t>
            </a:r>
            <a:r>
              <a:rPr lang="en-US" sz="2400" dirty="0"/>
              <a:t>, throat, and vaginal tract</a:t>
            </a:r>
          </a:p>
          <a:p>
            <a:pPr fontAlgn="ctr"/>
            <a:r>
              <a:rPr lang="en-US" sz="2400" dirty="0"/>
              <a:t>Infects the tissue via opsonization</a:t>
            </a:r>
          </a:p>
          <a:p>
            <a:pPr lvl="1" fontAlgn="ctr"/>
            <a:r>
              <a:rPr lang="en-US" dirty="0"/>
              <a:t>Inhibits the complement system and antibodies</a:t>
            </a:r>
          </a:p>
          <a:p>
            <a:pPr lvl="1" fontAlgn="ctr"/>
            <a:r>
              <a:rPr lang="en-US" dirty="0"/>
              <a:t>Halts uptake by phagocytic cells via Fc or complement receptors</a:t>
            </a:r>
          </a:p>
          <a:p>
            <a:pPr lvl="2" fontAlgn="ctr"/>
            <a:r>
              <a:rPr lang="en-US" dirty="0"/>
              <a:t>Bacteria express a surface capsule, coagulating factor A, and protein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6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238" y="160020"/>
            <a:ext cx="8589173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Entry: </a:t>
            </a:r>
            <a:br>
              <a:rPr lang="en-US" dirty="0" smtClean="0">
                <a:solidFill>
                  <a:srgbClr val="D85C00"/>
                </a:solidFill>
              </a:rPr>
            </a:br>
            <a:r>
              <a:rPr lang="en-US" dirty="0" smtClean="0"/>
              <a:t>Streptococcus pneumoniae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7839" y="1676036"/>
            <a:ext cx="9026161" cy="5181964"/>
          </a:xfrm>
        </p:spPr>
        <p:txBody>
          <a:bodyPr>
            <a:normAutofit fontScale="92500"/>
          </a:bodyPr>
          <a:lstStyle/>
          <a:p>
            <a:pPr fontAlgn="ctr"/>
            <a:r>
              <a:rPr lang="en-US" sz="2400" dirty="0"/>
              <a:t>S. pneumoniae commonly infect the distal airways after inhalation</a:t>
            </a:r>
          </a:p>
          <a:p>
            <a:pPr lvl="1" fontAlgn="ctr"/>
            <a:r>
              <a:rPr lang="en-US" dirty="0"/>
              <a:t>Progress from upper respiratory cells to lower respiratory cells and alveoli</a:t>
            </a:r>
          </a:p>
          <a:p>
            <a:pPr marL="45720" indent="0">
              <a:buNone/>
            </a:pPr>
            <a:r>
              <a:rPr lang="en-US" sz="2400" b="1" u="sng" dirty="0"/>
              <a:t>What factors promote bacterial entry into the host?</a:t>
            </a:r>
          </a:p>
          <a:p>
            <a:pPr fontAlgn="ctr"/>
            <a:r>
              <a:rPr lang="en-US" sz="2400" dirty="0"/>
              <a:t>Bacteria produces </a:t>
            </a:r>
            <a:r>
              <a:rPr lang="en-US" sz="2400" dirty="0">
                <a:solidFill>
                  <a:srgbClr val="D85C00"/>
                </a:solidFill>
              </a:rPr>
              <a:t>neuraminidase (</a:t>
            </a:r>
            <a:r>
              <a:rPr lang="en-US" sz="2400" dirty="0" err="1">
                <a:solidFill>
                  <a:srgbClr val="D85C00"/>
                </a:solidFill>
              </a:rPr>
              <a:t>NanA</a:t>
            </a:r>
            <a:r>
              <a:rPr lang="en-US" sz="2400" dirty="0">
                <a:solidFill>
                  <a:srgbClr val="D85C00"/>
                </a:solidFill>
              </a:rPr>
              <a:t>)</a:t>
            </a:r>
            <a:r>
              <a:rPr lang="en-CA" sz="2400" dirty="0">
                <a:solidFill>
                  <a:srgbClr val="D85C00"/>
                </a:solidFill>
              </a:rPr>
              <a:t>,</a:t>
            </a:r>
            <a:r>
              <a:rPr lang="en-US" sz="2400" dirty="0">
                <a:solidFill>
                  <a:srgbClr val="D85C00"/>
                </a:solidFill>
              </a:rPr>
              <a:t> b-</a:t>
            </a:r>
            <a:r>
              <a:rPr lang="en-US" sz="2400" dirty="0" err="1">
                <a:solidFill>
                  <a:srgbClr val="D85C00"/>
                </a:solidFill>
              </a:rPr>
              <a:t>glucosidase</a:t>
            </a:r>
            <a:r>
              <a:rPr lang="en-US" sz="2400" dirty="0">
                <a:solidFill>
                  <a:srgbClr val="D85C00"/>
                </a:solidFill>
              </a:rPr>
              <a:t> (</a:t>
            </a:r>
            <a:r>
              <a:rPr lang="en-US" sz="2400" dirty="0" err="1">
                <a:solidFill>
                  <a:srgbClr val="D85C00"/>
                </a:solidFill>
              </a:rPr>
              <a:t>BgaA</a:t>
            </a:r>
            <a:r>
              <a:rPr lang="en-US" sz="2400" dirty="0">
                <a:solidFill>
                  <a:srgbClr val="D85C00"/>
                </a:solidFill>
              </a:rPr>
              <a:t>)</a:t>
            </a:r>
            <a:r>
              <a:rPr lang="en-CA" sz="2400" dirty="0">
                <a:solidFill>
                  <a:srgbClr val="D85C00"/>
                </a:solidFill>
              </a:rPr>
              <a:t>, and</a:t>
            </a:r>
            <a:r>
              <a:rPr lang="en-US" sz="2400" dirty="0">
                <a:solidFill>
                  <a:srgbClr val="D85C00"/>
                </a:solidFill>
              </a:rPr>
              <a:t> b-N-</a:t>
            </a:r>
            <a:r>
              <a:rPr lang="en-US" sz="2400" dirty="0" err="1">
                <a:solidFill>
                  <a:srgbClr val="D85C00"/>
                </a:solidFill>
              </a:rPr>
              <a:t>glucosaminidase</a:t>
            </a:r>
            <a:endParaRPr lang="en-CA" sz="2800" dirty="0">
              <a:solidFill>
                <a:srgbClr val="D85C00"/>
              </a:solidFill>
            </a:endParaRPr>
          </a:p>
          <a:p>
            <a:pPr lvl="1" fontAlgn="ctr"/>
            <a:r>
              <a:rPr lang="en-US" dirty="0"/>
              <a:t>Decreases the viscosity of the mucous and facilitates adherence by cleaving </a:t>
            </a:r>
            <a:r>
              <a:rPr lang="en-US" dirty="0" err="1"/>
              <a:t>sialic</a:t>
            </a:r>
            <a:r>
              <a:rPr lang="en-US" dirty="0"/>
              <a:t> acid /terminal sugars from glycolipids</a:t>
            </a:r>
            <a:endParaRPr lang="en-US" sz="2400" dirty="0"/>
          </a:p>
          <a:p>
            <a:pPr lvl="2" fontAlgn="ctr"/>
            <a:r>
              <a:rPr lang="en-US" dirty="0"/>
              <a:t>Allows N-acetyl-</a:t>
            </a:r>
            <a:r>
              <a:rPr lang="en-US" dirty="0" err="1"/>
              <a:t>glycosamine</a:t>
            </a:r>
            <a:r>
              <a:rPr lang="en-US" dirty="0"/>
              <a:t> (</a:t>
            </a:r>
            <a:r>
              <a:rPr lang="en-US" dirty="0" err="1"/>
              <a:t>GlcNAc</a:t>
            </a:r>
            <a:r>
              <a:rPr lang="en-US" dirty="0"/>
              <a:t>) receptors on host cells to be exposed</a:t>
            </a:r>
            <a:endParaRPr lang="en-US" sz="2000" dirty="0"/>
          </a:p>
          <a:p>
            <a:pPr fontAlgn="ctr"/>
            <a:r>
              <a:rPr lang="en-US" sz="2400" dirty="0">
                <a:solidFill>
                  <a:srgbClr val="D85C00"/>
                </a:solidFill>
              </a:rPr>
              <a:t>Polysaccharide capsule </a:t>
            </a:r>
            <a:r>
              <a:rPr lang="en-US" sz="2400" dirty="0"/>
              <a:t>inhibits host cell ability to phagocytose the bacteria </a:t>
            </a:r>
            <a:endParaRPr lang="en-US" sz="2800" dirty="0"/>
          </a:p>
          <a:p>
            <a:pPr fontAlgn="ctr"/>
            <a:r>
              <a:rPr lang="en-US" sz="2400" dirty="0" err="1">
                <a:solidFill>
                  <a:srgbClr val="D85C00"/>
                </a:solidFill>
              </a:rPr>
              <a:t>Pneumnococcal</a:t>
            </a:r>
            <a:r>
              <a:rPr lang="en-US" sz="2400" dirty="0">
                <a:solidFill>
                  <a:srgbClr val="D85C00"/>
                </a:solidFill>
              </a:rPr>
              <a:t> surface </a:t>
            </a:r>
            <a:r>
              <a:rPr lang="en-US" sz="2400" dirty="0" err="1">
                <a:solidFill>
                  <a:srgbClr val="D85C00"/>
                </a:solidFill>
              </a:rPr>
              <a:t>adhesin</a:t>
            </a:r>
            <a:r>
              <a:rPr lang="en-US" sz="2400" dirty="0">
                <a:solidFill>
                  <a:srgbClr val="D85C00"/>
                </a:solidFill>
              </a:rPr>
              <a:t> A </a:t>
            </a:r>
            <a:r>
              <a:rPr lang="en-US" sz="2400" dirty="0"/>
              <a:t>mediates adherence</a:t>
            </a:r>
            <a:endParaRPr lang="en-US" sz="2800" dirty="0"/>
          </a:p>
          <a:p>
            <a:pPr lvl="1" fontAlgn="ctr"/>
            <a:r>
              <a:rPr lang="en-US" dirty="0"/>
              <a:t>Interleukin-1 and TNF is produced </a:t>
            </a:r>
            <a:endParaRPr lang="en-US" sz="2400" dirty="0"/>
          </a:p>
          <a:p>
            <a:pPr lvl="1" fontAlgn="ctr"/>
            <a:r>
              <a:rPr lang="en-US" dirty="0"/>
              <a:t>Cytokine stimulation </a:t>
            </a:r>
            <a:r>
              <a:rPr lang="en-US" dirty="0" err="1"/>
              <a:t>upregulates</a:t>
            </a:r>
            <a:r>
              <a:rPr lang="en-US" dirty="0"/>
              <a:t> platelet-activating factor receptors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7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34" y="129701"/>
            <a:ext cx="8576078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D85C00"/>
                </a:solidFill>
              </a:rPr>
              <a:t>Entry: </a:t>
            </a:r>
            <a:br>
              <a:rPr lang="en-US" dirty="0">
                <a:solidFill>
                  <a:srgbClr val="D85C00"/>
                </a:solidFill>
              </a:rPr>
            </a:br>
            <a:r>
              <a:rPr lang="en-US" dirty="0"/>
              <a:t>Streptococcus pneumoniae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8263" y="1728412"/>
            <a:ext cx="8248749" cy="5129588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en-US" sz="2400" dirty="0" err="1">
                <a:solidFill>
                  <a:srgbClr val="D85C00"/>
                </a:solidFill>
              </a:rPr>
              <a:t>Phosphocholine</a:t>
            </a:r>
            <a:r>
              <a:rPr lang="en-US" sz="2400" dirty="0"/>
              <a:t> acts as an </a:t>
            </a:r>
            <a:r>
              <a:rPr lang="en-US" sz="2400" dirty="0" err="1"/>
              <a:t>adhesin</a:t>
            </a:r>
            <a:r>
              <a:rPr lang="en-US" sz="2400" dirty="0"/>
              <a:t> for choline binding proteins </a:t>
            </a:r>
            <a:endParaRPr lang="en-US" sz="2800" dirty="0"/>
          </a:p>
          <a:p>
            <a:pPr lvl="1" fontAlgn="ctr"/>
            <a:r>
              <a:rPr lang="en-US" dirty="0"/>
              <a:t>Mimics platelet activating factor and binds </a:t>
            </a:r>
            <a:r>
              <a:rPr lang="en-CA" dirty="0"/>
              <a:t>host-derived </a:t>
            </a:r>
            <a:r>
              <a:rPr lang="en-CA" dirty="0" err="1"/>
              <a:t>PAFr</a:t>
            </a:r>
            <a:r>
              <a:rPr lang="en-CA" dirty="0"/>
              <a:t> and C-reactive protein</a:t>
            </a:r>
            <a:endParaRPr lang="en-CA" sz="2400" dirty="0"/>
          </a:p>
          <a:p>
            <a:pPr lvl="2" fontAlgn="ctr"/>
            <a:r>
              <a:rPr lang="en-CA" dirty="0"/>
              <a:t>Once bound, the bacteria enters a vacuole and invades the respiratory epithelium </a:t>
            </a:r>
            <a:endParaRPr lang="en-CA" sz="2000" dirty="0"/>
          </a:p>
          <a:p>
            <a:pPr fontAlgn="ctr"/>
            <a:r>
              <a:rPr lang="en-CA" sz="2400" dirty="0">
                <a:solidFill>
                  <a:srgbClr val="D85C00"/>
                </a:solidFill>
              </a:rPr>
              <a:t>Choline binding protein </a:t>
            </a:r>
            <a:r>
              <a:rPr lang="en-CA" sz="2400" dirty="0"/>
              <a:t>increases affinity for </a:t>
            </a:r>
            <a:r>
              <a:rPr lang="en-CA" sz="2400" dirty="0" err="1"/>
              <a:t>sialic</a:t>
            </a:r>
            <a:r>
              <a:rPr lang="en-CA" sz="2400" dirty="0"/>
              <a:t> acid and lacto-N-</a:t>
            </a:r>
            <a:r>
              <a:rPr lang="en-CA" sz="2400" dirty="0" err="1"/>
              <a:t>neotreatrose</a:t>
            </a:r>
            <a:r>
              <a:rPr lang="en-CA" sz="2400" dirty="0"/>
              <a:t> on pulmonary epithelial cells</a:t>
            </a:r>
            <a:endParaRPr lang="en-CA" sz="2800" dirty="0"/>
          </a:p>
          <a:p>
            <a:pPr lvl="1" fontAlgn="ctr"/>
            <a:r>
              <a:rPr lang="en-CA" dirty="0"/>
              <a:t>Binds to complement C3, factor H, and polymeric IG receptor  which promotes bacterial uptake</a:t>
            </a:r>
            <a:endParaRPr lang="en-CA" sz="2400" dirty="0"/>
          </a:p>
          <a:p>
            <a:pPr fontAlgn="ctr"/>
            <a:r>
              <a:rPr lang="en-CA" sz="2400" dirty="0">
                <a:solidFill>
                  <a:srgbClr val="D85C00"/>
                </a:solidFill>
              </a:rPr>
              <a:t>IgA1 protease</a:t>
            </a:r>
            <a:r>
              <a:rPr lang="en-CA" sz="2400" dirty="0"/>
              <a:t> secreted by the bacteria cleave IgA produced by host immune response</a:t>
            </a:r>
            <a:endParaRPr lang="en-CA" sz="2800" dirty="0"/>
          </a:p>
          <a:p>
            <a:pPr lvl="1" fontAlgn="ctr"/>
            <a:r>
              <a:rPr lang="en-CA" dirty="0"/>
              <a:t>Neutralizes cell surface charge</a:t>
            </a:r>
            <a:endParaRPr lang="en-CA" sz="2400" dirty="0"/>
          </a:p>
          <a:p>
            <a:pPr fontAlgn="ctr"/>
            <a:r>
              <a:rPr lang="en-CA" sz="2400" dirty="0" err="1">
                <a:solidFill>
                  <a:srgbClr val="D85C00"/>
                </a:solidFill>
              </a:rPr>
              <a:t>Pili</a:t>
            </a:r>
            <a:r>
              <a:rPr lang="en-CA" sz="2400" dirty="0"/>
              <a:t> are involved in adhesion</a:t>
            </a:r>
            <a:endParaRPr lang="en-CA" sz="2800" dirty="0"/>
          </a:p>
          <a:p>
            <a:pPr fontAlgn="ctr"/>
            <a:r>
              <a:rPr lang="en-CA" sz="2400" dirty="0" err="1">
                <a:solidFill>
                  <a:srgbClr val="D85C00"/>
                </a:solidFill>
              </a:rPr>
              <a:t>Pneumolysin</a:t>
            </a:r>
            <a:r>
              <a:rPr lang="en-CA" sz="2400" dirty="0"/>
              <a:t> causes </a:t>
            </a:r>
            <a:r>
              <a:rPr lang="en-CA" sz="2400" dirty="0" err="1"/>
              <a:t>lysis</a:t>
            </a:r>
            <a:r>
              <a:rPr lang="en-CA" sz="2400" dirty="0"/>
              <a:t> of host cells and activates complement</a:t>
            </a:r>
            <a:endParaRPr lang="en-CA" sz="2800" dirty="0"/>
          </a:p>
          <a:p>
            <a:pPr lvl="1" fontAlgn="ctr"/>
            <a:r>
              <a:rPr lang="en-CA" dirty="0"/>
              <a:t>Can bind to all cells by binding to cholesterol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1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45" y="24949"/>
            <a:ext cx="8759387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D85C00"/>
                </a:solidFill>
              </a:rPr>
              <a:t>Entry: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Mycobacterium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745" y="1621913"/>
            <a:ext cx="8916505" cy="5042949"/>
          </a:xfrm>
        </p:spPr>
        <p:txBody>
          <a:bodyPr>
            <a:normAutofit lnSpcReduction="10000"/>
          </a:bodyPr>
          <a:lstStyle/>
          <a:p>
            <a:pPr fontAlgn="ctr"/>
            <a:r>
              <a:rPr lang="en-US" sz="2400" dirty="0"/>
              <a:t>Enters body upon inhalation of respiratory droplets</a:t>
            </a:r>
          </a:p>
          <a:p>
            <a:pPr lvl="1" fontAlgn="ctr"/>
            <a:r>
              <a:rPr lang="en-US" dirty="0"/>
              <a:t>Infection occurs when droplet nuclei reach </a:t>
            </a:r>
            <a:r>
              <a:rPr lang="en-US" dirty="0" smtClean="0"/>
              <a:t>alveoli</a:t>
            </a:r>
          </a:p>
          <a:p>
            <a:pPr marL="365760" lvl="1" indent="0" fontAlgn="ctr">
              <a:buNone/>
            </a:pPr>
            <a:r>
              <a:rPr lang="en-US" b="1" u="sng" dirty="0" smtClean="0"/>
              <a:t>What </a:t>
            </a:r>
            <a:r>
              <a:rPr lang="en-US" b="1" u="sng" dirty="0"/>
              <a:t>factors promote bacterial entry into the host</a:t>
            </a:r>
            <a:r>
              <a:rPr lang="en-US" b="1" u="sng" dirty="0" smtClean="0"/>
              <a:t>?</a:t>
            </a:r>
            <a:endParaRPr lang="en-US" dirty="0"/>
          </a:p>
          <a:p>
            <a:pPr lvl="1" fontAlgn="ctr"/>
            <a:r>
              <a:rPr lang="en-US" dirty="0"/>
              <a:t>Bacteria is </a:t>
            </a:r>
            <a:r>
              <a:rPr lang="en-US" dirty="0" err="1"/>
              <a:t>phagocytosed</a:t>
            </a:r>
            <a:r>
              <a:rPr lang="en-US" dirty="0"/>
              <a:t> by host macrophages</a:t>
            </a:r>
          </a:p>
          <a:p>
            <a:pPr lvl="2" fontAlgn="ctr"/>
            <a:r>
              <a:rPr lang="en-US" dirty="0"/>
              <a:t>Phagocytosis is stimulated by macrophage receptors that bind the bacilli</a:t>
            </a:r>
          </a:p>
          <a:p>
            <a:pPr lvl="3" fontAlgn="ctr"/>
            <a:r>
              <a:rPr lang="en-US" dirty="0" err="1"/>
              <a:t>Upregulated</a:t>
            </a:r>
            <a:r>
              <a:rPr lang="en-US" dirty="0"/>
              <a:t> by PGE2 and IL-3</a:t>
            </a:r>
          </a:p>
          <a:p>
            <a:pPr lvl="3" fontAlgn="ctr"/>
            <a:r>
              <a:rPr lang="en-US" dirty="0" err="1"/>
              <a:t>Downregulated</a:t>
            </a:r>
            <a:r>
              <a:rPr lang="en-US" dirty="0"/>
              <a:t> by IFN-gamma</a:t>
            </a:r>
          </a:p>
          <a:p>
            <a:pPr lvl="1" fontAlgn="ctr"/>
            <a:r>
              <a:rPr lang="en-US" dirty="0">
                <a:solidFill>
                  <a:srgbClr val="D85C00"/>
                </a:solidFill>
              </a:rPr>
              <a:t>Mannose receptors </a:t>
            </a:r>
            <a:r>
              <a:rPr lang="en-US" dirty="0"/>
              <a:t>on macrophages bind to mannose residues via LAM (bacteria is internalized)</a:t>
            </a:r>
          </a:p>
          <a:p>
            <a:pPr lvl="1" fontAlgn="ctr"/>
            <a:r>
              <a:rPr lang="en-US" dirty="0">
                <a:solidFill>
                  <a:srgbClr val="D85C00"/>
                </a:solidFill>
              </a:rPr>
              <a:t>Complement receptors 1,3, and 4 </a:t>
            </a:r>
            <a:r>
              <a:rPr lang="en-US" dirty="0"/>
              <a:t>on macrophages bind to bacteria coated with complement proteins</a:t>
            </a:r>
          </a:p>
          <a:p>
            <a:pPr lvl="1" fontAlgn="ctr"/>
            <a:r>
              <a:rPr lang="en-CA" dirty="0">
                <a:solidFill>
                  <a:srgbClr val="D85C00"/>
                </a:solidFill>
              </a:rPr>
              <a:t>FC</a:t>
            </a:r>
            <a:r>
              <a:rPr lang="el-GR" dirty="0">
                <a:solidFill>
                  <a:srgbClr val="D85C00"/>
                </a:solidFill>
              </a:rPr>
              <a:t>γ</a:t>
            </a:r>
            <a:r>
              <a:rPr lang="en-CA" dirty="0">
                <a:solidFill>
                  <a:srgbClr val="D85C00"/>
                </a:solidFill>
              </a:rPr>
              <a:t> receptors </a:t>
            </a:r>
            <a:r>
              <a:rPr lang="en-CA" dirty="0"/>
              <a:t>on macrophages bind to </a:t>
            </a:r>
            <a:r>
              <a:rPr lang="en-CA" dirty="0" err="1"/>
              <a:t>IgG</a:t>
            </a:r>
            <a:r>
              <a:rPr lang="en-CA" dirty="0"/>
              <a:t> upon tuberculosis reinfection</a:t>
            </a:r>
            <a:endParaRPr lang="en-CA" sz="2400" dirty="0"/>
          </a:p>
          <a:p>
            <a:pPr lvl="1" fontAlgn="ctr"/>
            <a:r>
              <a:rPr lang="en-CA" dirty="0">
                <a:solidFill>
                  <a:srgbClr val="D85C00"/>
                </a:solidFill>
              </a:rPr>
              <a:t>Scavenger receptors </a:t>
            </a:r>
            <a:r>
              <a:rPr lang="en-CA" dirty="0"/>
              <a:t>bind to various ligands of M. tuberculosis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7721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1596</TotalTime>
  <Words>1594</Words>
  <Application>Microsoft Macintosh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Case 3: From India to Canada </vt:lpstr>
      <vt:lpstr>The Case</vt:lpstr>
      <vt:lpstr>The Likely Pathogens</vt:lpstr>
      <vt:lpstr>The Encounter:  Streptococcus pneumoniae</vt:lpstr>
      <vt:lpstr>The Encounter: Mycobacterium tuberculosis</vt:lpstr>
      <vt:lpstr>The Encounter: Staphylococcus aureus</vt:lpstr>
      <vt:lpstr>Entry:  Streptococcus pneumoniae </vt:lpstr>
      <vt:lpstr>Entry:  Streptococcus pneumoniae </vt:lpstr>
      <vt:lpstr>Entry:  Mycobacterium tuberculosis</vt:lpstr>
      <vt:lpstr>Entry:  Mycobacterium tuberculosis</vt:lpstr>
      <vt:lpstr>Multiplication and Spread: Streptococcus pneumoniae </vt:lpstr>
      <vt:lpstr>Multiplication and Spread: Streptococcus pneumoniae </vt:lpstr>
      <vt:lpstr>Multiplication and Spread: Mycobacterium tuberculosis</vt:lpstr>
      <vt:lpstr>Multiplication and Spread: Mycobacterium tuberculosis</vt:lpstr>
      <vt:lpstr>Bacterial Damage:   Streptococcus pneumoniae </vt:lpstr>
      <vt:lpstr>Bacterial Damage:   Streptococcus pneumoniae </vt:lpstr>
      <vt:lpstr>Bacterial Damage:   Mycobacterium tuberculosis</vt:lpstr>
      <vt:lpstr>Bacterial Damage:   Mycobacterium tuberculosis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3: From India to Canada</dc:title>
  <dc:creator>Hannah Elizabeth Folkmann</dc:creator>
  <cp:lastModifiedBy>Hannah Elizabeth Folkmann</cp:lastModifiedBy>
  <cp:revision>38</cp:revision>
  <dcterms:created xsi:type="dcterms:W3CDTF">2017-03-15T16:13:00Z</dcterms:created>
  <dcterms:modified xsi:type="dcterms:W3CDTF">2017-03-19T01:34:12Z</dcterms:modified>
</cp:coreProperties>
</file>