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3" r:id="rId4"/>
    <p:sldId id="260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42F0-4CA1-45F7-87F5-5E4082919CBF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7B2A-7BAD-4104-942D-0D7BCFA7D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7B2A-7BAD-4104-942D-0D7BCFA7D4D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7B2A-7BAD-4104-942D-0D7BCFA7D4D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7B2A-7BAD-4104-942D-0D7BCFA7D4D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7B2A-7BAD-4104-942D-0D7BCFA7D4D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5601A-3748-48B1-B0DD-23A64ECF4337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BE0A4F-E126-46A9-BCEE-2848B06EB8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Pathology 417 – Case 1:</a:t>
            </a:r>
            <a:r>
              <a:rPr lang="en-US" sz="6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r>
              <a:rPr lang="en-US" sz="6000" b="1" dirty="0" smtClean="0"/>
              <a:t>Microbiology Laboratory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By:  Hassan F. Sheriff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862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/>
              <a:t>What samples are taken for laboratory testing?</a:t>
            </a:r>
            <a:endParaRPr lang="en-US" sz="7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to be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diagnose the pathogen responsible for the patients gastrointestinal signs and symptoms (watery diarrhea, and abdominal cramps and tenderness) a stool sample should be taken and analyzed.  </a:t>
            </a:r>
          </a:p>
          <a:p>
            <a:endParaRPr lang="en-US" dirty="0" smtClean="0"/>
          </a:p>
          <a:p>
            <a:r>
              <a:rPr lang="en-US" dirty="0" smtClean="0"/>
              <a:t>As an intestinal is suspected, the stool sample is likely to contain the pathogen responsible for the patients illness.</a:t>
            </a:r>
          </a:p>
          <a:p>
            <a:endParaRPr lang="en-US" dirty="0" smtClean="0"/>
          </a:p>
          <a:p>
            <a:r>
              <a:rPr lang="en-US" dirty="0" smtClean="0"/>
              <a:t>Blood samples may also be taken if a blood infection is suspected.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Importance of the Microbiology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/>
          <a:lstStyle/>
          <a:p>
            <a:r>
              <a:rPr lang="en-US" dirty="0" smtClean="0"/>
              <a:t>The patient’s symptoms are not specific to a single type of bacteria, and may even be caused by viral or fungal infections.  This fact makes the microbiology lab very important.  </a:t>
            </a:r>
          </a:p>
          <a:p>
            <a:r>
              <a:rPr lang="en-US" dirty="0" smtClean="0"/>
              <a:t>Proper and effective treatment of the infection also requires a proper diagnosis of the pathogen, since different antibiotics are more effective at treating different pathogens.  Also, some pathogens do not require medical intervention, while others do.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862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/>
              <a:t>What tests will be performed on the samples?</a:t>
            </a:r>
            <a:endParaRPr lang="en-US" sz="7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stool sample can be diluted and then streaked onto multiple types of media:</a:t>
            </a:r>
          </a:p>
          <a:p>
            <a:pPr lvl="1"/>
            <a:r>
              <a:rPr lang="en-US" dirty="0" smtClean="0"/>
              <a:t>Blood agar</a:t>
            </a:r>
          </a:p>
          <a:p>
            <a:pPr lvl="1"/>
            <a:r>
              <a:rPr lang="en-US" dirty="0" err="1" smtClean="0"/>
              <a:t>MacConkey</a:t>
            </a:r>
            <a:r>
              <a:rPr lang="en-US" dirty="0" smtClean="0"/>
              <a:t> agar</a:t>
            </a:r>
          </a:p>
          <a:p>
            <a:pPr lvl="1"/>
            <a:r>
              <a:rPr lang="en-US" dirty="0" smtClean="0"/>
              <a:t>Eosin-</a:t>
            </a:r>
            <a:r>
              <a:rPr lang="en-US" dirty="0" err="1" smtClean="0"/>
              <a:t>Methylene</a:t>
            </a:r>
            <a:r>
              <a:rPr lang="en-US" dirty="0" smtClean="0"/>
              <a:t> Blue agar</a:t>
            </a:r>
          </a:p>
          <a:p>
            <a:pPr lvl="1"/>
            <a:r>
              <a:rPr lang="en-US" dirty="0" smtClean="0"/>
              <a:t>Bismuth Sulfite agar</a:t>
            </a:r>
          </a:p>
          <a:p>
            <a:pPr lvl="1"/>
            <a:r>
              <a:rPr lang="en-US" dirty="0" smtClean="0"/>
              <a:t>Salmonella-</a:t>
            </a:r>
            <a:r>
              <a:rPr lang="en-US" dirty="0" err="1" smtClean="0"/>
              <a:t>Shigella</a:t>
            </a:r>
            <a:r>
              <a:rPr lang="en-US" dirty="0" smtClean="0"/>
              <a:t> agar</a:t>
            </a:r>
          </a:p>
          <a:p>
            <a:pPr lvl="1"/>
            <a:r>
              <a:rPr lang="en-US" dirty="0" smtClean="0"/>
              <a:t>Brilliant Green agar</a:t>
            </a:r>
          </a:p>
          <a:p>
            <a:pPr lvl="1"/>
            <a:r>
              <a:rPr lang="en-US" dirty="0" err="1" smtClean="0"/>
              <a:t>Hektoen</a:t>
            </a:r>
            <a:r>
              <a:rPr lang="en-US" dirty="0" smtClean="0"/>
              <a:t> Enteric agar</a:t>
            </a:r>
          </a:p>
          <a:p>
            <a:pPr lvl="1"/>
            <a:r>
              <a:rPr lang="en-US" dirty="0" err="1" smtClean="0"/>
              <a:t>Xylose</a:t>
            </a:r>
            <a:r>
              <a:rPr lang="en-US" dirty="0" smtClean="0"/>
              <a:t> Lysine </a:t>
            </a:r>
            <a:r>
              <a:rPr lang="en-US" dirty="0" err="1" smtClean="0"/>
              <a:t>Deoxycholate</a:t>
            </a:r>
            <a:r>
              <a:rPr lang="en-US" dirty="0" smtClean="0"/>
              <a:t> agar </a:t>
            </a:r>
          </a:p>
        </p:txBody>
      </p:sp>
      <p:pic>
        <p:nvPicPr>
          <p:cNvPr id="51202" name="Picture 2" descr="https://upload.wikimedia.org/wikipedia/commons/thumb/9/93/Legionella_Plate_01.png/200px-Legionella_Plate_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536" y="1981200"/>
            <a:ext cx="415636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/>
          <a:lstStyle/>
          <a:p>
            <a:r>
              <a:rPr lang="en-US" dirty="0" smtClean="0"/>
              <a:t>When plated on Blood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l-GR" dirty="0" smtClean="0"/>
              <a:t>γ</a:t>
            </a:r>
            <a:r>
              <a:rPr lang="en-US" dirty="0" smtClean="0"/>
              <a:t>-hemolytic (non-hemolytic) colonies.</a:t>
            </a:r>
            <a:endParaRPr lang="en-US" dirty="0"/>
          </a:p>
        </p:txBody>
      </p:sp>
      <p:pic>
        <p:nvPicPr>
          <p:cNvPr id="54274" name="Picture 2" descr="blood agar plate with a pure culture of salmon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95775" y="2057400"/>
            <a:ext cx="50482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MacConkey</a:t>
            </a:r>
            <a:r>
              <a:rPr lang="en-US" dirty="0" smtClean="0"/>
              <a:t>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plated on </a:t>
            </a:r>
            <a:r>
              <a:rPr lang="en-US" dirty="0" err="1" smtClean="0"/>
              <a:t>MacConkey</a:t>
            </a:r>
            <a:r>
              <a:rPr lang="en-US" dirty="0" smtClean="0"/>
              <a:t>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err="1" smtClean="0"/>
              <a:t>colourless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non-lactose fermenting) </a:t>
            </a:r>
            <a:r>
              <a:rPr lang="en-US" dirty="0" smtClean="0"/>
              <a:t>colonies.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5298" name="Picture 2" descr="Image result for salmonella macconkey ag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9808" t="28102" r="35849" b="37461"/>
          <a:stretch>
            <a:fillRect/>
          </a:stretch>
        </p:blipFill>
        <p:spPr bwMode="auto">
          <a:xfrm>
            <a:off x="5410200" y="2057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Eosin-</a:t>
            </a:r>
            <a:r>
              <a:rPr lang="en-US" dirty="0" err="1" smtClean="0"/>
              <a:t>Methylene</a:t>
            </a:r>
            <a:r>
              <a:rPr lang="en-US" dirty="0" smtClean="0"/>
              <a:t> Blue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plated on </a:t>
            </a:r>
            <a:r>
              <a:rPr lang="en-US" dirty="0" smtClean="0"/>
              <a:t>Eosin-</a:t>
            </a:r>
            <a:r>
              <a:rPr lang="en-US" dirty="0" err="1" smtClean="0"/>
              <a:t>Methylene</a:t>
            </a:r>
            <a:r>
              <a:rPr lang="en-US" dirty="0" smtClean="0"/>
              <a:t> Blue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err="1" smtClean="0"/>
              <a:t>colourless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non-lactose fermenting) </a:t>
            </a:r>
            <a:r>
              <a:rPr lang="en-US" dirty="0" smtClean="0"/>
              <a:t>colonies.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6342" name="Picture 22" descr="Image result for eosin methylene blue ag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099" y="2505074"/>
            <a:ext cx="4483101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Bismuth Sulfite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plated on </a:t>
            </a:r>
            <a:r>
              <a:rPr lang="en-US" dirty="0" smtClean="0"/>
              <a:t>Bismuth Sulfite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smtClean="0"/>
              <a:t>black (hydrogen sulfide producing) colonies surrounded by black zones.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7348" name="Picture 4" descr="Image result for bismuth sulfite ag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062" r="15625"/>
          <a:stretch>
            <a:fillRect/>
          </a:stretch>
        </p:blipFill>
        <p:spPr bwMode="auto">
          <a:xfrm rot="10800000">
            <a:off x="4495800" y="1828800"/>
            <a:ext cx="4191000" cy="407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Salmonella-</a:t>
            </a:r>
            <a:r>
              <a:rPr lang="en-US" dirty="0" err="1" smtClean="0"/>
              <a:t>Shigella</a:t>
            </a:r>
            <a:r>
              <a:rPr lang="en-US" dirty="0" smtClean="0"/>
              <a:t>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plated on </a:t>
            </a:r>
            <a:r>
              <a:rPr lang="en-US" dirty="0" smtClean="0"/>
              <a:t>Salmonella-</a:t>
            </a:r>
            <a:r>
              <a:rPr lang="en-US" dirty="0" err="1" smtClean="0"/>
              <a:t>Shigella</a:t>
            </a:r>
            <a:r>
              <a:rPr lang="en-US" dirty="0" smtClean="0"/>
              <a:t>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err="1" smtClean="0"/>
              <a:t>produces</a:t>
            </a:r>
            <a:r>
              <a:rPr lang="en-US" dirty="0" smtClean="0"/>
              <a:t> </a:t>
            </a:r>
            <a:r>
              <a:rPr lang="en-US" dirty="0" err="1" smtClean="0"/>
              <a:t>colourless</a:t>
            </a:r>
            <a:r>
              <a:rPr lang="en-US" dirty="0" smtClean="0"/>
              <a:t> (non-lactose fermenting) colonies</a:t>
            </a:r>
            <a:r>
              <a:rPr lang="en-US" dirty="0" smtClean="0"/>
              <a:t> with black </a:t>
            </a:r>
            <a:r>
              <a:rPr lang="en-US" dirty="0" err="1" smtClean="0"/>
              <a:t>centres</a:t>
            </a:r>
            <a:r>
              <a:rPr lang="en-US" dirty="0" smtClean="0"/>
              <a:t> (due to hydrogen sulfide production).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8372" name="Picture 4" descr="Image result for salmonella shigella ag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648200" cy="461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25-year-old </a:t>
            </a:r>
            <a:r>
              <a:rPr lang="en-US" sz="3200" dirty="0" smtClean="0"/>
              <a:t>Johnny has been eating raw eggs as part of his new body building diet. One week into his new diet, he develops a mild fever, severe abdominal cramps and watery diarrhea. After 4 days of diarrhea, he goes to a walk-in clinic where the doctor finds that Johnny is volume depleted and has some abdominal tenderness. She gives him a container to collect a stool sample to send to the Microbiology Laboratory and suggests that he stop eating the raw eggs. Johnny’s stool sample grows </a:t>
            </a:r>
            <a:r>
              <a:rPr lang="en-US" sz="3200" i="1" dirty="0" smtClean="0"/>
              <a:t>Salmonella</a:t>
            </a:r>
            <a:r>
              <a:rPr lang="en-US" sz="3200" dirty="0" smtClean="0"/>
              <a:t> serotype </a:t>
            </a:r>
            <a:r>
              <a:rPr lang="en-US" sz="3200" dirty="0" err="1" smtClean="0"/>
              <a:t>Enteriditis</a:t>
            </a:r>
            <a:r>
              <a:rPr lang="en-US" sz="3200" dirty="0" smtClean="0"/>
              <a:t>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Brilliant Green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plated on </a:t>
            </a:r>
            <a:r>
              <a:rPr lang="en-US" dirty="0" smtClean="0"/>
              <a:t>Brilliant Green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smtClean="0"/>
              <a:t>red, pink, or white </a:t>
            </a:r>
            <a:r>
              <a:rPr lang="en-US" dirty="0" smtClean="0"/>
              <a:t>(non-lactose fermenting) </a:t>
            </a:r>
            <a:r>
              <a:rPr lang="en-US" dirty="0" smtClean="0"/>
              <a:t>colonies with reddish halos.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9394" name="Picture 2" descr="Image result for brilliant green agar salmonella posit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00" t="1455" r="4000" b="25639"/>
          <a:stretch>
            <a:fillRect/>
          </a:stretch>
        </p:blipFill>
        <p:spPr bwMode="auto">
          <a:xfrm>
            <a:off x="4419600" y="1905000"/>
            <a:ext cx="4495800" cy="440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Hektoen</a:t>
            </a:r>
            <a:r>
              <a:rPr lang="en-US" dirty="0" smtClean="0"/>
              <a:t> Enteric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plated on </a:t>
            </a:r>
            <a:r>
              <a:rPr lang="en-US" dirty="0" err="1" smtClean="0"/>
              <a:t>Hektoen</a:t>
            </a:r>
            <a:r>
              <a:rPr lang="en-US" dirty="0" smtClean="0"/>
              <a:t> Enteric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smtClean="0"/>
              <a:t>blue to green </a:t>
            </a:r>
            <a:r>
              <a:rPr lang="en-US" dirty="0" smtClean="0"/>
              <a:t>(non-lactose fermenting) </a:t>
            </a:r>
            <a:r>
              <a:rPr lang="en-US" dirty="0" smtClean="0"/>
              <a:t>colonies with black precipitate (</a:t>
            </a:r>
            <a:r>
              <a:rPr lang="en-US" dirty="0" smtClean="0"/>
              <a:t>due to hydrogen sulfide production).</a:t>
            </a:r>
            <a:endParaRPr lang="en-US" dirty="0"/>
          </a:p>
        </p:txBody>
      </p:sp>
      <p:pic>
        <p:nvPicPr>
          <p:cNvPr id="60418" name="Picture 2" descr="Image result for hektoen ag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1905000"/>
            <a:ext cx="440055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Xylose</a:t>
            </a:r>
            <a:r>
              <a:rPr lang="en-US" dirty="0" smtClean="0"/>
              <a:t> Lysine </a:t>
            </a:r>
            <a:r>
              <a:rPr lang="en-US" dirty="0" err="1" smtClean="0"/>
              <a:t>Deoxycholate</a:t>
            </a:r>
            <a:r>
              <a:rPr lang="en-US" dirty="0" smtClean="0"/>
              <a:t> 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plated on </a:t>
            </a:r>
            <a:r>
              <a:rPr lang="en-US" dirty="0" err="1" smtClean="0"/>
              <a:t>Xylose</a:t>
            </a:r>
            <a:r>
              <a:rPr lang="en-US" dirty="0" smtClean="0"/>
              <a:t> Lysine </a:t>
            </a:r>
            <a:r>
              <a:rPr lang="en-US" dirty="0" err="1" smtClean="0"/>
              <a:t>Deoxycholate</a:t>
            </a:r>
            <a:r>
              <a:rPr lang="en-US" dirty="0" smtClean="0"/>
              <a:t> (XLD) agar,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</a:t>
            </a:r>
            <a:r>
              <a:rPr lang="en-US" dirty="0" smtClean="0"/>
              <a:t>produces red (</a:t>
            </a:r>
            <a:r>
              <a:rPr lang="en-US" dirty="0" err="1" smtClean="0"/>
              <a:t>xylose</a:t>
            </a:r>
            <a:r>
              <a:rPr lang="en-US" dirty="0" smtClean="0"/>
              <a:t> </a:t>
            </a:r>
            <a:r>
              <a:rPr lang="en-US" dirty="0" smtClean="0"/>
              <a:t>fermenting) </a:t>
            </a:r>
            <a:r>
              <a:rPr lang="en-US" dirty="0" smtClean="0"/>
              <a:t>colonies with </a:t>
            </a:r>
            <a:r>
              <a:rPr lang="en-US" dirty="0" smtClean="0"/>
              <a:t>black </a:t>
            </a:r>
            <a:r>
              <a:rPr lang="en-US" dirty="0" err="1" smtClean="0"/>
              <a:t>centres</a:t>
            </a:r>
            <a:r>
              <a:rPr lang="en-US" dirty="0" smtClean="0"/>
              <a:t> (due to hydrogen sulfide production)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2466" name="Picture 2" descr="http://textbookofbacteriology.net/Salmonella.XL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747" y="2261534"/>
            <a:ext cx="3681506" cy="3687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/>
          </a:bodyPr>
          <a:lstStyle/>
          <a:p>
            <a:r>
              <a:rPr lang="en-US" dirty="0" smtClean="0"/>
              <a:t>The stool sample can be diluted and the following tests can be performed:</a:t>
            </a:r>
          </a:p>
          <a:p>
            <a:pPr lvl="1"/>
            <a:r>
              <a:rPr lang="en-US" dirty="0" smtClean="0"/>
              <a:t>Triple Sugar Iron agar Slant test</a:t>
            </a:r>
          </a:p>
          <a:p>
            <a:pPr lvl="1"/>
            <a:r>
              <a:rPr lang="en-US" dirty="0" err="1" smtClean="0"/>
              <a:t>Indole</a:t>
            </a:r>
            <a:r>
              <a:rPr lang="en-US" dirty="0" smtClean="0"/>
              <a:t> Methyl Red </a:t>
            </a:r>
            <a:r>
              <a:rPr lang="en-US" dirty="0" err="1" smtClean="0"/>
              <a:t>Voges-Proskauer</a:t>
            </a:r>
            <a:r>
              <a:rPr lang="en-US" dirty="0" smtClean="0"/>
              <a:t> in Citrate test</a:t>
            </a:r>
          </a:p>
        </p:txBody>
      </p:sp>
      <p:pic>
        <p:nvPicPr>
          <p:cNvPr id="63490" name="Picture 2" descr="urease t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667"/>
          <a:stretch>
            <a:fillRect/>
          </a:stretch>
        </p:blipFill>
        <p:spPr bwMode="auto">
          <a:xfrm>
            <a:off x="5410200" y="1447800"/>
            <a:ext cx="2819400" cy="491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Sugar Iron Agar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inoculated into the Triple Sugar Iron (TSI) agar test,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smtClean="0"/>
              <a:t>a red slant with a yellow bottom (due to non-lactose sugar fermentation), a blackened middle (due to hydrogen sulfide production), and the presence of a gas bubble (due to anaerobic metabolism).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4514" name="Picture 2" descr="S. typhimurium growing on TS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687" r="35938"/>
          <a:stretch>
            <a:fillRect/>
          </a:stretch>
        </p:blipFill>
        <p:spPr bwMode="auto">
          <a:xfrm>
            <a:off x="4800600" y="1969170"/>
            <a:ext cx="3810000" cy="481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Indole</a:t>
            </a:r>
            <a:r>
              <a:rPr lang="en-US" dirty="0" smtClean="0"/>
              <a:t> Methyl Red </a:t>
            </a:r>
            <a:r>
              <a:rPr lang="en-US" dirty="0" err="1" smtClean="0"/>
              <a:t>Voges-Proskauer</a:t>
            </a:r>
            <a:r>
              <a:rPr lang="en-US" dirty="0" smtClean="0"/>
              <a:t> in Citrate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inoculated into the different reagents of the </a:t>
            </a:r>
            <a:r>
              <a:rPr lang="en-US" dirty="0" err="1" smtClean="0"/>
              <a:t>Indole</a:t>
            </a:r>
            <a:r>
              <a:rPr lang="en-US" dirty="0" smtClean="0"/>
              <a:t> Methyl Red </a:t>
            </a:r>
            <a:r>
              <a:rPr lang="en-US" dirty="0" err="1" smtClean="0"/>
              <a:t>Voges-Proskauer</a:t>
            </a:r>
            <a:r>
              <a:rPr lang="en-US" dirty="0" smtClean="0"/>
              <a:t> in </a:t>
            </a:r>
            <a:r>
              <a:rPr lang="en-US" dirty="0" smtClean="0"/>
              <a:t>Citrate (</a:t>
            </a:r>
            <a:r>
              <a:rPr lang="en-US" dirty="0" err="1" smtClean="0"/>
              <a:t>IMViC</a:t>
            </a:r>
            <a:r>
              <a:rPr lang="en-US" dirty="0" smtClean="0"/>
              <a:t>) test,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produces </a:t>
            </a:r>
            <a:r>
              <a:rPr lang="en-US" dirty="0" smtClean="0"/>
              <a:t>the following results:</a:t>
            </a:r>
          </a:p>
          <a:p>
            <a:pPr lvl="1"/>
            <a:r>
              <a:rPr lang="en-US" dirty="0" err="1" smtClean="0"/>
              <a:t>Indole</a:t>
            </a:r>
            <a:r>
              <a:rPr lang="en-US" dirty="0" smtClean="0"/>
              <a:t> test:  Negative</a:t>
            </a:r>
          </a:p>
          <a:p>
            <a:pPr lvl="1"/>
            <a:r>
              <a:rPr lang="en-US" dirty="0" smtClean="0"/>
              <a:t>Methyl Red test:  Positive</a:t>
            </a:r>
          </a:p>
          <a:p>
            <a:pPr lvl="1"/>
            <a:r>
              <a:rPr lang="en-US" dirty="0" err="1" smtClean="0"/>
              <a:t>Voges-Proskauer</a:t>
            </a:r>
            <a:r>
              <a:rPr lang="en-US" dirty="0" smtClean="0"/>
              <a:t> test:  Negative</a:t>
            </a:r>
          </a:p>
          <a:p>
            <a:pPr lvl="1"/>
            <a:r>
              <a:rPr lang="en-US" dirty="0" smtClean="0"/>
              <a:t>in Citrate test:  Positive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5538" name="Picture 2" descr="Image result for imvic t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4114800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systemic infections, blood samples can be tested for antibodies against Salmonella </a:t>
            </a:r>
            <a:r>
              <a:rPr lang="en-US" dirty="0" err="1" smtClean="0"/>
              <a:t>enteritidis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Since Salmonella </a:t>
            </a:r>
            <a:r>
              <a:rPr lang="en-US" dirty="0" err="1" smtClean="0"/>
              <a:t>enteritidis</a:t>
            </a:r>
            <a:r>
              <a:rPr lang="en-US" dirty="0" smtClean="0"/>
              <a:t> usually causes a self-limiting illness, serological analyses are only required in extreme cases.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Polymerase Chain Reaction (PCR) can be used to confirm or rule out the diagnosis of a Salmonella </a:t>
            </a:r>
            <a:r>
              <a:rPr lang="en-US" dirty="0" err="1" smtClean="0"/>
              <a:t>enteritidis</a:t>
            </a:r>
            <a:r>
              <a:rPr lang="en-US" dirty="0" smtClean="0"/>
              <a:t> </a:t>
            </a:r>
            <a:r>
              <a:rPr lang="en-US" dirty="0" smtClean="0"/>
              <a:t>only after the pathogen has been isolated.</a:t>
            </a:r>
            <a:endParaRPr lang="en-US" dirty="0"/>
          </a:p>
        </p:txBody>
      </p:sp>
      <p:pic>
        <p:nvPicPr>
          <p:cNvPr id="66564" name="Picture 4" descr="Image result for PC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748" y="2209800"/>
            <a:ext cx="484985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Special thanks to Michaela</a:t>
            </a:r>
            <a:r>
              <a:rPr lang="en-US" sz="4400" dirty="0" smtClean="0"/>
              <a:t> </a:t>
            </a:r>
            <a:r>
              <a:rPr lang="en-US" sz="4400" dirty="0" err="1" smtClean="0"/>
              <a:t>Darjuan</a:t>
            </a:r>
            <a:r>
              <a:rPr lang="en-US" sz="4400" dirty="0" smtClean="0"/>
              <a:t>, </a:t>
            </a:r>
            <a:r>
              <a:rPr lang="en-US" sz="4400" dirty="0" smtClean="0"/>
              <a:t>Alex </a:t>
            </a:r>
            <a:r>
              <a:rPr lang="en-US" sz="4400" dirty="0" smtClean="0"/>
              <a:t>Hernandez, </a:t>
            </a:r>
            <a:r>
              <a:rPr lang="en-US" sz="4400" dirty="0" smtClean="0"/>
              <a:t>Jason </a:t>
            </a:r>
            <a:r>
              <a:rPr lang="en-US" sz="4400" dirty="0" smtClean="0"/>
              <a:t>Roth, and </a:t>
            </a:r>
            <a:r>
              <a:rPr lang="en-US" sz="4400" dirty="0" smtClean="0"/>
              <a:t>Sophia </a:t>
            </a:r>
            <a:r>
              <a:rPr lang="en-US" sz="4400" dirty="0" err="1" smtClean="0"/>
              <a:t>Sidi</a:t>
            </a:r>
            <a:r>
              <a:rPr lang="en-US" sz="4400" dirty="0" smtClean="0"/>
              <a:t> for their excellent job on the Microbiology Laboratory section of the wiki.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Salmonella is a genus consisting of gram-negative, rod-shaped bacteria that are usually found in the intestinal tracts of animals.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dirty="0" smtClean="0"/>
              <a:t> infections usually present with diarrhea, fever, and abdominal cramps within 12 to 72 hours.  These signs and symptoms usually resolve in 4 to 7 days.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31032"/>
            <a:ext cx="3810000" cy="479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/>
              <a:t>What othe</a:t>
            </a:r>
            <a:r>
              <a:rPr lang="en-US" sz="7500" b="1" dirty="0" smtClean="0"/>
              <a:t>r bacterial pathogens are </a:t>
            </a:r>
            <a:r>
              <a:rPr lang="en-US" sz="7500" b="1" dirty="0" smtClean="0"/>
              <a:t>the most commonly associated with </a:t>
            </a:r>
            <a:r>
              <a:rPr lang="en-US" sz="7500" b="1" dirty="0" smtClean="0"/>
              <a:t>these signs and symptoms</a:t>
            </a:r>
            <a:r>
              <a:rPr lang="en-US" sz="7500" b="1" dirty="0" smtClean="0"/>
              <a:t>?</a:t>
            </a:r>
            <a:endParaRPr lang="en-US" sz="7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Suspects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Bacillus cereus</a:t>
            </a:r>
          </a:p>
          <a:p>
            <a:endParaRPr lang="en-US" sz="3600" i="1" dirty="0" smtClean="0"/>
          </a:p>
          <a:p>
            <a:endParaRPr lang="en-US" sz="3600" i="1" dirty="0" smtClean="0"/>
          </a:p>
          <a:p>
            <a:r>
              <a:rPr lang="en-US" sz="3600" i="1" dirty="0" smtClean="0"/>
              <a:t>Campylobacter </a:t>
            </a:r>
            <a:r>
              <a:rPr lang="en-US" sz="3600" i="1" dirty="0" err="1" smtClean="0"/>
              <a:t>jejuni</a:t>
            </a:r>
            <a:endParaRPr lang="en-US" sz="3600" i="1" dirty="0" smtClean="0"/>
          </a:p>
          <a:p>
            <a:endParaRPr lang="en-US" sz="3600" i="1" dirty="0" smtClean="0"/>
          </a:p>
          <a:p>
            <a:endParaRPr lang="en-US" sz="3600" i="1" dirty="0" smtClean="0"/>
          </a:p>
          <a:p>
            <a:r>
              <a:rPr lang="en-US" sz="3600" i="1" dirty="0" smtClean="0"/>
              <a:t>Staphylococcus </a:t>
            </a:r>
            <a:r>
              <a:rPr lang="en-US" sz="3600" i="1" dirty="0" err="1" smtClean="0"/>
              <a:t>aureus</a:t>
            </a:r>
            <a:endParaRPr lang="en-US" sz="3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Bacillus cereus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6324600" cy="4937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Bacillus cereus is a species of gram-positive, rod-shaped, bacteria.  It is capable of causing </a:t>
            </a:r>
            <a:r>
              <a:rPr lang="en-US" dirty="0" smtClean="0"/>
              <a:t>a</a:t>
            </a:r>
            <a:r>
              <a:rPr lang="en-US" dirty="0" smtClean="0"/>
              <a:t>n emetic form of disease, with an incubation time of 1 to 6 hours.  This causes vomiting and abdominal cramps.</a:t>
            </a:r>
          </a:p>
          <a:p>
            <a:r>
              <a:rPr lang="en-US" i="1" dirty="0" smtClean="0"/>
              <a:t>Bacillus cereus</a:t>
            </a:r>
            <a:r>
              <a:rPr lang="en-US" dirty="0" smtClean="0"/>
              <a:t> infections can also cause a diarrheal form, which has an incubation time 8 to 16 hours.  This form is usually associated with </a:t>
            </a:r>
            <a:r>
              <a:rPr lang="en-US" dirty="0" err="1" smtClean="0"/>
              <a:t>enterotoxins</a:t>
            </a:r>
            <a:r>
              <a:rPr lang="en-US" dirty="0" smtClean="0"/>
              <a:t> such as </a:t>
            </a:r>
            <a:r>
              <a:rPr lang="en-US" dirty="0" err="1" smtClean="0"/>
              <a:t>hemolysin</a:t>
            </a:r>
            <a:r>
              <a:rPr lang="en-US" dirty="0" smtClean="0"/>
              <a:t> BL, non-hemolytic </a:t>
            </a:r>
            <a:r>
              <a:rPr lang="en-US" dirty="0" err="1" smtClean="0"/>
              <a:t>enterotoxin</a:t>
            </a:r>
            <a:r>
              <a:rPr lang="en-US" dirty="0" smtClean="0"/>
              <a:t>, and </a:t>
            </a:r>
            <a:r>
              <a:rPr lang="en-US" dirty="0" err="1" smtClean="0"/>
              <a:t>enterotoxin</a:t>
            </a:r>
            <a:r>
              <a:rPr lang="en-US" dirty="0" smtClean="0"/>
              <a:t> E, causing diarrhea.</a:t>
            </a:r>
            <a:endParaRPr lang="en-US" dirty="0"/>
          </a:p>
        </p:txBody>
      </p:sp>
      <p:pic>
        <p:nvPicPr>
          <p:cNvPr id="47106" name="Picture 2" descr="Image result for bacillus cer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8952" y="2567152"/>
            <a:ext cx="416209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5715000" cy="4937915"/>
          </a:xfrm>
        </p:spPr>
        <p:txBody>
          <a:bodyPr>
            <a:normAutofit/>
          </a:bodyPr>
          <a:lstStyle/>
          <a:p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r>
              <a:rPr lang="en-US" dirty="0" smtClean="0"/>
              <a:t> is a species of gram-negative bacteria that is capable of causing food-borne infections.  It can be found in chicken meat, eggs, and is capable of contaminating water.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r>
              <a:rPr lang="en-US" dirty="0" smtClean="0"/>
              <a:t> infections can cause diarrhea, fever, cramping and abdominal pain, which can persist for up to a week.</a:t>
            </a:r>
            <a:endParaRPr lang="en-US" dirty="0"/>
          </a:p>
        </p:txBody>
      </p:sp>
      <p:pic>
        <p:nvPicPr>
          <p:cNvPr id="45058" name="Picture 2" descr="Image result for campylobacter jeju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93457" y="2755144"/>
            <a:ext cx="4648199" cy="310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953000" cy="4937915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dirty="0" smtClean="0"/>
              <a:t> </a:t>
            </a:r>
            <a:r>
              <a:rPr lang="en-US" dirty="0" smtClean="0"/>
              <a:t>is a species of gram-positive facultative  anaerobe that is capable of causing food poisoning via the secretion of toxins.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toxins produced by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dirty="0" smtClean="0"/>
              <a:t> </a:t>
            </a:r>
            <a:r>
              <a:rPr lang="en-US" dirty="0" smtClean="0"/>
              <a:t>can cause illness 0.5 to 6 hours after ingestion, and can cause vomiting, nausea, diarrhea, and stomach cramps.</a:t>
            </a:r>
            <a:endParaRPr lang="en-US" dirty="0"/>
          </a:p>
        </p:txBody>
      </p:sp>
      <p:pic>
        <p:nvPicPr>
          <p:cNvPr id="43016" name="Picture 8" descr="Image result for staphylococcus aur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11132" y="2635443"/>
            <a:ext cx="4845425" cy="329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Clostridium</a:t>
            </a:r>
            <a:r>
              <a:rPr lang="en-US" dirty="0" smtClean="0"/>
              <a:t> species</a:t>
            </a:r>
          </a:p>
          <a:p>
            <a:r>
              <a:rPr lang="en-US" i="1" dirty="0" smtClean="0"/>
              <a:t>Escherichia coli</a:t>
            </a:r>
          </a:p>
          <a:p>
            <a:r>
              <a:rPr lang="en-US" i="1" dirty="0" err="1" smtClean="0"/>
              <a:t>Listeria</a:t>
            </a:r>
            <a:r>
              <a:rPr lang="en-US" i="1" dirty="0" smtClean="0"/>
              <a:t> </a:t>
            </a:r>
            <a:r>
              <a:rPr lang="en-US" i="1" dirty="0" err="1" smtClean="0"/>
              <a:t>monocytogenes</a:t>
            </a:r>
            <a:endParaRPr lang="en-US" i="1" dirty="0" smtClean="0"/>
          </a:p>
          <a:p>
            <a:r>
              <a:rPr lang="en-US" i="1" dirty="0" err="1" smtClean="0"/>
              <a:t>Shigella</a:t>
            </a:r>
            <a:r>
              <a:rPr lang="en-US" dirty="0" smtClean="0"/>
              <a:t> species</a:t>
            </a:r>
          </a:p>
          <a:p>
            <a:r>
              <a:rPr lang="en-US" i="1" dirty="0" err="1" smtClean="0"/>
              <a:t>Vibrio</a:t>
            </a:r>
            <a:r>
              <a:rPr lang="en-US" i="1" dirty="0" smtClean="0"/>
              <a:t> cholera</a:t>
            </a:r>
          </a:p>
          <a:p>
            <a:r>
              <a:rPr lang="en-US" i="1" dirty="0" err="1" smtClean="0"/>
              <a:t>Yersinia</a:t>
            </a:r>
            <a:r>
              <a:rPr lang="en-US" dirty="0" smtClean="0"/>
              <a:t> species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944</Words>
  <Application>Microsoft Office PowerPoint</Application>
  <PresentationFormat>On-screen Show (4:3)</PresentationFormat>
  <Paragraphs>96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Pathology 417 – Case 1:   Microbiology Laboratory</vt:lpstr>
      <vt:lpstr>The Case</vt:lpstr>
      <vt:lpstr>Salmonella enteritidis</vt:lpstr>
      <vt:lpstr>What other bacterial pathogens are the most commonly associated with these signs and symptoms?</vt:lpstr>
      <vt:lpstr>The Usual Suspects</vt:lpstr>
      <vt:lpstr>Bacillus cereus</vt:lpstr>
      <vt:lpstr>Campylobacter jejuni</vt:lpstr>
      <vt:lpstr>Staphylococcus aureus</vt:lpstr>
      <vt:lpstr>Other Possible Pathogens</vt:lpstr>
      <vt:lpstr>What samples are taken for laboratory testing?</vt:lpstr>
      <vt:lpstr>Samples to be Tested</vt:lpstr>
      <vt:lpstr>The Importance of the Microbiology Lab</vt:lpstr>
      <vt:lpstr>What tests will be performed on the samples?</vt:lpstr>
      <vt:lpstr>Plating</vt:lpstr>
      <vt:lpstr>Blood Agar</vt:lpstr>
      <vt:lpstr>MacConkey Agar</vt:lpstr>
      <vt:lpstr>Eosin-Methylene Blue Agar</vt:lpstr>
      <vt:lpstr>Bismuth Sulfite Agar</vt:lpstr>
      <vt:lpstr>Salmonella-Shigella Agar</vt:lpstr>
      <vt:lpstr>Brilliant Green Agar</vt:lpstr>
      <vt:lpstr>Hektoen Enteric Agar</vt:lpstr>
      <vt:lpstr>Xylose Lysine Deoxycholate Agar</vt:lpstr>
      <vt:lpstr>Other Tests</vt:lpstr>
      <vt:lpstr>Triple Sugar Iron Agar Test</vt:lpstr>
      <vt:lpstr>Indole Methyl Red Voges-Proskauer in Citrate Test</vt:lpstr>
      <vt:lpstr>Serology</vt:lpstr>
      <vt:lpstr>Polymerase Chain Reaction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407:   A Case Presentation</dc:title>
  <dc:creator>Betty</dc:creator>
  <cp:lastModifiedBy>Betty</cp:lastModifiedBy>
  <cp:revision>132</cp:revision>
  <dcterms:created xsi:type="dcterms:W3CDTF">2017-01-18T05:11:35Z</dcterms:created>
  <dcterms:modified xsi:type="dcterms:W3CDTF">2017-10-01T11:05:48Z</dcterms:modified>
</cp:coreProperties>
</file>