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71"/>
  </p:normalViewPr>
  <p:slideViewPr>
    <p:cSldViewPr snapToGrid="0" snapToObjects="1">
      <p:cViewPr varScale="1">
        <p:scale>
          <a:sx n="96" d="100"/>
          <a:sy n="96" d="100"/>
        </p:scale>
        <p:origin x="6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37E87-87C3-3744-975B-101E8BCF20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Microbiology of Pneumonia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1C592E-B31E-AB49-96D8-F5C13E0447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Chris Cheng</a:t>
            </a:r>
          </a:p>
          <a:p>
            <a:r>
              <a:rPr lang="en-US" dirty="0"/>
              <a:t>Case 3 week 3 summary </a:t>
            </a:r>
          </a:p>
        </p:txBody>
      </p:sp>
    </p:spTree>
    <p:extLst>
      <p:ext uri="{BB962C8B-B14F-4D97-AF65-F5344CB8AC3E}">
        <p14:creationId xmlns:p14="http://schemas.microsoft.com/office/powerpoint/2010/main" val="3133250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B3B8B-A641-744A-A3A1-35D8C9234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Samples for Microbiology Lab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116DC-C7A4-BA44-8FA7-F9AC1877E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Lower Respiratory Tract Secretions: collect sample of sputum or </a:t>
            </a:r>
            <a:r>
              <a:rPr lang="en-CA" dirty="0" err="1"/>
              <a:t>bronchoalveolar</a:t>
            </a:r>
            <a:r>
              <a:rPr lang="en-CA" dirty="0"/>
              <a:t> lavage </a:t>
            </a:r>
            <a:r>
              <a:rPr lang="en-US" dirty="0"/>
              <a:t>for analysis, </a:t>
            </a:r>
          </a:p>
          <a:p>
            <a:r>
              <a:rPr lang="en-US" dirty="0"/>
              <a:t>Lung Aspirates: Needle is inserted into the rib area and aspirates are suctioned in for 2-3 seconds</a:t>
            </a:r>
          </a:p>
          <a:p>
            <a:r>
              <a:rPr lang="en-US" dirty="0"/>
              <a:t>Pleural Fluid: Collection of fluid outside of the lungs in the pleural space</a:t>
            </a:r>
          </a:p>
          <a:p>
            <a:r>
              <a:rPr lang="en-US" dirty="0"/>
              <a:t>Blood: Clinicians can use blood samples to identify the serotype and inform doctors of the best treatment options</a:t>
            </a:r>
          </a:p>
          <a:p>
            <a:r>
              <a:rPr lang="en-US" dirty="0"/>
              <a:t>Urine: can be used for antigen detection</a:t>
            </a:r>
          </a:p>
          <a:p>
            <a:r>
              <a:rPr lang="en-US" dirty="0"/>
              <a:t>Exhaled breath condensate: effectiveness is still under investigation but some studies show that there may be possible diagnostic capabilities of this test </a:t>
            </a:r>
          </a:p>
        </p:txBody>
      </p:sp>
    </p:spTree>
    <p:extLst>
      <p:ext uri="{BB962C8B-B14F-4D97-AF65-F5344CB8AC3E}">
        <p14:creationId xmlns:p14="http://schemas.microsoft.com/office/powerpoint/2010/main" val="1812418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166BF9EE-F7AC-4FA5-AC7E-001B3A642F75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312DBA5-56D8-42B2-BA94-28168C2A6703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1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2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3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4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1996130F-9AB5-4DE9-8574-3AF891C5C17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8" name="Freeform 11">
            <a:extLst>
              <a:ext uri="{FF2B5EF4-FFF2-40B4-BE49-F238E27FC236}">
                <a16:creationId xmlns:a16="http://schemas.microsoft.com/office/drawing/2014/main" id="{7326F4E6-9131-42DA-97B2-0BA8D1E258A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E491B121-12B5-4977-A064-636AB0B9B0B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ED05F70-AB3E-4472-B26B-EFE6A5A59BC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4" name="Freeform 11">
            <a:extLst>
              <a:ext uri="{FF2B5EF4-FFF2-40B4-BE49-F238E27FC236}">
                <a16:creationId xmlns:a16="http://schemas.microsoft.com/office/drawing/2014/main" id="{21F6BE39-9E37-45F0-B10C-92305CFB7C7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D77B555C-05DE-C649-B453-8EE55AAF70D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562088" y="1825702"/>
            <a:ext cx="3981455" cy="2886554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0D067CE2-B575-2C47-B8F3-861C9227E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6574536" cy="12598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Tests that may be done on samples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4E217F6-14BE-654D-8155-9FAE9F7E7E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9224" y="2133600"/>
            <a:ext cx="6574535" cy="375925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 b="1" dirty="0"/>
              <a:t>Culture</a:t>
            </a:r>
            <a:r>
              <a:rPr lang="en-US" sz="15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1500" dirty="0"/>
              <a:t>Gold Standard for legionella diagnosis </a:t>
            </a:r>
          </a:p>
          <a:p>
            <a:pPr>
              <a:lnSpc>
                <a:spcPct val="90000"/>
              </a:lnSpc>
            </a:pPr>
            <a:r>
              <a:rPr lang="en-US" sz="1500" b="1" dirty="0"/>
              <a:t>PCR, Gel electrophoresis and Sequencing</a:t>
            </a:r>
          </a:p>
          <a:p>
            <a:pPr lvl="1">
              <a:lnSpc>
                <a:spcPct val="90000"/>
              </a:lnSpc>
            </a:pPr>
            <a:r>
              <a:rPr lang="en-US" sz="1500" dirty="0"/>
              <a:t>Amplifies the bacteria's genome</a:t>
            </a:r>
          </a:p>
          <a:p>
            <a:pPr>
              <a:lnSpc>
                <a:spcPct val="90000"/>
              </a:lnSpc>
            </a:pPr>
            <a:r>
              <a:rPr lang="en-US" sz="1500" b="1" dirty="0"/>
              <a:t>Direct Fluorescent Antibody</a:t>
            </a:r>
          </a:p>
          <a:p>
            <a:pPr lvl="1">
              <a:lnSpc>
                <a:spcPct val="90000"/>
              </a:lnSpc>
            </a:pPr>
            <a:r>
              <a:rPr lang="en-US" sz="1500" dirty="0"/>
              <a:t>Samples are incubated with an antigen that contains a fluorescent dye to help identify the bacteria</a:t>
            </a:r>
          </a:p>
          <a:p>
            <a:pPr>
              <a:lnSpc>
                <a:spcPct val="90000"/>
              </a:lnSpc>
            </a:pPr>
            <a:r>
              <a:rPr lang="en-US" sz="1500" b="1" dirty="0"/>
              <a:t>Urinary Agent Test</a:t>
            </a:r>
          </a:p>
          <a:p>
            <a:pPr lvl="1">
              <a:lnSpc>
                <a:spcPct val="90000"/>
              </a:lnSpc>
            </a:pPr>
            <a:r>
              <a:rPr lang="en-US" sz="1500" dirty="0"/>
              <a:t>EIA/ELISA</a:t>
            </a:r>
          </a:p>
          <a:p>
            <a:pPr>
              <a:lnSpc>
                <a:spcPct val="90000"/>
              </a:lnSpc>
            </a:pPr>
            <a:r>
              <a:rPr lang="en-US" sz="1500" b="1" dirty="0"/>
              <a:t>Serological Testing and Antibody Based Assays</a:t>
            </a:r>
          </a:p>
          <a:p>
            <a:pPr lvl="1">
              <a:lnSpc>
                <a:spcPct val="90000"/>
              </a:lnSpc>
            </a:pPr>
            <a:r>
              <a:rPr lang="en-US" sz="1500" dirty="0"/>
              <a:t>Indirect fluorescent antibody which detects immunoglobulin IgG, IgM and IgA antibodies </a:t>
            </a:r>
          </a:p>
        </p:txBody>
      </p:sp>
    </p:spTree>
    <p:extLst>
      <p:ext uri="{BB962C8B-B14F-4D97-AF65-F5344CB8AC3E}">
        <p14:creationId xmlns:p14="http://schemas.microsoft.com/office/powerpoint/2010/main" val="3346028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B0315-71C1-E54D-9118-EB76FAA3D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Test Results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44FAC-580E-D94E-85D1-E58EDC481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Culture</a:t>
            </a:r>
          </a:p>
          <a:p>
            <a:pPr lvl="1"/>
            <a:r>
              <a:rPr lang="en-CA" dirty="0"/>
              <a:t>Cultures will generally be 0.5 – 1 mm in diameter, smooth, glistening, and convex. Majority of colonies are white but can also be blue, green, or red </a:t>
            </a:r>
            <a:endParaRPr lang="en-US" b="1" dirty="0"/>
          </a:p>
          <a:p>
            <a:r>
              <a:rPr lang="en-US" b="1" dirty="0"/>
              <a:t>PCR, Gel electrophoresis and Sequencing</a:t>
            </a:r>
          </a:p>
          <a:p>
            <a:pPr lvl="1"/>
            <a:r>
              <a:rPr lang="en-US" dirty="0"/>
              <a:t>Compare </a:t>
            </a:r>
            <a:r>
              <a:rPr lang="en-CA" dirty="0"/>
              <a:t>DNA fragment sizes of a known size against the DNA ladder</a:t>
            </a:r>
            <a:endParaRPr lang="en-US" dirty="0"/>
          </a:p>
          <a:p>
            <a:r>
              <a:rPr lang="en-US" b="1" dirty="0"/>
              <a:t>Direct Fluorescent Antibody</a:t>
            </a:r>
            <a:endParaRPr lang="en-US" dirty="0"/>
          </a:p>
          <a:p>
            <a:pPr lvl="1"/>
            <a:r>
              <a:rPr lang="en-US" dirty="0"/>
              <a:t>Illumination of sample with fluorescent antibody yields a positive result</a:t>
            </a:r>
          </a:p>
          <a:p>
            <a:r>
              <a:rPr lang="en-US" b="1" dirty="0"/>
              <a:t>Urinary Agent Test</a:t>
            </a:r>
          </a:p>
          <a:p>
            <a:pPr lvl="1"/>
            <a:r>
              <a:rPr lang="en-CA" dirty="0"/>
              <a:t> A LFA test strip card will present with two pink-purple coloured lines, indicating that antigen was detected</a:t>
            </a:r>
            <a:endParaRPr lang="en-US" b="1" dirty="0"/>
          </a:p>
          <a:p>
            <a:r>
              <a:rPr lang="en-US" b="1" dirty="0"/>
              <a:t>Serological Testing and Antibody Based Assays</a:t>
            </a:r>
            <a:endParaRPr lang="en-US" dirty="0"/>
          </a:p>
          <a:p>
            <a:pPr lvl="1"/>
            <a:r>
              <a:rPr lang="en-US" dirty="0"/>
              <a:t>Plate reading will give a higher fluorescence level due to presence of antibodies </a:t>
            </a:r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107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10">
            <a:extLst>
              <a:ext uri="{FF2B5EF4-FFF2-40B4-BE49-F238E27FC236}">
                <a16:creationId xmlns:a16="http://schemas.microsoft.com/office/drawing/2014/main" id="{166BF9EE-F7AC-4FA5-AC7E-001B3A642F75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50" name="Group 24">
            <a:extLst>
              <a:ext uri="{FF2B5EF4-FFF2-40B4-BE49-F238E27FC236}">
                <a16:creationId xmlns:a16="http://schemas.microsoft.com/office/drawing/2014/main" id="{E312DBA5-56D8-42B2-BA94-28168C2A6703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51" name="Rectangle 38">
            <a:extLst>
              <a:ext uri="{FF2B5EF4-FFF2-40B4-BE49-F238E27FC236}">
                <a16:creationId xmlns:a16="http://schemas.microsoft.com/office/drawing/2014/main" id="{1996130F-9AB5-4DE9-8574-3AF891C5C17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2" name="Freeform 11">
            <a:extLst>
              <a:ext uri="{FF2B5EF4-FFF2-40B4-BE49-F238E27FC236}">
                <a16:creationId xmlns:a16="http://schemas.microsoft.com/office/drawing/2014/main" id="{7326F4E6-9131-42DA-97B2-0BA8D1E258A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53" name="Rectangle 42">
            <a:extLst>
              <a:ext uri="{FF2B5EF4-FFF2-40B4-BE49-F238E27FC236}">
                <a16:creationId xmlns:a16="http://schemas.microsoft.com/office/drawing/2014/main" id="{3F4C104D-5F30-4811-9376-566B26E4719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44">
            <a:extLst>
              <a:ext uri="{FF2B5EF4-FFF2-40B4-BE49-F238E27FC236}">
                <a16:creationId xmlns:a16="http://schemas.microsoft.com/office/drawing/2014/main" id="{0815E34B-5D02-4E01-A936-E8E1C0AB6F1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5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44A560B-766A-9146-ACE2-282D87B6DB9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24534" y="640080"/>
            <a:ext cx="6143594" cy="52527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4A81B5-64E1-3B49-B88A-CFF66F95E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Pneumonia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414A6-3EB3-A94D-B744-018DB90536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9225" y="2133600"/>
            <a:ext cx="3650278" cy="375925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Inflammatory infection of the lungs, primarily affecting alveoli</a:t>
            </a:r>
          </a:p>
          <a:p>
            <a:pPr>
              <a:lnSpc>
                <a:spcPct val="90000"/>
              </a:lnSpc>
            </a:pPr>
            <a:r>
              <a:rPr lang="en-US" dirty="0"/>
              <a:t>General symptoms: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Accumulation of fluid in lungs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Wet cough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Nausea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Fever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Chest pain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Confusion 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927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7398C59F-5A18-487B-91D6-B955AACF2E50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557FAFE-C7C3-47EC-A4F5-9B216631920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5BC28FB-3882-4674-9D79-EA58BEB7CEB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C6EC892-83F9-402F-8552-0AD7C0556EB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8387766-037C-4EF0-8471-D19CBF2A431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E364F38-6F3A-476A-93E6-962EA817C42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5C335A4-1E67-4293-8BE2-DFB085D4FBB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9A8A0F10-2C98-4297-9F92-5D95533927B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C3B112A3-006E-4008-A778-DB5F6A09D51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E5E62767-5C25-4C49-9568-432433A3C5B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98EC006-77B1-42BA-B815-66CCB9B170E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A144ED09-DA06-491D-95A8-AB3DED43295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CB00BD2-11CD-4A38-8F38-02B0D1105EF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20234FB-542E-4550-9C2F-1B56FD41A1CA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41FCE1F3-DEB3-47CD-90FF-7DABB4AF454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5708E488-C19B-452C-B197-6F1C34F6E73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89D3FD25-890E-4981-A71D-EE796873D74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51B5414C-556A-47CB-8EE2-974A85A7A4D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1C02B20C-2B27-4B75-8AEE-A5D2E2674B8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54427714-F9AA-4F93-BD1D-400F1EA93FC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28A77D6A-9E81-497F-ABCC-2695BB5ADDE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2A1533BA-1478-4F7C-8E24-3F3E905050E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39686201-E633-40FD-A80A-1E28AD52E37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76A215C2-F590-4938-810B-F8A79366CE2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85F418E7-330D-4002-8EC8-33C1A897FFB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8FFE669A-54C9-4436-9566-C5A90F16DB4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DE91395A-2D18-4AF6-A0AC-AAA7189FED1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A57352BE-A213-4040-BE8E-D4A925AD9DF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B2EC7880-C5D9-40A8-A6B0-3198AD07AD1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4543A62-A2AB-454A-878E-D3D9190D5FC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Freeform 11">
            <a:extLst>
              <a:ext uri="{FF2B5EF4-FFF2-40B4-BE49-F238E27FC236}">
                <a16:creationId xmlns:a16="http://schemas.microsoft.com/office/drawing/2014/main" id="{50553464-41F1-4160-9D02-7C5EC7013BD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DA0D4B7-2E60-D049-85DB-FEECD183333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1906" b="10256"/>
          <a:stretch/>
        </p:blipFill>
        <p:spPr>
          <a:xfrm>
            <a:off x="4619543" y="640080"/>
            <a:ext cx="6953577" cy="52527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D7857D-9D67-C840-B992-7DB4A9F57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/>
              <a:t>Common Associated Pathogens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E4776-8A47-A74F-A41D-32867F27B0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9225" y="2133600"/>
            <a:ext cx="3650278" cy="375925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i="1" dirty="0"/>
              <a:t>Streptococcus pneumoniae</a:t>
            </a:r>
          </a:p>
          <a:p>
            <a:r>
              <a:rPr lang="en-US" b="1" i="1" dirty="0"/>
              <a:t>Staphylococcus aureus</a:t>
            </a:r>
          </a:p>
          <a:p>
            <a:r>
              <a:rPr lang="en-US" b="1" i="1" dirty="0" err="1"/>
              <a:t>Haemophilus</a:t>
            </a:r>
            <a:r>
              <a:rPr lang="en-US" b="1" i="1" dirty="0"/>
              <a:t> influenza</a:t>
            </a:r>
          </a:p>
          <a:p>
            <a:r>
              <a:rPr lang="en-US" b="1" i="1" dirty="0"/>
              <a:t>Chlamydia pneumoniae</a:t>
            </a:r>
          </a:p>
          <a:p>
            <a:r>
              <a:rPr lang="en-US" b="1" i="1" dirty="0"/>
              <a:t>Pseudomonas aeruginosa</a:t>
            </a:r>
          </a:p>
          <a:p>
            <a:r>
              <a:rPr lang="en-US" b="1" i="1" dirty="0"/>
              <a:t>Mycoplasma pneumoniae</a:t>
            </a:r>
          </a:p>
          <a:p>
            <a:r>
              <a:rPr lang="en-US" b="1" i="1" dirty="0"/>
              <a:t>Legionella </a:t>
            </a:r>
            <a:r>
              <a:rPr lang="en-US" b="1" i="1" dirty="0" err="1"/>
              <a:t>pneumophila</a:t>
            </a:r>
            <a:endParaRPr lang="en-US" b="1" i="1" dirty="0"/>
          </a:p>
          <a:p>
            <a:r>
              <a:rPr lang="en-US" b="1" i="1" dirty="0"/>
              <a:t>M. </a:t>
            </a:r>
            <a:r>
              <a:rPr lang="en-US" b="1" i="1" dirty="0" err="1"/>
              <a:t>avium</a:t>
            </a:r>
            <a:r>
              <a:rPr lang="en-US" b="1" dirty="0"/>
              <a:t> and </a:t>
            </a:r>
            <a:r>
              <a:rPr lang="en-US" b="1" i="1" dirty="0"/>
              <a:t>M. </a:t>
            </a:r>
            <a:r>
              <a:rPr lang="en-US" b="1" i="1" dirty="0" err="1"/>
              <a:t>intracellulare</a:t>
            </a:r>
            <a:r>
              <a:rPr lang="en-US" b="1" dirty="0"/>
              <a:t> or </a:t>
            </a:r>
            <a:r>
              <a:rPr lang="en-US" b="1" i="1" dirty="0"/>
              <a:t>M. </a:t>
            </a:r>
            <a:r>
              <a:rPr lang="en-US" b="1" i="1" dirty="0" err="1"/>
              <a:t>Fortuitum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038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21AB5AE-3DCB-AB4D-96E2-52DD580D7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Associated Pathogens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B090C7A-560B-CF42-A18C-5BA9712D9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64904" y="1972703"/>
            <a:ext cx="4467201" cy="576262"/>
          </a:xfrm>
        </p:spPr>
        <p:txBody>
          <a:bodyPr/>
          <a:lstStyle/>
          <a:p>
            <a:r>
              <a:rPr lang="en-CA" b="1" i="1" dirty="0"/>
              <a:t>Streptococcus pneumoniae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7D906CF-D006-E241-9D59-825BF9DDAC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Gram Positive Anaerobe</a:t>
            </a:r>
          </a:p>
          <a:p>
            <a:r>
              <a:rPr lang="en-US" dirty="0"/>
              <a:t>Enters lungs through inhalation or the bloodstream</a:t>
            </a:r>
          </a:p>
          <a:p>
            <a:r>
              <a:rPr lang="en-US" dirty="0"/>
              <a:t>Part of normal flora, only causes disease when patient becomes  immunocompromised </a:t>
            </a:r>
          </a:p>
          <a:p>
            <a:r>
              <a:rPr lang="en-US" dirty="0"/>
              <a:t>Secretes </a:t>
            </a:r>
            <a:r>
              <a:rPr lang="en-US" dirty="0" err="1"/>
              <a:t>pneumolysin</a:t>
            </a:r>
            <a:r>
              <a:rPr lang="en-US" dirty="0"/>
              <a:t> which disrupts membrane integrity and leads to fluid accumulation in the lungs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441EBDA-C252-474E-B208-044FD941C6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66957" y="1969475"/>
            <a:ext cx="4338673" cy="576262"/>
          </a:xfrm>
        </p:spPr>
        <p:txBody>
          <a:bodyPr/>
          <a:lstStyle/>
          <a:p>
            <a:r>
              <a:rPr lang="en-US" b="1" i="1" dirty="0"/>
              <a:t>Staphylococcus aureus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1C90E1D-1077-1A4F-AF9F-2E33DDCD649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Gram positive bacterium which can cause a wide variety of diseases </a:t>
            </a:r>
          </a:p>
          <a:p>
            <a:r>
              <a:rPr lang="en-US" dirty="0"/>
              <a:t>Extremely common hospital acquired infection </a:t>
            </a:r>
          </a:p>
          <a:p>
            <a:r>
              <a:rPr lang="en-US" dirty="0"/>
              <a:t>Leading cause of ventilator associated pneumonia</a:t>
            </a:r>
          </a:p>
        </p:txBody>
      </p:sp>
    </p:spTree>
    <p:extLst>
      <p:ext uri="{BB962C8B-B14F-4D97-AF65-F5344CB8AC3E}">
        <p14:creationId xmlns:p14="http://schemas.microsoft.com/office/powerpoint/2010/main" val="2700951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3B5A4AA-7A12-3A46-9620-7EBB64167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Associated Pathogens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747B17C-B86F-C343-B0A2-6074C1E4C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/>
          <a:lstStyle/>
          <a:p>
            <a:r>
              <a:rPr lang="en-US" b="1" i="1" dirty="0" err="1"/>
              <a:t>Haemophilus</a:t>
            </a:r>
            <a:r>
              <a:rPr lang="en-US" b="1" i="1" dirty="0"/>
              <a:t> influenza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72A2870-A56F-D84A-AE2F-F1066C3D4B0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Gram negative anaerobe</a:t>
            </a:r>
          </a:p>
          <a:p>
            <a:r>
              <a:rPr lang="en-US" dirty="0"/>
              <a:t>Some serotypes are encapsulated while others are not</a:t>
            </a:r>
          </a:p>
          <a:p>
            <a:r>
              <a:rPr lang="en-US" dirty="0"/>
              <a:t>The capsule works by preventing phagocytosis</a:t>
            </a:r>
          </a:p>
          <a:p>
            <a:r>
              <a:rPr lang="en-US" dirty="0"/>
              <a:t>Can only establish infection when patients are immunocompromised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1B149AD-1201-0D4F-8826-6B5AA2ACC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i="1" dirty="0"/>
              <a:t>Chlamydia pneumoniae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861E4BF-3CCA-D641-B3E6-B9155283FA0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Gram negative intracellular bacterium </a:t>
            </a:r>
          </a:p>
          <a:p>
            <a:r>
              <a:rPr lang="en-US" dirty="0"/>
              <a:t>Spread through coughing or sneezing</a:t>
            </a:r>
          </a:p>
          <a:p>
            <a:r>
              <a:rPr lang="en-US" dirty="0"/>
              <a:t>Symptoms present 3-4 </a:t>
            </a:r>
            <a:r>
              <a:rPr lang="en-US" dirty="0" err="1"/>
              <a:t>wks</a:t>
            </a:r>
            <a:r>
              <a:rPr lang="en-US" dirty="0"/>
              <a:t> after infections </a:t>
            </a:r>
          </a:p>
          <a:p>
            <a:pPr lvl="1"/>
            <a:r>
              <a:rPr lang="en-US" dirty="0"/>
              <a:t>Allowing it to spread and multiply without alarming the host</a:t>
            </a:r>
          </a:p>
        </p:txBody>
      </p:sp>
    </p:spTree>
    <p:extLst>
      <p:ext uri="{BB962C8B-B14F-4D97-AF65-F5344CB8AC3E}">
        <p14:creationId xmlns:p14="http://schemas.microsoft.com/office/powerpoint/2010/main" val="1128401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1271D-04E7-A045-B854-00095A44B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Associated Pathogens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70AB02-49E2-4C4E-A34B-AF63AE8A2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1972703"/>
            <a:ext cx="4342893" cy="576262"/>
          </a:xfrm>
        </p:spPr>
        <p:txBody>
          <a:bodyPr/>
          <a:lstStyle/>
          <a:p>
            <a:r>
              <a:rPr lang="en-US" b="1" i="1" dirty="0"/>
              <a:t>Pseudomonas aeruginosa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EBB198-F1D6-E34A-A4BB-B7D6B2D558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Gram Negative </a:t>
            </a:r>
          </a:p>
          <a:p>
            <a:r>
              <a:rPr lang="en-US" dirty="0"/>
              <a:t>Causes a variety of diseases in plants and animals </a:t>
            </a:r>
          </a:p>
          <a:p>
            <a:r>
              <a:rPr lang="en-US" dirty="0"/>
              <a:t>Thrive on warm and moist surfaces such as those found on medical equipment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7B9765-873E-DC41-99BF-B452F8FDAE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66957" y="1969475"/>
            <a:ext cx="4338673" cy="576262"/>
          </a:xfrm>
        </p:spPr>
        <p:txBody>
          <a:bodyPr/>
          <a:lstStyle/>
          <a:p>
            <a:r>
              <a:rPr lang="en-US" b="1" i="1" dirty="0"/>
              <a:t>Mycoplasma pneumoniae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79A9EC-8F1B-CD49-A456-D7917CDEFD2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Spread through contact with respiratory fluid </a:t>
            </a:r>
          </a:p>
          <a:p>
            <a:r>
              <a:rPr lang="en-US" dirty="0"/>
              <a:t>Symptoms start with coughing but can lead to brain, heart and kidney damage. </a:t>
            </a:r>
          </a:p>
          <a:p>
            <a:r>
              <a:rPr lang="en-US" dirty="0"/>
              <a:t>Bacteria can still persist after treatment </a:t>
            </a:r>
          </a:p>
        </p:txBody>
      </p:sp>
    </p:spTree>
    <p:extLst>
      <p:ext uri="{BB962C8B-B14F-4D97-AF65-F5344CB8AC3E}">
        <p14:creationId xmlns:p14="http://schemas.microsoft.com/office/powerpoint/2010/main" val="894160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23412-C2F8-924D-AE20-864D23769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Associated Pathogens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74B56F-8692-0748-968C-29B05B077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1972703"/>
            <a:ext cx="4342893" cy="576262"/>
          </a:xfrm>
        </p:spPr>
        <p:txBody>
          <a:bodyPr/>
          <a:lstStyle/>
          <a:p>
            <a:r>
              <a:rPr lang="en-US" b="1" i="1" dirty="0"/>
              <a:t>Legionella </a:t>
            </a:r>
            <a:r>
              <a:rPr lang="en-US" b="1" i="1" dirty="0" err="1"/>
              <a:t>pneumophila</a:t>
            </a:r>
            <a:endParaRPr lang="en-US" b="1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8ACCD4-F863-6B4A-B2A9-FA04360E00C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Aerobic, gram negative bacteria found naturally in fresh water</a:t>
            </a:r>
          </a:p>
          <a:p>
            <a:r>
              <a:rPr lang="en-US" dirty="0"/>
              <a:t>Replicates within host macrophages</a:t>
            </a:r>
          </a:p>
          <a:p>
            <a:r>
              <a:rPr lang="en-CA" dirty="0"/>
              <a:t>treated effectively with antibiotics such as </a:t>
            </a:r>
            <a:r>
              <a:rPr lang="en-CA" dirty="0" err="1"/>
              <a:t>tetracyclines</a:t>
            </a:r>
            <a:r>
              <a:rPr lang="en-CA" dirty="0"/>
              <a:t>, </a:t>
            </a:r>
            <a:r>
              <a:rPr lang="en-CA" dirty="0" err="1"/>
              <a:t>quinolines</a:t>
            </a:r>
            <a:r>
              <a:rPr lang="en-CA" dirty="0"/>
              <a:t>, and </a:t>
            </a:r>
            <a:r>
              <a:rPr lang="en-CA" dirty="0" err="1"/>
              <a:t>ketolides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73BABA-BAE2-7347-835C-DAFD3091CF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63410" y="1972703"/>
            <a:ext cx="4441202" cy="576262"/>
          </a:xfrm>
        </p:spPr>
        <p:txBody>
          <a:bodyPr/>
          <a:lstStyle/>
          <a:p>
            <a:r>
              <a:rPr lang="en-US" b="1" i="1" dirty="0"/>
              <a:t>M. </a:t>
            </a:r>
            <a:r>
              <a:rPr lang="en-US" b="1" i="1" dirty="0" err="1"/>
              <a:t>avium</a:t>
            </a:r>
            <a:r>
              <a:rPr lang="en-US" b="1" dirty="0"/>
              <a:t> and </a:t>
            </a:r>
            <a:r>
              <a:rPr lang="en-US" b="1" i="1" dirty="0"/>
              <a:t>M. </a:t>
            </a:r>
            <a:r>
              <a:rPr lang="en-US" b="1" i="1" dirty="0" err="1"/>
              <a:t>intracellulare</a:t>
            </a:r>
            <a:r>
              <a:rPr lang="en-US" b="1" dirty="0"/>
              <a:t> or </a:t>
            </a:r>
            <a:r>
              <a:rPr lang="en-US" b="1" i="1" dirty="0"/>
              <a:t>M. </a:t>
            </a:r>
            <a:r>
              <a:rPr lang="en-US" b="1" i="1" dirty="0" err="1"/>
              <a:t>Fortuitum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0A2BD5-5D47-C849-B340-8C45D4EEBFA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Group mycobacteria which often establish infection in addition to one another</a:t>
            </a:r>
          </a:p>
          <a:p>
            <a:r>
              <a:rPr lang="en-US" dirty="0"/>
              <a:t>Commonly found in food, water and soil</a:t>
            </a:r>
          </a:p>
          <a:p>
            <a:r>
              <a:rPr lang="en-US" dirty="0"/>
              <a:t>Generally establish infection in immunocompromised host</a:t>
            </a:r>
          </a:p>
          <a:p>
            <a:r>
              <a:rPr lang="en-US" dirty="0"/>
              <a:t>Can infect the lungs, bones and intestines </a:t>
            </a:r>
          </a:p>
        </p:txBody>
      </p:sp>
    </p:spTree>
    <p:extLst>
      <p:ext uri="{BB962C8B-B14F-4D97-AF65-F5344CB8AC3E}">
        <p14:creationId xmlns:p14="http://schemas.microsoft.com/office/powerpoint/2010/main" val="176700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15">
            <a:extLst>
              <a:ext uri="{FF2B5EF4-FFF2-40B4-BE49-F238E27FC236}">
                <a16:creationId xmlns:a16="http://schemas.microsoft.com/office/drawing/2014/main" id="{166BF9EE-F7AC-4FA5-AC7E-001B3A642F75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55" name="Group 29">
            <a:extLst>
              <a:ext uri="{FF2B5EF4-FFF2-40B4-BE49-F238E27FC236}">
                <a16:creationId xmlns:a16="http://schemas.microsoft.com/office/drawing/2014/main" id="{E312DBA5-56D8-42B2-BA94-28168C2A6703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1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56" name="Rectangle 43">
            <a:extLst>
              <a:ext uri="{FF2B5EF4-FFF2-40B4-BE49-F238E27FC236}">
                <a16:creationId xmlns:a16="http://schemas.microsoft.com/office/drawing/2014/main" id="{1996130F-9AB5-4DE9-8574-3AF891C5C17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7" name="Freeform 11">
            <a:extLst>
              <a:ext uri="{FF2B5EF4-FFF2-40B4-BE49-F238E27FC236}">
                <a16:creationId xmlns:a16="http://schemas.microsoft.com/office/drawing/2014/main" id="{7326F4E6-9131-42DA-97B2-0BA8D1E258A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58" name="Rectangle 47">
            <a:extLst>
              <a:ext uri="{FF2B5EF4-FFF2-40B4-BE49-F238E27FC236}">
                <a16:creationId xmlns:a16="http://schemas.microsoft.com/office/drawing/2014/main" id="{3F4C104D-5F30-4811-9376-566B26E4719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49">
            <a:extLst>
              <a:ext uri="{FF2B5EF4-FFF2-40B4-BE49-F238E27FC236}">
                <a16:creationId xmlns:a16="http://schemas.microsoft.com/office/drawing/2014/main" id="{0815E34B-5D02-4E01-A936-E8E1C0AB6F1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0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30384454-D663-9D4B-9D1C-F3AEC8AD36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19543" y="1258621"/>
            <a:ext cx="6953577" cy="40156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4ABEB4-67B2-054B-BB90-6CA6BA248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300"/>
              <a:t>Patients Clinical Presentation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A79E355-E2FF-C642-A311-754401F918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9225" y="2133600"/>
            <a:ext cx="3650278" cy="375925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Tom’s Symptoms</a:t>
            </a:r>
          </a:p>
          <a:p>
            <a:pPr lvl="1"/>
            <a:r>
              <a:rPr lang="en-US" dirty="0"/>
              <a:t>Sweating </a:t>
            </a:r>
          </a:p>
          <a:p>
            <a:pPr lvl="1"/>
            <a:r>
              <a:rPr lang="en-US" dirty="0"/>
              <a:t>Unproductive cough</a:t>
            </a:r>
          </a:p>
          <a:p>
            <a:pPr lvl="1"/>
            <a:r>
              <a:rPr lang="en-US" dirty="0"/>
              <a:t>Headache</a:t>
            </a:r>
          </a:p>
          <a:p>
            <a:pPr lvl="1"/>
            <a:r>
              <a:rPr lang="en-US" dirty="0"/>
              <a:t>Muscle aches</a:t>
            </a:r>
          </a:p>
          <a:p>
            <a:pPr lvl="1"/>
            <a:r>
              <a:rPr lang="en-US" dirty="0"/>
              <a:t>Nausea</a:t>
            </a:r>
          </a:p>
          <a:p>
            <a:pPr lvl="1"/>
            <a:r>
              <a:rPr lang="en-US" dirty="0"/>
              <a:t>High Fever</a:t>
            </a:r>
          </a:p>
        </p:txBody>
      </p:sp>
    </p:spTree>
    <p:extLst>
      <p:ext uri="{BB962C8B-B14F-4D97-AF65-F5344CB8AC3E}">
        <p14:creationId xmlns:p14="http://schemas.microsoft.com/office/powerpoint/2010/main" val="167908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66BF9EE-F7AC-4FA5-AC7E-001B3A642F75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312DBA5-56D8-42B2-BA94-28168C2A6703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1996130F-9AB5-4DE9-8574-3AF891C5C17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7326F4E6-9131-42DA-97B2-0BA8D1E258A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E491B121-12B5-4977-A064-636AB0B9B0B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ED05F70-AB3E-4472-B26B-EFE6A5A59BC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Freeform 11">
            <a:extLst>
              <a:ext uri="{FF2B5EF4-FFF2-40B4-BE49-F238E27FC236}">
                <a16:creationId xmlns:a16="http://schemas.microsoft.com/office/drawing/2014/main" id="{21F6BE39-9E37-45F0-B10C-92305CFB7C7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AE76D55-BB08-EC44-AF82-5E6BC8D645C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562088" y="1278252"/>
            <a:ext cx="3981455" cy="39814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315825-75B7-0C4E-AE92-EE1B02475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6574536" cy="12598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Importance of Microbiology Lab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0C7EC-00E5-7646-A83B-CD4F5DF6C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9224" y="2133600"/>
            <a:ext cx="6574535" cy="375925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There are several bacterial, viral and fungal causes of pneumonia</a:t>
            </a:r>
          </a:p>
          <a:p>
            <a:r>
              <a:rPr lang="en-US" dirty="0"/>
              <a:t>Each type will require a different method of treatment </a:t>
            </a:r>
          </a:p>
          <a:p>
            <a:r>
              <a:rPr lang="en-US" dirty="0"/>
              <a:t>By determining the specific cause of infection, doctors can come up with the best treatment plan for patients </a:t>
            </a:r>
          </a:p>
        </p:txBody>
      </p:sp>
    </p:spTree>
    <p:extLst>
      <p:ext uri="{BB962C8B-B14F-4D97-AF65-F5344CB8AC3E}">
        <p14:creationId xmlns:p14="http://schemas.microsoft.com/office/powerpoint/2010/main" val="319174136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158</TotalTime>
  <Words>598</Words>
  <Application>Microsoft Macintosh PowerPoint</Application>
  <PresentationFormat>Widescreen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Wisp</vt:lpstr>
      <vt:lpstr>Microbiology of Pneumonia</vt:lpstr>
      <vt:lpstr>Pneumonia</vt:lpstr>
      <vt:lpstr>Common Associated Pathogens </vt:lpstr>
      <vt:lpstr>Common Associated Pathogens</vt:lpstr>
      <vt:lpstr>Common Associated Pathogens</vt:lpstr>
      <vt:lpstr>Common Associated Pathogens</vt:lpstr>
      <vt:lpstr>Common Associated Pathogens</vt:lpstr>
      <vt:lpstr>Patients Clinical Presentation</vt:lpstr>
      <vt:lpstr>Importance of Microbiology Lab</vt:lpstr>
      <vt:lpstr>Samples for Microbiology Lab</vt:lpstr>
      <vt:lpstr>Tests that may be done on samples </vt:lpstr>
      <vt:lpstr>Expected Test Results 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Microbiology of Pneumonia</dc:title>
  <dc:creator>Chris Cheng</dc:creator>
  <cp:lastModifiedBy>Chris Cheng</cp:lastModifiedBy>
  <cp:revision>13</cp:revision>
  <dcterms:created xsi:type="dcterms:W3CDTF">2018-03-17T01:00:55Z</dcterms:created>
  <dcterms:modified xsi:type="dcterms:W3CDTF">2018-03-17T21:07:10Z</dcterms:modified>
</cp:coreProperties>
</file>