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2"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6D097396-2D1D-4EA1-822F-3977078604AE}"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588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12AD-E3DA-45C9-9847-98A9D645AE17}" type="datetimeFigureOut">
              <a:rPr lang="en-CA" smtClean="0"/>
              <a:t>2018-02-17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199160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811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550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2882790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740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07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592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60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103516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112AD-E3DA-45C9-9847-98A9D645AE17}" type="datetimeFigureOut">
              <a:rPr lang="en-CA" smtClean="0"/>
              <a:t>2018-02-17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097396-2D1D-4EA1-822F-3977078604AE}"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6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9112AD-E3DA-45C9-9847-98A9D645AE17}" type="datetimeFigureOut">
              <a:rPr lang="en-CA" smtClean="0"/>
              <a:t>2018-02-17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296200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9112AD-E3DA-45C9-9847-98A9D645AE17}" type="datetimeFigureOut">
              <a:rPr lang="en-CA" smtClean="0"/>
              <a:t>2018-02-17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097396-2D1D-4EA1-822F-3977078604AE}"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4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9112AD-E3DA-45C9-9847-98A9D645AE17}" type="datetimeFigureOut">
              <a:rPr lang="en-CA" smtClean="0"/>
              <a:t>2018-02-17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097396-2D1D-4EA1-822F-3977078604AE}"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09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112AD-E3DA-45C9-9847-98A9D645AE17}" type="datetimeFigureOut">
              <a:rPr lang="en-CA" smtClean="0"/>
              <a:t>2018-02-17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303316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12AD-E3DA-45C9-9847-98A9D645AE17}" type="datetimeFigureOut">
              <a:rPr lang="en-CA" smtClean="0"/>
              <a:t>2018-02-17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097396-2D1D-4EA1-822F-3977078604AE}"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59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112AD-E3DA-45C9-9847-98A9D645AE17}" type="datetimeFigureOut">
              <a:rPr lang="en-CA" smtClean="0"/>
              <a:t>2018-02-17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097396-2D1D-4EA1-822F-3977078604AE}" type="slidenum">
              <a:rPr lang="en-CA" smtClean="0"/>
              <a:t>‹#›</a:t>
            </a:fld>
            <a:endParaRPr lang="en-CA"/>
          </a:p>
        </p:txBody>
      </p:sp>
    </p:spTree>
    <p:extLst>
      <p:ext uri="{BB962C8B-B14F-4D97-AF65-F5344CB8AC3E}">
        <p14:creationId xmlns:p14="http://schemas.microsoft.com/office/powerpoint/2010/main" val="369167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9112AD-E3DA-45C9-9847-98A9D645AE17}" type="datetimeFigureOut">
              <a:rPr lang="en-CA" smtClean="0"/>
              <a:t>2018-02-17</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097396-2D1D-4EA1-822F-3977078604AE}" type="slidenum">
              <a:rPr lang="en-CA" smtClean="0"/>
              <a:t>‹#›</a:t>
            </a:fld>
            <a:endParaRPr lang="en-CA"/>
          </a:p>
        </p:txBody>
      </p:sp>
    </p:spTree>
    <p:extLst>
      <p:ext uri="{BB962C8B-B14F-4D97-AF65-F5344CB8AC3E}">
        <p14:creationId xmlns:p14="http://schemas.microsoft.com/office/powerpoint/2010/main" val="4802002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400" dirty="0" smtClean="0">
                <a:latin typeface="Arial" panose="020B0604020202020204" pitchFamily="34" charset="0"/>
                <a:cs typeface="Arial" panose="020B0604020202020204" pitchFamily="34" charset="0"/>
              </a:rPr>
              <a:t>Body Systems – </a:t>
            </a:r>
            <a:br>
              <a:rPr lang="en-CA" sz="4400" dirty="0" smtClean="0">
                <a:latin typeface="Arial" panose="020B0604020202020204" pitchFamily="34" charset="0"/>
                <a:cs typeface="Arial" panose="020B0604020202020204" pitchFamily="34" charset="0"/>
              </a:rPr>
            </a:br>
            <a:r>
              <a:rPr lang="en-CA" sz="4400" dirty="0" smtClean="0">
                <a:latin typeface="Arial" panose="020B0604020202020204" pitchFamily="34" charset="0"/>
                <a:cs typeface="Arial" panose="020B0604020202020204" pitchFamily="34" charset="0"/>
              </a:rPr>
              <a:t>P aeruginosa infection</a:t>
            </a:r>
            <a:endParaRPr lang="en-CA"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CA" dirty="0" smtClean="0"/>
              <a:t>Kendrew Leung</a:t>
            </a:r>
            <a:endParaRPr lang="en-CA" dirty="0"/>
          </a:p>
        </p:txBody>
      </p:sp>
    </p:spTree>
    <p:extLst>
      <p:ext uri="{BB962C8B-B14F-4D97-AF65-F5344CB8AC3E}">
        <p14:creationId xmlns:p14="http://schemas.microsoft.com/office/powerpoint/2010/main" val="129594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Disturbance to the </a:t>
            </a:r>
            <a:r>
              <a:rPr lang="en-CA" sz="3200" dirty="0" smtClean="0">
                <a:latin typeface="Arial" panose="020B0604020202020204" pitchFamily="34" charset="0"/>
                <a:cs typeface="Arial" panose="020B0604020202020204" pitchFamily="34" charset="0"/>
              </a:rPr>
              <a:t>immune &amp; integumentary </a:t>
            </a:r>
            <a:r>
              <a:rPr lang="en-CA" sz="3200" dirty="0">
                <a:latin typeface="Arial" panose="020B0604020202020204" pitchFamily="34" charset="0"/>
                <a:cs typeface="Arial" panose="020B0604020202020204" pitchFamily="34" charset="0"/>
              </a:rPr>
              <a:t>system: </a:t>
            </a:r>
            <a:r>
              <a:rPr lang="en-CA" sz="3200" b="1" dirty="0" smtClean="0">
                <a:latin typeface="Arial" panose="020B0604020202020204" pitchFamily="34" charset="0"/>
                <a:cs typeface="Arial" panose="020B0604020202020204" pitchFamily="34" charset="0"/>
              </a:rPr>
              <a:t>Infection</a:t>
            </a:r>
            <a:r>
              <a:rPr lang="en-CA" sz="3200" dirty="0" smtClean="0">
                <a:latin typeface="Arial" panose="020B0604020202020204" pitchFamily="34" charset="0"/>
                <a:cs typeface="Arial" panose="020B0604020202020204" pitchFamily="34" charset="0"/>
              </a:rPr>
              <a:t> </a:t>
            </a:r>
            <a:endParaRPr lang="en-CA" sz="3200" dirty="0"/>
          </a:p>
        </p:txBody>
      </p:sp>
      <p:sp>
        <p:nvSpPr>
          <p:cNvPr id="4" name="Content Placeholder 3"/>
          <p:cNvSpPr>
            <a:spLocks noGrp="1"/>
          </p:cNvSpPr>
          <p:nvPr>
            <p:ph sz="half" idx="2"/>
          </p:nvPr>
        </p:nvSpPr>
        <p:spPr>
          <a:xfrm>
            <a:off x="1295402" y="2637232"/>
            <a:ext cx="4718304" cy="3310128"/>
          </a:xfrm>
        </p:spPr>
        <p:txBody>
          <a:bodyPr>
            <a:normAutofit fontScale="92500" lnSpcReduction="10000"/>
          </a:bodyPr>
          <a:lstStyle/>
          <a:p>
            <a:r>
              <a:rPr lang="en-CA" dirty="0" smtClean="0">
                <a:latin typeface="Arial" panose="020B0604020202020204" pitchFamily="34" charset="0"/>
                <a:cs typeface="Arial" panose="020B0604020202020204" pitchFamily="34" charset="0"/>
              </a:rPr>
              <a:t>Toxins</a:t>
            </a:r>
          </a:p>
          <a:p>
            <a:pPr lvl="1"/>
            <a:r>
              <a:rPr lang="en-CA" dirty="0" smtClean="0">
                <a:latin typeface="Arial" panose="020B0604020202020204" pitchFamily="34" charset="0"/>
                <a:cs typeface="Arial" panose="020B0604020202020204" pitchFamily="34" charset="0"/>
              </a:rPr>
              <a:t>Exotoxin </a:t>
            </a:r>
            <a:r>
              <a:rPr lang="en-CA" dirty="0" err="1" smtClean="0">
                <a:latin typeface="Arial" panose="020B0604020202020204" pitchFamily="34" charset="0"/>
                <a:cs typeface="Arial" panose="020B0604020202020204" pitchFamily="34" charset="0"/>
              </a:rPr>
              <a:t>pyocyanin</a:t>
            </a:r>
            <a:r>
              <a:rPr lang="en-CA" dirty="0" smtClean="0">
                <a:latin typeface="Arial" panose="020B0604020202020204" pitchFamily="34" charset="0"/>
                <a:cs typeface="Arial" panose="020B0604020202020204" pitchFamily="34" charset="0"/>
              </a:rPr>
              <a:t> causes apoptosis in phagocytic neutrophils, epithelial cells, fibroblasts and lymphocytes</a:t>
            </a:r>
          </a:p>
          <a:p>
            <a:pPr lvl="1"/>
            <a:r>
              <a:rPr lang="en-CA" dirty="0" err="1" smtClean="0">
                <a:latin typeface="Arial" panose="020B0604020202020204" pitchFamily="34" charset="0"/>
                <a:cs typeface="Arial" panose="020B0604020202020204" pitchFamily="34" charset="0"/>
              </a:rPr>
              <a:t>ExoU</a:t>
            </a:r>
            <a:r>
              <a:rPr lang="en-CA" dirty="0" smtClean="0">
                <a:latin typeface="Arial" panose="020B0604020202020204" pitchFamily="34" charset="0"/>
                <a:cs typeface="Arial" panose="020B0604020202020204" pitchFamily="34" charset="0"/>
              </a:rPr>
              <a:t> effector protein slows healing and induces lysis in macrophages, epithelial cells and fibroblasts</a:t>
            </a:r>
          </a:p>
          <a:p>
            <a:pPr lvl="1"/>
            <a:r>
              <a:rPr lang="en-CA" dirty="0" smtClean="0">
                <a:latin typeface="Arial" panose="020B0604020202020204" pitchFamily="34" charset="0"/>
                <a:cs typeface="Arial" panose="020B0604020202020204" pitchFamily="34" charset="0"/>
              </a:rPr>
              <a:t>Exo A triggers cell-death via ADP-</a:t>
            </a:r>
            <a:r>
              <a:rPr lang="en-CA" dirty="0" err="1" smtClean="0">
                <a:latin typeface="Arial" panose="020B0604020202020204" pitchFamily="34" charset="0"/>
                <a:cs typeface="Arial" panose="020B0604020202020204" pitchFamily="34" charset="0"/>
              </a:rPr>
              <a:t>ribosylation</a:t>
            </a:r>
            <a:r>
              <a:rPr lang="en-CA" dirty="0" smtClean="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pPr lvl="1"/>
            <a:endParaRPr lang="en-CA"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7336117" y="2637232"/>
            <a:ext cx="2640786" cy="3416308"/>
          </a:xfrm>
          <a:prstGeom prst="rect">
            <a:avLst/>
          </a:prstGeom>
        </p:spPr>
      </p:pic>
    </p:spTree>
    <p:extLst>
      <p:ext uri="{BB962C8B-B14F-4D97-AF65-F5344CB8AC3E}">
        <p14:creationId xmlns:p14="http://schemas.microsoft.com/office/powerpoint/2010/main" val="400646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Management of the infection</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CA" dirty="0" smtClean="0">
                <a:latin typeface="Arial" panose="020B0604020202020204" pitchFamily="34" charset="0"/>
                <a:cs typeface="Arial" panose="020B0604020202020204" pitchFamily="34" charset="0"/>
              </a:rPr>
              <a:t>Antibiotics:</a:t>
            </a:r>
          </a:p>
          <a:p>
            <a:pPr lvl="1"/>
            <a:r>
              <a:rPr lang="en-CA" dirty="0" smtClean="0">
                <a:latin typeface="Arial" panose="020B0604020202020204" pitchFamily="34" charset="0"/>
                <a:cs typeface="Arial" panose="020B0604020202020204" pitchFamily="34" charset="0"/>
              </a:rPr>
              <a:t>Antimicrobials that inhibit or interfere with bacterial cell growth </a:t>
            </a:r>
          </a:p>
          <a:p>
            <a:pPr lvl="1"/>
            <a:r>
              <a:rPr lang="en-CA" dirty="0" smtClean="0">
                <a:latin typeface="Arial" panose="020B0604020202020204" pitchFamily="34" charset="0"/>
                <a:cs typeface="Arial" panose="020B0604020202020204" pitchFamily="34" charset="0"/>
              </a:rPr>
              <a:t>Different classes have characteristic molecular targets and different mechanisms of action</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211824981"/>
              </p:ext>
            </p:extLst>
          </p:nvPr>
        </p:nvGraphicFramePr>
        <p:xfrm>
          <a:off x="6701987" y="2566626"/>
          <a:ext cx="4718050" cy="2225040"/>
        </p:xfrm>
        <a:graphic>
          <a:graphicData uri="http://schemas.openxmlformats.org/drawingml/2006/table">
            <a:tbl>
              <a:tblPr firstRow="1" bandRow="1">
                <a:tableStyleId>{5C22544A-7EE6-4342-B048-85BDC9FD1C3A}</a:tableStyleId>
              </a:tblPr>
              <a:tblGrid>
                <a:gridCol w="4718050"/>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Common microbial targets</a:t>
                      </a:r>
                    </a:p>
                  </a:txBody>
                  <a:tcPr/>
                </a:tc>
              </a:tr>
              <a:tr h="370840">
                <a:tc>
                  <a:txBody>
                    <a:bodyPr/>
                    <a:lstStyle/>
                    <a:p>
                      <a:r>
                        <a:rPr lang="en-CA" dirty="0" smtClean="0">
                          <a:latin typeface="Arial" panose="020B0604020202020204" pitchFamily="34" charset="0"/>
                          <a:cs typeface="Arial" panose="020B0604020202020204" pitchFamily="34" charset="0"/>
                        </a:rPr>
                        <a:t>Cell wall</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Cell membrane</a:t>
                      </a:r>
                    </a:p>
                  </a:txBody>
                  <a:tcPr/>
                </a:tc>
              </a:tr>
              <a:tr h="370840">
                <a:tc>
                  <a:txBody>
                    <a:bodyPr/>
                    <a:lstStyle/>
                    <a:p>
                      <a:r>
                        <a:rPr lang="en-CA" dirty="0" smtClean="0">
                          <a:latin typeface="Arial" panose="020B0604020202020204" pitchFamily="34" charset="0"/>
                          <a:cs typeface="Arial" panose="020B0604020202020204" pitchFamily="34" charset="0"/>
                        </a:rPr>
                        <a:t>Ribosome</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DNA, RNA</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Metabolic enzymatic biochemical pathways</a:t>
                      </a:r>
                      <a:endParaRPr lang="en-CA" dirty="0">
                        <a:latin typeface="Arial" panose="020B0604020202020204" pitchFamily="34" charset="0"/>
                        <a:cs typeface="Arial" panose="020B0604020202020204" pitchFamily="34" charset="0"/>
                      </a:endParaRPr>
                    </a:p>
                  </a:txBody>
                  <a:tcPr/>
                </a:tc>
              </a:tr>
            </a:tbl>
          </a:graphicData>
        </a:graphic>
      </p:graphicFrame>
      <p:sp>
        <p:nvSpPr>
          <p:cNvPr id="7" name="TextBox 6"/>
          <p:cNvSpPr txBox="1"/>
          <p:nvPr/>
        </p:nvSpPr>
        <p:spPr>
          <a:xfrm>
            <a:off x="6701987" y="5265683"/>
            <a:ext cx="4523061" cy="738664"/>
          </a:xfrm>
          <a:prstGeom prst="rect">
            <a:avLst/>
          </a:prstGeom>
          <a:noFill/>
        </p:spPr>
        <p:txBody>
          <a:bodyPr wrap="square" rtlCol="0">
            <a:spAutoFit/>
          </a:bodyPr>
          <a:lstStyle/>
          <a:p>
            <a:r>
              <a:rPr lang="en-CA" sz="1400" dirty="0" smtClean="0">
                <a:latin typeface="Arial" panose="020B0604020202020204" pitchFamily="34" charset="0"/>
                <a:cs typeface="Arial" panose="020B0604020202020204" pitchFamily="34" charset="0"/>
              </a:rPr>
              <a:t>*Resistance may develop when specific mutations that prevent antibiotics from acting on molecular target occur</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88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Process of infection treatment</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98448" y="2560320"/>
            <a:ext cx="9598150" cy="3310128"/>
          </a:xfrm>
        </p:spPr>
        <p:txBody>
          <a:bodyPr/>
          <a:lstStyle/>
          <a:p>
            <a:pPr marL="457200" indent="-457200">
              <a:buAutoNum type="arabicParenR"/>
            </a:pPr>
            <a:r>
              <a:rPr lang="en-CA" dirty="0" smtClean="0">
                <a:latin typeface="Arial" panose="020B0604020202020204" pitchFamily="34" charset="0"/>
                <a:cs typeface="Arial" panose="020B0604020202020204" pitchFamily="34" charset="0"/>
              </a:rPr>
              <a:t>Culturing to determine offending pathogen</a:t>
            </a:r>
          </a:p>
          <a:p>
            <a:pPr marL="457200" indent="-457200">
              <a:buAutoNum type="arabicParenR"/>
            </a:pPr>
            <a:r>
              <a:rPr lang="en-CA" dirty="0" smtClean="0">
                <a:latin typeface="Arial" panose="020B0604020202020204" pitchFamily="34" charset="0"/>
                <a:cs typeface="Arial" panose="020B0604020202020204" pitchFamily="34" charset="0"/>
              </a:rPr>
              <a:t>Biopsy</a:t>
            </a:r>
          </a:p>
          <a:p>
            <a:pPr marL="457200" indent="-457200">
              <a:buAutoNum type="arabicParenR"/>
            </a:pPr>
            <a:r>
              <a:rPr lang="en-CA" dirty="0" smtClean="0">
                <a:latin typeface="Arial" panose="020B0604020202020204" pitchFamily="34" charset="0"/>
                <a:cs typeface="Arial" panose="020B0604020202020204" pitchFamily="34" charset="0"/>
              </a:rPr>
              <a:t>Evaluate drug sensitivity to determine suitable antibiotics for treatment</a:t>
            </a:r>
          </a:p>
          <a:p>
            <a:pPr marL="0" indent="0">
              <a:buNone/>
            </a:pPr>
            <a:endParaRPr lang="en-C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17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Empirical treatment for P aeruginosa</a:t>
            </a:r>
            <a:endParaRPr lang="en-CA"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51084831"/>
              </p:ext>
            </p:extLst>
          </p:nvPr>
        </p:nvGraphicFramePr>
        <p:xfrm>
          <a:off x="1295402" y="2623700"/>
          <a:ext cx="9312276" cy="1483360"/>
        </p:xfrm>
        <a:graphic>
          <a:graphicData uri="http://schemas.openxmlformats.org/drawingml/2006/table">
            <a:tbl>
              <a:tblPr firstRow="1" bandRow="1">
                <a:tableStyleId>{5C22544A-7EE6-4342-B048-85BDC9FD1C3A}</a:tableStyleId>
              </a:tblPr>
              <a:tblGrid>
                <a:gridCol w="4656138"/>
                <a:gridCol w="4656138"/>
              </a:tblGrid>
              <a:tr h="370840">
                <a:tc>
                  <a:txBody>
                    <a:bodyPr/>
                    <a:lstStyle/>
                    <a:p>
                      <a:r>
                        <a:rPr lang="en-CA" dirty="0" smtClean="0">
                          <a:latin typeface="Arial" panose="020B0604020202020204" pitchFamily="34" charset="0"/>
                          <a:cs typeface="Arial" panose="020B0604020202020204" pitchFamily="34" charset="0"/>
                        </a:rPr>
                        <a:t>Agent options</a:t>
                      </a:r>
                      <a:endParaRPr lang="en-CA"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Use</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Cefazolin or clindamycin</a:t>
                      </a:r>
                      <a:endParaRPr lang="en-CA"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Gram-positive</a:t>
                      </a:r>
                      <a:r>
                        <a:rPr lang="en-CA" baseline="0" dirty="0" smtClean="0">
                          <a:latin typeface="Arial" panose="020B0604020202020204" pitchFamily="34" charset="0"/>
                          <a:cs typeface="Arial" panose="020B0604020202020204" pitchFamily="34" charset="0"/>
                        </a:rPr>
                        <a:t> coverage</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Vancomycin</a:t>
                      </a:r>
                      <a:endParaRPr lang="en-CA"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MRSA coverage</a:t>
                      </a:r>
                      <a:endParaRPr lang="en-CA" dirty="0">
                        <a:latin typeface="Arial" panose="020B0604020202020204" pitchFamily="34" charset="0"/>
                        <a:cs typeface="Arial" panose="020B0604020202020204" pitchFamily="34" charset="0"/>
                      </a:endParaRPr>
                    </a:p>
                  </a:txBody>
                  <a:tcPr/>
                </a:tc>
              </a:tr>
              <a:tr h="370840">
                <a:tc>
                  <a:txBody>
                    <a:bodyPr/>
                    <a:lstStyle/>
                    <a:p>
                      <a:r>
                        <a:rPr lang="en-CA" dirty="0" smtClean="0">
                          <a:latin typeface="Arial" panose="020B0604020202020204" pitchFamily="34" charset="0"/>
                          <a:cs typeface="Arial" panose="020B0604020202020204" pitchFamily="34" charset="0"/>
                        </a:rPr>
                        <a:t>(vancomycin)</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 fluoroquinolone</a:t>
                      </a:r>
                      <a:endParaRPr lang="en-CA"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Gram-negative</a:t>
                      </a:r>
                      <a:r>
                        <a:rPr lang="en-CA" baseline="0" dirty="0" smtClean="0">
                          <a:latin typeface="Arial" panose="020B0604020202020204" pitchFamily="34" charset="0"/>
                          <a:cs typeface="Arial" panose="020B0604020202020204" pitchFamily="34" charset="0"/>
                        </a:rPr>
                        <a:t> and pseudomonas coverage</a:t>
                      </a:r>
                      <a:endParaRPr lang="en-CA" dirty="0">
                        <a:latin typeface="Arial" panose="020B0604020202020204" pitchFamily="34" charset="0"/>
                        <a:cs typeface="Arial" panose="020B0604020202020204" pitchFamily="34" charset="0"/>
                      </a:endParaRPr>
                    </a:p>
                  </a:txBody>
                  <a:tcPr/>
                </a:tc>
              </a:tr>
            </a:tbl>
          </a:graphicData>
        </a:graphic>
      </p:graphicFrame>
      <p:sp>
        <p:nvSpPr>
          <p:cNvPr id="6" name="TextBox 5"/>
          <p:cNvSpPr txBox="1"/>
          <p:nvPr/>
        </p:nvSpPr>
        <p:spPr>
          <a:xfrm>
            <a:off x="1295402" y="4682359"/>
            <a:ext cx="9312276" cy="923330"/>
          </a:xfrm>
          <a:prstGeom prst="rect">
            <a:avLst/>
          </a:prstGeom>
          <a:noFill/>
        </p:spPr>
        <p:txBody>
          <a:bodyPr wrap="square" rtlCol="0">
            <a:spAutoFit/>
          </a:bodyPr>
          <a:lstStyle/>
          <a:p>
            <a:r>
              <a:rPr lang="en-CA" dirty="0" smtClean="0">
                <a:latin typeface="Arial" panose="020B0604020202020204" pitchFamily="34" charset="0"/>
                <a:cs typeface="Arial" panose="020B0604020202020204" pitchFamily="34" charset="0"/>
              </a:rPr>
              <a:t>*As bacterial resistance becomes more common, treatment with antibiotics get more challenging. Certain infections may require combination therapy to treat. This involves the use of beta-lactam antibiotics with an aminoglycoside or fluoroquinolone</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59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Antibiotic Mechanisms</a:t>
            </a:r>
            <a:endParaRPr lang="en-CA"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68427336"/>
              </p:ext>
            </p:extLst>
          </p:nvPr>
        </p:nvGraphicFramePr>
        <p:xfrm>
          <a:off x="1298575" y="2560638"/>
          <a:ext cx="9598026" cy="2839720"/>
        </p:xfrm>
        <a:graphic>
          <a:graphicData uri="http://schemas.openxmlformats.org/drawingml/2006/table">
            <a:tbl>
              <a:tblPr firstRow="1" bandRow="1">
                <a:tableStyleId>{5C22544A-7EE6-4342-B048-85BDC9FD1C3A}</a:tableStyleId>
              </a:tblPr>
              <a:tblGrid>
                <a:gridCol w="3194597"/>
                <a:gridCol w="6403429"/>
              </a:tblGrid>
              <a:tr h="370840">
                <a:tc>
                  <a:txBody>
                    <a:bodyPr/>
                    <a:lstStyle/>
                    <a:p>
                      <a:endParaRPr lang="en-CA" dirty="0">
                        <a:latin typeface="Arial" panose="020B0604020202020204" pitchFamily="34" charset="0"/>
                        <a:cs typeface="Arial" panose="020B0604020202020204" pitchFamily="34" charset="0"/>
                      </a:endParaRPr>
                    </a:p>
                  </a:txBody>
                  <a:tcPr/>
                </a:tc>
                <a:tc>
                  <a:txBody>
                    <a:bodyPr/>
                    <a:lstStyle/>
                    <a:p>
                      <a:endParaRPr lang="en-CA" dirty="0">
                        <a:latin typeface="Arial" panose="020B0604020202020204" pitchFamily="34" charset="0"/>
                        <a:cs typeface="Arial" panose="020B0604020202020204" pitchFamily="34" charset="0"/>
                      </a:endParaRPr>
                    </a:p>
                  </a:txBody>
                  <a:tcPr/>
                </a:tc>
              </a:tr>
              <a:tr h="370840">
                <a:tc>
                  <a:txBody>
                    <a:bodyPr/>
                    <a:lstStyle/>
                    <a:p>
                      <a:r>
                        <a:rPr lang="en-CA" b="1" dirty="0" smtClean="0">
                          <a:latin typeface="Arial" panose="020B0604020202020204" pitchFamily="34" charset="0"/>
                          <a:cs typeface="Arial" panose="020B0604020202020204" pitchFamily="34" charset="0"/>
                        </a:rPr>
                        <a:t>Beta-lactams</a:t>
                      </a:r>
                      <a:endParaRPr lang="en-CA" b="1"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Targets penicillin-binding proteins anchored in bacterial cell wall</a:t>
                      </a:r>
                      <a:r>
                        <a:rPr lang="en-CA" baseline="0" dirty="0" smtClean="0">
                          <a:latin typeface="Arial" panose="020B0604020202020204" pitchFamily="34" charset="0"/>
                          <a:cs typeface="Arial" panose="020B0604020202020204" pitchFamily="34" charset="0"/>
                        </a:rPr>
                        <a:t> membrane and inhibits cross-linking of for cell wall synthesis</a:t>
                      </a:r>
                      <a:endParaRPr lang="en-CA" dirty="0">
                        <a:latin typeface="Arial" panose="020B0604020202020204" pitchFamily="34" charset="0"/>
                        <a:cs typeface="Arial" panose="020B0604020202020204" pitchFamily="34" charset="0"/>
                      </a:endParaRPr>
                    </a:p>
                  </a:txBody>
                  <a:tcPr/>
                </a:tc>
              </a:tr>
              <a:tr h="370840">
                <a:tc>
                  <a:txBody>
                    <a:bodyPr/>
                    <a:lstStyle/>
                    <a:p>
                      <a:r>
                        <a:rPr lang="en-CA" b="1" dirty="0" smtClean="0">
                          <a:latin typeface="Arial" panose="020B0604020202020204" pitchFamily="34" charset="0"/>
                          <a:cs typeface="Arial" panose="020B0604020202020204" pitchFamily="34" charset="0"/>
                        </a:rPr>
                        <a:t>Aminoglycosides</a:t>
                      </a:r>
                      <a:endParaRPr lang="en-CA" b="1"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Binds</a:t>
                      </a:r>
                      <a:r>
                        <a:rPr lang="en-CA" baseline="0" dirty="0" smtClean="0">
                          <a:latin typeface="Arial" panose="020B0604020202020204" pitchFamily="34" charset="0"/>
                          <a:cs typeface="Arial" panose="020B0604020202020204" pitchFamily="34" charset="0"/>
                        </a:rPr>
                        <a:t> bacterial ribosomes and prevent genomic translation into proteins. Consequently blocks cell growth </a:t>
                      </a:r>
                      <a:endParaRPr lang="en-CA" dirty="0">
                        <a:latin typeface="Arial" panose="020B0604020202020204" pitchFamily="34" charset="0"/>
                        <a:cs typeface="Arial" panose="020B0604020202020204" pitchFamily="34" charset="0"/>
                      </a:endParaRPr>
                    </a:p>
                  </a:txBody>
                  <a:tcPr/>
                </a:tc>
              </a:tr>
              <a:tr h="370840">
                <a:tc>
                  <a:txBody>
                    <a:bodyPr/>
                    <a:lstStyle/>
                    <a:p>
                      <a:r>
                        <a:rPr lang="en-CA" b="1" dirty="0" smtClean="0">
                          <a:latin typeface="Arial" panose="020B0604020202020204" pitchFamily="34" charset="0"/>
                          <a:cs typeface="Arial" panose="020B0604020202020204" pitchFamily="34" charset="0"/>
                        </a:rPr>
                        <a:t>Fluoroquinolones</a:t>
                      </a:r>
                      <a:endParaRPr lang="en-CA" b="1"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Targets</a:t>
                      </a:r>
                      <a:r>
                        <a:rPr lang="en-CA" baseline="0" dirty="0" smtClean="0">
                          <a:latin typeface="Arial" panose="020B0604020202020204" pitchFamily="34" charset="0"/>
                          <a:cs typeface="Arial" panose="020B0604020202020204" pitchFamily="34" charset="0"/>
                        </a:rPr>
                        <a:t> DNA gyrase enzyme at replication fork which Is responsible for unwinding DNA strands for replication. Results in inhibition of bacterial reproduction. </a:t>
                      </a:r>
                      <a:endParaRPr lang="en-CA"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6167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Antibiotic Resistance Mechanisms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r>
              <a:rPr lang="en-CA" dirty="0" smtClean="0">
                <a:latin typeface="Arial" panose="020B0604020202020204" pitchFamily="34" charset="0"/>
                <a:cs typeface="Arial" panose="020B0604020202020204" pitchFamily="34" charset="0"/>
              </a:rPr>
              <a:t>Cell wall:</a:t>
            </a:r>
          </a:p>
          <a:p>
            <a:pPr lvl="1"/>
            <a:r>
              <a:rPr lang="en-CA" dirty="0">
                <a:latin typeface="Arial" panose="020B0604020202020204" pitchFamily="34" charset="0"/>
                <a:cs typeface="Arial" panose="020B0604020202020204" pitchFamily="34" charset="0"/>
              </a:rPr>
              <a:t>Physical barrier that may prevent large antibiotics from crossing into the cell</a:t>
            </a:r>
          </a:p>
          <a:p>
            <a:r>
              <a:rPr lang="en-CA" dirty="0" smtClean="0">
                <a:latin typeface="Arial" panose="020B0604020202020204" pitchFamily="34" charset="0"/>
                <a:cs typeface="Arial" panose="020B0604020202020204" pitchFamily="34" charset="0"/>
              </a:rPr>
              <a:t>Efflux Pumps</a:t>
            </a:r>
          </a:p>
          <a:p>
            <a:pPr lvl="1"/>
            <a:r>
              <a:rPr lang="en-CA" dirty="0" smtClean="0">
                <a:latin typeface="Arial" panose="020B0604020202020204" pitchFamily="34" charset="0"/>
                <a:cs typeface="Arial" panose="020B0604020202020204" pitchFamily="34" charset="0"/>
              </a:rPr>
              <a:t>Outer-membrane structures that use active transport to remove antibiotics from cell</a:t>
            </a:r>
          </a:p>
          <a:p>
            <a:pPr lvl="1"/>
            <a:endParaRPr lang="en-CA" dirty="0" smtClean="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lnSpcReduction="10000"/>
          </a:bodyPr>
          <a:lstStyle/>
          <a:p>
            <a:r>
              <a:rPr lang="en-CA" dirty="0" smtClean="0">
                <a:latin typeface="Arial" panose="020B0604020202020204" pitchFamily="34" charset="0"/>
                <a:cs typeface="Arial" panose="020B0604020202020204" pitchFamily="34" charset="0"/>
              </a:rPr>
              <a:t>Modification/inactivation:</a:t>
            </a:r>
          </a:p>
          <a:p>
            <a:pPr lvl="1"/>
            <a:r>
              <a:rPr lang="en-CA" dirty="0">
                <a:latin typeface="Arial" panose="020B0604020202020204" pitchFamily="34" charset="0"/>
                <a:cs typeface="Arial" panose="020B0604020202020204" pitchFamily="34" charset="0"/>
              </a:rPr>
              <a:t>Production of B-lactamases that break down core B-lactam ring in antibiotics and inactivating them</a:t>
            </a:r>
          </a:p>
          <a:p>
            <a:r>
              <a:rPr lang="en-CA" dirty="0" smtClean="0">
                <a:latin typeface="Arial" panose="020B0604020202020204" pitchFamily="34" charset="0"/>
                <a:cs typeface="Arial" panose="020B0604020202020204" pitchFamily="34" charset="0"/>
              </a:rPr>
              <a:t>Biofilm formation</a:t>
            </a:r>
          </a:p>
          <a:p>
            <a:pPr lvl="1"/>
            <a:r>
              <a:rPr lang="en-CA" dirty="0" smtClean="0">
                <a:latin typeface="Arial" panose="020B0604020202020204" pitchFamily="34" charset="0"/>
                <a:cs typeface="Arial" panose="020B0604020202020204" pitchFamily="34" charset="0"/>
              </a:rPr>
              <a:t>Using quorum sensing, bacteria may aggregate and form firm colonies that become very difficult to kill</a:t>
            </a:r>
            <a:endParaRPr lang="en-CA" dirty="0">
              <a:latin typeface="Arial" panose="020B0604020202020204" pitchFamily="34" charset="0"/>
              <a:cs typeface="Arial" panose="020B0604020202020204" pitchFamily="34" charset="0"/>
            </a:endParaRPr>
          </a:p>
          <a:p>
            <a:pPr marL="0" indent="0">
              <a:buNone/>
            </a:pPr>
            <a:endParaRPr lang="en-C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13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CA" dirty="0" smtClean="0">
                <a:latin typeface="Arial" panose="020B0604020202020204" pitchFamily="34" charset="0"/>
                <a:cs typeface="Arial" panose="020B0604020202020204" pitchFamily="34" charset="0"/>
              </a:rPr>
              <a:t>General treatment:</a:t>
            </a:r>
          </a:p>
          <a:p>
            <a:pPr lvl="1"/>
            <a:r>
              <a:rPr lang="en-CA" dirty="0" smtClean="0">
                <a:latin typeface="Arial" panose="020B0604020202020204" pitchFamily="34" charset="0"/>
                <a:cs typeface="Arial" panose="020B0604020202020204" pitchFamily="34" charset="0"/>
              </a:rPr>
              <a:t>Remove all blisters and debris</a:t>
            </a:r>
          </a:p>
          <a:p>
            <a:pPr lvl="1"/>
            <a:r>
              <a:rPr lang="en-CA" dirty="0" smtClean="0">
                <a:latin typeface="Arial" panose="020B0604020202020204" pitchFamily="34" charset="0"/>
                <a:cs typeface="Arial" panose="020B0604020202020204" pitchFamily="34" charset="0"/>
              </a:rPr>
              <a:t>Wash wounds and cover with antimicrobial dressing</a:t>
            </a:r>
          </a:p>
          <a:p>
            <a:pPr lvl="1"/>
            <a:r>
              <a:rPr lang="en-CA" dirty="0" smtClean="0">
                <a:latin typeface="Arial" panose="020B0604020202020204" pitchFamily="34" charset="0"/>
                <a:cs typeface="Arial" panose="020B0604020202020204" pitchFamily="34" charset="0"/>
              </a:rPr>
              <a:t>Redress daily or twice daily</a:t>
            </a:r>
          </a:p>
          <a:p>
            <a:pPr lvl="1"/>
            <a:r>
              <a:rPr lang="en-CA" dirty="0" smtClean="0">
                <a:latin typeface="Arial" panose="020B0604020202020204" pitchFamily="34" charset="0"/>
                <a:cs typeface="Arial" panose="020B0604020202020204" pitchFamily="34" charset="0"/>
              </a:rPr>
              <a:t>Replication of topical agents </a:t>
            </a:r>
            <a:endParaRPr lang="en-CA"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7053864" y="2644146"/>
            <a:ext cx="3527423" cy="3226302"/>
          </a:xfrm>
          <a:prstGeom prst="rect">
            <a:avLst/>
          </a:prstGeom>
        </p:spPr>
      </p:pic>
    </p:spTree>
    <p:extLst>
      <p:ext uri="{BB962C8B-B14F-4D97-AF65-F5344CB8AC3E}">
        <p14:creationId xmlns:p14="http://schemas.microsoft.com/office/powerpoint/2010/main" val="12188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10000"/>
          </a:bodyPr>
          <a:lstStyle/>
          <a:p>
            <a:r>
              <a:rPr lang="en-CA" dirty="0" smtClean="0">
                <a:latin typeface="Arial" panose="020B0604020202020204" pitchFamily="34" charset="0"/>
                <a:cs typeface="Arial" panose="020B0604020202020204" pitchFamily="34" charset="0"/>
              </a:rPr>
              <a:t>Occlusive dressings</a:t>
            </a:r>
          </a:p>
          <a:p>
            <a:pPr lvl="1"/>
            <a:r>
              <a:rPr lang="en-CA" dirty="0" smtClean="0">
                <a:latin typeface="Arial" panose="020B0604020202020204" pitchFamily="34" charset="0"/>
                <a:cs typeface="Arial" panose="020B0604020202020204" pitchFamily="34" charset="0"/>
              </a:rPr>
              <a:t>Apply on fresh, clean burn wounds to speed up healing and prevent infections</a:t>
            </a:r>
          </a:p>
          <a:p>
            <a:pPr lvl="1"/>
            <a:r>
              <a:rPr lang="en-CA" dirty="0" smtClean="0">
                <a:latin typeface="Arial" panose="020B0604020202020204" pitchFamily="34" charset="0"/>
                <a:cs typeface="Arial" panose="020B0604020202020204" pitchFamily="34" charset="0"/>
              </a:rPr>
              <a:t>Maintains moist environment which aids in healing and reduces pain</a:t>
            </a:r>
          </a:p>
          <a:p>
            <a:pPr lvl="1"/>
            <a:r>
              <a:rPr lang="en-CA" dirty="0" smtClean="0">
                <a:latin typeface="Arial" panose="020B0604020202020204" pitchFamily="34" charset="0"/>
                <a:cs typeface="Arial" panose="020B0604020202020204" pitchFamily="34" charset="0"/>
              </a:rPr>
              <a:t>Most products have collagen infrastructure that helps the adherence of dressing to the wound to prevent it from falling off</a:t>
            </a:r>
            <a:endParaRPr lang="en-CA"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7554912" y="3049064"/>
            <a:ext cx="3126857" cy="2563460"/>
          </a:xfrm>
          <a:prstGeom prst="rect">
            <a:avLst/>
          </a:prstGeom>
        </p:spPr>
      </p:pic>
    </p:spTree>
    <p:extLst>
      <p:ext uri="{BB962C8B-B14F-4D97-AF65-F5344CB8AC3E}">
        <p14:creationId xmlns:p14="http://schemas.microsoft.com/office/powerpoint/2010/main" val="239308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10000"/>
          </a:bodyPr>
          <a:lstStyle/>
          <a:p>
            <a:r>
              <a:rPr lang="en-US" altLang="zh-TW" dirty="0" smtClean="0">
                <a:latin typeface="Arial" panose="020B0604020202020204" pitchFamily="34" charset="0"/>
                <a:cs typeface="Arial" panose="020B0604020202020204" pitchFamily="34" charset="0"/>
              </a:rPr>
              <a:t>Surgery –debridement, grafts, splints</a:t>
            </a:r>
          </a:p>
          <a:p>
            <a:pPr lvl="1"/>
            <a:r>
              <a:rPr lang="en-US" dirty="0" smtClean="0">
                <a:latin typeface="Arial" panose="020B0604020202020204" pitchFamily="34" charset="0"/>
                <a:cs typeface="Arial" panose="020B0604020202020204" pitchFamily="34" charset="0"/>
              </a:rPr>
              <a:t>Considered for 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degree burns or when there is no rapid healing</a:t>
            </a:r>
          </a:p>
          <a:p>
            <a:pPr lvl="1"/>
            <a:r>
              <a:rPr lang="en-US" dirty="0" smtClean="0">
                <a:latin typeface="Arial" panose="020B0604020202020204" pitchFamily="34" charset="0"/>
                <a:cs typeface="Arial" panose="020B0604020202020204" pitchFamily="34" charset="0"/>
              </a:rPr>
              <a:t>Debridement: Removal or necrotic tissues to expose underlying viable tissues for healing</a:t>
            </a:r>
          </a:p>
          <a:p>
            <a:pPr lvl="1"/>
            <a:r>
              <a:rPr lang="en-US" dirty="0" smtClean="0">
                <a:latin typeface="Arial" panose="020B0604020202020204" pitchFamily="34" charset="0"/>
                <a:cs typeface="Arial" panose="020B0604020202020204" pitchFamily="34" charset="0"/>
              </a:rPr>
              <a:t>Grafts: Removing skin from one area of body to a different area (burn site)</a:t>
            </a:r>
            <a:endParaRPr lang="en-CA"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92500" lnSpcReduction="10000"/>
          </a:bodyPr>
          <a:lstStyle/>
          <a:p>
            <a:pPr lvl="1"/>
            <a:endParaRPr lang="en-CA" sz="1900" dirty="0" smtClean="0">
              <a:latin typeface="Arial" panose="020B0604020202020204" pitchFamily="34" charset="0"/>
              <a:cs typeface="Arial" panose="020B0604020202020204" pitchFamily="34" charset="0"/>
            </a:endParaRPr>
          </a:p>
          <a:p>
            <a:pPr lvl="1"/>
            <a:endParaRPr lang="en-CA" sz="1900" dirty="0" smtClean="0">
              <a:latin typeface="Arial" panose="020B0604020202020204" pitchFamily="34" charset="0"/>
              <a:cs typeface="Arial" panose="020B0604020202020204" pitchFamily="34" charset="0"/>
            </a:endParaRPr>
          </a:p>
          <a:p>
            <a:pPr lvl="1"/>
            <a:r>
              <a:rPr lang="en-CA" sz="1900" dirty="0" smtClean="0">
                <a:latin typeface="Arial" panose="020B0604020202020204" pitchFamily="34" charset="0"/>
                <a:cs typeface="Arial" panose="020B0604020202020204" pitchFamily="34" charset="0"/>
              </a:rPr>
              <a:t>Grafts from human donors are initial accepted by subsequently rejected 10-14 days later due to immunity</a:t>
            </a:r>
          </a:p>
          <a:p>
            <a:pPr lvl="1"/>
            <a:r>
              <a:rPr lang="en-CA" sz="1900" dirty="0" smtClean="0">
                <a:latin typeface="Arial" panose="020B0604020202020204" pitchFamily="34" charset="0"/>
                <a:cs typeface="Arial" panose="020B0604020202020204" pitchFamily="34" charset="0"/>
              </a:rPr>
              <a:t>Cultured epidermal grafts are costly, fragile and takes 3-4 weeks to create. Often these are used in combination with other types of grafts</a:t>
            </a:r>
            <a:endParaRPr lang="en-C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3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20000"/>
          </a:bodyPr>
          <a:lstStyle/>
          <a:p>
            <a:r>
              <a:rPr lang="en-CA" dirty="0" smtClean="0">
                <a:latin typeface="Arial" panose="020B0604020202020204" pitchFamily="34" charset="0"/>
                <a:cs typeface="Arial" panose="020B0604020202020204" pitchFamily="34" charset="0"/>
              </a:rPr>
              <a:t>Prevention of scarring</a:t>
            </a:r>
            <a:endParaRPr lang="en-CA" dirty="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Main goal of burn treatment</a:t>
            </a:r>
          </a:p>
          <a:p>
            <a:pPr lvl="1"/>
            <a:r>
              <a:rPr lang="en-CA" dirty="0" smtClean="0">
                <a:latin typeface="Arial" panose="020B0604020202020204" pitchFamily="34" charset="0"/>
                <a:cs typeface="Arial" panose="020B0604020202020204" pitchFamily="34" charset="0"/>
              </a:rPr>
              <a:t>Susceptible population: children, people of color, in areas of motion</a:t>
            </a:r>
          </a:p>
          <a:p>
            <a:pPr lvl="1"/>
            <a:r>
              <a:rPr lang="en-CA" dirty="0" smtClean="0">
                <a:latin typeface="Arial" panose="020B0604020202020204" pitchFamily="34" charset="0"/>
                <a:cs typeface="Arial" panose="020B0604020202020204" pitchFamily="34" charset="0"/>
              </a:rPr>
              <a:t>Pressure garments of 25mm pressure in combination of silicone sheets can help</a:t>
            </a:r>
          </a:p>
          <a:p>
            <a:pPr lvl="2"/>
            <a:r>
              <a:rPr lang="en-CA" dirty="0" smtClean="0">
                <a:latin typeface="Arial" panose="020B0604020202020204" pitchFamily="34" charset="0"/>
                <a:cs typeface="Arial" panose="020B0604020202020204" pitchFamily="34" charset="0"/>
              </a:rPr>
              <a:t>Pressure is theorized to induce hypoxia to media tissue atrophy and initiate press-induced tissue remodelling</a:t>
            </a:r>
          </a:p>
        </p:txBody>
      </p:sp>
      <p:pic>
        <p:nvPicPr>
          <p:cNvPr id="7" name="Content Placeholder 6"/>
          <p:cNvPicPr>
            <a:picLocks noGrp="1" noChangeAspect="1"/>
          </p:cNvPicPr>
          <p:nvPr>
            <p:ph sz="half" idx="2"/>
          </p:nvPr>
        </p:nvPicPr>
        <p:blipFill>
          <a:blip r:embed="rId2"/>
          <a:stretch>
            <a:fillRect/>
          </a:stretch>
        </p:blipFill>
        <p:spPr>
          <a:xfrm>
            <a:off x="6506103" y="2864535"/>
            <a:ext cx="4704672" cy="2747989"/>
          </a:xfrm>
          <a:prstGeom prst="rect">
            <a:avLst/>
          </a:prstGeom>
        </p:spPr>
      </p:pic>
    </p:spTree>
    <p:extLst>
      <p:ext uri="{BB962C8B-B14F-4D97-AF65-F5344CB8AC3E}">
        <p14:creationId xmlns:p14="http://schemas.microsoft.com/office/powerpoint/2010/main" val="55441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Case</a:t>
            </a:r>
            <a:endParaRPr lang="en-CA"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normAutofit fontScale="70000" lnSpcReduction="20000"/>
          </a:bodyPr>
          <a:lstStyle/>
          <a:p>
            <a:r>
              <a:rPr lang="en-US" b="1" dirty="0">
                <a:latin typeface="Arial" panose="020B0604020202020204" pitchFamily="34" charset="0"/>
                <a:cs typeface="Arial" panose="020B0604020202020204" pitchFamily="34" charset="0"/>
              </a:rPr>
              <a:t>A House Fire</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Rescued from a house fire Marian is hospitalized with </a:t>
            </a:r>
            <a:r>
              <a:rPr lang="en-US" b="1" dirty="0">
                <a:latin typeface="Arial" panose="020B0604020202020204" pitchFamily="34" charset="0"/>
                <a:cs typeface="Arial" panose="020B0604020202020204" pitchFamily="34" charset="0"/>
              </a:rPr>
              <a:t>second degree burns </a:t>
            </a:r>
            <a:r>
              <a:rPr lang="en-US" dirty="0">
                <a:latin typeface="Arial" panose="020B0604020202020204" pitchFamily="34" charset="0"/>
                <a:cs typeface="Arial" panose="020B0604020202020204" pitchFamily="34" charset="0"/>
              </a:rPr>
              <a:t>extending deep into the dermis layers in her upper limbs. After three days in hospital during which time she has regular changes of her wound dressings, she is released home to the care of her sister who expresses confidence in her ability to maintain the needed dressing changes. With a keen interest in natural remedies Marian and her sister treat her burn wounds with honey. A few days later Marian begins to experience </a:t>
            </a:r>
            <a:r>
              <a:rPr lang="en-US" b="1" dirty="0">
                <a:latin typeface="Arial" panose="020B0604020202020204" pitchFamily="34" charset="0"/>
                <a:cs typeface="Arial" panose="020B0604020202020204" pitchFamily="34" charset="0"/>
              </a:rPr>
              <a:t>pain</a:t>
            </a:r>
            <a:r>
              <a:rPr lang="en-US" dirty="0">
                <a:latin typeface="Arial" panose="020B0604020202020204" pitchFamily="34" charset="0"/>
                <a:cs typeface="Arial" panose="020B0604020202020204" pitchFamily="34" charset="0"/>
              </a:rPr>
              <a:t> associated with her burns and notices that they seem to be </a:t>
            </a:r>
            <a:r>
              <a:rPr lang="en-US" b="1" dirty="0">
                <a:latin typeface="Arial" panose="020B0604020202020204" pitchFamily="34" charset="0"/>
                <a:cs typeface="Arial" panose="020B0604020202020204" pitchFamily="34" charset="0"/>
              </a:rPr>
              <a:t>producing more fluid </a:t>
            </a:r>
            <a:r>
              <a:rPr lang="en-US" dirty="0">
                <a:latin typeface="Arial" panose="020B0604020202020204" pitchFamily="34" charset="0"/>
                <a:cs typeface="Arial" panose="020B0604020202020204" pitchFamily="34" charset="0"/>
              </a:rPr>
              <a:t>than before. After a bad nights sleep her sister takes her back to the hospital where the doctor notes that one of the wounds is </a:t>
            </a:r>
            <a:r>
              <a:rPr lang="en-US" b="1" dirty="0">
                <a:latin typeface="Arial" panose="020B0604020202020204" pitchFamily="34" charset="0"/>
                <a:cs typeface="Arial" panose="020B0604020202020204" pitchFamily="34" charset="0"/>
              </a:rPr>
              <a:t>expressing pus</a:t>
            </a:r>
            <a:r>
              <a:rPr lang="en-US" dirty="0">
                <a:latin typeface="Arial" panose="020B0604020202020204" pitchFamily="34" charset="0"/>
                <a:cs typeface="Arial" panose="020B0604020202020204" pitchFamily="34" charset="0"/>
              </a:rPr>
              <a:t>. A swab of the pus is sent to the laboratory and Marian is again hospitalized. The laboratory grows </a:t>
            </a:r>
            <a:r>
              <a:rPr lang="en-US" b="1" dirty="0">
                <a:latin typeface="Arial" panose="020B0604020202020204" pitchFamily="34" charset="0"/>
                <a:cs typeface="Arial" panose="020B0604020202020204" pitchFamily="34" charset="0"/>
              </a:rPr>
              <a:t>Pseudomonas aeruginosa </a:t>
            </a:r>
            <a:r>
              <a:rPr lang="en-US" dirty="0">
                <a:latin typeface="Arial" panose="020B0604020202020204" pitchFamily="34" charset="0"/>
                <a:cs typeface="Arial" panose="020B0604020202020204" pitchFamily="34" charset="0"/>
              </a:rPr>
              <a:t>from the wound and Marian is started on antibiotics.</a:t>
            </a:r>
          </a:p>
          <a:p>
            <a:pPr marL="0" indent="0">
              <a:buNone/>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67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r>
              <a:rPr lang="en-CA" dirty="0" smtClean="0">
                <a:latin typeface="Arial" panose="020B0604020202020204" pitchFamily="34" charset="0"/>
                <a:cs typeface="Arial" panose="020B0604020202020204" pitchFamily="34" charset="0"/>
              </a:rPr>
              <a:t>Curcumin</a:t>
            </a:r>
          </a:p>
          <a:p>
            <a:pPr lvl="1"/>
            <a:r>
              <a:rPr lang="en-CA" dirty="0" smtClean="0">
                <a:latin typeface="Arial" panose="020B0604020202020204" pitchFamily="34" charset="0"/>
                <a:cs typeface="Arial" panose="020B0604020202020204" pitchFamily="34" charset="0"/>
              </a:rPr>
              <a:t>Herbal alternative with anti-inflammatory effects</a:t>
            </a:r>
          </a:p>
          <a:p>
            <a:pPr lvl="1"/>
            <a:r>
              <a:rPr lang="en-CA" dirty="0" smtClean="0">
                <a:latin typeface="Arial" panose="020B0604020202020204" pitchFamily="34" charset="0"/>
                <a:cs typeface="Arial" panose="020B0604020202020204" pitchFamily="34" charset="0"/>
              </a:rPr>
              <a:t>Reduces wound size and inflammation at burn site</a:t>
            </a:r>
          </a:p>
          <a:p>
            <a:pPr lvl="1"/>
            <a:r>
              <a:rPr lang="en-CA" dirty="0" smtClean="0">
                <a:latin typeface="Arial" panose="020B0604020202020204" pitchFamily="34" charset="0"/>
                <a:cs typeface="Arial" panose="020B0604020202020204" pitchFamily="34" charset="0"/>
              </a:rPr>
              <a:t>Those treated with curcumin have notably higher fibroblasts, macrophages and myofibroblasts for healing</a:t>
            </a:r>
          </a:p>
          <a:p>
            <a:pPr lvl="1"/>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786177" y="2734140"/>
            <a:ext cx="4404769" cy="3136307"/>
          </a:xfrm>
          <a:prstGeom prst="rect">
            <a:avLst/>
          </a:prstGeom>
        </p:spPr>
      </p:pic>
    </p:spTree>
    <p:extLst>
      <p:ext uri="{BB962C8B-B14F-4D97-AF65-F5344CB8AC3E}">
        <p14:creationId xmlns:p14="http://schemas.microsoft.com/office/powerpoint/2010/main" val="117198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Hydrogel</a:t>
            </a:r>
          </a:p>
          <a:p>
            <a:pPr lvl="1"/>
            <a:r>
              <a:rPr lang="en-CA" dirty="0" smtClean="0">
                <a:latin typeface="Arial" panose="020B0604020202020204" pitchFamily="34" charset="0"/>
                <a:cs typeface="Arial" panose="020B0604020202020204" pitchFamily="34" charset="0"/>
              </a:rPr>
              <a:t>Provides continuous burn wound area cooling</a:t>
            </a:r>
          </a:p>
          <a:p>
            <a:pPr lvl="1"/>
            <a:r>
              <a:rPr lang="en-CA" dirty="0" smtClean="0">
                <a:latin typeface="Arial" panose="020B0604020202020204" pitchFamily="34" charset="0"/>
                <a:cs typeface="Arial" panose="020B0604020202020204" pitchFamily="34" charset="0"/>
              </a:rPr>
              <a:t>Used in pre-hospital setting or when </a:t>
            </a:r>
            <a:r>
              <a:rPr lang="en-CA" dirty="0" err="1" smtClean="0">
                <a:latin typeface="Arial" panose="020B0604020202020204" pitchFamily="34" charset="0"/>
                <a:cs typeface="Arial" panose="020B0604020202020204" pitchFamily="34" charset="0"/>
              </a:rPr>
              <a:t>en</a:t>
            </a:r>
            <a:r>
              <a:rPr lang="en-CA" dirty="0" smtClean="0">
                <a:latin typeface="Arial" panose="020B0604020202020204" pitchFamily="34" charset="0"/>
                <a:cs typeface="Arial" panose="020B0604020202020204" pitchFamily="34" charset="0"/>
              </a:rPr>
              <a:t> route to hospital for treatment</a:t>
            </a:r>
          </a:p>
          <a:p>
            <a:pPr lvl="1"/>
            <a:r>
              <a:rPr lang="en-CA" dirty="0" smtClean="0">
                <a:latin typeface="Arial" panose="020B0604020202020204" pitchFamily="34" charset="0"/>
                <a:cs typeface="Arial" panose="020B0604020202020204" pitchFamily="34" charset="0"/>
              </a:rPr>
              <a:t>Unclear clinical effectiveness and </a:t>
            </a:r>
            <a:r>
              <a:rPr lang="en-CA" dirty="0" err="1" smtClean="0">
                <a:latin typeface="Arial" panose="020B0604020202020204" pitchFamily="34" charset="0"/>
                <a:cs typeface="Arial" panose="020B0604020202020204" pitchFamily="34" charset="0"/>
              </a:rPr>
              <a:t>indefinitive</a:t>
            </a:r>
            <a:r>
              <a:rPr lang="en-CA" dirty="0" smtClean="0">
                <a:latin typeface="Arial" panose="020B0604020202020204" pitchFamily="34" charset="0"/>
                <a:cs typeface="Arial" panose="020B0604020202020204" pitchFamily="34" charset="0"/>
              </a:rPr>
              <a:t> conclusions for its use</a:t>
            </a:r>
          </a:p>
          <a:p>
            <a:pPr lvl="1"/>
            <a:endParaRPr lang="en-CA" dirty="0" smtClean="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6909675" y="2560320"/>
            <a:ext cx="3590159" cy="3624243"/>
          </a:xfrm>
          <a:prstGeom prst="rect">
            <a:avLst/>
          </a:prstGeom>
        </p:spPr>
      </p:pic>
    </p:spTree>
    <p:extLst>
      <p:ext uri="{BB962C8B-B14F-4D97-AF65-F5344CB8AC3E}">
        <p14:creationId xmlns:p14="http://schemas.microsoft.com/office/powerpoint/2010/main" val="185974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r>
              <a:rPr lang="en-CA" dirty="0">
                <a:latin typeface="Arial" panose="020B0604020202020204" pitchFamily="34" charset="0"/>
                <a:cs typeface="Arial" panose="020B0604020202020204" pitchFamily="34" charset="0"/>
              </a:rPr>
              <a:t>Moist exposed burn ointment (MEBO)</a:t>
            </a:r>
          </a:p>
          <a:p>
            <a:pPr lvl="1"/>
            <a:r>
              <a:rPr lang="en-CA" dirty="0">
                <a:latin typeface="Arial" panose="020B0604020202020204" pitchFamily="34" charset="0"/>
                <a:cs typeface="Arial" panose="020B0604020202020204" pitchFamily="34" charset="0"/>
              </a:rPr>
              <a:t>Contains plant steroids and </a:t>
            </a:r>
            <a:r>
              <a:rPr lang="en-CA" dirty="0" err="1">
                <a:latin typeface="Arial" panose="020B0604020202020204" pitchFamily="34" charset="0"/>
                <a:cs typeface="Arial" panose="020B0604020202020204" pitchFamily="34" charset="0"/>
              </a:rPr>
              <a:t>berberine</a:t>
            </a:r>
            <a:r>
              <a:rPr lang="en-CA" dirty="0">
                <a:latin typeface="Arial" panose="020B0604020202020204" pitchFamily="34" charset="0"/>
                <a:cs typeface="Arial" panose="020B0604020202020204" pitchFamily="34" charset="0"/>
              </a:rPr>
              <a:t> oil</a:t>
            </a:r>
          </a:p>
          <a:p>
            <a:pPr lvl="1"/>
            <a:r>
              <a:rPr lang="en-CA" dirty="0">
                <a:latin typeface="Arial" panose="020B0604020202020204" pitchFamily="34" charset="0"/>
                <a:cs typeface="Arial" panose="020B0604020202020204" pitchFamily="34" charset="0"/>
              </a:rPr>
              <a:t>Allows burn wounds to retain moisture and promotes keratinocyte redistribution more rapidly --&gt; more rapid healing</a:t>
            </a:r>
          </a:p>
          <a:p>
            <a:pPr lvl="1"/>
            <a:r>
              <a:rPr lang="en-CA" dirty="0">
                <a:latin typeface="Arial" panose="020B0604020202020204" pitchFamily="34" charset="0"/>
                <a:cs typeface="Arial" panose="020B0604020202020204" pitchFamily="34" charset="0"/>
              </a:rPr>
              <a:t>Provides pain relief</a:t>
            </a:r>
          </a:p>
          <a:p>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654143" y="3008887"/>
            <a:ext cx="4249694" cy="2177968"/>
          </a:xfrm>
          <a:prstGeom prst="rect">
            <a:avLst/>
          </a:prstGeom>
        </p:spPr>
      </p:pic>
    </p:spTree>
    <p:extLst>
      <p:ext uri="{BB962C8B-B14F-4D97-AF65-F5344CB8AC3E}">
        <p14:creationId xmlns:p14="http://schemas.microsoft.com/office/powerpoint/2010/main" val="250444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Vitamin D</a:t>
            </a:r>
            <a:endParaRPr lang="en-CA" dirty="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Shown to increase healing rates</a:t>
            </a:r>
          </a:p>
          <a:p>
            <a:pPr lvl="1"/>
            <a:r>
              <a:rPr lang="en-CA" dirty="0" smtClean="0">
                <a:latin typeface="Arial" panose="020B0604020202020204" pitchFamily="34" charset="0"/>
                <a:cs typeface="Arial" panose="020B0604020202020204" pitchFamily="34" charset="0"/>
              </a:rPr>
              <a:t>Helps modulate genes that increase </a:t>
            </a:r>
            <a:r>
              <a:rPr lang="en-CA" dirty="0" err="1" smtClean="0">
                <a:latin typeface="Arial" panose="020B0604020202020204" pitchFamily="34" charset="0"/>
                <a:cs typeface="Arial" panose="020B0604020202020204" pitchFamily="34" charset="0"/>
              </a:rPr>
              <a:t>cathelicidin</a:t>
            </a:r>
            <a:r>
              <a:rPr lang="en-CA" dirty="0" smtClean="0">
                <a:latin typeface="Arial" panose="020B0604020202020204" pitchFamily="34" charset="0"/>
                <a:cs typeface="Arial" panose="020B0604020202020204" pitchFamily="34" charset="0"/>
              </a:rPr>
              <a:t> production </a:t>
            </a:r>
            <a:r>
              <a:rPr lang="en-CA" dirty="0" smtClean="0">
                <a:latin typeface="Arial" panose="020B0604020202020204" pitchFamily="34" charset="0"/>
                <a:cs typeface="Arial" panose="020B0604020202020204" pitchFamily="34" charset="0"/>
                <a:sym typeface="Wingdings" panose="05000000000000000000" pitchFamily="2" charset="2"/>
              </a:rPr>
              <a:t> antimicrobial peptide</a:t>
            </a:r>
            <a:endParaRPr lang="en-CA" dirty="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6836559" y="2816909"/>
            <a:ext cx="3931289" cy="2387278"/>
          </a:xfrm>
          <a:prstGeom prst="rect">
            <a:avLst/>
          </a:prstGeom>
        </p:spPr>
      </p:pic>
    </p:spTree>
    <p:extLst>
      <p:ext uri="{BB962C8B-B14F-4D97-AF65-F5344CB8AC3E}">
        <p14:creationId xmlns:p14="http://schemas.microsoft.com/office/powerpoint/2010/main" val="306246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Chlorhexidine</a:t>
            </a:r>
          </a:p>
          <a:p>
            <a:pPr lvl="1"/>
            <a:r>
              <a:rPr lang="en-CA" dirty="0" smtClean="0">
                <a:latin typeface="Arial" panose="020B0604020202020204" pitchFamily="34" charset="0"/>
                <a:cs typeface="Arial" panose="020B0604020202020204" pitchFamily="34" charset="0"/>
              </a:rPr>
              <a:t>Cationic biguanide</a:t>
            </a:r>
          </a:p>
          <a:p>
            <a:pPr lvl="1"/>
            <a:r>
              <a:rPr lang="en-CA" dirty="0" smtClean="0">
                <a:latin typeface="Arial" panose="020B0604020202020204" pitchFamily="34" charset="0"/>
                <a:cs typeface="Arial" panose="020B0604020202020204" pitchFamily="34" charset="0"/>
              </a:rPr>
              <a:t>Causes bacterial cell wall leakage by adherin</a:t>
            </a:r>
            <a:r>
              <a:rPr lang="en-CA" dirty="0" smtClean="0">
                <a:latin typeface="Arial" panose="020B0604020202020204" pitchFamily="34" charset="0"/>
                <a:cs typeface="Arial" panose="020B0604020202020204" pitchFamily="34" charset="0"/>
              </a:rPr>
              <a:t>g to its surface</a:t>
            </a:r>
          </a:p>
          <a:p>
            <a:pPr lvl="1"/>
            <a:r>
              <a:rPr lang="en-CA" dirty="0" smtClean="0">
                <a:latin typeface="Arial" panose="020B0604020202020204" pitchFamily="34" charset="0"/>
                <a:cs typeface="Arial" panose="020B0604020202020204" pitchFamily="34" charset="0"/>
              </a:rPr>
              <a:t>Depending on concentration, </a:t>
            </a:r>
            <a:r>
              <a:rPr lang="en-CA" dirty="0" smtClean="0">
                <a:latin typeface="Arial" panose="020B0604020202020204" pitchFamily="34" charset="0"/>
                <a:cs typeface="Arial" panose="020B0604020202020204" pitchFamily="34" charset="0"/>
              </a:rPr>
              <a:t>effects may be bactericidal or bacteriostatic </a:t>
            </a:r>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7725885" y="2560638"/>
            <a:ext cx="1701894" cy="3456502"/>
          </a:xfrm>
          <a:prstGeom prst="rect">
            <a:avLst/>
          </a:prstGeom>
        </p:spPr>
      </p:pic>
    </p:spTree>
    <p:extLst>
      <p:ext uri="{BB962C8B-B14F-4D97-AF65-F5344CB8AC3E}">
        <p14:creationId xmlns:p14="http://schemas.microsoft.com/office/powerpoint/2010/main" val="375414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98448" y="2560320"/>
            <a:ext cx="9598150" cy="3310128"/>
          </a:xfrm>
        </p:spPr>
        <p:txBody>
          <a:bodyPr>
            <a:normAutofit/>
          </a:bodyPr>
          <a:lstStyle/>
          <a:p>
            <a:r>
              <a:rPr lang="en-CA" dirty="0" smtClean="0">
                <a:latin typeface="Arial" panose="020B0604020202020204" pitchFamily="34" charset="0"/>
                <a:cs typeface="Arial" panose="020B0604020202020204" pitchFamily="34" charset="0"/>
              </a:rPr>
              <a:t>Quaternary ammonium</a:t>
            </a:r>
          </a:p>
          <a:p>
            <a:pPr lvl="1"/>
            <a:r>
              <a:rPr lang="en-CA" dirty="0" smtClean="0">
                <a:latin typeface="Arial" panose="020B0604020202020204" pitchFamily="34" charset="0"/>
                <a:cs typeface="Arial" panose="020B0604020202020204" pitchFamily="34" charset="0"/>
              </a:rPr>
              <a:t>Skin antiseptic</a:t>
            </a:r>
          </a:p>
          <a:p>
            <a:pPr lvl="1"/>
            <a:r>
              <a:rPr lang="en-CA" dirty="0" smtClean="0">
                <a:latin typeface="Arial" panose="020B0604020202020204" pitchFamily="34" charset="0"/>
                <a:cs typeface="Arial" panose="020B0604020202020204" pitchFamily="34" charset="0"/>
              </a:rPr>
              <a:t>Controls P aeruginosa infection from spreading</a:t>
            </a:r>
          </a:p>
          <a:p>
            <a:pPr lvl="1"/>
            <a:r>
              <a:rPr lang="en-CA" dirty="0" smtClean="0">
                <a:latin typeface="Arial" panose="020B0604020202020204" pitchFamily="34" charset="0"/>
                <a:cs typeface="Arial" panose="020B0604020202020204" pitchFamily="34" charset="0"/>
              </a:rPr>
              <a:t>Induces cell leakage and damages to bacterial membrane</a:t>
            </a:r>
          </a:p>
          <a:p>
            <a:pPr lvl="1"/>
            <a:r>
              <a:rPr lang="en-CA" dirty="0" smtClean="0">
                <a:latin typeface="Arial" panose="020B0604020202020204" pitchFamily="34" charset="0"/>
                <a:cs typeface="Arial" panose="020B0604020202020204" pitchFamily="34" charset="0"/>
              </a:rPr>
              <a:t>Has been observed to have reducing effects due to P aeruginosa rapidly adapting and resistance development</a:t>
            </a:r>
            <a:endParaRPr lang="en-CA"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27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Betadine</a:t>
            </a:r>
          </a:p>
          <a:p>
            <a:pPr lvl="1"/>
            <a:r>
              <a:rPr lang="en-CA" dirty="0" smtClean="0">
                <a:latin typeface="Arial" panose="020B0604020202020204" pitchFamily="34" charset="0"/>
                <a:cs typeface="Arial" panose="020B0604020202020204" pitchFamily="34" charset="0"/>
              </a:rPr>
              <a:t>Povidone-iodine</a:t>
            </a:r>
          </a:p>
          <a:p>
            <a:pPr lvl="1"/>
            <a:r>
              <a:rPr lang="en-CA" dirty="0" smtClean="0">
                <a:latin typeface="Arial" panose="020B0604020202020204" pitchFamily="34" charset="0"/>
                <a:cs typeface="Arial" panose="020B0604020202020204" pitchFamily="34" charset="0"/>
              </a:rPr>
              <a:t>Broad coverage of bacteria</a:t>
            </a:r>
          </a:p>
          <a:p>
            <a:pPr lvl="1"/>
            <a:r>
              <a:rPr lang="en-CA" dirty="0" smtClean="0">
                <a:latin typeface="Arial" panose="020B0604020202020204" pitchFamily="34" charset="0"/>
                <a:cs typeface="Arial" panose="020B0604020202020204" pitchFamily="34" charset="0"/>
              </a:rPr>
              <a:t>Gradually releases free iodine from povidone-iodine complex which kills cells</a:t>
            </a:r>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7835900" y="2605881"/>
            <a:ext cx="1409700" cy="3219450"/>
          </a:xfrm>
          <a:prstGeom prst="rect">
            <a:avLst/>
          </a:prstGeom>
        </p:spPr>
      </p:pic>
    </p:spTree>
    <p:extLst>
      <p:ext uri="{BB962C8B-B14F-4D97-AF65-F5344CB8AC3E}">
        <p14:creationId xmlns:p14="http://schemas.microsoft.com/office/powerpoint/2010/main" val="241694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Hydrogen Peroxide</a:t>
            </a:r>
          </a:p>
          <a:p>
            <a:pPr lvl="1"/>
            <a:r>
              <a:rPr lang="en-CA" dirty="0" smtClean="0">
                <a:latin typeface="Arial" panose="020B0604020202020204" pitchFamily="34" charset="0"/>
                <a:cs typeface="Arial" panose="020B0604020202020204" pitchFamily="34" charset="0"/>
              </a:rPr>
              <a:t>Used to prevent </a:t>
            </a:r>
            <a:r>
              <a:rPr lang="en-CA" dirty="0" smtClean="0">
                <a:latin typeface="Arial" panose="020B0604020202020204" pitchFamily="34" charset="0"/>
                <a:cs typeface="Arial" panose="020B0604020202020204" pitchFamily="34" charset="0"/>
              </a:rPr>
              <a:t>infections on burn wounds</a:t>
            </a:r>
          </a:p>
          <a:p>
            <a:pPr lvl="1"/>
            <a:r>
              <a:rPr lang="en-CA" dirty="0" smtClean="0">
                <a:latin typeface="Arial" panose="020B0604020202020204" pitchFamily="34" charset="0"/>
                <a:cs typeface="Arial" panose="020B0604020202020204" pitchFamily="34" charset="0"/>
              </a:rPr>
              <a:t>However it delays wound healing through disruption of capillary formation and is toxic to fibroblasts</a:t>
            </a:r>
            <a:endParaRPr lang="en-CA" dirty="0" smtClean="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8016875" y="2682081"/>
            <a:ext cx="1047750" cy="3067050"/>
          </a:xfrm>
          <a:prstGeom prst="rect">
            <a:avLst/>
          </a:prstGeom>
        </p:spPr>
      </p:pic>
    </p:spTree>
    <p:extLst>
      <p:ext uri="{BB962C8B-B14F-4D97-AF65-F5344CB8AC3E}">
        <p14:creationId xmlns:p14="http://schemas.microsoft.com/office/powerpoint/2010/main" val="121172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98448" y="2560320"/>
            <a:ext cx="9598150" cy="3310128"/>
          </a:xfrm>
        </p:spPr>
        <p:txBody>
          <a:bodyPr>
            <a:normAutofit/>
          </a:bodyPr>
          <a:lstStyle/>
          <a:p>
            <a:r>
              <a:rPr lang="en-CA" dirty="0" smtClean="0">
                <a:latin typeface="Arial" panose="020B0604020202020204" pitchFamily="34" charset="0"/>
                <a:cs typeface="Arial" panose="020B0604020202020204" pitchFamily="34" charset="0"/>
              </a:rPr>
              <a:t>Acetic acid</a:t>
            </a:r>
          </a:p>
          <a:p>
            <a:pPr lvl="1"/>
            <a:r>
              <a:rPr lang="en-CA" dirty="0" smtClean="0">
                <a:latin typeface="Arial" panose="020B0604020202020204" pitchFamily="34" charset="0"/>
                <a:cs typeface="Arial" panose="020B0604020202020204" pitchFamily="34" charset="0"/>
              </a:rPr>
              <a:t>Prevents burn wound infections by gram-negative bacteria</a:t>
            </a:r>
          </a:p>
          <a:p>
            <a:pPr lvl="1"/>
            <a:r>
              <a:rPr lang="en-CA" dirty="0" smtClean="0">
                <a:latin typeface="Arial" panose="020B0604020202020204" pitchFamily="34" charset="0"/>
                <a:cs typeface="Arial" panose="020B0604020202020204" pitchFamily="34" charset="0"/>
              </a:rPr>
              <a:t>Delays wound healing</a:t>
            </a:r>
          </a:p>
          <a:p>
            <a:pPr lvl="1"/>
            <a:r>
              <a:rPr lang="en-CA" dirty="0" smtClean="0">
                <a:latin typeface="Arial" panose="020B0604020202020204" pitchFamily="34" charset="0"/>
                <a:cs typeface="Arial" panose="020B0604020202020204" pitchFamily="34" charset="0"/>
              </a:rPr>
              <a:t>Changes pH in microenvironment which disrupts bacterial metabolism</a:t>
            </a:r>
          </a:p>
        </p:txBody>
      </p:sp>
    </p:spTree>
    <p:extLst>
      <p:ext uri="{BB962C8B-B14F-4D97-AF65-F5344CB8AC3E}">
        <p14:creationId xmlns:p14="http://schemas.microsoft.com/office/powerpoint/2010/main" val="16036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10000"/>
          </a:bodyPr>
          <a:lstStyle/>
          <a:p>
            <a:r>
              <a:rPr lang="en-CA" dirty="0" smtClean="0">
                <a:latin typeface="Arial" panose="020B0604020202020204" pitchFamily="34" charset="0"/>
                <a:cs typeface="Arial" panose="020B0604020202020204" pitchFamily="34" charset="0"/>
              </a:rPr>
              <a:t>Aloe Vera gel</a:t>
            </a:r>
          </a:p>
          <a:p>
            <a:pPr lvl="1"/>
            <a:r>
              <a:rPr lang="en-CA" dirty="0" smtClean="0">
                <a:latin typeface="Arial" panose="020B0604020202020204" pitchFamily="34" charset="0"/>
                <a:cs typeface="Arial" panose="020B0604020202020204" pitchFamily="34" charset="0"/>
              </a:rPr>
              <a:t>Anti-inflammatory, antioxidant effects, modulates immune compounds and stimulates cell growth</a:t>
            </a:r>
          </a:p>
          <a:p>
            <a:pPr lvl="1"/>
            <a:r>
              <a:rPr lang="en-CA" dirty="0" smtClean="0">
                <a:latin typeface="Arial" panose="020B0604020202020204" pitchFamily="34" charset="0"/>
                <a:cs typeface="Arial" panose="020B0604020202020204" pitchFamily="34" charset="0"/>
              </a:rPr>
              <a:t>Contains many active compounds within product</a:t>
            </a:r>
          </a:p>
          <a:p>
            <a:pPr lvl="1"/>
            <a:r>
              <a:rPr lang="en-CA" dirty="0" smtClean="0">
                <a:latin typeface="Arial" panose="020B0604020202020204" pitchFamily="34" charset="0"/>
                <a:cs typeface="Arial" panose="020B0604020202020204" pitchFamily="34" charset="0"/>
              </a:rPr>
              <a:t>Many P aeruginosa strains are susceptible to aloe Vera</a:t>
            </a:r>
            <a:endParaRPr lang="en-CA" dirty="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Clinical significant is inconclusive</a:t>
            </a:r>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7721599" y="2610644"/>
            <a:ext cx="1721945" cy="3373811"/>
          </a:xfrm>
          <a:prstGeom prst="rect">
            <a:avLst/>
          </a:prstGeom>
        </p:spPr>
      </p:pic>
    </p:spTree>
    <p:extLst>
      <p:ext uri="{BB962C8B-B14F-4D97-AF65-F5344CB8AC3E}">
        <p14:creationId xmlns:p14="http://schemas.microsoft.com/office/powerpoint/2010/main" val="28747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Signs vs Symptoms</a:t>
            </a:r>
            <a:endParaRPr lang="en-CA"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r>
              <a:rPr lang="en-CA" dirty="0" smtClean="0">
                <a:latin typeface="Arial" panose="020B0604020202020204" pitchFamily="34" charset="0"/>
                <a:cs typeface="Arial" panose="020B0604020202020204" pitchFamily="34" charset="0"/>
              </a:rPr>
              <a:t>Signs:</a:t>
            </a:r>
          </a:p>
          <a:p>
            <a:pPr lvl="1"/>
            <a:r>
              <a:rPr lang="en-US" b="1" dirty="0">
                <a:latin typeface="Arial" panose="020B0604020202020204" pitchFamily="34" charset="0"/>
                <a:cs typeface="Arial" panose="020B0604020202020204" pitchFamily="34" charset="0"/>
              </a:rPr>
              <a:t>objective</a:t>
            </a:r>
            <a:r>
              <a:rPr lang="en-US" dirty="0">
                <a:latin typeface="Arial" panose="020B0604020202020204" pitchFamily="34" charset="0"/>
                <a:cs typeface="Arial" panose="020B0604020202020204" pitchFamily="34" charset="0"/>
              </a:rPr>
              <a:t> characteristics usually noted/detected by a healthcare professional</a:t>
            </a: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Symptoms</a:t>
            </a:r>
          </a:p>
          <a:p>
            <a:pPr lvl="1"/>
            <a:r>
              <a:rPr lang="en-US" b="1" dirty="0">
                <a:latin typeface="Arial" panose="020B0604020202020204" pitchFamily="34" charset="0"/>
                <a:cs typeface="Arial" panose="020B0604020202020204" pitchFamily="34" charset="0"/>
              </a:rPr>
              <a:t>subjective</a:t>
            </a:r>
            <a:r>
              <a:rPr lang="en-US" dirty="0">
                <a:latin typeface="Arial" panose="020B0604020202020204" pitchFamily="34" charset="0"/>
                <a:cs typeface="Arial" panose="020B0604020202020204" pitchFamily="34" charset="0"/>
              </a:rPr>
              <a:t> characteristics experienced by the patient</a:t>
            </a:r>
          </a:p>
        </p:txBody>
      </p:sp>
    </p:spTree>
    <p:extLst>
      <p:ext uri="{BB962C8B-B14F-4D97-AF65-F5344CB8AC3E}">
        <p14:creationId xmlns:p14="http://schemas.microsoft.com/office/powerpoint/2010/main" val="176061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Silver nitrate</a:t>
            </a:r>
          </a:p>
          <a:p>
            <a:pPr lvl="1"/>
            <a:r>
              <a:rPr lang="en-CA" dirty="0" smtClean="0">
                <a:latin typeface="Arial" panose="020B0604020202020204" pitchFamily="34" charset="0"/>
                <a:cs typeface="Arial" panose="020B0604020202020204" pitchFamily="34" charset="0"/>
              </a:rPr>
              <a:t>Inhibits bacterial growth and prevents wound infections</a:t>
            </a:r>
          </a:p>
          <a:p>
            <a:pPr lvl="1"/>
            <a:r>
              <a:rPr lang="en-CA" dirty="0" smtClean="0">
                <a:latin typeface="Arial" panose="020B0604020202020204" pitchFamily="34" charset="0"/>
                <a:cs typeface="Arial" panose="020B0604020202020204" pitchFamily="34" charset="0"/>
              </a:rPr>
              <a:t>Silver interacts with thiol groups used in bacterial respiration</a:t>
            </a:r>
          </a:p>
          <a:p>
            <a:pPr lvl="1"/>
            <a:r>
              <a:rPr lang="en-CA" dirty="0" smtClean="0">
                <a:latin typeface="Arial" panose="020B0604020202020204" pitchFamily="34" charset="0"/>
                <a:cs typeface="Arial" panose="020B0604020202020204" pitchFamily="34" charset="0"/>
              </a:rPr>
              <a:t>Activity restricted to wound surface</a:t>
            </a:r>
            <a:endParaRPr lang="en-CA" dirty="0" smtClean="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sz="half" idx="2"/>
          </p:nvPr>
        </p:nvPicPr>
        <p:blipFill>
          <a:blip r:embed="rId2"/>
          <a:stretch>
            <a:fillRect/>
          </a:stretch>
        </p:blipFill>
        <p:spPr>
          <a:xfrm>
            <a:off x="7678737" y="2620169"/>
            <a:ext cx="1724025" cy="3190875"/>
          </a:xfrm>
          <a:prstGeom prst="rect">
            <a:avLst/>
          </a:prstGeom>
        </p:spPr>
      </p:pic>
    </p:spTree>
    <p:extLst>
      <p:ext uri="{BB962C8B-B14F-4D97-AF65-F5344CB8AC3E}">
        <p14:creationId xmlns:p14="http://schemas.microsoft.com/office/powerpoint/2010/main" val="1627342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Green tea extract</a:t>
            </a:r>
          </a:p>
          <a:p>
            <a:pPr lvl="1"/>
            <a:r>
              <a:rPr lang="en-CA" dirty="0" smtClean="0">
                <a:latin typeface="Arial" panose="020B0604020202020204" pitchFamily="34" charset="0"/>
                <a:cs typeface="Arial" panose="020B0604020202020204" pitchFamily="34" charset="0"/>
              </a:rPr>
              <a:t>Antibacterial activity comparable to standard antibiotics</a:t>
            </a:r>
          </a:p>
          <a:p>
            <a:pPr lvl="1"/>
            <a:r>
              <a:rPr lang="en-CA" dirty="0" smtClean="0">
                <a:latin typeface="Arial" panose="020B0604020202020204" pitchFamily="34" charset="0"/>
                <a:cs typeface="Arial" panose="020B0604020202020204" pitchFamily="34" charset="0"/>
              </a:rPr>
              <a:t>Contain antibacterial components</a:t>
            </a:r>
          </a:p>
          <a:p>
            <a:pPr lvl="1"/>
            <a:r>
              <a:rPr lang="en-CA" dirty="0" smtClean="0">
                <a:latin typeface="Arial" panose="020B0604020202020204" pitchFamily="34" charset="0"/>
                <a:cs typeface="Arial" panose="020B0604020202020204" pitchFamily="34" charset="0"/>
              </a:rPr>
              <a:t>May work synergistically with B-lactam antibiotics to increase effectiveness</a:t>
            </a:r>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846941" y="2761237"/>
            <a:ext cx="3813173" cy="2691652"/>
          </a:xfrm>
          <a:prstGeom prst="rect">
            <a:avLst/>
          </a:prstGeom>
        </p:spPr>
      </p:pic>
    </p:spTree>
    <p:extLst>
      <p:ext uri="{BB962C8B-B14F-4D97-AF65-F5344CB8AC3E}">
        <p14:creationId xmlns:p14="http://schemas.microsoft.com/office/powerpoint/2010/main" val="3586963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Honey</a:t>
            </a:r>
          </a:p>
          <a:p>
            <a:pPr lvl="1"/>
            <a:r>
              <a:rPr lang="en-CA" dirty="0" smtClean="0">
                <a:latin typeface="Arial" panose="020B0604020202020204" pitchFamily="34" charset="0"/>
                <a:cs typeface="Arial" panose="020B0604020202020204" pitchFamily="34" charset="0"/>
              </a:rPr>
              <a:t>High osmolality gives broad antibacterial activity</a:t>
            </a:r>
          </a:p>
          <a:p>
            <a:pPr lvl="1"/>
            <a:r>
              <a:rPr lang="en-CA" dirty="0" smtClean="0">
                <a:latin typeface="Arial" panose="020B0604020202020204" pitchFamily="34" charset="0"/>
                <a:cs typeface="Arial" panose="020B0604020202020204" pitchFamily="34" charset="0"/>
              </a:rPr>
              <a:t>High sugar concentration, low pH and generation of hydrogen peroxides also contribute</a:t>
            </a:r>
          </a:p>
          <a:p>
            <a:pPr lvl="1"/>
            <a:r>
              <a:rPr lang="en-CA" dirty="0" smtClean="0">
                <a:latin typeface="Arial" panose="020B0604020202020204" pitchFamily="34" charset="0"/>
                <a:cs typeface="Arial" panose="020B0604020202020204" pitchFamily="34" charset="0"/>
              </a:rPr>
              <a:t>Shown benefits against P aeruginosa </a:t>
            </a:r>
          </a:p>
        </p:txBody>
      </p:sp>
      <p:pic>
        <p:nvPicPr>
          <p:cNvPr id="6" name="Content Placeholder 5"/>
          <p:cNvPicPr>
            <a:picLocks noGrp="1" noChangeAspect="1"/>
          </p:cNvPicPr>
          <p:nvPr>
            <p:ph sz="half" idx="2"/>
          </p:nvPr>
        </p:nvPicPr>
        <p:blipFill>
          <a:blip r:embed="rId2"/>
          <a:stretch>
            <a:fillRect/>
          </a:stretch>
        </p:blipFill>
        <p:spPr>
          <a:xfrm>
            <a:off x="7302500" y="2796381"/>
            <a:ext cx="2818962" cy="3230964"/>
          </a:xfrm>
          <a:prstGeom prst="rect">
            <a:avLst/>
          </a:prstGeom>
        </p:spPr>
      </p:pic>
    </p:spTree>
    <p:extLst>
      <p:ext uri="{BB962C8B-B14F-4D97-AF65-F5344CB8AC3E}">
        <p14:creationId xmlns:p14="http://schemas.microsoft.com/office/powerpoint/2010/main" val="2288752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Alternative therapies for burns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r>
              <a:rPr lang="en-CA" dirty="0" smtClean="0">
                <a:latin typeface="Arial" panose="020B0604020202020204" pitchFamily="34" charset="0"/>
                <a:cs typeface="Arial" panose="020B0604020202020204" pitchFamily="34" charset="0"/>
              </a:rPr>
              <a:t>Other options</a:t>
            </a:r>
            <a:endParaRPr lang="en-CA" dirty="0">
              <a:latin typeface="Arial" panose="020B0604020202020204" pitchFamily="34" charset="0"/>
              <a:cs typeface="Arial" panose="020B0604020202020204" pitchFamily="34" charset="0"/>
            </a:endParaRPr>
          </a:p>
          <a:p>
            <a:pPr lvl="1"/>
            <a:r>
              <a:rPr lang="en-CA" dirty="0" smtClean="0">
                <a:latin typeface="Arial" panose="020B0604020202020204" pitchFamily="34" charset="0"/>
                <a:cs typeface="Arial" panose="020B0604020202020204" pitchFamily="34" charset="0"/>
              </a:rPr>
              <a:t>Gauze</a:t>
            </a:r>
          </a:p>
          <a:p>
            <a:pPr lvl="1"/>
            <a:r>
              <a:rPr lang="en-CA" dirty="0" smtClean="0">
                <a:latin typeface="Arial" panose="020B0604020202020204" pitchFamily="34" charset="0"/>
                <a:cs typeface="Arial" panose="020B0604020202020204" pitchFamily="34" charset="0"/>
              </a:rPr>
              <a:t>Hydrocolloids</a:t>
            </a:r>
          </a:p>
          <a:p>
            <a:pPr lvl="1"/>
            <a:r>
              <a:rPr lang="en-CA" dirty="0" smtClean="0">
                <a:latin typeface="Arial" panose="020B0604020202020204" pitchFamily="34" charset="0"/>
                <a:cs typeface="Arial" panose="020B0604020202020204" pitchFamily="34" charset="0"/>
              </a:rPr>
              <a:t>Alginates</a:t>
            </a:r>
          </a:p>
          <a:p>
            <a:pPr lvl="1"/>
            <a:r>
              <a:rPr lang="en-CA" dirty="0" smtClean="0">
                <a:latin typeface="Arial" panose="020B0604020202020204" pitchFamily="34" charset="0"/>
                <a:cs typeface="Arial" panose="020B0604020202020204" pitchFamily="34" charset="0"/>
              </a:rPr>
              <a:t>Foams</a:t>
            </a:r>
          </a:p>
          <a:p>
            <a:pPr lvl="1"/>
            <a:r>
              <a:rPr lang="en-CA" dirty="0" smtClean="0">
                <a:latin typeface="Arial" panose="020B0604020202020204" pitchFamily="34" charset="0"/>
                <a:cs typeface="Arial" panose="020B0604020202020204" pitchFamily="34" charset="0"/>
              </a:rPr>
              <a:t>Stem-cell application</a:t>
            </a:r>
          </a:p>
          <a:p>
            <a:pPr lvl="1"/>
            <a:r>
              <a:rPr lang="en-CA" dirty="0" smtClean="0">
                <a:latin typeface="Arial" panose="020B0604020202020204" pitchFamily="34" charset="0"/>
                <a:cs typeface="Arial" panose="020B0604020202020204" pitchFamily="34" charset="0"/>
              </a:rPr>
              <a:t>Tilapia skin</a:t>
            </a:r>
          </a:p>
          <a:p>
            <a:pPr lvl="1"/>
            <a:r>
              <a:rPr lang="en-CA" dirty="0" smtClean="0">
                <a:latin typeface="Arial" panose="020B0604020202020204" pitchFamily="34" charset="0"/>
                <a:cs typeface="Arial" panose="020B0604020202020204" pitchFamily="34" charset="0"/>
              </a:rPr>
              <a:t>Maggot therapy</a:t>
            </a:r>
          </a:p>
          <a:p>
            <a:pPr lvl="1"/>
            <a:r>
              <a:rPr lang="en-CA" dirty="0" smtClean="0">
                <a:latin typeface="Arial" panose="020B0604020202020204" pitchFamily="34" charset="0"/>
                <a:cs typeface="Arial" panose="020B0604020202020204" pitchFamily="34" charset="0"/>
              </a:rPr>
              <a:t>Papaya topical</a:t>
            </a:r>
            <a:endParaRPr lang="en-CA" dirty="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pPr lvl="1"/>
            <a:endParaRPr lang="en-CA"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a:stretch>
            <a:fillRect/>
          </a:stretch>
        </p:blipFill>
        <p:spPr>
          <a:xfrm>
            <a:off x="6349013" y="2765507"/>
            <a:ext cx="4547585" cy="2934966"/>
          </a:xfrm>
          <a:prstGeom prst="rect">
            <a:avLst/>
          </a:prstGeom>
        </p:spPr>
      </p:pic>
    </p:spTree>
    <p:extLst>
      <p:ext uri="{BB962C8B-B14F-4D97-AF65-F5344CB8AC3E}">
        <p14:creationId xmlns:p14="http://schemas.microsoft.com/office/powerpoint/2010/main" val="266978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Signs and Symptoms</a:t>
            </a:r>
            <a:endParaRPr lang="en-CA"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4983448"/>
              </p:ext>
            </p:extLst>
          </p:nvPr>
        </p:nvGraphicFramePr>
        <p:xfrm>
          <a:off x="1811927" y="3290130"/>
          <a:ext cx="8568146" cy="1627094"/>
        </p:xfrm>
        <a:graphic>
          <a:graphicData uri="http://schemas.openxmlformats.org/drawingml/2006/table">
            <a:tbl>
              <a:tblPr firstRow="1" bandRow="1">
                <a:tableStyleId>{5C22544A-7EE6-4342-B048-85BDC9FD1C3A}</a:tableStyleId>
              </a:tblPr>
              <a:tblGrid>
                <a:gridCol w="4284073"/>
                <a:gridCol w="4284073"/>
              </a:tblGrid>
              <a:tr h="6013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Signs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Symptoms</a:t>
                      </a:r>
                      <a:endParaRPr lang="en-CA" dirty="0">
                        <a:latin typeface="Arial" panose="020B0604020202020204" pitchFamily="34" charset="0"/>
                        <a:cs typeface="Arial" panose="020B0604020202020204" pitchFamily="34" charset="0"/>
                      </a:endParaRPr>
                    </a:p>
                  </a:txBody>
                  <a:tcPr/>
                </a:tc>
              </a:tr>
              <a:tr h="477122">
                <a:tc>
                  <a:txBody>
                    <a:bodyPr/>
                    <a:lstStyle/>
                    <a:p>
                      <a:r>
                        <a:rPr lang="en-CA" dirty="0" smtClean="0">
                          <a:latin typeface="Arial" panose="020B0604020202020204" pitchFamily="34" charset="0"/>
                          <a:cs typeface="Arial" panose="020B0604020202020204" pitchFamily="34" charset="0"/>
                        </a:rPr>
                        <a:t>Excess fluid excretion </a:t>
                      </a:r>
                      <a:r>
                        <a:rPr lang="en-CA" sz="1200" dirty="0" smtClean="0">
                          <a:latin typeface="Arial" panose="020B0604020202020204" pitchFamily="34" charset="0"/>
                          <a:cs typeface="Arial" panose="020B0604020202020204" pitchFamily="34" charset="0"/>
                        </a:rPr>
                        <a:t>– Burn exudate</a:t>
                      </a:r>
                      <a:endParaRPr lang="en-CA"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Pain </a:t>
                      </a:r>
                      <a:r>
                        <a:rPr lang="en-CA" sz="1200" dirty="0" smtClean="0">
                          <a:latin typeface="Arial" panose="020B0604020202020204" pitchFamily="34" charset="0"/>
                          <a:cs typeface="Arial" panose="020B0604020202020204" pitchFamily="34" charset="0"/>
                        </a:rPr>
                        <a:t>– at</a:t>
                      </a:r>
                      <a:r>
                        <a:rPr lang="en-CA" sz="1200" baseline="0" dirty="0" smtClean="0">
                          <a:latin typeface="Arial" panose="020B0604020202020204" pitchFamily="34" charset="0"/>
                          <a:cs typeface="Arial" panose="020B0604020202020204" pitchFamily="34" charset="0"/>
                        </a:rPr>
                        <a:t> burn site and infection site</a:t>
                      </a:r>
                      <a:endParaRPr lang="en-CA" dirty="0">
                        <a:latin typeface="Arial" panose="020B0604020202020204" pitchFamily="34" charset="0"/>
                        <a:cs typeface="Arial" panose="020B0604020202020204" pitchFamily="34" charset="0"/>
                      </a:endParaRPr>
                    </a:p>
                  </a:txBody>
                  <a:tcPr/>
                </a:tc>
              </a:tr>
              <a:tr h="477122">
                <a:tc>
                  <a:txBody>
                    <a:bodyPr/>
                    <a:lstStyle/>
                    <a:p>
                      <a:r>
                        <a:rPr lang="en-CA" dirty="0" smtClean="0">
                          <a:latin typeface="Arial" panose="020B0604020202020204" pitchFamily="34" charset="0"/>
                          <a:cs typeface="Arial" panose="020B0604020202020204" pitchFamily="34" charset="0"/>
                        </a:rPr>
                        <a:t>Pus </a:t>
                      </a:r>
                      <a:r>
                        <a:rPr lang="en-CA" sz="1600" dirty="0" smtClean="0">
                          <a:latin typeface="Arial" panose="020B0604020202020204" pitchFamily="34" charset="0"/>
                          <a:cs typeface="Arial" panose="020B0604020202020204" pitchFamily="34" charset="0"/>
                        </a:rPr>
                        <a:t>- </a:t>
                      </a:r>
                      <a:r>
                        <a:rPr lang="en-CA" sz="1100" dirty="0" smtClean="0">
                          <a:latin typeface="Arial" panose="020B0604020202020204" pitchFamily="34" charset="0"/>
                          <a:cs typeface="Arial" panose="020B0604020202020204" pitchFamily="34" charset="0"/>
                        </a:rPr>
                        <a:t>buildup of dead white blood cells</a:t>
                      </a:r>
                      <a:endParaRPr lang="en-CA" sz="1600" dirty="0">
                        <a:latin typeface="Arial" panose="020B0604020202020204" pitchFamily="34" charset="0"/>
                        <a:cs typeface="Arial" panose="020B0604020202020204" pitchFamily="34" charset="0"/>
                      </a:endParaRPr>
                    </a:p>
                  </a:txBody>
                  <a:tcPr/>
                </a:tc>
                <a:tc>
                  <a:txBody>
                    <a:bodyPr/>
                    <a:lstStyle/>
                    <a:p>
                      <a:r>
                        <a:rPr lang="en-CA" dirty="0" smtClean="0">
                          <a:latin typeface="Arial" panose="020B0604020202020204" pitchFamily="34" charset="0"/>
                          <a:cs typeface="Arial" panose="020B0604020202020204" pitchFamily="34" charset="0"/>
                        </a:rPr>
                        <a:t>Insomnia </a:t>
                      </a:r>
                      <a:r>
                        <a:rPr lang="en-CA" sz="1200" dirty="0" smtClean="0">
                          <a:latin typeface="Arial" panose="020B0604020202020204" pitchFamily="34" charset="0"/>
                          <a:cs typeface="Arial" panose="020B0604020202020204" pitchFamily="34" charset="0"/>
                        </a:rPr>
                        <a:t>-</a:t>
                      </a:r>
                      <a:r>
                        <a:rPr lang="en-CA" sz="1200" baseline="0" dirty="0" smtClean="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secondary to infectious symptoms such</a:t>
                      </a:r>
                      <a:r>
                        <a:rPr lang="en-CA" sz="1200" baseline="0" dirty="0" smtClean="0">
                          <a:latin typeface="Arial" panose="020B0604020202020204" pitchFamily="34" charset="0"/>
                          <a:cs typeface="Arial" panose="020B0604020202020204" pitchFamily="34" charset="0"/>
                        </a:rPr>
                        <a:t> pain and discomfort</a:t>
                      </a:r>
                      <a:endParaRPr lang="en-CA"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18980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smtClean="0">
                <a:latin typeface="Arial" panose="020B0604020202020204" pitchFamily="34" charset="0"/>
                <a:cs typeface="Arial" panose="020B0604020202020204" pitchFamily="34" charset="0"/>
              </a:rPr>
              <a:t>Body System – Integumentary System</a:t>
            </a:r>
            <a:endParaRPr lang="en-CA"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295400" y="2556932"/>
            <a:ext cx="8925369" cy="3318936"/>
          </a:xfrm>
        </p:spPr>
        <p:txBody>
          <a:bodyPr>
            <a:normAutofit/>
          </a:bodyPr>
          <a:lstStyle/>
          <a:p>
            <a:r>
              <a:rPr lang="en-CA" sz="1600" dirty="0" smtClean="0">
                <a:latin typeface="Arial" panose="020B0604020202020204" pitchFamily="34" charset="0"/>
                <a:cs typeface="Arial" panose="020B0604020202020204" pitchFamily="34" charset="0"/>
              </a:rPr>
              <a:t>Integumentary System:</a:t>
            </a:r>
          </a:p>
          <a:p>
            <a:pPr lvl="1"/>
            <a:r>
              <a:rPr lang="en-CA" sz="1200" dirty="0">
                <a:latin typeface="Arial" panose="020B0604020202020204" pitchFamily="34" charset="0"/>
                <a:cs typeface="Arial" panose="020B0604020202020204" pitchFamily="34" charset="0"/>
              </a:rPr>
              <a:t>Skin, hair, nails, sebaceous and sweat glands</a:t>
            </a:r>
          </a:p>
          <a:p>
            <a:r>
              <a:rPr lang="en-CA" sz="1600" dirty="0" smtClean="0">
                <a:latin typeface="Arial" panose="020B0604020202020204" pitchFamily="34" charset="0"/>
                <a:cs typeface="Arial" panose="020B0604020202020204" pitchFamily="34" charset="0"/>
              </a:rPr>
              <a:t>Integumentary system functions to maintain:</a:t>
            </a:r>
          </a:p>
          <a:p>
            <a:pPr lvl="1"/>
            <a:r>
              <a:rPr lang="en-CA" sz="1200" dirty="0" smtClean="0">
                <a:latin typeface="Arial" panose="020B0604020202020204" pitchFamily="34" charset="0"/>
                <a:cs typeface="Arial" panose="020B0604020202020204" pitchFamily="34" charset="0"/>
              </a:rPr>
              <a:t>Homeostasis</a:t>
            </a:r>
          </a:p>
          <a:p>
            <a:pPr lvl="1"/>
            <a:r>
              <a:rPr lang="en-CA" sz="1200" dirty="0" smtClean="0">
                <a:latin typeface="Arial" panose="020B0604020202020204" pitchFamily="34" charset="0"/>
                <a:cs typeface="Arial" panose="020B0604020202020204" pitchFamily="34" charset="0"/>
              </a:rPr>
              <a:t>Thermoregulation</a:t>
            </a:r>
          </a:p>
          <a:p>
            <a:pPr lvl="1"/>
            <a:r>
              <a:rPr lang="en-CA" sz="1200" dirty="0" smtClean="0">
                <a:latin typeface="Arial" panose="020B0604020202020204" pitchFamily="34" charset="0"/>
                <a:cs typeface="Arial" panose="020B0604020202020204" pitchFamily="34" charset="0"/>
              </a:rPr>
              <a:t>Transmission of sensation (touch, position, pain, temperature)</a:t>
            </a:r>
          </a:p>
          <a:p>
            <a:pPr lvl="1"/>
            <a:r>
              <a:rPr lang="en-CA" sz="1200" dirty="0" smtClean="0">
                <a:latin typeface="Arial" panose="020B0604020202020204" pitchFamily="34" charset="0"/>
                <a:cs typeface="Arial" panose="020B0604020202020204" pitchFamily="34" charset="0"/>
              </a:rPr>
              <a:t>Protection/barrier to pathogens and injury</a:t>
            </a:r>
          </a:p>
          <a:p>
            <a:pPr lvl="1"/>
            <a:endParaRPr lang="en-CA"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86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Integumentary </a:t>
            </a:r>
            <a:r>
              <a:rPr lang="en-CA" dirty="0" smtClean="0">
                <a:latin typeface="Arial" panose="020B0604020202020204" pitchFamily="34" charset="0"/>
                <a:cs typeface="Arial" panose="020B0604020202020204" pitchFamily="34" charset="0"/>
              </a:rPr>
              <a:t>System - Components</a:t>
            </a:r>
            <a:endParaRPr lang="en-CA" dirty="0"/>
          </a:p>
        </p:txBody>
      </p:sp>
      <p:sp>
        <p:nvSpPr>
          <p:cNvPr id="3" name="Content Placeholder 2"/>
          <p:cNvSpPr>
            <a:spLocks noGrp="1"/>
          </p:cNvSpPr>
          <p:nvPr>
            <p:ph idx="1"/>
          </p:nvPr>
        </p:nvSpPr>
        <p:spPr>
          <a:xfrm>
            <a:off x="1295401" y="2556932"/>
            <a:ext cx="6387268" cy="3318936"/>
          </a:xfrm>
        </p:spPr>
        <p:txBody>
          <a:bodyPr>
            <a:normAutofit/>
          </a:bodyPr>
          <a:lstStyle/>
          <a:p>
            <a:r>
              <a:rPr lang="en-CA" sz="1800" dirty="0" smtClean="0">
                <a:latin typeface="Arial" panose="020B0604020202020204" pitchFamily="34" charset="0"/>
                <a:cs typeface="Arial" panose="020B0604020202020204" pitchFamily="34" charset="0"/>
              </a:rPr>
              <a:t>Epidermis</a:t>
            </a:r>
          </a:p>
          <a:p>
            <a:pPr lvl="1"/>
            <a:r>
              <a:rPr lang="en-CA" sz="1400" dirty="0" smtClean="0">
                <a:latin typeface="Arial" panose="020B0604020202020204" pitchFamily="34" charset="0"/>
                <a:cs typeface="Arial" panose="020B0604020202020204" pitchFamily="34" charset="0"/>
              </a:rPr>
              <a:t>Outermost layer</a:t>
            </a:r>
          </a:p>
          <a:p>
            <a:pPr lvl="1"/>
            <a:r>
              <a:rPr lang="en-CA" sz="1400" dirty="0" smtClean="0">
                <a:latin typeface="Arial" panose="020B0604020202020204" pitchFamily="34" charset="0"/>
                <a:cs typeface="Arial" panose="020B0604020202020204" pitchFamily="34" charset="0"/>
              </a:rPr>
              <a:t>Primary barrier to external stimuli and pathogens</a:t>
            </a:r>
          </a:p>
          <a:p>
            <a:pPr lvl="1"/>
            <a:r>
              <a:rPr lang="en-CA" sz="1400" dirty="0" smtClean="0">
                <a:latin typeface="Arial" panose="020B0604020202020204" pitchFamily="34" charset="0"/>
                <a:cs typeface="Arial" panose="020B0604020202020204" pitchFamily="34" charset="0"/>
              </a:rPr>
              <a:t>Contains host response cells e.g. epithelial cells, keratinocytes, Langerhans cells</a:t>
            </a:r>
          </a:p>
          <a:p>
            <a:r>
              <a:rPr lang="en-CA" sz="1800" dirty="0" smtClean="0">
                <a:latin typeface="Arial" panose="020B0604020202020204" pitchFamily="34" charset="0"/>
                <a:cs typeface="Arial" panose="020B0604020202020204" pitchFamily="34" charset="0"/>
              </a:rPr>
              <a:t>Dermis</a:t>
            </a:r>
          </a:p>
          <a:p>
            <a:pPr lvl="1"/>
            <a:r>
              <a:rPr lang="en-CA" sz="1400" dirty="0" smtClean="0">
                <a:latin typeface="Arial" panose="020B0604020202020204" pitchFamily="34" charset="0"/>
                <a:cs typeface="Arial" panose="020B0604020202020204" pitchFamily="34" charset="0"/>
              </a:rPr>
              <a:t>Below epidermis</a:t>
            </a:r>
          </a:p>
          <a:p>
            <a:pPr lvl="1"/>
            <a:r>
              <a:rPr lang="en-CA" sz="1400" dirty="0" smtClean="0">
                <a:latin typeface="Arial" panose="020B0604020202020204" pitchFamily="34" charset="0"/>
                <a:cs typeface="Arial" panose="020B0604020202020204" pitchFamily="34" charset="0"/>
              </a:rPr>
              <a:t>Contain nerve endings, lymphatic and blood vessels</a:t>
            </a:r>
          </a:p>
          <a:p>
            <a:pPr lvl="1"/>
            <a:r>
              <a:rPr lang="en-CA" sz="1400" dirty="0" smtClean="0">
                <a:latin typeface="Arial" panose="020B0604020202020204" pitchFamily="34" charset="0"/>
                <a:cs typeface="Arial" panose="020B0604020202020204" pitchFamily="34" charset="0"/>
              </a:rPr>
              <a:t>Important for innate immunity – contain mast cells, macrophages </a:t>
            </a:r>
          </a:p>
        </p:txBody>
      </p:sp>
      <p:pic>
        <p:nvPicPr>
          <p:cNvPr id="4" name="Picture 3"/>
          <p:cNvPicPr>
            <a:picLocks noChangeAspect="1"/>
          </p:cNvPicPr>
          <p:nvPr/>
        </p:nvPicPr>
        <p:blipFill>
          <a:blip r:embed="rId2"/>
          <a:stretch>
            <a:fillRect/>
          </a:stretch>
        </p:blipFill>
        <p:spPr>
          <a:xfrm>
            <a:off x="7357930" y="2709015"/>
            <a:ext cx="3986568" cy="2971169"/>
          </a:xfrm>
          <a:prstGeom prst="rect">
            <a:avLst/>
          </a:prstGeom>
        </p:spPr>
      </p:pic>
    </p:spTree>
    <p:extLst>
      <p:ext uri="{BB962C8B-B14F-4D97-AF65-F5344CB8AC3E}">
        <p14:creationId xmlns:p14="http://schemas.microsoft.com/office/powerpoint/2010/main" val="151722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Arial" panose="020B0604020202020204" pitchFamily="34" charset="0"/>
                <a:cs typeface="Arial" panose="020B0604020202020204" pitchFamily="34" charset="0"/>
              </a:rPr>
              <a:t>Disturbance to the integumentary system: </a:t>
            </a:r>
            <a:r>
              <a:rPr lang="en-CA" sz="3200" b="1" dirty="0" smtClean="0">
                <a:latin typeface="Arial" panose="020B0604020202020204" pitchFamily="34" charset="0"/>
                <a:cs typeface="Arial" panose="020B0604020202020204" pitchFamily="34" charset="0"/>
              </a:rPr>
              <a:t>Burns</a:t>
            </a:r>
            <a:r>
              <a:rPr lang="en-CA" sz="3200" dirty="0" smtClean="0">
                <a:latin typeface="Arial" panose="020B0604020202020204" pitchFamily="34" charset="0"/>
                <a:cs typeface="Arial" panose="020B0604020202020204" pitchFamily="34" charset="0"/>
              </a:rPr>
              <a:t> </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95401" y="2556932"/>
            <a:ext cx="5900158" cy="3318936"/>
          </a:xfrm>
        </p:spPr>
        <p:txBody>
          <a:bodyPr>
            <a:normAutofit/>
          </a:bodyPr>
          <a:lstStyle/>
          <a:p>
            <a:r>
              <a:rPr lang="en-CA" sz="1800" dirty="0" smtClean="0">
                <a:latin typeface="Arial" panose="020B0604020202020204" pitchFamily="34" charset="0"/>
                <a:cs typeface="Arial" panose="020B0604020202020204" pitchFamily="34" charset="0"/>
              </a:rPr>
              <a:t>Deep second-degree burns destroy epidermis </a:t>
            </a:r>
          </a:p>
          <a:p>
            <a:pPr lvl="1"/>
            <a:r>
              <a:rPr lang="en-CA" sz="1400" dirty="0" smtClean="0">
                <a:latin typeface="Arial" panose="020B0604020202020204" pitchFamily="34" charset="0"/>
                <a:cs typeface="Arial" panose="020B0604020202020204" pitchFamily="34" charset="0"/>
              </a:rPr>
              <a:t>Which acts as a primary barrier to pathogens</a:t>
            </a:r>
          </a:p>
          <a:p>
            <a:pPr lvl="1"/>
            <a:r>
              <a:rPr lang="en-CA" sz="1400" dirty="0" smtClean="0">
                <a:latin typeface="Arial" panose="020B0604020202020204" pitchFamily="34" charset="0"/>
                <a:cs typeface="Arial" panose="020B0604020202020204" pitchFamily="34" charset="0"/>
              </a:rPr>
              <a:t>Loss of Langerhans cells – dampened immune response</a:t>
            </a:r>
          </a:p>
          <a:p>
            <a:pPr lvl="1"/>
            <a:r>
              <a:rPr lang="en-CA" sz="1400" dirty="0">
                <a:latin typeface="Arial" panose="020B0604020202020204" pitchFamily="34" charset="0"/>
                <a:cs typeface="Arial" panose="020B0604020202020204" pitchFamily="34" charset="0"/>
              </a:rPr>
              <a:t>Risk of P aeruginosa colonization </a:t>
            </a:r>
            <a:r>
              <a:rPr lang="en-CA" sz="1400" dirty="0" smtClean="0">
                <a:latin typeface="Arial" panose="020B0604020202020204" pitchFamily="34" charset="0"/>
                <a:cs typeface="Arial" panose="020B0604020202020204" pitchFamily="34" charset="0"/>
              </a:rPr>
              <a:t>increases</a:t>
            </a:r>
          </a:p>
          <a:p>
            <a:r>
              <a:rPr lang="en-CA" sz="1800" dirty="0" smtClean="0">
                <a:latin typeface="Arial" panose="020B0604020202020204" pitchFamily="34" charset="0"/>
                <a:cs typeface="Arial" panose="020B0604020202020204" pitchFamily="34" charset="0"/>
              </a:rPr>
              <a:t>Compromised blood flow</a:t>
            </a:r>
          </a:p>
          <a:p>
            <a:pPr lvl="1"/>
            <a:r>
              <a:rPr lang="en-CA" sz="1400" dirty="0" smtClean="0">
                <a:latin typeface="Arial" panose="020B0604020202020204" pitchFamily="34" charset="0"/>
                <a:cs typeface="Arial" panose="020B0604020202020204" pitchFamily="34" charset="0"/>
              </a:rPr>
              <a:t>Delayed healing and increased risk of bacterial infections </a:t>
            </a:r>
          </a:p>
        </p:txBody>
      </p:sp>
      <p:pic>
        <p:nvPicPr>
          <p:cNvPr id="4" name="Picture 3"/>
          <p:cNvPicPr>
            <a:picLocks noChangeAspect="1"/>
          </p:cNvPicPr>
          <p:nvPr/>
        </p:nvPicPr>
        <p:blipFill>
          <a:blip r:embed="rId2"/>
          <a:stretch>
            <a:fillRect/>
          </a:stretch>
        </p:blipFill>
        <p:spPr>
          <a:xfrm>
            <a:off x="7545357" y="2489942"/>
            <a:ext cx="2809875" cy="3638550"/>
          </a:xfrm>
          <a:prstGeom prst="rect">
            <a:avLst/>
          </a:prstGeom>
        </p:spPr>
      </p:pic>
    </p:spTree>
    <p:extLst>
      <p:ext uri="{BB962C8B-B14F-4D97-AF65-F5344CB8AC3E}">
        <p14:creationId xmlns:p14="http://schemas.microsoft.com/office/powerpoint/2010/main" val="269866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Disturbance to the </a:t>
            </a:r>
            <a:r>
              <a:rPr lang="en-CA" sz="3200" dirty="0" smtClean="0">
                <a:latin typeface="Arial" panose="020B0604020202020204" pitchFamily="34" charset="0"/>
                <a:cs typeface="Arial" panose="020B0604020202020204" pitchFamily="34" charset="0"/>
              </a:rPr>
              <a:t>immune </a:t>
            </a:r>
            <a:r>
              <a:rPr lang="en-CA" sz="3200" dirty="0">
                <a:latin typeface="Arial" panose="020B0604020202020204" pitchFamily="34" charset="0"/>
                <a:cs typeface="Arial" panose="020B0604020202020204" pitchFamily="34" charset="0"/>
              </a:rPr>
              <a:t>system: </a:t>
            </a:r>
            <a:r>
              <a:rPr lang="en-CA" sz="3200" b="1" dirty="0" smtClean="0">
                <a:latin typeface="Arial" panose="020B0604020202020204" pitchFamily="34" charset="0"/>
                <a:cs typeface="Arial" panose="020B0604020202020204" pitchFamily="34" charset="0"/>
              </a:rPr>
              <a:t>Burns</a:t>
            </a:r>
            <a:endParaRPr lang="en-CA" sz="3200" b="1" dirty="0"/>
          </a:p>
        </p:txBody>
      </p:sp>
      <p:sp>
        <p:nvSpPr>
          <p:cNvPr id="4" name="Content Placeholder 3"/>
          <p:cNvSpPr>
            <a:spLocks noGrp="1"/>
          </p:cNvSpPr>
          <p:nvPr>
            <p:ph sz="half" idx="1"/>
          </p:nvPr>
        </p:nvSpPr>
        <p:spPr/>
        <p:txBody>
          <a:bodyPr>
            <a:noAutofit/>
          </a:bodyPr>
          <a:lstStyle/>
          <a:p>
            <a:r>
              <a:rPr lang="en-CA" sz="1800" dirty="0" smtClean="0">
                <a:latin typeface="Arial" panose="020B0604020202020204" pitchFamily="34" charset="0"/>
                <a:cs typeface="Arial" panose="020B0604020202020204" pitchFamily="34" charset="0"/>
              </a:rPr>
              <a:t>Innate Immune:</a:t>
            </a:r>
          </a:p>
          <a:p>
            <a:pPr lvl="1"/>
            <a:r>
              <a:rPr lang="en-CA" sz="1600" dirty="0" smtClean="0">
                <a:latin typeface="Arial" panose="020B0604020202020204" pitchFamily="34" charset="0"/>
                <a:cs typeface="Arial" panose="020B0604020202020204" pitchFamily="34" charset="0"/>
              </a:rPr>
              <a:t>Diminished activation and activity of macrophages &amp; natural killer cells (NKC)</a:t>
            </a:r>
          </a:p>
          <a:p>
            <a:pPr lvl="1"/>
            <a:endParaRPr lang="en-CA" sz="1600" dirty="0">
              <a:latin typeface="Arial" panose="020B0604020202020204" pitchFamily="34" charset="0"/>
              <a:cs typeface="Arial" panose="020B0604020202020204" pitchFamily="34" charset="0"/>
            </a:endParaRPr>
          </a:p>
          <a:p>
            <a:pPr lvl="1"/>
            <a:endParaRPr lang="en-CA" sz="1600" dirty="0" smtClean="0">
              <a:latin typeface="Arial" panose="020B0604020202020204" pitchFamily="34" charset="0"/>
              <a:cs typeface="Arial" panose="020B0604020202020204" pitchFamily="34" charset="0"/>
            </a:endParaRPr>
          </a:p>
          <a:p>
            <a:r>
              <a:rPr lang="en-CA" sz="1800" dirty="0" smtClean="0">
                <a:latin typeface="Arial" panose="020B0604020202020204" pitchFamily="34" charset="0"/>
                <a:cs typeface="Arial" panose="020B0604020202020204" pitchFamily="34" charset="0"/>
              </a:rPr>
              <a:t>Complement Cascade</a:t>
            </a:r>
          </a:p>
          <a:p>
            <a:pPr lvl="1"/>
            <a:r>
              <a:rPr lang="en-CA" sz="1600" dirty="0" smtClean="0">
                <a:latin typeface="Arial" panose="020B0604020202020204" pitchFamily="34" charset="0"/>
                <a:cs typeface="Arial" panose="020B0604020202020204" pitchFamily="34" charset="0"/>
              </a:rPr>
              <a:t>May depress alternative pathway</a:t>
            </a:r>
          </a:p>
          <a:p>
            <a:pPr lvl="1"/>
            <a:r>
              <a:rPr lang="en-CA" sz="1600" dirty="0" smtClean="0">
                <a:latin typeface="Arial" panose="020B0604020202020204" pitchFamily="34" charset="0"/>
                <a:cs typeface="Arial" panose="020B0604020202020204" pitchFamily="34" charset="0"/>
              </a:rPr>
              <a:t>Leads to excessive C3a &amp; C5a </a:t>
            </a:r>
            <a:r>
              <a:rPr lang="en-CA" sz="1600" dirty="0" smtClean="0">
                <a:latin typeface="Arial" panose="020B0604020202020204" pitchFamily="34" charset="0"/>
                <a:cs typeface="Arial" panose="020B0604020202020204" pitchFamily="34" charset="0"/>
                <a:sym typeface="Wingdings" panose="05000000000000000000" pitchFamily="2" charset="2"/>
              </a:rPr>
              <a:t> alters blood pressure and leukocyte functions</a:t>
            </a:r>
            <a:endParaRPr lang="en-CA" sz="16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p:txBody>
          <a:bodyPr>
            <a:normAutofit lnSpcReduction="10000"/>
          </a:bodyPr>
          <a:lstStyle/>
          <a:p>
            <a:r>
              <a:rPr lang="en-CA" sz="1800" dirty="0" smtClean="0">
                <a:latin typeface="Arial" panose="020B0604020202020204" pitchFamily="34" charset="0"/>
                <a:cs typeface="Arial" panose="020B0604020202020204" pitchFamily="34" charset="0"/>
              </a:rPr>
              <a:t>T-cell lymphocytes</a:t>
            </a:r>
          </a:p>
          <a:p>
            <a:pPr lvl="1"/>
            <a:r>
              <a:rPr lang="en-CA" sz="1600" dirty="0" smtClean="0">
                <a:latin typeface="Arial" panose="020B0604020202020204" pitchFamily="34" charset="0"/>
                <a:cs typeface="Arial" panose="020B0604020202020204" pitchFamily="34" charset="0"/>
              </a:rPr>
              <a:t>Significant reduction of T-cell proliferation &amp; functions</a:t>
            </a:r>
          </a:p>
          <a:p>
            <a:pPr lvl="1"/>
            <a:r>
              <a:rPr lang="en-CA" sz="1600" dirty="0" smtClean="0">
                <a:latin typeface="Arial" panose="020B0604020202020204" pitchFamily="34" charset="0"/>
                <a:cs typeface="Arial" panose="020B0604020202020204" pitchFamily="34" charset="0"/>
              </a:rPr>
              <a:t>Notably, there is marked reduction of CD4+ T-helper cells</a:t>
            </a:r>
          </a:p>
          <a:p>
            <a:pPr lvl="1"/>
            <a:endParaRPr lang="en-CA" sz="1600" dirty="0" smtClean="0">
              <a:latin typeface="Arial" panose="020B0604020202020204" pitchFamily="34" charset="0"/>
              <a:cs typeface="Arial" panose="020B0604020202020204" pitchFamily="34" charset="0"/>
            </a:endParaRPr>
          </a:p>
          <a:p>
            <a:r>
              <a:rPr lang="en-CA" sz="1800" dirty="0" smtClean="0">
                <a:latin typeface="Arial" panose="020B0604020202020204" pitchFamily="34" charset="0"/>
                <a:cs typeface="Arial" panose="020B0604020202020204" pitchFamily="34" charset="0"/>
              </a:rPr>
              <a:t>Other effects</a:t>
            </a:r>
          </a:p>
          <a:p>
            <a:pPr lvl="1"/>
            <a:r>
              <a:rPr lang="en-CA" sz="1400" dirty="0" smtClean="0">
                <a:latin typeface="Arial" panose="020B0604020202020204" pitchFamily="34" charset="0"/>
                <a:cs typeface="Arial" panose="020B0604020202020204" pitchFamily="34" charset="0"/>
              </a:rPr>
              <a:t>May lead to immunosuppressive factors against cell-mediated immune activity </a:t>
            </a:r>
          </a:p>
          <a:p>
            <a:pPr lvl="1"/>
            <a:r>
              <a:rPr lang="en-CA" sz="1400" dirty="0" smtClean="0">
                <a:latin typeface="Arial" panose="020B0604020202020204" pitchFamily="34" charset="0"/>
                <a:cs typeface="Arial" panose="020B0604020202020204" pitchFamily="34" charset="0"/>
              </a:rPr>
              <a:t>Reduced IgG</a:t>
            </a:r>
          </a:p>
          <a:p>
            <a:endParaRPr lang="en-C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54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latin typeface="Arial" panose="020B0604020202020204" pitchFamily="34" charset="0"/>
                <a:cs typeface="Arial" panose="020B0604020202020204" pitchFamily="34" charset="0"/>
              </a:rPr>
              <a:t>Disturbance to the </a:t>
            </a:r>
            <a:r>
              <a:rPr lang="en-CA" sz="3200" dirty="0" smtClean="0">
                <a:latin typeface="Arial" panose="020B0604020202020204" pitchFamily="34" charset="0"/>
                <a:cs typeface="Arial" panose="020B0604020202020204" pitchFamily="34" charset="0"/>
              </a:rPr>
              <a:t>immune &amp; integumentary </a:t>
            </a:r>
            <a:r>
              <a:rPr lang="en-CA" sz="3200" dirty="0">
                <a:latin typeface="Arial" panose="020B0604020202020204" pitchFamily="34" charset="0"/>
                <a:cs typeface="Arial" panose="020B0604020202020204" pitchFamily="34" charset="0"/>
              </a:rPr>
              <a:t>system: </a:t>
            </a:r>
            <a:r>
              <a:rPr lang="en-CA" sz="3200" b="1" dirty="0" smtClean="0">
                <a:latin typeface="Arial" panose="020B0604020202020204" pitchFamily="34" charset="0"/>
                <a:cs typeface="Arial" panose="020B0604020202020204" pitchFamily="34" charset="0"/>
              </a:rPr>
              <a:t>Infection</a:t>
            </a:r>
            <a:r>
              <a:rPr lang="en-CA" sz="3200" dirty="0" smtClean="0">
                <a:latin typeface="Arial" panose="020B0604020202020204" pitchFamily="34" charset="0"/>
                <a:cs typeface="Arial" panose="020B0604020202020204" pitchFamily="34" charset="0"/>
              </a:rPr>
              <a:t> </a:t>
            </a:r>
            <a:endParaRPr lang="en-CA" sz="3200" dirty="0"/>
          </a:p>
        </p:txBody>
      </p:sp>
      <p:sp>
        <p:nvSpPr>
          <p:cNvPr id="3" name="Content Placeholder 2"/>
          <p:cNvSpPr>
            <a:spLocks noGrp="1"/>
          </p:cNvSpPr>
          <p:nvPr>
            <p:ph sz="half" idx="1"/>
          </p:nvPr>
        </p:nvSpPr>
        <p:spPr/>
        <p:txBody>
          <a:bodyPr>
            <a:normAutofit/>
          </a:bodyPr>
          <a:lstStyle/>
          <a:p>
            <a:r>
              <a:rPr lang="en-CA" dirty="0" smtClean="0">
                <a:latin typeface="Arial" panose="020B0604020202020204" pitchFamily="34" charset="0"/>
                <a:cs typeface="Arial" panose="020B0604020202020204" pitchFamily="34" charset="0"/>
              </a:rPr>
              <a:t>Biofilm formation:</a:t>
            </a:r>
          </a:p>
          <a:p>
            <a:pPr lvl="1"/>
            <a:r>
              <a:rPr lang="en-CA" dirty="0" smtClean="0">
                <a:latin typeface="Arial" panose="020B0604020202020204" pitchFamily="34" charset="0"/>
                <a:cs typeface="Arial" panose="020B0604020202020204" pitchFamily="34" charset="0"/>
              </a:rPr>
              <a:t>Provides protection against immune system </a:t>
            </a:r>
            <a:r>
              <a:rPr lang="en-CA" dirty="0" smtClean="0">
                <a:latin typeface="Arial" panose="020B0604020202020204" pitchFamily="34" charset="0"/>
                <a:cs typeface="Arial" panose="020B0604020202020204" pitchFamily="34" charset="0"/>
                <a:sym typeface="Wingdings" panose="05000000000000000000" pitchFamily="2" charset="2"/>
              </a:rPr>
              <a:t> Reduced phagocytosis &amp; oxidative response</a:t>
            </a:r>
          </a:p>
          <a:p>
            <a:pPr lvl="1"/>
            <a:r>
              <a:rPr lang="en-CA" dirty="0" smtClean="0">
                <a:latin typeface="Arial" panose="020B0604020202020204" pitchFamily="34" charset="0"/>
                <a:cs typeface="Arial" panose="020B0604020202020204" pitchFamily="34" charset="0"/>
                <a:sym typeface="Wingdings" panose="05000000000000000000" pitchFamily="2" charset="2"/>
              </a:rPr>
              <a:t>Prevents healing of skin</a:t>
            </a:r>
          </a:p>
          <a:p>
            <a:pPr lvl="1"/>
            <a:r>
              <a:rPr lang="en-CA" dirty="0" smtClean="0">
                <a:latin typeface="Arial" panose="020B0604020202020204" pitchFamily="34" charset="0"/>
                <a:cs typeface="Arial" panose="020B0604020202020204" pitchFamily="34" charset="0"/>
                <a:sym typeface="Wingdings" panose="05000000000000000000" pitchFamily="2" charset="2"/>
              </a:rPr>
              <a:t>Prolongs inflammation of tissues </a:t>
            </a:r>
            <a:endParaRPr lang="en-CA"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249824" y="2664612"/>
            <a:ext cx="4735948" cy="3101544"/>
          </a:xfrm>
          <a:prstGeom prst="rect">
            <a:avLst/>
          </a:prstGeom>
        </p:spPr>
      </p:pic>
    </p:spTree>
    <p:extLst>
      <p:ext uri="{BB962C8B-B14F-4D97-AF65-F5344CB8AC3E}">
        <p14:creationId xmlns:p14="http://schemas.microsoft.com/office/powerpoint/2010/main" val="3364516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260</TotalTime>
  <Words>1235</Words>
  <Application>Microsoft Office PowerPoint</Application>
  <PresentationFormat>Widescreen</PresentationFormat>
  <Paragraphs>210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新細明體</vt:lpstr>
      <vt:lpstr>Arial</vt:lpstr>
      <vt:lpstr>Garamond</vt:lpstr>
      <vt:lpstr>Wingdings</vt:lpstr>
      <vt:lpstr>Organic</vt:lpstr>
      <vt:lpstr>Body Systems –  P aeruginosa infection</vt:lpstr>
      <vt:lpstr>Case</vt:lpstr>
      <vt:lpstr>Signs vs Symptoms</vt:lpstr>
      <vt:lpstr>Signs and Symptoms</vt:lpstr>
      <vt:lpstr>Body System – Integumentary System</vt:lpstr>
      <vt:lpstr>Integumentary System - Components</vt:lpstr>
      <vt:lpstr>Disturbance to the integumentary system: Burns </vt:lpstr>
      <vt:lpstr>Disturbance to the immune system: Burns</vt:lpstr>
      <vt:lpstr>Disturbance to the immune &amp; integumentary system: Infection </vt:lpstr>
      <vt:lpstr>Disturbance to the immune &amp; integumentary system: Infection </vt:lpstr>
      <vt:lpstr>Management of the infection</vt:lpstr>
      <vt:lpstr>Process of infection treatment</vt:lpstr>
      <vt:lpstr>Empirical treatment for P aeruginosa</vt:lpstr>
      <vt:lpstr>Antibiotic Mechanisms</vt:lpstr>
      <vt:lpstr>Antibiotic Resistance Mechanisms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lpstr>Alternative therapies for burns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Systems –  P aeruginosa infection</dc:title>
  <dc:creator>Kendrew Leung</dc:creator>
  <cp:lastModifiedBy>Kendrew Leung</cp:lastModifiedBy>
  <cp:revision>19</cp:revision>
  <dcterms:created xsi:type="dcterms:W3CDTF">2018-02-13T00:47:20Z</dcterms:created>
  <dcterms:modified xsi:type="dcterms:W3CDTF">2018-02-17T19:49:15Z</dcterms:modified>
</cp:coreProperties>
</file>