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72" r:id="rId5"/>
    <p:sldId id="259" r:id="rId6"/>
    <p:sldId id="269" r:id="rId7"/>
    <p:sldId id="270" r:id="rId8"/>
    <p:sldId id="271" r:id="rId9"/>
    <p:sldId id="261" r:id="rId10"/>
    <p:sldId id="262" r:id="rId11"/>
    <p:sldId id="268" r:id="rId12"/>
    <p:sldId id="263" r:id="rId13"/>
    <p:sldId id="267" r:id="rId14"/>
    <p:sldId id="258" r:id="rId15"/>
    <p:sldId id="273" r:id="rId16"/>
    <p:sldId id="260" r:id="rId17"/>
    <p:sldId id="266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15" autoAdjust="0"/>
    <p:restoredTop sz="94660"/>
  </p:normalViewPr>
  <p:slideViewPr>
    <p:cSldViewPr snapToGrid="0">
      <p:cViewPr>
        <p:scale>
          <a:sx n="60" d="100"/>
          <a:sy n="60" d="100"/>
        </p:scale>
        <p:origin x="4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Bacterial Pathogenesis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Case 4 Summary</a:t>
            </a:r>
          </a:p>
          <a:p>
            <a:r>
              <a:rPr lang="en-CA" dirty="0"/>
              <a:t>Created by Christy Hui</a:t>
            </a:r>
          </a:p>
        </p:txBody>
      </p:sp>
    </p:spTree>
    <p:extLst>
      <p:ext uri="{BB962C8B-B14F-4D97-AF65-F5344CB8AC3E}">
        <p14:creationId xmlns:p14="http://schemas.microsoft.com/office/powerpoint/2010/main" val="338257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Urinary Tract Infection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n-CA" dirty="0"/>
              <a:t>E. coli is spread to the urethra where its Type I fimbriae binds to galactose disaccharides on the urethral epithelial cells and red blood cells</a:t>
            </a:r>
          </a:p>
          <a:p>
            <a:pPr lvl="1"/>
            <a:r>
              <a:rPr lang="en-CA" dirty="0"/>
              <a:t>The fimbriae is known to enhance bacterial persistence and promote inflammatory responses</a:t>
            </a:r>
          </a:p>
          <a:p>
            <a:r>
              <a:rPr lang="en-CA" dirty="0"/>
              <a:t>K antigens of E. coli are capsular antigens that mediate colonization by preventing complement from binding to bacterial surface</a:t>
            </a:r>
          </a:p>
        </p:txBody>
      </p:sp>
    </p:spTree>
    <p:extLst>
      <p:ext uri="{BB962C8B-B14F-4D97-AF65-F5344CB8AC3E}">
        <p14:creationId xmlns:p14="http://schemas.microsoft.com/office/powerpoint/2010/main" val="251927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89" y="263691"/>
            <a:ext cx="8135353" cy="64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1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Meningitis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 coli becomes disseminated and invades the meninges</a:t>
            </a:r>
          </a:p>
          <a:p>
            <a:r>
              <a:rPr lang="en-CA" dirty="0"/>
              <a:t>K-1 antigens inhibit phagocytosis by preventing opsonisation</a:t>
            </a:r>
          </a:p>
          <a:p>
            <a:pPr lvl="1"/>
            <a:r>
              <a:rPr lang="en-CA" dirty="0"/>
              <a:t>Allowing the bacteria to multiply and invade host cells, thus invoking a proinflammatory response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390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Damage to the Host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1917"/>
            <a:ext cx="9509403" cy="4549446"/>
          </a:xfrm>
        </p:spPr>
        <p:txBody>
          <a:bodyPr/>
          <a:lstStyle/>
          <a:p>
            <a:r>
              <a:rPr lang="en-CA" dirty="0"/>
              <a:t>Direct damage to the host is mediated by Shiga toxins (</a:t>
            </a:r>
            <a:r>
              <a:rPr lang="en-CA" dirty="0" err="1"/>
              <a:t>Stx</a:t>
            </a:r>
            <a:r>
              <a:rPr lang="en-CA" dirty="0"/>
              <a:t>), causing haemorrhagic colitis</a:t>
            </a:r>
          </a:p>
          <a:p>
            <a:r>
              <a:rPr lang="en-CA" dirty="0" err="1"/>
              <a:t>Stx</a:t>
            </a:r>
            <a:r>
              <a:rPr lang="en-CA" dirty="0"/>
              <a:t> initiates an inflammatory response in the gut lining at the recto-anal junction</a:t>
            </a:r>
          </a:p>
          <a:p>
            <a:pPr lvl="1"/>
            <a:r>
              <a:rPr lang="en-CA" dirty="0"/>
              <a:t>This causes hemorrhage and edema in the lamina </a:t>
            </a:r>
            <a:r>
              <a:rPr lang="en-CA" dirty="0" err="1"/>
              <a:t>propria</a:t>
            </a:r>
            <a:endParaRPr lang="en-CA" dirty="0"/>
          </a:p>
          <a:p>
            <a:pPr lvl="1"/>
            <a:r>
              <a:rPr lang="en-CA" dirty="0"/>
              <a:t>Bloody diarrhea is caused by the necrosis of gut tissue and neutrophil infiltration</a:t>
            </a:r>
          </a:p>
          <a:p>
            <a:r>
              <a:rPr lang="en-CA" dirty="0"/>
              <a:t>The infection can become disseminated into the kidneys</a:t>
            </a:r>
          </a:p>
          <a:p>
            <a:pPr lvl="1"/>
            <a:r>
              <a:rPr lang="en-CA" dirty="0"/>
              <a:t>The renal endothelium has large amounts of Gb3, a glycolipid receptor for </a:t>
            </a:r>
            <a:r>
              <a:rPr lang="en-CA" dirty="0" err="1"/>
              <a:t>Stx</a:t>
            </a:r>
            <a:endParaRPr lang="en-CA" dirty="0"/>
          </a:p>
          <a:p>
            <a:r>
              <a:rPr lang="en-CA" dirty="0" err="1"/>
              <a:t>Stx</a:t>
            </a:r>
            <a:r>
              <a:rPr lang="en-CA" dirty="0"/>
              <a:t> induces apoptosis of the epithelial cells, causing blood to leak into the urinary space</a:t>
            </a:r>
          </a:p>
          <a:p>
            <a:pPr lvl="1"/>
            <a:r>
              <a:rPr lang="en-CA" dirty="0"/>
              <a:t>This may lead to hemolytic-uremic syndrome (HUS)</a:t>
            </a:r>
          </a:p>
          <a:p>
            <a:pPr lvl="1"/>
            <a:r>
              <a:rPr lang="en-CA" dirty="0"/>
              <a:t>In more severe cases, HUS may lead to acute renal failure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943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Campylobacter </a:t>
            </a:r>
            <a:r>
              <a:rPr lang="en-CA" i="1" dirty="0" err="1"/>
              <a:t>jejuni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Gram negative, spiral-shaped bacteria</a:t>
            </a:r>
          </a:p>
          <a:p>
            <a:r>
              <a:rPr lang="en-CA" dirty="0"/>
              <a:t>Commonly found in most parts of the world</a:t>
            </a:r>
          </a:p>
          <a:p>
            <a:r>
              <a:rPr lang="en-CA" dirty="0"/>
              <a:t>Colonizes the intestinal tracts of humans and animals</a:t>
            </a:r>
          </a:p>
          <a:p>
            <a:r>
              <a:rPr lang="en-CA" dirty="0"/>
              <a:t>Capable of causing gastrointestinal diseases, including bloody diarrhea</a:t>
            </a:r>
          </a:p>
          <a:p>
            <a:r>
              <a:rPr lang="en-CA" dirty="0"/>
              <a:t>Symptoms can occur after the consumption of contaminated poultry or unpasteurized dairy product 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9600"/>
            <a:ext cx="2692067" cy="22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085"/>
            <a:ext cx="8596668" cy="4485278"/>
          </a:xfrm>
        </p:spPr>
        <p:txBody>
          <a:bodyPr/>
          <a:lstStyle/>
          <a:p>
            <a:r>
              <a:rPr lang="en-CA" dirty="0"/>
              <a:t>C. </a:t>
            </a:r>
            <a:r>
              <a:rPr lang="en-CA" dirty="0" err="1"/>
              <a:t>jejuni</a:t>
            </a:r>
            <a:r>
              <a:rPr lang="en-CA" dirty="0"/>
              <a:t> has a flagella that contains a basal body, hook, and filament</a:t>
            </a:r>
          </a:p>
          <a:p>
            <a:pPr lvl="1"/>
            <a:r>
              <a:rPr lang="en-CA" dirty="0"/>
              <a:t>The filament has two proteins: </a:t>
            </a:r>
            <a:r>
              <a:rPr lang="en-CA" dirty="0" err="1"/>
              <a:t>flaA</a:t>
            </a:r>
            <a:r>
              <a:rPr lang="en-CA" dirty="0"/>
              <a:t> and flab that help the bacteria arrive at appropriate host cells</a:t>
            </a:r>
          </a:p>
          <a:p>
            <a:r>
              <a:rPr lang="en-CA" dirty="0"/>
              <a:t>Uses chemotaxis for motility</a:t>
            </a:r>
          </a:p>
          <a:p>
            <a:pPr lvl="1"/>
            <a:r>
              <a:rPr lang="en-CA" dirty="0"/>
              <a:t>They are attracted to mucins, fructose, serine, pyruvate, several other </a:t>
            </a:r>
            <a:r>
              <a:rPr lang="en-CA" dirty="0" err="1"/>
              <a:t>chemoattractants</a:t>
            </a:r>
            <a:endParaRPr lang="en-CA" dirty="0"/>
          </a:p>
          <a:p>
            <a:r>
              <a:rPr lang="en-CA" dirty="0"/>
              <a:t>Uses bacterial polysaccharide capsule to evade host immune system</a:t>
            </a:r>
          </a:p>
          <a:p>
            <a:r>
              <a:rPr lang="en-CA" dirty="0" err="1"/>
              <a:t>Siderophore</a:t>
            </a:r>
            <a:r>
              <a:rPr lang="en-CA" dirty="0"/>
              <a:t> allows C. </a:t>
            </a:r>
            <a:r>
              <a:rPr lang="en-CA" dirty="0" err="1"/>
              <a:t>jejuni</a:t>
            </a:r>
            <a:r>
              <a:rPr lang="en-CA" dirty="0"/>
              <a:t> to acquire iron outside of host cells to promote growth</a:t>
            </a:r>
          </a:p>
        </p:txBody>
      </p:sp>
    </p:spTree>
    <p:extLst>
      <p:ext uri="{BB962C8B-B14F-4D97-AF65-F5344CB8AC3E}">
        <p14:creationId xmlns:p14="http://schemas.microsoft.com/office/powerpoint/2010/main" val="207125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3347"/>
            <a:ext cx="8596668" cy="1320800"/>
          </a:xfrm>
        </p:spPr>
        <p:txBody>
          <a:bodyPr/>
          <a:lstStyle/>
          <a:p>
            <a:r>
              <a:rPr lang="en-CA" dirty="0"/>
              <a:t>Entry of </a:t>
            </a:r>
            <a:r>
              <a:rPr lang="en-CA" i="1" dirty="0"/>
              <a:t>C. </a:t>
            </a:r>
            <a:r>
              <a:rPr lang="en-CA" i="1" dirty="0" err="1"/>
              <a:t>jejuni</a:t>
            </a:r>
            <a:endParaRPr lang="en-CA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347"/>
            <a:ext cx="8596668" cy="5328653"/>
          </a:xfrm>
        </p:spPr>
        <p:txBody>
          <a:bodyPr>
            <a:normAutofit/>
          </a:bodyPr>
          <a:lstStyle/>
          <a:p>
            <a:r>
              <a:rPr lang="en-CA" dirty="0"/>
              <a:t>A superficial antigen, PEB1, is a major </a:t>
            </a:r>
            <a:r>
              <a:rPr lang="en-CA" dirty="0" err="1"/>
              <a:t>adhesin</a:t>
            </a:r>
            <a:r>
              <a:rPr lang="en-CA" dirty="0"/>
              <a:t> used in intestinal colonization</a:t>
            </a:r>
          </a:p>
          <a:p>
            <a:r>
              <a:rPr lang="en-CA" dirty="0"/>
              <a:t>Protein </a:t>
            </a:r>
            <a:r>
              <a:rPr lang="en-CA" dirty="0" err="1"/>
              <a:t>adhesins</a:t>
            </a:r>
            <a:r>
              <a:rPr lang="en-CA" dirty="0"/>
              <a:t> include </a:t>
            </a:r>
            <a:r>
              <a:rPr lang="en-CA" dirty="0" err="1"/>
              <a:t>CadF</a:t>
            </a:r>
            <a:r>
              <a:rPr lang="en-CA" dirty="0"/>
              <a:t>, </a:t>
            </a:r>
            <a:r>
              <a:rPr lang="en-CA" dirty="0" err="1"/>
              <a:t>FlpA</a:t>
            </a:r>
            <a:r>
              <a:rPr lang="en-CA" dirty="0"/>
              <a:t> and </a:t>
            </a:r>
            <a:r>
              <a:rPr lang="en-CA" dirty="0" err="1"/>
              <a:t>JlpA</a:t>
            </a:r>
            <a:r>
              <a:rPr lang="en-CA" dirty="0"/>
              <a:t> , bind to </a:t>
            </a:r>
            <a:r>
              <a:rPr lang="en-CA" dirty="0" err="1"/>
              <a:t>Fn</a:t>
            </a:r>
            <a:r>
              <a:rPr lang="en-CA" dirty="0"/>
              <a:t> glycoprotein receptors (</a:t>
            </a:r>
            <a:r>
              <a:rPr lang="en-CA" dirty="0" err="1"/>
              <a:t>CadF</a:t>
            </a:r>
            <a:r>
              <a:rPr lang="en-CA" dirty="0"/>
              <a:t>, </a:t>
            </a:r>
            <a:r>
              <a:rPr lang="en-CA" dirty="0" err="1"/>
              <a:t>FlpA</a:t>
            </a:r>
            <a:r>
              <a:rPr lang="en-CA" dirty="0"/>
              <a:t>) and HSP90 host cell receptors (</a:t>
            </a:r>
            <a:r>
              <a:rPr lang="en-CA" dirty="0" err="1"/>
              <a:t>JlpA</a:t>
            </a:r>
            <a:r>
              <a:rPr lang="en-CA" dirty="0"/>
              <a:t>)</a:t>
            </a:r>
          </a:p>
          <a:p>
            <a:r>
              <a:rPr lang="en-CA" dirty="0" err="1"/>
              <a:t>CadF</a:t>
            </a:r>
            <a:r>
              <a:rPr lang="en-CA" dirty="0"/>
              <a:t> binds to host cell fibronectin and the membrane fraction so INT-407; they are crucial in mediating adherence</a:t>
            </a:r>
          </a:p>
          <a:p>
            <a:r>
              <a:rPr lang="en-CA" dirty="0"/>
              <a:t>Also works with </a:t>
            </a:r>
            <a:r>
              <a:rPr lang="en-CA" dirty="0" err="1"/>
              <a:t>FlpA</a:t>
            </a:r>
            <a:r>
              <a:rPr lang="en-CA" dirty="0"/>
              <a:t> to target fibronectin for adherence and invasion</a:t>
            </a:r>
          </a:p>
          <a:p>
            <a:r>
              <a:rPr lang="en-CA" dirty="0" err="1"/>
              <a:t>Peb</a:t>
            </a:r>
            <a:r>
              <a:rPr lang="en-CA" dirty="0"/>
              <a:t> proteins are found on the bacterial membrane; they have major immunogenic properties </a:t>
            </a:r>
          </a:p>
          <a:p>
            <a:pPr lvl="1"/>
            <a:r>
              <a:rPr lang="en-CA" dirty="0"/>
              <a:t>Peb1 can bind to aspartate and glutamic acid, using them for pathogen colonization</a:t>
            </a:r>
          </a:p>
          <a:p>
            <a:pPr lvl="1"/>
            <a:r>
              <a:rPr lang="en-CA" dirty="0"/>
              <a:t>Peb4 helps export bacterial protein to the outer membrane</a:t>
            </a:r>
          </a:p>
          <a:p>
            <a:r>
              <a:rPr lang="en-CA" dirty="0" err="1"/>
              <a:t>KpsE</a:t>
            </a:r>
            <a:r>
              <a:rPr lang="en-CA" dirty="0"/>
              <a:t> and </a:t>
            </a:r>
            <a:r>
              <a:rPr lang="en-CA" dirty="0" err="1"/>
              <a:t>KpsM</a:t>
            </a:r>
            <a:r>
              <a:rPr lang="en-CA" dirty="0"/>
              <a:t> help produce the capsule that is implicated in invasion and colonization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4697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6" y="0"/>
            <a:ext cx="6807368" cy="687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82336"/>
            <a:ext cx="8596668" cy="1320800"/>
          </a:xfrm>
        </p:spPr>
        <p:txBody>
          <a:bodyPr/>
          <a:lstStyle/>
          <a:p>
            <a:r>
              <a:rPr lang="en-CA" dirty="0"/>
              <a:t>Multiplication &amp;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347537"/>
            <a:ext cx="9300855" cy="5094879"/>
          </a:xfrm>
        </p:spPr>
        <p:txBody>
          <a:bodyPr>
            <a:normAutofit lnSpcReduction="10000"/>
          </a:bodyPr>
          <a:lstStyle/>
          <a:p>
            <a:r>
              <a:rPr lang="en-CA" i="1" dirty="0"/>
              <a:t>C. </a:t>
            </a:r>
            <a:r>
              <a:rPr lang="en-CA" i="1" dirty="0" err="1"/>
              <a:t>jejuni</a:t>
            </a:r>
            <a:r>
              <a:rPr lang="en-CA" dirty="0"/>
              <a:t> is capable of existing in an extracellular or intracellular state</a:t>
            </a:r>
          </a:p>
          <a:p>
            <a:pPr lvl="1"/>
            <a:r>
              <a:rPr lang="en-CA" dirty="0"/>
              <a:t>They can survive in host epithelial cells</a:t>
            </a:r>
          </a:p>
          <a:p>
            <a:r>
              <a:rPr lang="en-CA" dirty="0"/>
              <a:t>The bacteria forms a vesicle, called Campylobacter </a:t>
            </a:r>
            <a:r>
              <a:rPr lang="en-CA" dirty="0" err="1"/>
              <a:t>jejuni</a:t>
            </a:r>
            <a:r>
              <a:rPr lang="en-CA" dirty="0"/>
              <a:t>-containing vesicle</a:t>
            </a:r>
          </a:p>
          <a:p>
            <a:pPr lvl="1"/>
            <a:r>
              <a:rPr lang="en-CA" dirty="0"/>
              <a:t>Prevents bacteria from being degraded in the cell lysosome</a:t>
            </a:r>
          </a:p>
          <a:p>
            <a:r>
              <a:rPr lang="en-CA" dirty="0"/>
              <a:t>The spread of </a:t>
            </a:r>
            <a:r>
              <a:rPr lang="en-CA" i="1" dirty="0"/>
              <a:t>C. </a:t>
            </a:r>
            <a:r>
              <a:rPr lang="en-CA" i="1" dirty="0" err="1"/>
              <a:t>jejuni</a:t>
            </a:r>
            <a:r>
              <a:rPr lang="en-CA" dirty="0"/>
              <a:t> can cause </a:t>
            </a:r>
            <a:r>
              <a:rPr lang="en-CA" u="sng" dirty="0"/>
              <a:t>pancreatitis</a:t>
            </a:r>
            <a:r>
              <a:rPr lang="en-CA" dirty="0"/>
              <a:t>, </a:t>
            </a:r>
            <a:r>
              <a:rPr lang="en-CA" u="sng" dirty="0"/>
              <a:t>peritonitis</a:t>
            </a:r>
            <a:r>
              <a:rPr lang="en-CA" dirty="0"/>
              <a:t>, and </a:t>
            </a:r>
            <a:r>
              <a:rPr lang="en-CA" u="sng" dirty="0"/>
              <a:t>cholecystitis</a:t>
            </a:r>
          </a:p>
          <a:p>
            <a:r>
              <a:rPr lang="en-CA" dirty="0"/>
              <a:t>Binds to </a:t>
            </a:r>
            <a:r>
              <a:rPr lang="en-CA" dirty="0" err="1"/>
              <a:t>Fn</a:t>
            </a:r>
            <a:r>
              <a:rPr lang="en-CA" dirty="0"/>
              <a:t>, a glycoprotein in extracellular matrix of epithelial cells</a:t>
            </a:r>
          </a:p>
          <a:p>
            <a:pPr lvl="1"/>
            <a:r>
              <a:rPr lang="en-CA" dirty="0"/>
              <a:t>This causes host cell invasion and colonization; although mechanism of entry is still unclear</a:t>
            </a:r>
          </a:p>
          <a:p>
            <a:r>
              <a:rPr lang="en-CA" dirty="0"/>
              <a:t>Invasion antigen B (</a:t>
            </a:r>
            <a:r>
              <a:rPr lang="en-CA" dirty="0" err="1"/>
              <a:t>CiaB</a:t>
            </a:r>
            <a:r>
              <a:rPr lang="en-CA" dirty="0"/>
              <a:t>) increases the intracellular bacterial presence in host cells</a:t>
            </a:r>
          </a:p>
          <a:p>
            <a:pPr lvl="1"/>
            <a:r>
              <a:rPr lang="en-CA" dirty="0" err="1"/>
              <a:t>CiaC</a:t>
            </a:r>
            <a:r>
              <a:rPr lang="en-CA" dirty="0"/>
              <a:t> and </a:t>
            </a:r>
            <a:r>
              <a:rPr lang="en-CA" dirty="0" err="1"/>
              <a:t>CiaI</a:t>
            </a:r>
            <a:r>
              <a:rPr lang="en-CA" dirty="0"/>
              <a:t> are also responsible for invasion and intracellular survival respectively</a:t>
            </a:r>
          </a:p>
          <a:p>
            <a:r>
              <a:rPr lang="en-CA" dirty="0"/>
              <a:t>Infection may spread outside of the intestines</a:t>
            </a:r>
          </a:p>
          <a:p>
            <a:pPr lvl="1"/>
            <a:r>
              <a:rPr lang="en-CA" dirty="0"/>
              <a:t>Endocarditis, septic arthritis and osteomyelitis may occur</a:t>
            </a:r>
          </a:p>
          <a:p>
            <a:r>
              <a:rPr lang="en-CA" dirty="0"/>
              <a:t>Patients may acquire Guillain-Barre syndrome, an autoimmune disease where the immune system attacks the peripheral nervous system causing prickly sensations on the skin.</a:t>
            </a:r>
          </a:p>
        </p:txBody>
      </p:sp>
    </p:spTree>
    <p:extLst>
      <p:ext uri="{BB962C8B-B14F-4D97-AF65-F5344CB8AC3E}">
        <p14:creationId xmlns:p14="http://schemas.microsoft.com/office/powerpoint/2010/main" val="3102206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6884"/>
            <a:ext cx="8596668" cy="1320800"/>
          </a:xfrm>
        </p:spPr>
        <p:txBody>
          <a:bodyPr/>
          <a:lstStyle/>
          <a:p>
            <a:r>
              <a:rPr lang="en-CA" dirty="0"/>
              <a:t>Damage to Host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3368"/>
            <a:ext cx="8596668" cy="4973053"/>
          </a:xfrm>
        </p:spPr>
        <p:txBody>
          <a:bodyPr>
            <a:normAutofit/>
          </a:bodyPr>
          <a:lstStyle/>
          <a:p>
            <a:r>
              <a:rPr lang="en-CA" dirty="0"/>
              <a:t>Campylobacter infection stimulates an inflammatory response. </a:t>
            </a:r>
          </a:p>
          <a:p>
            <a:pPr lvl="1"/>
            <a:r>
              <a:rPr lang="en-CA" dirty="0"/>
              <a:t>Blood vessels in the surrounding area becomes dilated and neutrophils are recruited to the site.</a:t>
            </a:r>
          </a:p>
          <a:p>
            <a:pPr lvl="1"/>
            <a:r>
              <a:rPr lang="en-CA" dirty="0"/>
              <a:t>Recruited mast cells and basophils release histamine-containing granules that further aggravates vasodilation</a:t>
            </a:r>
          </a:p>
          <a:p>
            <a:r>
              <a:rPr lang="en-CA" dirty="0"/>
              <a:t>Inflammation in the GI tract can cause bloody diarrhea and abdominal cramping consistent with gastroenteritis</a:t>
            </a:r>
          </a:p>
          <a:p>
            <a:r>
              <a:rPr lang="en-CA" dirty="0"/>
              <a:t>C. </a:t>
            </a:r>
            <a:r>
              <a:rPr lang="en-CA" dirty="0" err="1"/>
              <a:t>jejuni</a:t>
            </a:r>
            <a:r>
              <a:rPr lang="en-CA" dirty="0"/>
              <a:t> causes damage to the host through </a:t>
            </a:r>
            <a:r>
              <a:rPr lang="en-CA" dirty="0" err="1"/>
              <a:t>cytolethal</a:t>
            </a:r>
            <a:r>
              <a:rPr lang="en-CA" dirty="0"/>
              <a:t> distending toxin (</a:t>
            </a:r>
            <a:r>
              <a:rPr lang="en-CA" dirty="0" err="1"/>
              <a:t>Cdt</a:t>
            </a:r>
            <a:r>
              <a:rPr lang="en-CA" dirty="0"/>
              <a:t>)</a:t>
            </a:r>
          </a:p>
          <a:p>
            <a:pPr lvl="1"/>
            <a:r>
              <a:rPr lang="en-CA" dirty="0"/>
              <a:t>There are 3 subunits: </a:t>
            </a:r>
            <a:r>
              <a:rPr lang="en-CA" dirty="0" err="1"/>
              <a:t>CdtA</a:t>
            </a:r>
            <a:r>
              <a:rPr lang="en-CA" dirty="0"/>
              <a:t>, </a:t>
            </a:r>
            <a:r>
              <a:rPr lang="en-CA" dirty="0" err="1"/>
              <a:t>CdtB</a:t>
            </a:r>
            <a:r>
              <a:rPr lang="en-CA" dirty="0"/>
              <a:t>, </a:t>
            </a:r>
            <a:r>
              <a:rPr lang="en-CA" dirty="0" err="1"/>
              <a:t>CdtC</a:t>
            </a:r>
            <a:endParaRPr lang="en-CA" dirty="0"/>
          </a:p>
          <a:p>
            <a:r>
              <a:rPr lang="en-CA" dirty="0" err="1"/>
              <a:t>CdtB</a:t>
            </a:r>
            <a:r>
              <a:rPr lang="en-CA" dirty="0"/>
              <a:t> is the active component that act as a nuclease and enters the host nucleus to create double stranded cuts in the DNA</a:t>
            </a:r>
          </a:p>
          <a:p>
            <a:pPr lvl="1"/>
            <a:r>
              <a:rPr lang="en-CA" dirty="0" err="1"/>
              <a:t>CdtB</a:t>
            </a:r>
            <a:r>
              <a:rPr lang="en-CA" dirty="0"/>
              <a:t> also terminates the growth 2 phase in host cells and induces host cell apoptosis by accumulation</a:t>
            </a:r>
          </a:p>
          <a:p>
            <a:endParaRPr lang="en-CA" dirty="0"/>
          </a:p>
          <a:p>
            <a:pPr lvl="1"/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622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6884"/>
            <a:ext cx="8596668" cy="1320800"/>
          </a:xfrm>
        </p:spPr>
        <p:txBody>
          <a:bodyPr/>
          <a:lstStyle/>
          <a:p>
            <a:r>
              <a:rPr lang="en-CA" dirty="0"/>
              <a:t>Foodborne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90864"/>
            <a:ext cx="8596668" cy="5767136"/>
          </a:xfrm>
        </p:spPr>
        <p:txBody>
          <a:bodyPr>
            <a:normAutofit lnSpcReduction="10000"/>
          </a:bodyPr>
          <a:lstStyle/>
          <a:p>
            <a:r>
              <a:rPr lang="en-CA" dirty="0"/>
              <a:t>Foodborne pathogens enter the human host by consumption of contaminated food-products</a:t>
            </a:r>
          </a:p>
          <a:p>
            <a:pPr lvl="1"/>
            <a:r>
              <a:rPr lang="en-CA" dirty="0"/>
              <a:t>Due to shedding of bacteria in animal feces </a:t>
            </a:r>
          </a:p>
          <a:p>
            <a:r>
              <a:rPr lang="en-CA" dirty="0"/>
              <a:t>Colonization and invasion of digestive mucosal lining requires the bypass of the acidic environment and mucosal surface</a:t>
            </a:r>
          </a:p>
          <a:p>
            <a:pPr lvl="1"/>
            <a:r>
              <a:rPr lang="en-CA" dirty="0"/>
              <a:t>The mucosa is comprised of three layers: epithelium, lamina </a:t>
            </a:r>
            <a:r>
              <a:rPr lang="en-CA" dirty="0" err="1"/>
              <a:t>propria</a:t>
            </a:r>
            <a:r>
              <a:rPr lang="en-CA" dirty="0"/>
              <a:t>, and a thin layer of smooth muscles</a:t>
            </a:r>
          </a:p>
          <a:p>
            <a:r>
              <a:rPr lang="en-CA" dirty="0"/>
              <a:t>Bacteria produces proteases that target host mucins that are responsible for limiting colonization and invasion of foreign pathogens</a:t>
            </a:r>
          </a:p>
          <a:p>
            <a:pPr lvl="1"/>
            <a:r>
              <a:rPr lang="en-CA" dirty="0"/>
              <a:t>They may also use locomotive structures such as the flagellum or be resistant to antimicrobial products</a:t>
            </a:r>
          </a:p>
          <a:p>
            <a:r>
              <a:rPr lang="en-CA" dirty="0"/>
              <a:t>Utilize and outcompete host cells for resources within the intestinal lumen</a:t>
            </a:r>
          </a:p>
          <a:p>
            <a:r>
              <a:rPr lang="en-CA" dirty="0"/>
              <a:t>Many bacteria replicate intracellularly, thus host cell invasion is a key component of inducing virulence factors.</a:t>
            </a:r>
          </a:p>
          <a:p>
            <a:r>
              <a:rPr lang="en-CA" dirty="0"/>
              <a:t>Some employ adhesion mechanisms such as </a:t>
            </a:r>
            <a:r>
              <a:rPr lang="en-CA" dirty="0" err="1"/>
              <a:t>adhesins</a:t>
            </a:r>
            <a:r>
              <a:rPr lang="en-CA" dirty="0"/>
              <a:t>, pili, biofilm formation</a:t>
            </a:r>
          </a:p>
          <a:p>
            <a:pPr lvl="1"/>
            <a:r>
              <a:rPr lang="en-CA" dirty="0"/>
              <a:t>Biofilms form a protected micro-environment against harsh conditions, they allow growth and replication of bacteria which overtime can become more resistant to host defence mechanism and antibiotics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879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Escherichia coli </a:t>
            </a:r>
            <a:r>
              <a:rPr lang="en-CA" dirty="0"/>
              <a:t>O157:H7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Gram negative, rod shaped facultative anaerobe</a:t>
            </a:r>
          </a:p>
          <a:p>
            <a:r>
              <a:rPr lang="en-CA" dirty="0"/>
              <a:t>Colonizes the intestinal tract of humans and animals</a:t>
            </a:r>
          </a:p>
          <a:p>
            <a:r>
              <a:rPr lang="en-CA" dirty="0"/>
              <a:t>Commonly found all over the world</a:t>
            </a:r>
          </a:p>
          <a:p>
            <a:r>
              <a:rPr lang="en-CA" dirty="0"/>
              <a:t>Infects all ages, but the young, elder and </a:t>
            </a:r>
            <a:r>
              <a:rPr lang="en-CA" dirty="0" err="1"/>
              <a:t>immuo</a:t>
            </a:r>
            <a:r>
              <a:rPr lang="en-CA" dirty="0"/>
              <a:t>-compromised are at higher risk for more severe symptoms</a:t>
            </a:r>
          </a:p>
          <a:p>
            <a:r>
              <a:rPr lang="en-CA" dirty="0"/>
              <a:t>Bacteria is spread when cross contamination between infected water, soil or animal feces and food occurs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52" y="132598"/>
            <a:ext cx="238125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2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31495"/>
            <a:ext cx="8596668" cy="4709868"/>
          </a:xfrm>
        </p:spPr>
        <p:txBody>
          <a:bodyPr/>
          <a:lstStyle/>
          <a:p>
            <a:r>
              <a:rPr lang="en-CA" dirty="0"/>
              <a:t>E. coli O157:H7 is able to survive in aerobic or anaerobic conditions</a:t>
            </a:r>
          </a:p>
          <a:p>
            <a:r>
              <a:rPr lang="en-CA" dirty="0"/>
              <a:t>In anaerobic conditions, the bacteria can undergo fermentation, using nitric oxide or fumarate as final electron acceptors</a:t>
            </a:r>
          </a:p>
          <a:p>
            <a:r>
              <a:rPr lang="en-CA" dirty="0"/>
              <a:t>They are able to survive in acidic conditions by using at least four different acid resistance (AR) systems</a:t>
            </a:r>
          </a:p>
          <a:p>
            <a:pPr lvl="1"/>
            <a:r>
              <a:rPr lang="en-CA" dirty="0"/>
              <a:t>AR1 uses the alternative sigma factor </a:t>
            </a:r>
            <a:r>
              <a:rPr lang="en-CA" dirty="0" err="1"/>
              <a:t>RpoS</a:t>
            </a:r>
            <a:r>
              <a:rPr lang="en-CA" dirty="0"/>
              <a:t> and cyclic AMP receptor protein CRP</a:t>
            </a:r>
          </a:p>
          <a:p>
            <a:pPr lvl="1"/>
            <a:r>
              <a:rPr lang="en-CA" dirty="0"/>
              <a:t>AR2 requires extracellular glutamate to be expressed at a pH of 2</a:t>
            </a:r>
          </a:p>
          <a:p>
            <a:pPr lvl="1"/>
            <a:r>
              <a:rPr lang="en-CA" dirty="0"/>
              <a:t>AR3 uses arginine and AR4 uses lysine</a:t>
            </a:r>
          </a:p>
          <a:p>
            <a:r>
              <a:rPr lang="en-CA" dirty="0"/>
              <a:t>They have a DNA plasmid, pO157 that gives rise to proteins such as haemolysin, metalloprotease, catalase-peroxidase and serine protease</a:t>
            </a:r>
          </a:p>
          <a:p>
            <a:pPr lvl="1"/>
            <a:r>
              <a:rPr lang="en-CA" dirty="0"/>
              <a:t>Catalase-peroxidase aids in the host colonization by reducing oxidative stress</a:t>
            </a:r>
          </a:p>
          <a:p>
            <a:pPr lvl="1"/>
            <a:r>
              <a:rPr lang="en-CA" dirty="0"/>
              <a:t>Other protein functions are not well elucidated</a:t>
            </a:r>
          </a:p>
          <a:p>
            <a:pPr lvl="1"/>
            <a:endParaRPr lang="en-CA" dirty="0"/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158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Entry of </a:t>
            </a:r>
            <a:r>
              <a:rPr lang="en-CA" i="1" dirty="0"/>
              <a:t>E. coli </a:t>
            </a:r>
            <a:r>
              <a:rPr lang="en-CA" dirty="0"/>
              <a:t>O157:H7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70778"/>
            <a:ext cx="8915845" cy="5074401"/>
          </a:xfrm>
        </p:spPr>
        <p:txBody>
          <a:bodyPr>
            <a:normAutofit/>
          </a:bodyPr>
          <a:lstStyle/>
          <a:p>
            <a:r>
              <a:rPr lang="en-CA" dirty="0"/>
              <a:t>E. coli O157:H7 is able to bypass the acidic environment of the gut by a </a:t>
            </a:r>
            <a:r>
              <a:rPr lang="en-CA" dirty="0" err="1"/>
              <a:t>SdiA</a:t>
            </a:r>
            <a:r>
              <a:rPr lang="en-CA" dirty="0"/>
              <a:t> environmental sensor</a:t>
            </a:r>
          </a:p>
          <a:p>
            <a:r>
              <a:rPr lang="en-CA" dirty="0"/>
              <a:t>Pili or fimbria allows the bacteria to colonize the intestinal mucosa</a:t>
            </a:r>
          </a:p>
          <a:p>
            <a:r>
              <a:rPr lang="en-CA" dirty="0"/>
              <a:t>Shiga toxin producing E. coli (STEC) has pili that act as ligands that bind to specific carbohydrate receptors on the epithelial cell surfaces in the gut</a:t>
            </a:r>
          </a:p>
          <a:p>
            <a:pPr lvl="1"/>
            <a:r>
              <a:rPr lang="en-CA" dirty="0"/>
              <a:t>Known as colonization-factor antigens (CFAs)</a:t>
            </a:r>
          </a:p>
          <a:p>
            <a:r>
              <a:rPr lang="en-CA" dirty="0"/>
              <a:t>E. coli has </a:t>
            </a:r>
            <a:r>
              <a:rPr lang="en-CA" dirty="0" err="1"/>
              <a:t>adhesins</a:t>
            </a:r>
            <a:r>
              <a:rPr lang="en-CA" dirty="0"/>
              <a:t> BFP and </a:t>
            </a:r>
            <a:r>
              <a:rPr lang="en-CA" dirty="0" err="1"/>
              <a:t>EspA</a:t>
            </a:r>
            <a:r>
              <a:rPr lang="en-CA" dirty="0"/>
              <a:t> that are capable of activating the T3SS secretion system when bound</a:t>
            </a:r>
          </a:p>
          <a:p>
            <a:pPr lvl="1"/>
            <a:r>
              <a:rPr lang="en-CA" dirty="0"/>
              <a:t>Forms attaching/effacing (A/E2) lesions in the gut lining</a:t>
            </a:r>
          </a:p>
          <a:p>
            <a:pPr lvl="2"/>
            <a:r>
              <a:rPr lang="en-CA" dirty="0"/>
              <a:t>Changes the epithelial cell morphology and cytoskeletal structure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189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567234"/>
            <a:ext cx="8880809" cy="55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0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895" y="1363580"/>
            <a:ext cx="8632318" cy="5143004"/>
          </a:xfrm>
        </p:spPr>
        <p:txBody>
          <a:bodyPr/>
          <a:lstStyle/>
          <a:p>
            <a:r>
              <a:rPr lang="en-CA" dirty="0"/>
              <a:t>The bacteria injects an effector, </a:t>
            </a:r>
            <a:r>
              <a:rPr lang="en-CA" dirty="0" err="1"/>
              <a:t>Tir</a:t>
            </a:r>
            <a:r>
              <a:rPr lang="en-CA" dirty="0"/>
              <a:t>, into the host plasma membrane that acts an “anchor” for pathogenic surface proteins, known as intimin</a:t>
            </a:r>
          </a:p>
          <a:p>
            <a:pPr lvl="1"/>
            <a:r>
              <a:rPr lang="en-CA" dirty="0"/>
              <a:t>Once bound, it recruits host cell cytoskeleton regulators such as N-WASP and actin-related protein</a:t>
            </a:r>
          </a:p>
          <a:p>
            <a:pPr lvl="2"/>
            <a:r>
              <a:rPr lang="en-CA" dirty="0"/>
              <a:t>They remodel the actin cytoskeleton, causing the retraction of hots cell microvilli and creation of a flattened pedestal surface under the bacterium</a:t>
            </a:r>
          </a:p>
          <a:p>
            <a:r>
              <a:rPr lang="en-CA" dirty="0"/>
              <a:t>Mutation of </a:t>
            </a:r>
            <a:r>
              <a:rPr lang="en-CA" dirty="0" err="1"/>
              <a:t>Tir</a:t>
            </a:r>
            <a:r>
              <a:rPr lang="en-CA" dirty="0"/>
              <a:t>/intimin complex results in virulent strains</a:t>
            </a:r>
          </a:p>
          <a:p>
            <a:r>
              <a:rPr lang="en-CA" dirty="0"/>
              <a:t>E. coli also has plasmid-encoded invasion factors that invade the mucosal lining</a:t>
            </a:r>
          </a:p>
          <a:p>
            <a:pPr lvl="1"/>
            <a:r>
              <a:rPr lang="en-CA" dirty="0"/>
              <a:t>Encoding cytotoxic enterotoxins induces tissue damage in colonization sites</a:t>
            </a:r>
          </a:p>
          <a:p>
            <a:pPr lvl="1"/>
            <a:r>
              <a:rPr lang="en-CA" dirty="0"/>
              <a:t>DNA encoded enterotoxins can induce the secretion of water and electrolytes that allow bacterial colonization</a:t>
            </a:r>
          </a:p>
          <a:p>
            <a:pPr lvl="2"/>
            <a:r>
              <a:rPr lang="en-CA" dirty="0"/>
              <a:t>Results in watery diarrhea in host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585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Pedestal formation by EPEC and EHEC pathogenic E. co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90" y="737937"/>
            <a:ext cx="8544997" cy="52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9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Multiplication &amp;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 coli infections can be limited to mucosal surfaces, but it can also spread throughout the body</a:t>
            </a:r>
          </a:p>
          <a:p>
            <a:pPr lvl="1"/>
            <a:r>
              <a:rPr lang="en-CA" dirty="0"/>
              <a:t>Presented in 3 clinical manifestations: </a:t>
            </a:r>
            <a:r>
              <a:rPr lang="en-CA" u="sng" dirty="0"/>
              <a:t>diarrheal disease</a:t>
            </a:r>
            <a:r>
              <a:rPr lang="en-CA" dirty="0"/>
              <a:t>, </a:t>
            </a:r>
            <a:r>
              <a:rPr lang="en-CA" u="sng" dirty="0"/>
              <a:t>urinary tract infection </a:t>
            </a:r>
            <a:r>
              <a:rPr lang="en-CA" dirty="0"/>
              <a:t>and </a:t>
            </a:r>
            <a:r>
              <a:rPr lang="en-CA" u="sng" dirty="0"/>
              <a:t>meningitis</a:t>
            </a:r>
          </a:p>
          <a:p>
            <a:r>
              <a:rPr lang="en-CA" dirty="0"/>
              <a:t>The bacteria is able to cross mucosal lining via M cells</a:t>
            </a:r>
          </a:p>
          <a:p>
            <a:pPr lvl="1"/>
            <a:r>
              <a:rPr lang="en-CA" i="1" dirty="0"/>
              <a:t>E. coli </a:t>
            </a:r>
            <a:r>
              <a:rPr lang="en-CA" dirty="0"/>
              <a:t>is taken up by macrophages, but they have virulence factors that allow them to survive phagocytosis</a:t>
            </a:r>
          </a:p>
          <a:p>
            <a:pPr lvl="1"/>
            <a:r>
              <a:rPr lang="en-CA" dirty="0"/>
              <a:t>They can multiply and induce host cell death</a:t>
            </a:r>
          </a:p>
          <a:p>
            <a:r>
              <a:rPr lang="en-CA" dirty="0"/>
              <a:t>The lysed macrophage will release endotoxins and Shiga toxin that spread to other tissues via the bloodstream, resulting in secondary sites of infections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32235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1388</TotalTime>
  <Words>1414</Words>
  <Application>Microsoft Office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Bacterial Pathogenesis</vt:lpstr>
      <vt:lpstr>Foodborne Pathogens</vt:lpstr>
      <vt:lpstr>Escherichia coli O157:H7</vt:lpstr>
      <vt:lpstr>PowerPoint Presentation</vt:lpstr>
      <vt:lpstr>Entry of E. coli O157:H7</vt:lpstr>
      <vt:lpstr>PowerPoint Presentation</vt:lpstr>
      <vt:lpstr>PowerPoint Presentation</vt:lpstr>
      <vt:lpstr>PowerPoint Presentation</vt:lpstr>
      <vt:lpstr>Multiplication &amp; Spread</vt:lpstr>
      <vt:lpstr>Urinary Tract Infection</vt:lpstr>
      <vt:lpstr>PowerPoint Presentation</vt:lpstr>
      <vt:lpstr>Meningitis</vt:lpstr>
      <vt:lpstr>Damage to the Host </vt:lpstr>
      <vt:lpstr>Campylobacter jejuni</vt:lpstr>
      <vt:lpstr>PowerPoint Presentation</vt:lpstr>
      <vt:lpstr>Entry of C. jejuni</vt:lpstr>
      <vt:lpstr>PowerPoint Presentation</vt:lpstr>
      <vt:lpstr>Multiplication &amp; Spread</vt:lpstr>
      <vt:lpstr>Damage to Host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Bacterial Pathogenesis</dc:title>
  <dc:creator>Christy Hui</dc:creator>
  <cp:lastModifiedBy>Christy Hui</cp:lastModifiedBy>
  <cp:revision>37</cp:revision>
  <dcterms:created xsi:type="dcterms:W3CDTF">2017-04-06T00:01:39Z</dcterms:created>
  <dcterms:modified xsi:type="dcterms:W3CDTF">2017-04-06T23:10:24Z</dcterms:modified>
</cp:coreProperties>
</file>