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E226C8-E105-984F-8C07-3AAF365B1C2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7"/>
            <p14:sldId id="264"/>
            <p14:sldId id="265"/>
            <p14:sldId id="266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2F2"/>
    <a:srgbClr val="00085B"/>
    <a:srgbClr val="000836"/>
    <a:srgbClr val="889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17-01-27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17-01-27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28EAFA9-7502-42D3-9B79-C38E938C236F}" type="datetimeFigureOut">
              <a:rPr lang="en-US" smtClean="0"/>
              <a:t>17-01-27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94806"/>
            <a:ext cx="7342188" cy="1214835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Body Systems: Case 1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633537"/>
          </a:xfrm>
        </p:spPr>
        <p:txBody>
          <a:bodyPr/>
          <a:lstStyle/>
          <a:p>
            <a:r>
              <a:rPr lang="en-US" dirty="0" smtClean="0"/>
              <a:t>‘School Sores’</a:t>
            </a:r>
          </a:p>
        </p:txBody>
      </p:sp>
      <p:pic>
        <p:nvPicPr>
          <p:cNvPr id="4" name="Picture 3" descr="S.aure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76" y="4019868"/>
            <a:ext cx="4101657" cy="1772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3313" y="5791983"/>
            <a:ext cx="2536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Gram stain of Staphylococcus </a:t>
            </a:r>
            <a:r>
              <a:rPr lang="en-US" sz="1200" dirty="0" err="1" smtClean="0"/>
              <a:t>areus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879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Disruption of Normal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Once the skin is damaged, pathogens may be able to enter the </a:t>
            </a:r>
            <a:r>
              <a:rPr lang="en-US" dirty="0" smtClean="0">
                <a:solidFill>
                  <a:srgbClr val="000000"/>
                </a:solidFill>
              </a:rPr>
              <a:t>host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Stephanie has likely developed a condition called impetigo resulting from a bacterial infection</a:t>
            </a:r>
          </a:p>
          <a:p>
            <a:endParaRPr lang="en-US" dirty="0"/>
          </a:p>
        </p:txBody>
      </p:sp>
      <p:pic>
        <p:nvPicPr>
          <p:cNvPr id="5" name="Picture 4" descr="IMpetigo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7"/>
          <a:stretch/>
        </p:blipFill>
        <p:spPr>
          <a:xfrm>
            <a:off x="2473006" y="3883402"/>
            <a:ext cx="4230739" cy="23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Disruption of Normal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>
                <a:solidFill>
                  <a:srgbClr val="000000"/>
                </a:solidFill>
              </a:rPr>
              <a:t>Neutrophils accumulate underneath the stratum </a:t>
            </a:r>
            <a:r>
              <a:rPr lang="en-US" dirty="0" err="1">
                <a:solidFill>
                  <a:srgbClr val="000000"/>
                </a:solidFill>
              </a:rPr>
              <a:t>corneum</a:t>
            </a:r>
            <a:r>
              <a:rPr lang="en-US" dirty="0">
                <a:solidFill>
                  <a:srgbClr val="000000"/>
                </a:solidFill>
              </a:rPr>
              <a:t>, producing a </a:t>
            </a:r>
            <a:r>
              <a:rPr lang="en-US" dirty="0" err="1">
                <a:solidFill>
                  <a:srgbClr val="000000"/>
                </a:solidFill>
              </a:rPr>
              <a:t>subcorneal</a:t>
            </a:r>
            <a:r>
              <a:rPr lang="en-US" dirty="0">
                <a:solidFill>
                  <a:srgbClr val="000000"/>
                </a:solidFill>
              </a:rPr>
              <a:t> pustule</a:t>
            </a:r>
          </a:p>
          <a:p>
            <a:pPr lvl="1" fontAlgn="ctr"/>
            <a:r>
              <a:rPr lang="en-US" sz="2400" dirty="0">
                <a:solidFill>
                  <a:srgbClr val="000000"/>
                </a:solidFill>
              </a:rPr>
              <a:t>The pustule contains serum proteins and inflammatory cells</a:t>
            </a:r>
          </a:p>
          <a:p>
            <a:pPr lvl="2" fontAlgn="ctr"/>
            <a:r>
              <a:rPr lang="en-US" dirty="0">
                <a:solidFill>
                  <a:srgbClr val="000000"/>
                </a:solidFill>
              </a:rPr>
              <a:t>Bullous and </a:t>
            </a:r>
            <a:r>
              <a:rPr lang="en-US" dirty="0" smtClean="0">
                <a:solidFill>
                  <a:srgbClr val="000000"/>
                </a:solidFill>
              </a:rPr>
              <a:t>Non Bullous </a:t>
            </a:r>
            <a:r>
              <a:rPr lang="en-US" dirty="0">
                <a:solidFill>
                  <a:srgbClr val="000000"/>
                </a:solidFill>
              </a:rPr>
              <a:t>pustules can occur</a:t>
            </a:r>
          </a:p>
          <a:p>
            <a:pPr lvl="2" fontAlgn="ctr"/>
            <a:r>
              <a:rPr lang="en-US" dirty="0">
                <a:solidFill>
                  <a:srgbClr val="000000"/>
                </a:solidFill>
              </a:rPr>
              <a:t>The pustules begin as a small </a:t>
            </a:r>
            <a:r>
              <a:rPr lang="en-US" dirty="0" smtClean="0">
                <a:solidFill>
                  <a:srgbClr val="000000"/>
                </a:solidFill>
              </a:rPr>
              <a:t>macule </a:t>
            </a:r>
            <a:r>
              <a:rPr lang="en-US" dirty="0">
                <a:solidFill>
                  <a:srgbClr val="000000"/>
                </a:solidFill>
              </a:rPr>
              <a:t>near the nose and mouth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8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Bullous vs. Non Bullous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pic>
        <p:nvPicPr>
          <p:cNvPr id="4" name="Content Placeholder 3" descr="Bullo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14311" r="8631" b="14311"/>
          <a:stretch/>
        </p:blipFill>
        <p:spPr>
          <a:xfrm>
            <a:off x="900113" y="1924823"/>
            <a:ext cx="3446847" cy="2556320"/>
          </a:xfrm>
        </p:spPr>
      </p:pic>
      <p:pic>
        <p:nvPicPr>
          <p:cNvPr id="5" name="Picture 4" descr="nonbullous-impetigo-childr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21" y="1924823"/>
            <a:ext cx="3497837" cy="2556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29" y="4620844"/>
            <a:ext cx="425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Bullous Impetigo (Impetigo Contagiosa)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17044" y="4620844"/>
            <a:ext cx="241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Bullous Impetigo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361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Secondary Infection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There are no signs of a secondary </a:t>
            </a:r>
            <a:r>
              <a:rPr lang="en-US" dirty="0" smtClean="0">
                <a:solidFill>
                  <a:srgbClr val="000000"/>
                </a:solidFill>
              </a:rPr>
              <a:t>infection in this case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Rash is limited to facial area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No swollen lymph nodes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No </a:t>
            </a:r>
            <a:r>
              <a:rPr lang="en-US" dirty="0" smtClean="0">
                <a:solidFill>
                  <a:srgbClr val="000000"/>
                </a:solidFill>
              </a:rPr>
              <a:t>fever</a:t>
            </a:r>
          </a:p>
          <a:p>
            <a:pPr fontAlgn="ctr"/>
            <a:r>
              <a:rPr lang="en-US" dirty="0">
                <a:solidFill>
                  <a:srgbClr val="000000"/>
                </a:solidFill>
              </a:rPr>
              <a:t>Impetigo patients usually show no systemic symptoms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4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Secondary Infection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is possible that patients with impetigo can develop secondary infections</a:t>
            </a: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Early infection appears as red sores and pustules that gradually enlarge</a:t>
            </a: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Pustules accumulate dead white blood cells</a:t>
            </a: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Sores rupture and leak a purulent discharge which allows bacteria to spread and progress to secondary infections</a:t>
            </a:r>
          </a:p>
          <a:p>
            <a:r>
              <a:rPr lang="en-US" dirty="0">
                <a:solidFill>
                  <a:srgbClr val="000000"/>
                </a:solidFill>
              </a:rPr>
              <a:t>The spread of </a:t>
            </a:r>
            <a:r>
              <a:rPr lang="en-US" dirty="0" smtClean="0">
                <a:solidFill>
                  <a:srgbClr val="000000"/>
                </a:solidFill>
              </a:rPr>
              <a:t>S. aureus and S. pyogenes bacteria </a:t>
            </a:r>
            <a:r>
              <a:rPr lang="en-US" dirty="0">
                <a:solidFill>
                  <a:srgbClr val="000000"/>
                </a:solidFill>
              </a:rPr>
              <a:t>can cause </a:t>
            </a:r>
            <a:r>
              <a:rPr lang="en-US" dirty="0" smtClean="0">
                <a:solidFill>
                  <a:srgbClr val="000000"/>
                </a:solidFill>
              </a:rPr>
              <a:t>secondary infections such as Infectious </a:t>
            </a:r>
            <a:r>
              <a:rPr lang="en-US" dirty="0" err="1">
                <a:solidFill>
                  <a:srgbClr val="000000"/>
                </a:solidFill>
              </a:rPr>
              <a:t>Eczematoid</a:t>
            </a:r>
            <a:r>
              <a:rPr lang="en-US" dirty="0">
                <a:solidFill>
                  <a:srgbClr val="000000"/>
                </a:solidFill>
              </a:rPr>
              <a:t> Dermatitis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Secondary Infection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Other </a:t>
            </a:r>
            <a:r>
              <a:rPr lang="en-US" dirty="0" smtClean="0">
                <a:solidFill>
                  <a:srgbClr val="000000"/>
                </a:solidFill>
              </a:rPr>
              <a:t>complications of S. aureus and S. pyogenes spread </a:t>
            </a:r>
            <a:r>
              <a:rPr lang="en-US" dirty="0">
                <a:solidFill>
                  <a:srgbClr val="000000"/>
                </a:solidFill>
              </a:rPr>
              <a:t>include:</a:t>
            </a:r>
          </a:p>
          <a:p>
            <a:pPr lvl="1" fontAlgn="ctr"/>
            <a:r>
              <a:rPr lang="en-US" dirty="0" err="1">
                <a:solidFill>
                  <a:srgbClr val="000000"/>
                </a:solidFill>
              </a:rPr>
              <a:t>Ecthyhma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Cellulitis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 err="1">
                <a:solidFill>
                  <a:srgbClr val="000000"/>
                </a:solidFill>
              </a:rPr>
              <a:t>Furunculosis</a:t>
            </a:r>
            <a:endParaRPr lang="en-US" dirty="0">
              <a:solidFill>
                <a:srgbClr val="000000"/>
              </a:solidFill>
            </a:endParaRP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Methicillin-resistant Staphylococcus aureus Infection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Glomerulonephritis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8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Signs and Symptoms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Sign: a characteristic observed by a third party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Symptom: a characteristic experienced by a patient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95289"/>
              </p:ext>
            </p:extLst>
          </p:nvPr>
        </p:nvGraphicFramePr>
        <p:xfrm>
          <a:off x="1524000" y="3574670"/>
          <a:ext cx="6096000" cy="25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96703">
                <a:tc>
                  <a:txBody>
                    <a:bodyPr/>
                    <a:lstStyle/>
                    <a:p>
                      <a:r>
                        <a:rPr lang="en-US" dirty="0" smtClean="0"/>
                        <a:t>Signs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</a:tr>
              <a:tr h="215197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</a:t>
                      </a:r>
                      <a:r>
                        <a:rPr lang="en-US" baseline="0" dirty="0" smtClean="0"/>
                        <a:t>resence of red sores around the mouth and nose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Afebrile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</a:t>
                      </a:r>
                      <a:r>
                        <a:rPr lang="en-US" baseline="0" dirty="0" smtClean="0"/>
                        <a:t>ack of enlarged lymph nodes and rash in other areas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aseline="0" dirty="0" smtClean="0"/>
                        <a:t>Presence of red sores around the mouth and nose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impetigo-s1-fac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03" y="4706894"/>
            <a:ext cx="1358627" cy="13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The I</a:t>
            </a:r>
            <a:r>
              <a:rPr lang="en-US" sz="4000" b="1" dirty="0" smtClean="0">
                <a:solidFill>
                  <a:srgbClr val="000090"/>
                </a:solidFill>
              </a:rPr>
              <a:t>n</a:t>
            </a:r>
            <a:r>
              <a:rPr lang="en-US" sz="4000" b="1" dirty="0" smtClean="0">
                <a:solidFill>
                  <a:srgbClr val="000090"/>
                </a:solidFill>
              </a:rPr>
              <a:t>tegumentary System</a:t>
            </a:r>
            <a:endParaRPr lang="en-US" sz="4000" b="1" dirty="0">
              <a:solidFill>
                <a:srgbClr val="000090"/>
              </a:solidFill>
            </a:endParaRPr>
          </a:p>
        </p:txBody>
      </p:sp>
      <p:pic>
        <p:nvPicPr>
          <p:cNvPr id="8" name="Content Placeholder 7" descr="Screen Shot 2017-01-27 at 2.45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860"/>
          <a:stretch/>
        </p:blipFill>
        <p:spPr>
          <a:xfrm>
            <a:off x="1047461" y="3260414"/>
            <a:ext cx="6782304" cy="3053893"/>
          </a:xfrm>
        </p:spPr>
      </p:pic>
      <p:sp>
        <p:nvSpPr>
          <p:cNvPr id="10" name="TextBox 9"/>
          <p:cNvSpPr txBox="1"/>
          <p:nvPr/>
        </p:nvSpPr>
        <p:spPr>
          <a:xfrm>
            <a:off x="1270045" y="2266617"/>
            <a:ext cx="6840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Stephanie presents with a rash around her nose and </a:t>
            </a:r>
            <a:r>
              <a:rPr lang="en-US" sz="2000" b="1" dirty="0" smtClean="0"/>
              <a:t>mouth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</a:t>
            </a:r>
            <a:r>
              <a:rPr lang="en-US" dirty="0" smtClean="0"/>
              <a:t>acteria is targeting the integumentary system (hair, skin, nails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Sores and rashes affect the dermis and the epidermis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Normal Physiological Function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193162" cy="3931920"/>
          </a:xfrm>
        </p:spPr>
        <p:txBody>
          <a:bodyPr>
            <a:normAutofit/>
          </a:bodyPr>
          <a:lstStyle/>
          <a:p>
            <a:pPr font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Skin function: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protects the interior body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external environment</a:t>
            </a:r>
          </a:p>
          <a:p>
            <a:pPr lvl="1" font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Skin is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 of the first lines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defense in the human immune system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font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Acts as a barrier against potential pathogens (fungi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bacteria, viruses, parasites,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antigens</a:t>
            </a:r>
            <a:r>
              <a:rPr lang="mr-IN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irst defen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41" y="2330012"/>
            <a:ext cx="3368455" cy="34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Normal Physiological Function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203941"/>
              </p:ext>
            </p:extLst>
          </p:nvPr>
        </p:nvGraphicFramePr>
        <p:xfrm>
          <a:off x="638249" y="1858344"/>
          <a:ext cx="799020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617"/>
                <a:gridCol w="4294588"/>
              </a:tblGrid>
              <a:tr h="256420">
                <a:tc>
                  <a:txBody>
                    <a:bodyPr/>
                    <a:lstStyle/>
                    <a:p>
                      <a:r>
                        <a:rPr lang="en-US" dirty="0" smtClean="0"/>
                        <a:t>Epidermis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Dermis</a:t>
                      </a:r>
                      <a:endParaRPr lang="en-US" dirty="0"/>
                    </a:p>
                  </a:txBody>
                  <a:tcPr>
                    <a:solidFill>
                      <a:srgbClr val="00085B"/>
                    </a:solidFill>
                  </a:tcPr>
                </a:tc>
              </a:tr>
              <a:tr h="3141139">
                <a:tc>
                  <a:txBody>
                    <a:bodyPr/>
                    <a:lstStyle/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Avascular layer </a:t>
                      </a:r>
                    </a:p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keratinocytes, melanocytes,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merkel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langherhans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</a:t>
                      </a:r>
                    </a:p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Composed of several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layers</a:t>
                      </a:r>
                    </a:p>
                    <a:p>
                      <a:pPr marL="285750" indent="-285750" rtl="0" fontAlgn="ctr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Keratinocytes produce keratin layer that helps prevent cuts, abrasions and other mechanical injuries</a:t>
                      </a:r>
                    </a:p>
                  </a:txBody>
                  <a:tcPr>
                    <a:solidFill>
                      <a:srgbClr val="EF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baseline="0" dirty="0" smtClean="0"/>
                        <a:t>V</a:t>
                      </a:r>
                      <a:r>
                        <a:rPr lang="en-US" baseline="0" dirty="0" smtClean="0"/>
                        <a:t>a</a:t>
                      </a:r>
                      <a:r>
                        <a:rPr lang="en-US" baseline="0" dirty="0" smtClean="0"/>
                        <a:t>sculature aids in temperature regulation via vessel constriction or dilation and provide nutrients to epidermis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lymph vessels, nerve endings, hair follicles, and sebaceous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eccrine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sweat glands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Fatty acid and acidic sebaceous fluid inhibit pathogen growth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Hair follicles contribute to temperature regulation and prevent water loss (prevent skin from drying out)</a:t>
                      </a:r>
                    </a:p>
                  </a:txBody>
                  <a:tcPr>
                    <a:solidFill>
                      <a:srgbClr val="EF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EF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32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Normal Physiological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b="1" dirty="0" smtClean="0">
                <a:solidFill>
                  <a:schemeClr val="tx1"/>
                </a:solidFill>
              </a:rPr>
              <a:t>Normal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lora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colonization of microbes in </a:t>
            </a:r>
            <a:r>
              <a:rPr lang="en-US" dirty="0" smtClean="0">
                <a:solidFill>
                  <a:schemeClr val="tx1"/>
                </a:solidFill>
              </a:rPr>
              <a:t>the body that do not normally cause disease</a:t>
            </a:r>
          </a:p>
          <a:p>
            <a:pPr fontAlgn="ctr"/>
            <a:r>
              <a:rPr lang="en-US" dirty="0" smtClean="0">
                <a:solidFill>
                  <a:schemeClr val="tx1"/>
                </a:solidFill>
              </a:rPr>
              <a:t>Microbial species reside in stratum </a:t>
            </a:r>
            <a:r>
              <a:rPr lang="en-US" dirty="0" err="1">
                <a:solidFill>
                  <a:schemeClr val="tx1"/>
                </a:solidFill>
              </a:rPr>
              <a:t>corneum</a:t>
            </a:r>
            <a:r>
              <a:rPr lang="en-US" dirty="0">
                <a:solidFill>
                  <a:schemeClr val="tx1"/>
                </a:solidFill>
              </a:rPr>
              <a:t> and upper portion of hair follicles</a:t>
            </a:r>
          </a:p>
          <a:p>
            <a:pPr lvl="1" fontAlgn="ctr"/>
            <a:r>
              <a:rPr lang="en-US" sz="2400" dirty="0">
                <a:solidFill>
                  <a:schemeClr val="tx1"/>
                </a:solidFill>
              </a:rPr>
              <a:t>Live in symbiosis with the skin</a:t>
            </a:r>
          </a:p>
          <a:p>
            <a:pPr lvl="1" fontAlgn="ctr"/>
            <a:r>
              <a:rPr lang="en-US" sz="2400" dirty="0">
                <a:solidFill>
                  <a:schemeClr val="tx1"/>
                </a:solidFill>
              </a:rPr>
              <a:t>Protect </a:t>
            </a:r>
            <a:r>
              <a:rPr lang="en-US" sz="2400" dirty="0" smtClean="0">
                <a:solidFill>
                  <a:schemeClr val="tx1"/>
                </a:solidFill>
              </a:rPr>
              <a:t>host against colonization </a:t>
            </a:r>
            <a:r>
              <a:rPr lang="en-US" sz="2400" dirty="0">
                <a:solidFill>
                  <a:schemeClr val="tx1"/>
                </a:solidFill>
              </a:rPr>
              <a:t>of pathogenic species within the skin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2" fontAlgn="ctr"/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ormal flora compete with pathogens and use up the host resources before the pathogens</a:t>
            </a:r>
          </a:p>
          <a:p>
            <a:pPr lvl="2" font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roduction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antimicrobial </a:t>
            </a:r>
            <a:r>
              <a:rPr lang="en-US" dirty="0">
                <a:solidFill>
                  <a:schemeClr val="tx1"/>
                </a:solidFill>
              </a:rPr>
              <a:t>substances (antibodies)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0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Normal Physiological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>
                <a:solidFill>
                  <a:srgbClr val="000000"/>
                </a:solidFill>
              </a:rPr>
              <a:t>Skin </a:t>
            </a:r>
            <a:r>
              <a:rPr lang="en-US" dirty="0" smtClean="0">
                <a:solidFill>
                  <a:srgbClr val="000000"/>
                </a:solidFill>
              </a:rPr>
              <a:t>protects against </a:t>
            </a:r>
            <a:r>
              <a:rPr lang="en-US" dirty="0">
                <a:solidFill>
                  <a:srgbClr val="000000"/>
                </a:solidFill>
              </a:rPr>
              <a:t>UV rays </a:t>
            </a:r>
            <a:endParaRPr lang="en-US" dirty="0" smtClean="0">
              <a:solidFill>
                <a:srgbClr val="000000"/>
              </a:solidFill>
            </a:endParaRPr>
          </a:p>
          <a:p>
            <a:pPr lvl="1" fontAlgn="ctr"/>
            <a:r>
              <a:rPr lang="en-US" dirty="0" smtClean="0">
                <a:solidFill>
                  <a:srgbClr val="000000"/>
                </a:solidFill>
              </a:rPr>
              <a:t>vitamin </a:t>
            </a:r>
            <a:r>
              <a:rPr lang="en-US" dirty="0">
                <a:solidFill>
                  <a:srgbClr val="000000"/>
                </a:solidFill>
              </a:rPr>
              <a:t>D synthesis </a:t>
            </a:r>
            <a:r>
              <a:rPr lang="en-US" dirty="0" smtClean="0">
                <a:solidFill>
                  <a:srgbClr val="000000"/>
                </a:solidFill>
              </a:rPr>
              <a:t>occurs </a:t>
            </a:r>
            <a:r>
              <a:rPr lang="en-US" dirty="0">
                <a:solidFill>
                  <a:srgbClr val="000000"/>
                </a:solidFill>
              </a:rPr>
              <a:t>when keratinocytes are exposed to </a:t>
            </a:r>
            <a:r>
              <a:rPr lang="en-US" dirty="0" smtClean="0">
                <a:solidFill>
                  <a:srgbClr val="000000"/>
                </a:solidFill>
              </a:rPr>
              <a:t>UV </a:t>
            </a:r>
            <a:r>
              <a:rPr lang="en-US" dirty="0">
                <a:solidFill>
                  <a:srgbClr val="000000"/>
                </a:solidFill>
              </a:rPr>
              <a:t>radiation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Vitamin D can regulate maturation in cells that play a role in the immune response </a:t>
            </a:r>
            <a:r>
              <a:rPr lang="en-US" dirty="0" smtClean="0">
                <a:solidFill>
                  <a:srgbClr val="000000"/>
                </a:solidFill>
              </a:rPr>
              <a:t>such as dendritic </a:t>
            </a:r>
            <a:r>
              <a:rPr lang="en-US" dirty="0">
                <a:solidFill>
                  <a:srgbClr val="000000"/>
                </a:solidFill>
              </a:rPr>
              <a:t>cells, monocytes</a:t>
            </a:r>
            <a:r>
              <a:rPr lang="en-US" dirty="0" smtClean="0">
                <a:solidFill>
                  <a:srgbClr val="000000"/>
                </a:solidFill>
              </a:rPr>
              <a:t>, and T Lymphocytes</a:t>
            </a:r>
            <a:endParaRPr lang="en-US" dirty="0">
              <a:solidFill>
                <a:srgbClr val="000000"/>
              </a:solidFill>
            </a:endParaRPr>
          </a:p>
          <a:p>
            <a:pPr fontAlgn="ctr"/>
            <a:r>
              <a:rPr lang="en-US" dirty="0" smtClean="0">
                <a:solidFill>
                  <a:srgbClr val="000000"/>
                </a:solidFill>
              </a:rPr>
              <a:t>Changes in skin are detected by </a:t>
            </a: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erve </a:t>
            </a:r>
            <a:r>
              <a:rPr lang="en-US" dirty="0">
                <a:solidFill>
                  <a:srgbClr val="000000"/>
                </a:solidFill>
              </a:rPr>
              <a:t>endings and sensory epithelial </a:t>
            </a:r>
            <a:r>
              <a:rPr lang="en-US" dirty="0" smtClean="0">
                <a:solidFill>
                  <a:srgbClr val="000000"/>
                </a:solidFill>
              </a:rPr>
              <a:t>cells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Disruption of Normal Function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Damage to the skin decreases its capacity to function as part of the immune system</a:t>
            </a:r>
          </a:p>
          <a:p>
            <a:pPr lvl="1" fontAlgn="ctr"/>
            <a:r>
              <a:rPr lang="en-US" dirty="0">
                <a:solidFill>
                  <a:srgbClr val="000000"/>
                </a:solidFill>
              </a:rPr>
              <a:t>The stratum </a:t>
            </a:r>
            <a:r>
              <a:rPr lang="en-US" dirty="0" err="1">
                <a:solidFill>
                  <a:srgbClr val="000000"/>
                </a:solidFill>
              </a:rPr>
              <a:t>corneum</a:t>
            </a:r>
            <a:r>
              <a:rPr lang="en-US" dirty="0">
                <a:solidFill>
                  <a:srgbClr val="000000"/>
                </a:solidFill>
              </a:rPr>
              <a:t> would not be able to release </a:t>
            </a:r>
            <a:r>
              <a:rPr lang="en-US" dirty="0" smtClean="0">
                <a:solidFill>
                  <a:srgbClr val="000000"/>
                </a:solidFill>
              </a:rPr>
              <a:t>cytokines </a:t>
            </a:r>
            <a:r>
              <a:rPr lang="en-US" dirty="0">
                <a:solidFill>
                  <a:srgbClr val="000000"/>
                </a:solidFill>
              </a:rPr>
              <a:t>and antimicrobial peptides </a:t>
            </a:r>
          </a:p>
          <a:p>
            <a:pPr fontAlgn="ctr"/>
            <a:r>
              <a:rPr lang="en-US" dirty="0" smtClean="0">
                <a:solidFill>
                  <a:srgbClr val="000000"/>
                </a:solidFill>
              </a:rPr>
              <a:t>pH and dryness levels may be altered</a:t>
            </a:r>
            <a:endParaRPr lang="en-US" dirty="0">
              <a:solidFill>
                <a:srgbClr val="000000"/>
              </a:solidFill>
            </a:endParaRPr>
          </a:p>
          <a:p>
            <a:pPr fontAlgn="ctr"/>
            <a:r>
              <a:rPr lang="en-US" dirty="0">
                <a:solidFill>
                  <a:srgbClr val="000000"/>
                </a:solidFill>
              </a:rPr>
              <a:t>Skin may no </a:t>
            </a:r>
            <a:r>
              <a:rPr lang="en-US" dirty="0" smtClean="0">
                <a:solidFill>
                  <a:srgbClr val="000000"/>
                </a:solidFill>
              </a:rPr>
              <a:t>longer </a:t>
            </a:r>
            <a:r>
              <a:rPr lang="en-US" dirty="0">
                <a:solidFill>
                  <a:srgbClr val="000000"/>
                </a:solidFill>
              </a:rPr>
              <a:t>be able to protect the body against UV radiation, chemicals, and oxidative and mechanical </a:t>
            </a:r>
            <a:r>
              <a:rPr lang="en-US" dirty="0" smtClean="0">
                <a:solidFill>
                  <a:srgbClr val="000000"/>
                </a:solidFill>
              </a:rPr>
              <a:t>stress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0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Disruption of Normal Function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0"/>
            <a:ext cx="7345363" cy="4190817"/>
          </a:xfrm>
        </p:spPr>
        <p:txBody>
          <a:bodyPr/>
          <a:lstStyle/>
          <a:p>
            <a:pPr fontAlgn="ctr"/>
            <a:r>
              <a:rPr lang="en-US" dirty="0">
                <a:solidFill>
                  <a:srgbClr val="000000"/>
                </a:solidFill>
              </a:rPr>
              <a:t>Local </a:t>
            </a:r>
            <a:r>
              <a:rPr lang="en-US" dirty="0" smtClean="0">
                <a:solidFill>
                  <a:srgbClr val="000000"/>
                </a:solidFill>
              </a:rPr>
              <a:t>flora </a:t>
            </a:r>
            <a:r>
              <a:rPr lang="en-US" dirty="0">
                <a:solidFill>
                  <a:srgbClr val="000000"/>
                </a:solidFill>
              </a:rPr>
              <a:t>is disturbed leading to a greater likelihood of pathogen invasion</a:t>
            </a:r>
          </a:p>
          <a:p>
            <a:pPr lvl="1" fontAlgn="ctr"/>
            <a:r>
              <a:rPr lang="en-US" sz="2400" dirty="0">
                <a:solidFill>
                  <a:srgbClr val="000000"/>
                </a:solidFill>
              </a:rPr>
              <a:t>Staphylococcus aureus and Streptococcus pyogenes </a:t>
            </a:r>
            <a:r>
              <a:rPr lang="en-US" sz="2400" dirty="0" smtClean="0">
                <a:solidFill>
                  <a:srgbClr val="000000"/>
                </a:solidFill>
              </a:rPr>
              <a:t>commonly </a:t>
            </a:r>
            <a:r>
              <a:rPr lang="en-US" sz="2400" dirty="0">
                <a:solidFill>
                  <a:srgbClr val="000000"/>
                </a:solidFill>
              </a:rPr>
              <a:t>cause Impetigo</a:t>
            </a:r>
          </a:p>
          <a:p>
            <a:endParaRPr lang="en-US" dirty="0"/>
          </a:p>
        </p:txBody>
      </p:sp>
      <p:pic>
        <p:nvPicPr>
          <p:cNvPr id="4" name="Picture 3" descr="Stre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72" y="3921669"/>
            <a:ext cx="2651179" cy="2075398"/>
          </a:xfrm>
          <a:prstGeom prst="rect">
            <a:avLst/>
          </a:prstGeom>
        </p:spPr>
      </p:pic>
      <p:pic>
        <p:nvPicPr>
          <p:cNvPr id="5" name="Picture 4" descr="Sta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97" y="3921669"/>
            <a:ext cx="2278226" cy="2023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8097" y="5944812"/>
            <a:ext cx="244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Staphylococcus aureus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3445" y="5931839"/>
            <a:ext cx="255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Streptococcus pyogenes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9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1629</TotalTime>
  <Words>662</Words>
  <Application>Microsoft Macintosh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Capital</vt:lpstr>
      <vt:lpstr>Body Systems: Case 1</vt:lpstr>
      <vt:lpstr>Signs and Symptoms</vt:lpstr>
      <vt:lpstr>The Integumentary System</vt:lpstr>
      <vt:lpstr>Normal Physiological Function</vt:lpstr>
      <vt:lpstr>Normal Physiological Function</vt:lpstr>
      <vt:lpstr>Normal Physiological Function</vt:lpstr>
      <vt:lpstr>Normal Physiological Function</vt:lpstr>
      <vt:lpstr>Disruption of Normal Function</vt:lpstr>
      <vt:lpstr>Disruption of Normal Function</vt:lpstr>
      <vt:lpstr>Disruption of Normal Function</vt:lpstr>
      <vt:lpstr>Disruption of Normal Function</vt:lpstr>
      <vt:lpstr>Bullous vs. Non Bullous</vt:lpstr>
      <vt:lpstr>Secondary Infection</vt:lpstr>
      <vt:lpstr>Secondary Infection</vt:lpstr>
      <vt:lpstr>Secondary Infection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Systems: Case 1</dc:title>
  <dc:creator>Hannah Elizabeth Folkmann</dc:creator>
  <cp:lastModifiedBy>Hannah Elizabeth Folkmann</cp:lastModifiedBy>
  <cp:revision>26</cp:revision>
  <dcterms:created xsi:type="dcterms:W3CDTF">2017-01-27T17:17:09Z</dcterms:created>
  <dcterms:modified xsi:type="dcterms:W3CDTF">2017-01-28T20:27:03Z</dcterms:modified>
</cp:coreProperties>
</file>