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57" r:id="rId3"/>
    <p:sldId id="260" r:id="rId4"/>
    <p:sldId id="258" r:id="rId5"/>
    <p:sldId id="259" r:id="rId6"/>
    <p:sldId id="261" r:id="rId7"/>
    <p:sldId id="263" r:id="rId8"/>
    <p:sldId id="264" r:id="rId9"/>
    <p:sldId id="265" r:id="rId10"/>
    <p:sldId id="266" r:id="rId11"/>
    <p:sldId id="267" r:id="rId12"/>
    <p:sldId id="268" r:id="rId13"/>
    <p:sldId id="269" r:id="rId14"/>
    <p:sldId id="271" r:id="rId15"/>
    <p:sldId id="272" r:id="rId16"/>
    <p:sldId id="273" r:id="rId17"/>
    <p:sldId id="274" r:id="rId18"/>
    <p:sldId id="270" r:id="rId19"/>
    <p:sldId id="275" r:id="rId20"/>
    <p:sldId id="277" r:id="rId21"/>
    <p:sldId id="276" r:id="rId22"/>
    <p:sldId id="278" r:id="rId23"/>
    <p:sldId id="279" r:id="rId24"/>
    <p:sldId id="283" r:id="rId25"/>
    <p:sldId id="282"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2" d="100"/>
          <a:sy n="72" d="100"/>
        </p:scale>
        <p:origin x="6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209D3-472E-476B-80F2-9F6A60266152}" type="doc">
      <dgm:prSet loTypeId="urn:microsoft.com/office/officeart/2005/8/layout/hProcess9" loCatId="process" qsTypeId="urn:microsoft.com/office/officeart/2005/8/quickstyle/simple1" qsCatId="simple" csTypeId="urn:microsoft.com/office/officeart/2005/8/colors/accent2_2" csCatId="accent2" phldr="1"/>
      <dgm:spPr/>
    </dgm:pt>
    <dgm:pt modelId="{A034A2A8-D995-48D4-A0A0-F0556B71E9E0}">
      <dgm:prSet phldrT="[Text]"/>
      <dgm:spPr/>
      <dgm:t>
        <a:bodyPr/>
        <a:lstStyle/>
        <a:p>
          <a:r>
            <a:rPr lang="en-US" dirty="0"/>
            <a:t>Urine or urethral swab sample</a:t>
          </a:r>
        </a:p>
      </dgm:t>
    </dgm:pt>
    <dgm:pt modelId="{3FA39330-DB85-4BF8-9C4A-C0B4F37DCD13}" type="parTrans" cxnId="{0CFC6CE8-F709-4919-AFD8-90766385FC9C}">
      <dgm:prSet/>
      <dgm:spPr/>
      <dgm:t>
        <a:bodyPr/>
        <a:lstStyle/>
        <a:p>
          <a:endParaRPr lang="en-US"/>
        </a:p>
      </dgm:t>
    </dgm:pt>
    <dgm:pt modelId="{5412549D-22C2-4100-B6DC-1A386E005599}" type="sibTrans" cxnId="{0CFC6CE8-F709-4919-AFD8-90766385FC9C}">
      <dgm:prSet/>
      <dgm:spPr/>
      <dgm:t>
        <a:bodyPr/>
        <a:lstStyle/>
        <a:p>
          <a:endParaRPr lang="en-US"/>
        </a:p>
      </dgm:t>
    </dgm:pt>
    <dgm:pt modelId="{0AC4E27B-4131-48EB-BA2D-CEDA3ACADA0E}">
      <dgm:prSet phldrT="[Text]"/>
      <dgm:spPr/>
      <dgm:t>
        <a:bodyPr/>
        <a:lstStyle/>
        <a:p>
          <a:r>
            <a:rPr lang="en-US" dirty="0"/>
            <a:t>Microbiology lab testing</a:t>
          </a:r>
        </a:p>
      </dgm:t>
    </dgm:pt>
    <dgm:pt modelId="{1D02CA87-1C0D-4EC5-87F2-B7D0DF417D5E}" type="parTrans" cxnId="{B0736318-E7C9-4CCD-BBDB-8DA72B3D6F7E}">
      <dgm:prSet/>
      <dgm:spPr/>
      <dgm:t>
        <a:bodyPr/>
        <a:lstStyle/>
        <a:p>
          <a:endParaRPr lang="en-US"/>
        </a:p>
      </dgm:t>
    </dgm:pt>
    <dgm:pt modelId="{8836A5F8-683A-488E-8FB6-A7DBE9006EB9}" type="sibTrans" cxnId="{B0736318-E7C9-4CCD-BBDB-8DA72B3D6F7E}">
      <dgm:prSet/>
      <dgm:spPr/>
      <dgm:t>
        <a:bodyPr/>
        <a:lstStyle/>
        <a:p>
          <a:endParaRPr lang="en-US"/>
        </a:p>
      </dgm:t>
    </dgm:pt>
    <dgm:pt modelId="{4ADAD6A3-2187-491B-91D9-05D5E5F21095}">
      <dgm:prSet phldrT="[Text]"/>
      <dgm:spPr/>
      <dgm:t>
        <a:bodyPr/>
        <a:lstStyle/>
        <a:p>
          <a:r>
            <a:rPr lang="en-US" dirty="0"/>
            <a:t>Identification of causative pathogen</a:t>
          </a:r>
        </a:p>
      </dgm:t>
    </dgm:pt>
    <dgm:pt modelId="{BA14F846-6869-47CF-B3FA-2BCF00D45024}" type="parTrans" cxnId="{B5A3C538-2C69-46B3-BDE1-11E2019B0A15}">
      <dgm:prSet/>
      <dgm:spPr/>
      <dgm:t>
        <a:bodyPr/>
        <a:lstStyle/>
        <a:p>
          <a:endParaRPr lang="en-US"/>
        </a:p>
      </dgm:t>
    </dgm:pt>
    <dgm:pt modelId="{FEDAA026-1484-43A2-9728-47D177555F3F}" type="sibTrans" cxnId="{B5A3C538-2C69-46B3-BDE1-11E2019B0A15}">
      <dgm:prSet/>
      <dgm:spPr/>
      <dgm:t>
        <a:bodyPr/>
        <a:lstStyle/>
        <a:p>
          <a:endParaRPr lang="en-US"/>
        </a:p>
      </dgm:t>
    </dgm:pt>
    <dgm:pt modelId="{C9CBFBE3-D9D9-4777-BD0A-4E6833BDF889}">
      <dgm:prSet/>
      <dgm:spPr/>
      <dgm:t>
        <a:bodyPr/>
        <a:lstStyle/>
        <a:p>
          <a:r>
            <a:rPr lang="en-US" dirty="0"/>
            <a:t>Appropriate treatment of urethritis</a:t>
          </a:r>
        </a:p>
      </dgm:t>
    </dgm:pt>
    <dgm:pt modelId="{4A156F1E-CADE-4B85-92F4-D1D413033B3A}" type="parTrans" cxnId="{33D1012F-71D1-4F67-8801-741E00545A41}">
      <dgm:prSet/>
      <dgm:spPr/>
      <dgm:t>
        <a:bodyPr/>
        <a:lstStyle/>
        <a:p>
          <a:endParaRPr lang="en-US"/>
        </a:p>
      </dgm:t>
    </dgm:pt>
    <dgm:pt modelId="{4FD3B1DB-1EBF-46C3-A54B-EAF74EF08852}" type="sibTrans" cxnId="{33D1012F-71D1-4F67-8801-741E00545A41}">
      <dgm:prSet/>
      <dgm:spPr/>
      <dgm:t>
        <a:bodyPr/>
        <a:lstStyle/>
        <a:p>
          <a:endParaRPr lang="en-US"/>
        </a:p>
      </dgm:t>
    </dgm:pt>
    <dgm:pt modelId="{C343F993-00AD-4667-B98F-DFCC10F37B4A}">
      <dgm:prSet/>
      <dgm:spPr/>
      <dgm:t>
        <a:bodyPr/>
        <a:lstStyle/>
        <a:p>
          <a:r>
            <a:rPr lang="en-US" dirty="0"/>
            <a:t>Confirmed Diagnosis</a:t>
          </a:r>
        </a:p>
      </dgm:t>
    </dgm:pt>
    <dgm:pt modelId="{7749C107-8B7D-4019-A446-230C85A0D647}" type="parTrans" cxnId="{CE3D724A-ECA1-43FD-9CD2-63ECAD6307D8}">
      <dgm:prSet/>
      <dgm:spPr/>
      <dgm:t>
        <a:bodyPr/>
        <a:lstStyle/>
        <a:p>
          <a:endParaRPr lang="en-US"/>
        </a:p>
      </dgm:t>
    </dgm:pt>
    <dgm:pt modelId="{CE3C9AB6-7DC4-42C4-8143-A1853B4C78C6}" type="sibTrans" cxnId="{CE3D724A-ECA1-43FD-9CD2-63ECAD6307D8}">
      <dgm:prSet/>
      <dgm:spPr/>
      <dgm:t>
        <a:bodyPr/>
        <a:lstStyle/>
        <a:p>
          <a:endParaRPr lang="en-US"/>
        </a:p>
      </dgm:t>
    </dgm:pt>
    <dgm:pt modelId="{99FDE61B-1AC7-419A-86B8-D71008A8D31F}" type="pres">
      <dgm:prSet presAssocID="{E27209D3-472E-476B-80F2-9F6A60266152}" presName="CompostProcess" presStyleCnt="0">
        <dgm:presLayoutVars>
          <dgm:dir/>
          <dgm:resizeHandles val="exact"/>
        </dgm:presLayoutVars>
      </dgm:prSet>
      <dgm:spPr/>
    </dgm:pt>
    <dgm:pt modelId="{FDA885E3-4B5B-45CD-9384-F50151871ED8}" type="pres">
      <dgm:prSet presAssocID="{E27209D3-472E-476B-80F2-9F6A60266152}" presName="arrow" presStyleLbl="bgShp" presStyleIdx="0" presStyleCnt="1"/>
      <dgm:spPr/>
    </dgm:pt>
    <dgm:pt modelId="{5A4B204A-3BBA-4223-83D4-D97EC68E515B}" type="pres">
      <dgm:prSet presAssocID="{E27209D3-472E-476B-80F2-9F6A60266152}" presName="linearProcess" presStyleCnt="0"/>
      <dgm:spPr/>
    </dgm:pt>
    <dgm:pt modelId="{2848804F-A69D-4CB8-88B2-242D29E23503}" type="pres">
      <dgm:prSet presAssocID="{A034A2A8-D995-48D4-A0A0-F0556B71E9E0}" presName="textNode" presStyleLbl="node1" presStyleIdx="0" presStyleCnt="5">
        <dgm:presLayoutVars>
          <dgm:bulletEnabled val="1"/>
        </dgm:presLayoutVars>
      </dgm:prSet>
      <dgm:spPr/>
    </dgm:pt>
    <dgm:pt modelId="{8004B2DD-05AD-40E9-833A-10B97C25EC23}" type="pres">
      <dgm:prSet presAssocID="{5412549D-22C2-4100-B6DC-1A386E005599}" presName="sibTrans" presStyleCnt="0"/>
      <dgm:spPr/>
    </dgm:pt>
    <dgm:pt modelId="{6BA23D1E-4D19-44C4-BBF3-6F52842AB0AC}" type="pres">
      <dgm:prSet presAssocID="{0AC4E27B-4131-48EB-BA2D-CEDA3ACADA0E}" presName="textNode" presStyleLbl="node1" presStyleIdx="1" presStyleCnt="5">
        <dgm:presLayoutVars>
          <dgm:bulletEnabled val="1"/>
        </dgm:presLayoutVars>
      </dgm:prSet>
      <dgm:spPr/>
    </dgm:pt>
    <dgm:pt modelId="{D74C7B09-4926-47BA-AF52-F1552E4FBA7E}" type="pres">
      <dgm:prSet presAssocID="{8836A5F8-683A-488E-8FB6-A7DBE9006EB9}" presName="sibTrans" presStyleCnt="0"/>
      <dgm:spPr/>
    </dgm:pt>
    <dgm:pt modelId="{22574D6F-FD38-4B6F-8205-5549757CF5F7}" type="pres">
      <dgm:prSet presAssocID="{4ADAD6A3-2187-491B-91D9-05D5E5F21095}" presName="textNode" presStyleLbl="node1" presStyleIdx="2" presStyleCnt="5">
        <dgm:presLayoutVars>
          <dgm:bulletEnabled val="1"/>
        </dgm:presLayoutVars>
      </dgm:prSet>
      <dgm:spPr/>
    </dgm:pt>
    <dgm:pt modelId="{95B43696-05BB-44DF-AB0F-A7369EAF5AEA}" type="pres">
      <dgm:prSet presAssocID="{FEDAA026-1484-43A2-9728-47D177555F3F}" presName="sibTrans" presStyleCnt="0"/>
      <dgm:spPr/>
    </dgm:pt>
    <dgm:pt modelId="{7CEB515C-9F8A-4ABD-AD49-73F565CEF367}" type="pres">
      <dgm:prSet presAssocID="{C343F993-00AD-4667-B98F-DFCC10F37B4A}" presName="textNode" presStyleLbl="node1" presStyleIdx="3" presStyleCnt="5">
        <dgm:presLayoutVars>
          <dgm:bulletEnabled val="1"/>
        </dgm:presLayoutVars>
      </dgm:prSet>
      <dgm:spPr/>
    </dgm:pt>
    <dgm:pt modelId="{25E0469C-570F-49DE-8424-50BE4545DA39}" type="pres">
      <dgm:prSet presAssocID="{CE3C9AB6-7DC4-42C4-8143-A1853B4C78C6}" presName="sibTrans" presStyleCnt="0"/>
      <dgm:spPr/>
    </dgm:pt>
    <dgm:pt modelId="{BE430A4B-93C2-4CBD-94BE-759DA1C8084A}" type="pres">
      <dgm:prSet presAssocID="{C9CBFBE3-D9D9-4777-BD0A-4E6833BDF889}" presName="textNode" presStyleLbl="node1" presStyleIdx="4" presStyleCnt="5">
        <dgm:presLayoutVars>
          <dgm:bulletEnabled val="1"/>
        </dgm:presLayoutVars>
      </dgm:prSet>
      <dgm:spPr/>
    </dgm:pt>
  </dgm:ptLst>
  <dgm:cxnLst>
    <dgm:cxn modelId="{A523B289-8A8A-40ED-A474-661FFCF7FE13}" type="presOf" srcId="{4ADAD6A3-2187-491B-91D9-05D5E5F21095}" destId="{22574D6F-FD38-4B6F-8205-5549757CF5F7}" srcOrd="0" destOrd="0" presId="urn:microsoft.com/office/officeart/2005/8/layout/hProcess9"/>
    <dgm:cxn modelId="{6E71EB7B-3292-420A-B900-AB53C6DAE37E}" type="presOf" srcId="{E27209D3-472E-476B-80F2-9F6A60266152}" destId="{99FDE61B-1AC7-419A-86B8-D71008A8D31F}" srcOrd="0" destOrd="0" presId="urn:microsoft.com/office/officeart/2005/8/layout/hProcess9"/>
    <dgm:cxn modelId="{8A197CA5-1DF4-4D24-8903-FD3F41F71372}" type="presOf" srcId="{C9CBFBE3-D9D9-4777-BD0A-4E6833BDF889}" destId="{BE430A4B-93C2-4CBD-94BE-759DA1C8084A}" srcOrd="0" destOrd="0" presId="urn:microsoft.com/office/officeart/2005/8/layout/hProcess9"/>
    <dgm:cxn modelId="{B51CFBF3-EFEB-41DF-97B9-FC319A932717}" type="presOf" srcId="{C343F993-00AD-4667-B98F-DFCC10F37B4A}" destId="{7CEB515C-9F8A-4ABD-AD49-73F565CEF367}" srcOrd="0" destOrd="0" presId="urn:microsoft.com/office/officeart/2005/8/layout/hProcess9"/>
    <dgm:cxn modelId="{F8D38C7F-0B28-4A9E-87C4-A91E648A1746}" type="presOf" srcId="{A034A2A8-D995-48D4-A0A0-F0556B71E9E0}" destId="{2848804F-A69D-4CB8-88B2-242D29E23503}" srcOrd="0" destOrd="0" presId="urn:microsoft.com/office/officeart/2005/8/layout/hProcess9"/>
    <dgm:cxn modelId="{B0736318-E7C9-4CCD-BBDB-8DA72B3D6F7E}" srcId="{E27209D3-472E-476B-80F2-9F6A60266152}" destId="{0AC4E27B-4131-48EB-BA2D-CEDA3ACADA0E}" srcOrd="1" destOrd="0" parTransId="{1D02CA87-1C0D-4EC5-87F2-B7D0DF417D5E}" sibTransId="{8836A5F8-683A-488E-8FB6-A7DBE9006EB9}"/>
    <dgm:cxn modelId="{B5A3C538-2C69-46B3-BDE1-11E2019B0A15}" srcId="{E27209D3-472E-476B-80F2-9F6A60266152}" destId="{4ADAD6A3-2187-491B-91D9-05D5E5F21095}" srcOrd="2" destOrd="0" parTransId="{BA14F846-6869-47CF-B3FA-2BCF00D45024}" sibTransId="{FEDAA026-1484-43A2-9728-47D177555F3F}"/>
    <dgm:cxn modelId="{CE3D724A-ECA1-43FD-9CD2-63ECAD6307D8}" srcId="{E27209D3-472E-476B-80F2-9F6A60266152}" destId="{C343F993-00AD-4667-B98F-DFCC10F37B4A}" srcOrd="3" destOrd="0" parTransId="{7749C107-8B7D-4019-A446-230C85A0D647}" sibTransId="{CE3C9AB6-7DC4-42C4-8143-A1853B4C78C6}"/>
    <dgm:cxn modelId="{CD16BE93-DAE8-4AB4-AD77-6BF3C9E09370}" type="presOf" srcId="{0AC4E27B-4131-48EB-BA2D-CEDA3ACADA0E}" destId="{6BA23D1E-4D19-44C4-BBF3-6F52842AB0AC}" srcOrd="0" destOrd="0" presId="urn:microsoft.com/office/officeart/2005/8/layout/hProcess9"/>
    <dgm:cxn modelId="{33D1012F-71D1-4F67-8801-741E00545A41}" srcId="{E27209D3-472E-476B-80F2-9F6A60266152}" destId="{C9CBFBE3-D9D9-4777-BD0A-4E6833BDF889}" srcOrd="4" destOrd="0" parTransId="{4A156F1E-CADE-4B85-92F4-D1D413033B3A}" sibTransId="{4FD3B1DB-1EBF-46C3-A54B-EAF74EF08852}"/>
    <dgm:cxn modelId="{0CFC6CE8-F709-4919-AFD8-90766385FC9C}" srcId="{E27209D3-472E-476B-80F2-9F6A60266152}" destId="{A034A2A8-D995-48D4-A0A0-F0556B71E9E0}" srcOrd="0" destOrd="0" parTransId="{3FA39330-DB85-4BF8-9C4A-C0B4F37DCD13}" sibTransId="{5412549D-22C2-4100-B6DC-1A386E005599}"/>
    <dgm:cxn modelId="{EF742A8B-8951-4E11-A3FA-92B69665F392}" type="presParOf" srcId="{99FDE61B-1AC7-419A-86B8-D71008A8D31F}" destId="{FDA885E3-4B5B-45CD-9384-F50151871ED8}" srcOrd="0" destOrd="0" presId="urn:microsoft.com/office/officeart/2005/8/layout/hProcess9"/>
    <dgm:cxn modelId="{988C2AA5-995E-4E17-A1FF-4FAF9FD5365F}" type="presParOf" srcId="{99FDE61B-1AC7-419A-86B8-D71008A8D31F}" destId="{5A4B204A-3BBA-4223-83D4-D97EC68E515B}" srcOrd="1" destOrd="0" presId="urn:microsoft.com/office/officeart/2005/8/layout/hProcess9"/>
    <dgm:cxn modelId="{F57C5034-48B3-40AB-8E38-166D96D43E7B}" type="presParOf" srcId="{5A4B204A-3BBA-4223-83D4-D97EC68E515B}" destId="{2848804F-A69D-4CB8-88B2-242D29E23503}" srcOrd="0" destOrd="0" presId="urn:microsoft.com/office/officeart/2005/8/layout/hProcess9"/>
    <dgm:cxn modelId="{A8BC768D-268B-4600-9C18-D473D6EFC4DD}" type="presParOf" srcId="{5A4B204A-3BBA-4223-83D4-D97EC68E515B}" destId="{8004B2DD-05AD-40E9-833A-10B97C25EC23}" srcOrd="1" destOrd="0" presId="urn:microsoft.com/office/officeart/2005/8/layout/hProcess9"/>
    <dgm:cxn modelId="{184FD1DA-DDCD-42ED-96EC-BD517F6771BD}" type="presParOf" srcId="{5A4B204A-3BBA-4223-83D4-D97EC68E515B}" destId="{6BA23D1E-4D19-44C4-BBF3-6F52842AB0AC}" srcOrd="2" destOrd="0" presId="urn:microsoft.com/office/officeart/2005/8/layout/hProcess9"/>
    <dgm:cxn modelId="{EF9A40A7-4030-4BD2-BE2B-5DF3D30D8B52}" type="presParOf" srcId="{5A4B204A-3BBA-4223-83D4-D97EC68E515B}" destId="{D74C7B09-4926-47BA-AF52-F1552E4FBA7E}" srcOrd="3" destOrd="0" presId="urn:microsoft.com/office/officeart/2005/8/layout/hProcess9"/>
    <dgm:cxn modelId="{CBA425A3-95A0-41C8-B468-1F61B58D858D}" type="presParOf" srcId="{5A4B204A-3BBA-4223-83D4-D97EC68E515B}" destId="{22574D6F-FD38-4B6F-8205-5549757CF5F7}" srcOrd="4" destOrd="0" presId="urn:microsoft.com/office/officeart/2005/8/layout/hProcess9"/>
    <dgm:cxn modelId="{530A9788-DE4D-4524-B633-FECF02AD398C}" type="presParOf" srcId="{5A4B204A-3BBA-4223-83D4-D97EC68E515B}" destId="{95B43696-05BB-44DF-AB0F-A7369EAF5AEA}" srcOrd="5" destOrd="0" presId="urn:microsoft.com/office/officeart/2005/8/layout/hProcess9"/>
    <dgm:cxn modelId="{0EDD44C0-61FA-41AD-97D6-A44A01CCC58A}" type="presParOf" srcId="{5A4B204A-3BBA-4223-83D4-D97EC68E515B}" destId="{7CEB515C-9F8A-4ABD-AD49-73F565CEF367}" srcOrd="6" destOrd="0" presId="urn:microsoft.com/office/officeart/2005/8/layout/hProcess9"/>
    <dgm:cxn modelId="{EB752769-8FA6-4D7C-97DA-6EEA452DD586}" type="presParOf" srcId="{5A4B204A-3BBA-4223-83D4-D97EC68E515B}" destId="{25E0469C-570F-49DE-8424-50BE4545DA39}" srcOrd="7" destOrd="0" presId="urn:microsoft.com/office/officeart/2005/8/layout/hProcess9"/>
    <dgm:cxn modelId="{3629FE43-0689-412A-A807-5A9C36AD8D7F}" type="presParOf" srcId="{5A4B204A-3BBA-4223-83D4-D97EC68E515B}" destId="{BE430A4B-93C2-4CBD-94BE-759DA1C8084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D3B2D4-8492-4C57-9A8C-808ADB4D70B6}" type="doc">
      <dgm:prSet loTypeId="urn:microsoft.com/office/officeart/2005/8/layout/process5" loCatId="process" qsTypeId="urn:microsoft.com/office/officeart/2005/8/quickstyle/simple1" qsCatId="simple" csTypeId="urn:microsoft.com/office/officeart/2005/8/colors/accent2_2" csCatId="accent2" phldr="1"/>
      <dgm:spPr/>
    </dgm:pt>
    <dgm:pt modelId="{1D59A742-FA67-4F9C-A441-6A01896AF3DC}">
      <dgm:prSet phldrT="[Text]"/>
      <dgm:spPr/>
      <dgm:t>
        <a:bodyPr/>
        <a:lstStyle/>
        <a:p>
          <a:r>
            <a:rPr lang="en-US" dirty="0"/>
            <a:t>Thin urethral smear</a:t>
          </a:r>
        </a:p>
      </dgm:t>
    </dgm:pt>
    <dgm:pt modelId="{5A4CF69B-2FF1-4DA2-8ADB-5829316DF5D6}" type="parTrans" cxnId="{1E76C4F0-8C22-4726-A5C2-569A78AD7409}">
      <dgm:prSet/>
      <dgm:spPr/>
      <dgm:t>
        <a:bodyPr/>
        <a:lstStyle/>
        <a:p>
          <a:endParaRPr lang="en-US"/>
        </a:p>
      </dgm:t>
    </dgm:pt>
    <dgm:pt modelId="{65CD9606-11D6-435B-89E6-0CFE866E65F0}" type="sibTrans" cxnId="{1E76C4F0-8C22-4726-A5C2-569A78AD7409}">
      <dgm:prSet/>
      <dgm:spPr/>
      <dgm:t>
        <a:bodyPr/>
        <a:lstStyle/>
        <a:p>
          <a:endParaRPr lang="en-US"/>
        </a:p>
      </dgm:t>
    </dgm:pt>
    <dgm:pt modelId="{449A5198-69D0-4B52-AFBA-22FEB608403D}">
      <dgm:prSet phldrT="[Text]"/>
      <dgm:spPr/>
      <dgm:t>
        <a:bodyPr/>
        <a:lstStyle/>
        <a:p>
          <a:r>
            <a:rPr lang="en-US" dirty="0"/>
            <a:t>Fix with methanol</a:t>
          </a:r>
        </a:p>
      </dgm:t>
    </dgm:pt>
    <dgm:pt modelId="{15FEEA3C-90A7-4527-916E-D8CADA865055}" type="parTrans" cxnId="{2475FA15-EBB6-4E34-9A10-F11C7D4587CB}">
      <dgm:prSet/>
      <dgm:spPr/>
      <dgm:t>
        <a:bodyPr/>
        <a:lstStyle/>
        <a:p>
          <a:endParaRPr lang="en-US"/>
        </a:p>
      </dgm:t>
    </dgm:pt>
    <dgm:pt modelId="{AD98886F-4601-4F57-9F22-71051F2192C4}" type="sibTrans" cxnId="{2475FA15-EBB6-4E34-9A10-F11C7D4587CB}">
      <dgm:prSet/>
      <dgm:spPr/>
      <dgm:t>
        <a:bodyPr/>
        <a:lstStyle/>
        <a:p>
          <a:endParaRPr lang="en-US"/>
        </a:p>
      </dgm:t>
    </dgm:pt>
    <dgm:pt modelId="{4189275C-316D-44A9-B621-3D0668FCC58A}">
      <dgm:prSet phldrT="[Text]"/>
      <dgm:spPr/>
      <dgm:t>
        <a:bodyPr/>
        <a:lstStyle/>
        <a:p>
          <a:r>
            <a:rPr lang="en-US" dirty="0"/>
            <a:t>Add dilute Giemsa (10%)</a:t>
          </a:r>
        </a:p>
      </dgm:t>
    </dgm:pt>
    <dgm:pt modelId="{C944A214-7994-43F8-8116-EA757944024D}" type="parTrans" cxnId="{26E8F208-C793-4568-AA3E-B3A1AA430F30}">
      <dgm:prSet/>
      <dgm:spPr/>
      <dgm:t>
        <a:bodyPr/>
        <a:lstStyle/>
        <a:p>
          <a:endParaRPr lang="en-US"/>
        </a:p>
      </dgm:t>
    </dgm:pt>
    <dgm:pt modelId="{5C435CD6-F310-4E47-AD19-C48411D4F336}" type="sibTrans" cxnId="{26E8F208-C793-4568-AA3E-B3A1AA430F30}">
      <dgm:prSet/>
      <dgm:spPr/>
      <dgm:t>
        <a:bodyPr/>
        <a:lstStyle/>
        <a:p>
          <a:endParaRPr lang="en-US"/>
        </a:p>
      </dgm:t>
    </dgm:pt>
    <dgm:pt modelId="{221B8CE6-756E-480D-8197-179E50FB2D31}">
      <dgm:prSet/>
      <dgm:spPr/>
      <dgm:t>
        <a:bodyPr/>
        <a:lstStyle/>
        <a:p>
          <a:r>
            <a:rPr lang="en-US" dirty="0"/>
            <a:t>Wash, dry, examine</a:t>
          </a:r>
        </a:p>
      </dgm:t>
    </dgm:pt>
    <dgm:pt modelId="{FE79728D-D6AE-4D31-961D-8A65AEDE3B64}" type="parTrans" cxnId="{B2B66A72-0D61-4691-A73E-690C1575057D}">
      <dgm:prSet/>
      <dgm:spPr/>
      <dgm:t>
        <a:bodyPr/>
        <a:lstStyle/>
        <a:p>
          <a:endParaRPr lang="en-US"/>
        </a:p>
      </dgm:t>
    </dgm:pt>
    <dgm:pt modelId="{7B0057FB-913B-4E17-8008-4BC2083A5001}" type="sibTrans" cxnId="{B2B66A72-0D61-4691-A73E-690C1575057D}">
      <dgm:prSet/>
      <dgm:spPr/>
      <dgm:t>
        <a:bodyPr/>
        <a:lstStyle/>
        <a:p>
          <a:endParaRPr lang="en-US"/>
        </a:p>
      </dgm:t>
    </dgm:pt>
    <dgm:pt modelId="{1B3B29C6-E7B4-482A-AAD0-03DB777037E5}" type="pres">
      <dgm:prSet presAssocID="{6ED3B2D4-8492-4C57-9A8C-808ADB4D70B6}" presName="diagram" presStyleCnt="0">
        <dgm:presLayoutVars>
          <dgm:dir/>
          <dgm:resizeHandles val="exact"/>
        </dgm:presLayoutVars>
      </dgm:prSet>
      <dgm:spPr/>
    </dgm:pt>
    <dgm:pt modelId="{7E0EE03F-A0F7-4822-B22A-827BFA88325F}" type="pres">
      <dgm:prSet presAssocID="{1D59A742-FA67-4F9C-A441-6A01896AF3DC}" presName="node" presStyleLbl="node1" presStyleIdx="0" presStyleCnt="4">
        <dgm:presLayoutVars>
          <dgm:bulletEnabled val="1"/>
        </dgm:presLayoutVars>
      </dgm:prSet>
      <dgm:spPr/>
    </dgm:pt>
    <dgm:pt modelId="{D2168B92-76B9-421F-83DF-2A509173AD83}" type="pres">
      <dgm:prSet presAssocID="{65CD9606-11D6-435B-89E6-0CFE866E65F0}" presName="sibTrans" presStyleLbl="sibTrans2D1" presStyleIdx="0" presStyleCnt="3"/>
      <dgm:spPr/>
    </dgm:pt>
    <dgm:pt modelId="{261D9CB4-3DF9-4E6B-BDE6-14DF1CDF4868}" type="pres">
      <dgm:prSet presAssocID="{65CD9606-11D6-435B-89E6-0CFE866E65F0}" presName="connectorText" presStyleLbl="sibTrans2D1" presStyleIdx="0" presStyleCnt="3"/>
      <dgm:spPr/>
    </dgm:pt>
    <dgm:pt modelId="{301968D5-04E3-4787-ABAB-FE73D656E016}" type="pres">
      <dgm:prSet presAssocID="{449A5198-69D0-4B52-AFBA-22FEB608403D}" presName="node" presStyleLbl="node1" presStyleIdx="1" presStyleCnt="4">
        <dgm:presLayoutVars>
          <dgm:bulletEnabled val="1"/>
        </dgm:presLayoutVars>
      </dgm:prSet>
      <dgm:spPr/>
    </dgm:pt>
    <dgm:pt modelId="{C12ACFAA-227C-43B4-BA94-D2742C2989BE}" type="pres">
      <dgm:prSet presAssocID="{AD98886F-4601-4F57-9F22-71051F2192C4}" presName="sibTrans" presStyleLbl="sibTrans2D1" presStyleIdx="1" presStyleCnt="3"/>
      <dgm:spPr/>
    </dgm:pt>
    <dgm:pt modelId="{B83301EC-4A8B-4317-87D2-F17040307BDC}" type="pres">
      <dgm:prSet presAssocID="{AD98886F-4601-4F57-9F22-71051F2192C4}" presName="connectorText" presStyleLbl="sibTrans2D1" presStyleIdx="1" presStyleCnt="3"/>
      <dgm:spPr/>
    </dgm:pt>
    <dgm:pt modelId="{B27F607B-A9BD-4402-B6A8-B10147926275}" type="pres">
      <dgm:prSet presAssocID="{4189275C-316D-44A9-B621-3D0668FCC58A}" presName="node" presStyleLbl="node1" presStyleIdx="2" presStyleCnt="4">
        <dgm:presLayoutVars>
          <dgm:bulletEnabled val="1"/>
        </dgm:presLayoutVars>
      </dgm:prSet>
      <dgm:spPr/>
    </dgm:pt>
    <dgm:pt modelId="{FD951EF8-92C3-4067-B51C-69EA7B1F4DC2}" type="pres">
      <dgm:prSet presAssocID="{5C435CD6-F310-4E47-AD19-C48411D4F336}" presName="sibTrans" presStyleLbl="sibTrans2D1" presStyleIdx="2" presStyleCnt="3"/>
      <dgm:spPr/>
    </dgm:pt>
    <dgm:pt modelId="{A352363B-DD93-4890-B7D0-DE8E093F23F5}" type="pres">
      <dgm:prSet presAssocID="{5C435CD6-F310-4E47-AD19-C48411D4F336}" presName="connectorText" presStyleLbl="sibTrans2D1" presStyleIdx="2" presStyleCnt="3"/>
      <dgm:spPr/>
    </dgm:pt>
    <dgm:pt modelId="{4FB34196-00E6-47BA-B3E1-6EE1F4ABF270}" type="pres">
      <dgm:prSet presAssocID="{221B8CE6-756E-480D-8197-179E50FB2D31}" presName="node" presStyleLbl="node1" presStyleIdx="3" presStyleCnt="4">
        <dgm:presLayoutVars>
          <dgm:bulletEnabled val="1"/>
        </dgm:presLayoutVars>
      </dgm:prSet>
      <dgm:spPr/>
    </dgm:pt>
  </dgm:ptLst>
  <dgm:cxnLst>
    <dgm:cxn modelId="{8AA3EC07-FDEA-4EE4-B16B-E1AEE18466BD}" type="presOf" srcId="{6ED3B2D4-8492-4C57-9A8C-808ADB4D70B6}" destId="{1B3B29C6-E7B4-482A-AAD0-03DB777037E5}" srcOrd="0" destOrd="0" presId="urn:microsoft.com/office/officeart/2005/8/layout/process5"/>
    <dgm:cxn modelId="{1250396B-51A3-4AEE-B673-EFDDAF1D6FEE}" type="presOf" srcId="{5C435CD6-F310-4E47-AD19-C48411D4F336}" destId="{A352363B-DD93-4890-B7D0-DE8E093F23F5}" srcOrd="1" destOrd="0" presId="urn:microsoft.com/office/officeart/2005/8/layout/process5"/>
    <dgm:cxn modelId="{F1D59BCA-2B99-41E4-9E66-4870DEAC3B8C}" type="presOf" srcId="{449A5198-69D0-4B52-AFBA-22FEB608403D}" destId="{301968D5-04E3-4787-ABAB-FE73D656E016}" srcOrd="0" destOrd="0" presId="urn:microsoft.com/office/officeart/2005/8/layout/process5"/>
    <dgm:cxn modelId="{9443FD16-DB46-4E48-8082-E3CAB06C4238}" type="presOf" srcId="{65CD9606-11D6-435B-89E6-0CFE866E65F0}" destId="{D2168B92-76B9-421F-83DF-2A509173AD83}" srcOrd="0" destOrd="0" presId="urn:microsoft.com/office/officeart/2005/8/layout/process5"/>
    <dgm:cxn modelId="{17DBDB05-6BDD-4C57-A086-C5AD5BE7E5C0}" type="presOf" srcId="{65CD9606-11D6-435B-89E6-0CFE866E65F0}" destId="{261D9CB4-3DF9-4E6B-BDE6-14DF1CDF4868}" srcOrd="1" destOrd="0" presId="urn:microsoft.com/office/officeart/2005/8/layout/process5"/>
    <dgm:cxn modelId="{2FF73DFD-98BB-4D4F-8617-8CB45F7F8694}" type="presOf" srcId="{4189275C-316D-44A9-B621-3D0668FCC58A}" destId="{B27F607B-A9BD-4402-B6A8-B10147926275}" srcOrd="0" destOrd="0" presId="urn:microsoft.com/office/officeart/2005/8/layout/process5"/>
    <dgm:cxn modelId="{983E47EE-474C-4A55-B5B0-6C010BF75FDD}" type="presOf" srcId="{AD98886F-4601-4F57-9F22-71051F2192C4}" destId="{B83301EC-4A8B-4317-87D2-F17040307BDC}" srcOrd="1" destOrd="0" presId="urn:microsoft.com/office/officeart/2005/8/layout/process5"/>
    <dgm:cxn modelId="{7C8C6B78-EBDB-48AD-9AE5-E30A5A2C078D}" type="presOf" srcId="{AD98886F-4601-4F57-9F22-71051F2192C4}" destId="{C12ACFAA-227C-43B4-BA94-D2742C2989BE}" srcOrd="0" destOrd="0" presId="urn:microsoft.com/office/officeart/2005/8/layout/process5"/>
    <dgm:cxn modelId="{2475FA15-EBB6-4E34-9A10-F11C7D4587CB}" srcId="{6ED3B2D4-8492-4C57-9A8C-808ADB4D70B6}" destId="{449A5198-69D0-4B52-AFBA-22FEB608403D}" srcOrd="1" destOrd="0" parTransId="{15FEEA3C-90A7-4527-916E-D8CADA865055}" sibTransId="{AD98886F-4601-4F57-9F22-71051F2192C4}"/>
    <dgm:cxn modelId="{23056553-9F67-4674-A3EE-31F4A41E6866}" type="presOf" srcId="{1D59A742-FA67-4F9C-A441-6A01896AF3DC}" destId="{7E0EE03F-A0F7-4822-B22A-827BFA88325F}" srcOrd="0" destOrd="0" presId="urn:microsoft.com/office/officeart/2005/8/layout/process5"/>
    <dgm:cxn modelId="{25A138D7-2CCA-441C-80F8-0DC33F4CF187}" type="presOf" srcId="{221B8CE6-756E-480D-8197-179E50FB2D31}" destId="{4FB34196-00E6-47BA-B3E1-6EE1F4ABF270}" srcOrd="0" destOrd="0" presId="urn:microsoft.com/office/officeart/2005/8/layout/process5"/>
    <dgm:cxn modelId="{8AED3528-4744-4EAC-A5AE-001B4495F3C3}" type="presOf" srcId="{5C435CD6-F310-4E47-AD19-C48411D4F336}" destId="{FD951EF8-92C3-4067-B51C-69EA7B1F4DC2}" srcOrd="0" destOrd="0" presId="urn:microsoft.com/office/officeart/2005/8/layout/process5"/>
    <dgm:cxn modelId="{26E8F208-C793-4568-AA3E-B3A1AA430F30}" srcId="{6ED3B2D4-8492-4C57-9A8C-808ADB4D70B6}" destId="{4189275C-316D-44A9-B621-3D0668FCC58A}" srcOrd="2" destOrd="0" parTransId="{C944A214-7994-43F8-8116-EA757944024D}" sibTransId="{5C435CD6-F310-4E47-AD19-C48411D4F336}"/>
    <dgm:cxn modelId="{1E76C4F0-8C22-4726-A5C2-569A78AD7409}" srcId="{6ED3B2D4-8492-4C57-9A8C-808ADB4D70B6}" destId="{1D59A742-FA67-4F9C-A441-6A01896AF3DC}" srcOrd="0" destOrd="0" parTransId="{5A4CF69B-2FF1-4DA2-8ADB-5829316DF5D6}" sibTransId="{65CD9606-11D6-435B-89E6-0CFE866E65F0}"/>
    <dgm:cxn modelId="{B2B66A72-0D61-4691-A73E-690C1575057D}" srcId="{6ED3B2D4-8492-4C57-9A8C-808ADB4D70B6}" destId="{221B8CE6-756E-480D-8197-179E50FB2D31}" srcOrd="3" destOrd="0" parTransId="{FE79728D-D6AE-4D31-961D-8A65AEDE3B64}" sibTransId="{7B0057FB-913B-4E17-8008-4BC2083A5001}"/>
    <dgm:cxn modelId="{47D41D9B-1F98-4E0D-B05F-3E87FA19E8DE}" type="presParOf" srcId="{1B3B29C6-E7B4-482A-AAD0-03DB777037E5}" destId="{7E0EE03F-A0F7-4822-B22A-827BFA88325F}" srcOrd="0" destOrd="0" presId="urn:microsoft.com/office/officeart/2005/8/layout/process5"/>
    <dgm:cxn modelId="{77924517-DC86-4980-9550-6229D98143D1}" type="presParOf" srcId="{1B3B29C6-E7B4-482A-AAD0-03DB777037E5}" destId="{D2168B92-76B9-421F-83DF-2A509173AD83}" srcOrd="1" destOrd="0" presId="urn:microsoft.com/office/officeart/2005/8/layout/process5"/>
    <dgm:cxn modelId="{8F74C89C-C770-42D5-A5FB-F01926F3C9E5}" type="presParOf" srcId="{D2168B92-76B9-421F-83DF-2A509173AD83}" destId="{261D9CB4-3DF9-4E6B-BDE6-14DF1CDF4868}" srcOrd="0" destOrd="0" presId="urn:microsoft.com/office/officeart/2005/8/layout/process5"/>
    <dgm:cxn modelId="{ED109E8F-D784-45C8-A7B2-0E2DFBE96C55}" type="presParOf" srcId="{1B3B29C6-E7B4-482A-AAD0-03DB777037E5}" destId="{301968D5-04E3-4787-ABAB-FE73D656E016}" srcOrd="2" destOrd="0" presId="urn:microsoft.com/office/officeart/2005/8/layout/process5"/>
    <dgm:cxn modelId="{1EE66717-0392-4613-B43B-DC864AD3F988}" type="presParOf" srcId="{1B3B29C6-E7B4-482A-AAD0-03DB777037E5}" destId="{C12ACFAA-227C-43B4-BA94-D2742C2989BE}" srcOrd="3" destOrd="0" presId="urn:microsoft.com/office/officeart/2005/8/layout/process5"/>
    <dgm:cxn modelId="{DD487166-13B3-4804-A9D8-0C206AE71DA4}" type="presParOf" srcId="{C12ACFAA-227C-43B4-BA94-D2742C2989BE}" destId="{B83301EC-4A8B-4317-87D2-F17040307BDC}" srcOrd="0" destOrd="0" presId="urn:microsoft.com/office/officeart/2005/8/layout/process5"/>
    <dgm:cxn modelId="{F2DCB4FD-86D4-4756-B622-F53A359B4324}" type="presParOf" srcId="{1B3B29C6-E7B4-482A-AAD0-03DB777037E5}" destId="{B27F607B-A9BD-4402-B6A8-B10147926275}" srcOrd="4" destOrd="0" presId="urn:microsoft.com/office/officeart/2005/8/layout/process5"/>
    <dgm:cxn modelId="{272B31E5-8EEA-4C3C-88F4-12E3747625F1}" type="presParOf" srcId="{1B3B29C6-E7B4-482A-AAD0-03DB777037E5}" destId="{FD951EF8-92C3-4067-B51C-69EA7B1F4DC2}" srcOrd="5" destOrd="0" presId="urn:microsoft.com/office/officeart/2005/8/layout/process5"/>
    <dgm:cxn modelId="{8514DE8D-ECC0-434B-AE12-A54EE94CD7B4}" type="presParOf" srcId="{FD951EF8-92C3-4067-B51C-69EA7B1F4DC2}" destId="{A352363B-DD93-4890-B7D0-DE8E093F23F5}" srcOrd="0" destOrd="0" presId="urn:microsoft.com/office/officeart/2005/8/layout/process5"/>
    <dgm:cxn modelId="{5A45677B-D912-4863-B2C6-5E6878260AF5}" type="presParOf" srcId="{1B3B29C6-E7B4-482A-AAD0-03DB777037E5}" destId="{4FB34196-00E6-47BA-B3E1-6EE1F4ABF270}"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885E3-4B5B-45CD-9384-F50151871ED8}">
      <dsp:nvSpPr>
        <dsp:cNvPr id="0" name=""/>
        <dsp:cNvSpPr/>
      </dsp:nvSpPr>
      <dsp:spPr>
        <a:xfrm>
          <a:off x="685468" y="0"/>
          <a:ext cx="7768644" cy="502515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8804F-A69D-4CB8-88B2-242D29E23503}">
      <dsp:nvSpPr>
        <dsp:cNvPr id="0" name=""/>
        <dsp:cNvSpPr/>
      </dsp:nvSpPr>
      <dsp:spPr>
        <a:xfrm>
          <a:off x="4016"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Urine or urethral swab sample</a:t>
          </a:r>
        </a:p>
      </dsp:txBody>
      <dsp:txXfrm>
        <a:off x="89740" y="1593269"/>
        <a:ext cx="1584619" cy="1838612"/>
      </dsp:txXfrm>
    </dsp:sp>
    <dsp:sp modelId="{6BA23D1E-4D19-44C4-BBF3-6F52842AB0AC}">
      <dsp:nvSpPr>
        <dsp:cNvPr id="0" name=""/>
        <dsp:cNvSpPr/>
      </dsp:nvSpPr>
      <dsp:spPr>
        <a:xfrm>
          <a:off x="1847886"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Microbiology lab testing</a:t>
          </a:r>
        </a:p>
      </dsp:txBody>
      <dsp:txXfrm>
        <a:off x="1933610" y="1593269"/>
        <a:ext cx="1584619" cy="1838612"/>
      </dsp:txXfrm>
    </dsp:sp>
    <dsp:sp modelId="{22574D6F-FD38-4B6F-8205-5549757CF5F7}">
      <dsp:nvSpPr>
        <dsp:cNvPr id="0" name=""/>
        <dsp:cNvSpPr/>
      </dsp:nvSpPr>
      <dsp:spPr>
        <a:xfrm>
          <a:off x="3691757"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Identification of causative pathogen</a:t>
          </a:r>
        </a:p>
      </dsp:txBody>
      <dsp:txXfrm>
        <a:off x="3777481" y="1593269"/>
        <a:ext cx="1584619" cy="1838612"/>
      </dsp:txXfrm>
    </dsp:sp>
    <dsp:sp modelId="{7CEB515C-9F8A-4ABD-AD49-73F565CEF367}">
      <dsp:nvSpPr>
        <dsp:cNvPr id="0" name=""/>
        <dsp:cNvSpPr/>
      </dsp:nvSpPr>
      <dsp:spPr>
        <a:xfrm>
          <a:off x="5535627"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Confirmed Diagnosis</a:t>
          </a:r>
        </a:p>
      </dsp:txBody>
      <dsp:txXfrm>
        <a:off x="5621351" y="1593269"/>
        <a:ext cx="1584619" cy="1838612"/>
      </dsp:txXfrm>
    </dsp:sp>
    <dsp:sp modelId="{BE430A4B-93C2-4CBD-94BE-759DA1C8084A}">
      <dsp:nvSpPr>
        <dsp:cNvPr id="0" name=""/>
        <dsp:cNvSpPr/>
      </dsp:nvSpPr>
      <dsp:spPr>
        <a:xfrm>
          <a:off x="7379498"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Appropriate treatment of urethritis</a:t>
          </a:r>
        </a:p>
      </dsp:txBody>
      <dsp:txXfrm>
        <a:off x="7465222" y="1593269"/>
        <a:ext cx="1584619" cy="1838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EE03F-A0F7-4822-B22A-827BFA88325F}">
      <dsp:nvSpPr>
        <dsp:cNvPr id="0" name=""/>
        <dsp:cNvSpPr/>
      </dsp:nvSpPr>
      <dsp:spPr>
        <a:xfrm>
          <a:off x="905" y="126844"/>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Thin urethral smear</a:t>
          </a:r>
        </a:p>
      </dsp:txBody>
      <dsp:txXfrm>
        <a:off x="34822" y="160761"/>
        <a:ext cx="1862208" cy="1090191"/>
      </dsp:txXfrm>
    </dsp:sp>
    <dsp:sp modelId="{D2168B92-76B9-421F-83DF-2A509173AD83}">
      <dsp:nvSpPr>
        <dsp:cNvPr id="0" name=""/>
        <dsp:cNvSpPr/>
      </dsp:nvSpPr>
      <dsp:spPr>
        <a:xfrm>
          <a:off x="2100791" y="466531"/>
          <a:ext cx="409169" cy="4786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100791" y="562261"/>
        <a:ext cx="286418" cy="287190"/>
      </dsp:txXfrm>
    </dsp:sp>
    <dsp:sp modelId="{301968D5-04E3-4787-ABAB-FE73D656E016}">
      <dsp:nvSpPr>
        <dsp:cNvPr id="0" name=""/>
        <dsp:cNvSpPr/>
      </dsp:nvSpPr>
      <dsp:spPr>
        <a:xfrm>
          <a:off x="2702965" y="126844"/>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Fix with methanol</a:t>
          </a:r>
        </a:p>
      </dsp:txBody>
      <dsp:txXfrm>
        <a:off x="2736882" y="160761"/>
        <a:ext cx="1862208" cy="1090191"/>
      </dsp:txXfrm>
    </dsp:sp>
    <dsp:sp modelId="{C12ACFAA-227C-43B4-BA94-D2742C2989BE}">
      <dsp:nvSpPr>
        <dsp:cNvPr id="0" name=""/>
        <dsp:cNvSpPr/>
      </dsp:nvSpPr>
      <dsp:spPr>
        <a:xfrm rot="5400000">
          <a:off x="3463401" y="1419972"/>
          <a:ext cx="409169" cy="4786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3524391" y="1454713"/>
        <a:ext cx="287190" cy="286418"/>
      </dsp:txXfrm>
    </dsp:sp>
    <dsp:sp modelId="{B27F607B-A9BD-4402-B6A8-B10147926275}">
      <dsp:nvSpPr>
        <dsp:cNvPr id="0" name=""/>
        <dsp:cNvSpPr/>
      </dsp:nvSpPr>
      <dsp:spPr>
        <a:xfrm>
          <a:off x="2702965" y="2056887"/>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Add dilute Giemsa (10%)</a:t>
          </a:r>
        </a:p>
      </dsp:txBody>
      <dsp:txXfrm>
        <a:off x="2736882" y="2090804"/>
        <a:ext cx="1862208" cy="1090191"/>
      </dsp:txXfrm>
    </dsp:sp>
    <dsp:sp modelId="{FD951EF8-92C3-4067-B51C-69EA7B1F4DC2}">
      <dsp:nvSpPr>
        <dsp:cNvPr id="0" name=""/>
        <dsp:cNvSpPr/>
      </dsp:nvSpPr>
      <dsp:spPr>
        <a:xfrm rot="10800000">
          <a:off x="2123952" y="2396574"/>
          <a:ext cx="409169" cy="4786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246703" y="2492304"/>
        <a:ext cx="286418" cy="287190"/>
      </dsp:txXfrm>
    </dsp:sp>
    <dsp:sp modelId="{4FB34196-00E6-47BA-B3E1-6EE1F4ABF270}">
      <dsp:nvSpPr>
        <dsp:cNvPr id="0" name=""/>
        <dsp:cNvSpPr/>
      </dsp:nvSpPr>
      <dsp:spPr>
        <a:xfrm>
          <a:off x="905" y="2056887"/>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Wash, dry, examine</a:t>
          </a:r>
        </a:p>
      </dsp:txBody>
      <dsp:txXfrm>
        <a:off x="34822" y="2090804"/>
        <a:ext cx="1862208" cy="10901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19242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246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661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9078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3026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527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59499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388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2244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B61BEF0D-F0BB-DE4B-95CE-6DB70DBA9567}" type="datetimeFigureOut">
              <a:rPr lang="en-US" smtClean="0"/>
              <a:pPr/>
              <a:t>2/17/2017</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163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2/17/2017</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193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2/17/2017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0198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Microbiology Laboratory testing OF Male urethritis</a:t>
            </a:r>
          </a:p>
        </p:txBody>
      </p:sp>
      <p:sp>
        <p:nvSpPr>
          <p:cNvPr id="3" name="Subtitle 2"/>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41884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3. Laboratory tests &amp; results</a:t>
            </a:r>
          </a:p>
        </p:txBody>
      </p:sp>
      <p:sp>
        <p:nvSpPr>
          <p:cNvPr id="3" name="Text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0593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dirty="0"/>
              <a:t>Culture tests</a:t>
            </a:r>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Gram stain</a:t>
            </a:r>
          </a:p>
          <a:p>
            <a:r>
              <a:rPr lang="en-CA" dirty="0"/>
              <a:t>Differential media</a:t>
            </a:r>
          </a:p>
          <a:p>
            <a:r>
              <a:rPr lang="en-CA" dirty="0"/>
              <a:t>Biochemical tests</a:t>
            </a:r>
          </a:p>
          <a:p>
            <a:pPr lvl="1"/>
            <a:r>
              <a:rPr lang="en-CA" dirty="0"/>
              <a:t>Oxidase</a:t>
            </a:r>
          </a:p>
          <a:p>
            <a:pPr lvl="1"/>
            <a:r>
              <a:rPr lang="en-CA" dirty="0" err="1"/>
              <a:t>Gonochek</a:t>
            </a:r>
            <a:r>
              <a:rPr lang="en-CA" dirty="0"/>
              <a:t> II</a:t>
            </a:r>
          </a:p>
          <a:p>
            <a:pPr lvl="1"/>
            <a:r>
              <a:rPr lang="en-CA" dirty="0"/>
              <a:t>Acid production detection</a:t>
            </a:r>
          </a:p>
        </p:txBody>
      </p:sp>
      <p:sp>
        <p:nvSpPr>
          <p:cNvPr id="6" name="Text Placeholder 5"/>
          <p:cNvSpPr>
            <a:spLocks noGrp="1"/>
          </p:cNvSpPr>
          <p:nvPr>
            <p:ph type="body" sz="quarter" idx="13"/>
          </p:nvPr>
        </p:nvSpPr>
        <p:spPr>
          <a:xfrm>
            <a:off x="6338316" y="2294770"/>
            <a:ext cx="4270248" cy="420094"/>
          </a:xfrm>
        </p:spPr>
        <p:txBody>
          <a:bodyPr/>
          <a:lstStyle/>
          <a:p>
            <a:r>
              <a:rPr lang="en-CA" dirty="0"/>
              <a:t>Non-culture tests</a:t>
            </a:r>
          </a:p>
        </p:txBody>
      </p:sp>
      <p:sp>
        <p:nvSpPr>
          <p:cNvPr id="2" name="Title 1"/>
          <p:cNvSpPr>
            <a:spLocks noGrp="1"/>
          </p:cNvSpPr>
          <p:nvPr>
            <p:ph type="title"/>
          </p:nvPr>
        </p:nvSpPr>
        <p:spPr>
          <a:xfrm>
            <a:off x="2231136" y="964692"/>
            <a:ext cx="7729728" cy="1188720"/>
          </a:xfrm>
        </p:spPr>
        <p:txBody>
          <a:bodyPr/>
          <a:lstStyle/>
          <a:p>
            <a:r>
              <a:rPr lang="en-CA" dirty="0"/>
              <a:t>Types of Lab tests</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Giemsa stain</a:t>
            </a:r>
          </a:p>
          <a:p>
            <a:r>
              <a:rPr lang="en-CA" dirty="0"/>
              <a:t>Antigen detection by immunoassays</a:t>
            </a:r>
          </a:p>
          <a:p>
            <a:r>
              <a:rPr lang="en-CA" dirty="0"/>
              <a:t>Direct Fluorescent Antibody</a:t>
            </a:r>
          </a:p>
          <a:p>
            <a:r>
              <a:rPr lang="en-CA" dirty="0"/>
              <a:t>Molecular tests</a:t>
            </a:r>
          </a:p>
          <a:p>
            <a:pPr lvl="1"/>
            <a:r>
              <a:rPr lang="en-CA" dirty="0"/>
              <a:t>Nucleic Acid Amplification tests (NAAT)</a:t>
            </a:r>
          </a:p>
          <a:p>
            <a:endParaRPr lang="en-CA" dirty="0"/>
          </a:p>
        </p:txBody>
      </p:sp>
    </p:spTree>
    <p:extLst>
      <p:ext uri="{BB962C8B-B14F-4D97-AF65-F5344CB8AC3E}">
        <p14:creationId xmlns:p14="http://schemas.microsoft.com/office/powerpoint/2010/main" val="275807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CA" dirty="0"/>
              <a:t>Gram stain</a:t>
            </a:r>
          </a:p>
        </p:txBody>
      </p:sp>
      <p:pic>
        <p:nvPicPr>
          <p:cNvPr id="19" name="Content Placeholder 18"/>
          <p:cNvPicPr>
            <a:picLocks noGrp="1" noChangeAspect="1"/>
          </p:cNvPicPr>
          <p:nvPr>
            <p:ph sz="half" idx="1"/>
          </p:nvPr>
        </p:nvPicPr>
        <p:blipFill>
          <a:blip r:embed="rId2"/>
          <a:stretch>
            <a:fillRect/>
          </a:stretch>
        </p:blipFill>
        <p:spPr>
          <a:xfrm>
            <a:off x="454715" y="2440124"/>
            <a:ext cx="7803362" cy="3428020"/>
          </a:xfrm>
        </p:spPr>
      </p:pic>
      <p:sp>
        <p:nvSpPr>
          <p:cNvPr id="18" name="Content Placeholder 17"/>
          <p:cNvSpPr>
            <a:spLocks noGrp="1"/>
          </p:cNvSpPr>
          <p:nvPr>
            <p:ph sz="half" idx="2"/>
          </p:nvPr>
        </p:nvSpPr>
        <p:spPr>
          <a:xfrm>
            <a:off x="8441634" y="2440124"/>
            <a:ext cx="2955235" cy="3934172"/>
          </a:xfrm>
        </p:spPr>
        <p:txBody>
          <a:bodyPr>
            <a:normAutofit fontScale="85000" lnSpcReduction="20000"/>
          </a:bodyPr>
          <a:lstStyle/>
          <a:p>
            <a:pPr marL="342900" indent="-342900">
              <a:buFont typeface="+mj-lt"/>
              <a:buAutoNum type="arabicPeriod"/>
            </a:pPr>
            <a:r>
              <a:rPr lang="en-CA" dirty="0"/>
              <a:t>Add Crystal violet (basic dye)</a:t>
            </a:r>
          </a:p>
          <a:p>
            <a:pPr marL="342900" indent="-342900">
              <a:buFont typeface="+mj-lt"/>
              <a:buAutoNum type="arabicPeriod"/>
            </a:pPr>
            <a:r>
              <a:rPr lang="en-CA" dirty="0"/>
              <a:t>Add iodine (mordant), forms an insoluble complex with crystal violet</a:t>
            </a:r>
          </a:p>
          <a:p>
            <a:pPr marL="342900" indent="-342900">
              <a:buFont typeface="+mj-lt"/>
              <a:buAutoNum type="arabicPeriod"/>
            </a:pPr>
            <a:r>
              <a:rPr lang="en-CA" dirty="0"/>
              <a:t>Wash with alcohol (decolourizer)</a:t>
            </a:r>
          </a:p>
          <a:p>
            <a:pPr marL="571500" lvl="1" indent="-342900">
              <a:buFont typeface="+mj-lt"/>
              <a:buAutoNum type="arabicPeriod"/>
            </a:pPr>
            <a:r>
              <a:rPr lang="en-CA" dirty="0"/>
              <a:t>Thick peptidoglycan layer becomes dehydrated and retains the violet complex </a:t>
            </a:r>
            <a:r>
              <a:rPr lang="en-CA" dirty="0">
                <a:sym typeface="Wingdings" panose="05000000000000000000" pitchFamily="2" charset="2"/>
              </a:rPr>
              <a:t> Purple = Gram-Positive</a:t>
            </a:r>
            <a:endParaRPr lang="en-CA" dirty="0"/>
          </a:p>
          <a:p>
            <a:pPr marL="571500" lvl="1" indent="-342900">
              <a:buFont typeface="+mj-lt"/>
              <a:buAutoNum type="arabicPeriod"/>
            </a:pPr>
            <a:r>
              <a:rPr lang="en-CA" dirty="0"/>
              <a:t>Outer membrane becomes degraded and thin peptidoglycan layer cannot retain the violet complex </a:t>
            </a:r>
            <a:r>
              <a:rPr lang="en-CA" dirty="0">
                <a:sym typeface="Wingdings" panose="05000000000000000000" pitchFamily="2" charset="2"/>
              </a:rPr>
              <a:t> decolourised = Gram-negative</a:t>
            </a:r>
          </a:p>
          <a:p>
            <a:pPr marL="342900" indent="-342900">
              <a:buFont typeface="+mj-lt"/>
              <a:buAutoNum type="arabicPeriod"/>
            </a:pPr>
            <a:r>
              <a:rPr lang="en-CA" dirty="0"/>
              <a:t>Counterstain with safranin </a:t>
            </a:r>
            <a:r>
              <a:rPr lang="en-CA" dirty="0">
                <a:sym typeface="Wingdings" panose="05000000000000000000" pitchFamily="2" charset="2"/>
              </a:rPr>
              <a:t> Gram-negative = pink</a:t>
            </a:r>
            <a:endParaRPr lang="en-CA" dirty="0"/>
          </a:p>
        </p:txBody>
      </p:sp>
      <p:sp>
        <p:nvSpPr>
          <p:cNvPr id="20" name="Rectangle 19"/>
          <p:cNvSpPr/>
          <p:nvPr/>
        </p:nvSpPr>
        <p:spPr>
          <a:xfrm>
            <a:off x="454715" y="6027171"/>
            <a:ext cx="7803362" cy="461665"/>
          </a:xfrm>
          <a:prstGeom prst="rect">
            <a:avLst/>
          </a:prstGeom>
        </p:spPr>
        <p:txBody>
          <a:bodyPr wrap="square">
            <a:spAutoFit/>
          </a:bodyPr>
          <a:lstStyle/>
          <a:p>
            <a:r>
              <a:rPr lang="en-CA" sz="1200" dirty="0"/>
              <a:t>Retrieved from: </a:t>
            </a:r>
          </a:p>
          <a:p>
            <a:r>
              <a:rPr lang="en-CA" sz="1200" dirty="0"/>
              <a:t>http://laboratoryinfo.com/wp-content/uploads/2016/01/gram-stain-procedure.png</a:t>
            </a:r>
          </a:p>
        </p:txBody>
      </p:sp>
    </p:spTree>
    <p:extLst>
      <p:ext uri="{BB962C8B-B14F-4D97-AF65-F5344CB8AC3E}">
        <p14:creationId xmlns:p14="http://schemas.microsoft.com/office/powerpoint/2010/main" val="3793776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Gram stain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8822738"/>
              </p:ext>
            </p:extLst>
          </p:nvPr>
        </p:nvGraphicFramePr>
        <p:xfrm>
          <a:off x="2229738" y="2446211"/>
          <a:ext cx="7731126" cy="410842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pink</a:t>
                      </a:r>
                    </a:p>
                  </a:txBody>
                  <a:tcPr/>
                </a:tc>
                <a:tc>
                  <a:txBody>
                    <a:bodyPr/>
                    <a:lstStyle/>
                    <a:p>
                      <a:r>
                        <a:rPr lang="en-CA" dirty="0"/>
                        <a:t>Not easily visualised (obligate intracellular) </a:t>
                      </a:r>
                      <a:r>
                        <a:rPr lang="en-CA" dirty="0">
                          <a:sym typeface="Wingdings" panose="05000000000000000000" pitchFamily="2" charset="2"/>
                        </a:rPr>
                        <a:t> detection by Giemsa</a:t>
                      </a:r>
                      <a:endParaRPr lang="en-CA" dirty="0"/>
                    </a:p>
                  </a:txBody>
                  <a:tcPr/>
                </a:tc>
                <a:extLst>
                  <a:ext uri="{0D108BD9-81ED-4DB2-BD59-A6C34878D82A}">
                    <a16:rowId xmlns:a16="http://schemas.microsoft.com/office/drawing/2014/main" val="169255851"/>
                  </a:ext>
                </a:extLst>
              </a:tr>
              <a:tr h="3033967">
                <a:tc>
                  <a:txBody>
                    <a:bodyPr/>
                    <a:lstStyle/>
                    <a:p>
                      <a:endParaRPr lang="en-CA" dirty="0"/>
                    </a:p>
                  </a:txBody>
                  <a:tcPr/>
                </a:tc>
                <a:tc>
                  <a:txBody>
                    <a:bodyPr/>
                    <a:lstStyle/>
                    <a:p>
                      <a:r>
                        <a:rPr lang="en-CA" dirty="0"/>
                        <a:t>N/A</a:t>
                      </a:r>
                    </a:p>
                  </a:txBody>
                  <a:tcPr/>
                </a:tc>
                <a:extLst>
                  <a:ext uri="{0D108BD9-81ED-4DB2-BD59-A6C34878D82A}">
                    <a16:rowId xmlns:a16="http://schemas.microsoft.com/office/drawing/2014/main" val="1025685749"/>
                  </a:ext>
                </a:extLst>
              </a:tr>
            </a:tbl>
          </a:graphicData>
        </a:graphic>
      </p:graphicFrame>
      <p:pic>
        <p:nvPicPr>
          <p:cNvPr id="6" name="Picture 5"/>
          <p:cNvPicPr>
            <a:picLocks noChangeAspect="1"/>
          </p:cNvPicPr>
          <p:nvPr/>
        </p:nvPicPr>
        <p:blipFill>
          <a:blip r:embed="rId2"/>
          <a:stretch>
            <a:fillRect/>
          </a:stretch>
        </p:blipFill>
        <p:spPr>
          <a:xfrm>
            <a:off x="2297855" y="3613632"/>
            <a:ext cx="3731186" cy="2798390"/>
          </a:xfrm>
          <a:prstGeom prst="rect">
            <a:avLst/>
          </a:prstGeom>
        </p:spPr>
      </p:pic>
      <p:sp>
        <p:nvSpPr>
          <p:cNvPr id="7" name="Rectangle 6"/>
          <p:cNvSpPr/>
          <p:nvPr/>
        </p:nvSpPr>
        <p:spPr>
          <a:xfrm>
            <a:off x="6062520" y="5642581"/>
            <a:ext cx="3864864" cy="769441"/>
          </a:xfrm>
          <a:prstGeom prst="rect">
            <a:avLst/>
          </a:prstGeom>
        </p:spPr>
        <p:txBody>
          <a:bodyPr wrap="square">
            <a:spAutoFit/>
          </a:bodyPr>
          <a:lstStyle/>
          <a:p>
            <a:r>
              <a:rPr lang="en-CA" sz="1100" dirty="0"/>
              <a:t>Retrieved from:</a:t>
            </a:r>
          </a:p>
          <a:p>
            <a:r>
              <a:rPr lang="en-CA" sz="1100" dirty="0"/>
              <a:t>http://hit-micrscopewb.hc.msu.edu/Microbiology/Images/5IIB2_penile_100X_3_tn.jpg</a:t>
            </a:r>
          </a:p>
        </p:txBody>
      </p:sp>
    </p:spTree>
    <p:extLst>
      <p:ext uri="{BB962C8B-B14F-4D97-AF65-F5344CB8AC3E}">
        <p14:creationId xmlns:p14="http://schemas.microsoft.com/office/powerpoint/2010/main" val="293588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17247" y="2319127"/>
            <a:ext cx="3852000" cy="433346"/>
          </a:xfrm>
        </p:spPr>
        <p:txBody>
          <a:bodyPr/>
          <a:lstStyle/>
          <a:p>
            <a:r>
              <a:rPr lang="en-CA" dirty="0"/>
              <a:t>Thayer Martin Agar</a:t>
            </a:r>
          </a:p>
        </p:txBody>
      </p:sp>
      <p:sp>
        <p:nvSpPr>
          <p:cNvPr id="5" name="Content Placeholder 4"/>
          <p:cNvSpPr>
            <a:spLocks noGrp="1"/>
          </p:cNvSpPr>
          <p:nvPr>
            <p:ph sz="half" idx="2"/>
          </p:nvPr>
        </p:nvSpPr>
        <p:spPr>
          <a:xfrm>
            <a:off x="417247" y="2878203"/>
            <a:ext cx="3852000" cy="3655118"/>
          </a:xfrm>
        </p:spPr>
        <p:txBody>
          <a:bodyPr>
            <a:normAutofit fontScale="92500" lnSpcReduction="20000"/>
          </a:bodyPr>
          <a:lstStyle/>
          <a:p>
            <a:r>
              <a:rPr lang="en-CA" dirty="0"/>
              <a:t>2.0g beef extract</a:t>
            </a:r>
          </a:p>
          <a:p>
            <a:r>
              <a:rPr lang="en-CA" dirty="0"/>
              <a:t>17.5g casein hydrolysate</a:t>
            </a:r>
          </a:p>
          <a:p>
            <a:r>
              <a:rPr lang="en-CA" dirty="0"/>
              <a:t>1.5g starch</a:t>
            </a:r>
          </a:p>
          <a:p>
            <a:r>
              <a:rPr lang="en-CA" dirty="0"/>
              <a:t>17.0g agar dissolved in 1 liter of distilled water, pH adjusted to neutral at 25 °C</a:t>
            </a:r>
          </a:p>
          <a:p>
            <a:r>
              <a:rPr lang="en-CA" dirty="0"/>
              <a:t>5% chocolate sheep blood</a:t>
            </a:r>
          </a:p>
          <a:p>
            <a:r>
              <a:rPr lang="en-CA" dirty="0"/>
              <a:t>+VCN inhibitor</a:t>
            </a:r>
          </a:p>
          <a:p>
            <a:pPr lvl="1"/>
            <a:r>
              <a:rPr lang="en-CA" dirty="0"/>
              <a:t>Vancomycin kills most Gram-positive</a:t>
            </a:r>
          </a:p>
          <a:p>
            <a:pPr lvl="1"/>
            <a:r>
              <a:rPr lang="en-CA" dirty="0" err="1"/>
              <a:t>Colistin</a:t>
            </a:r>
            <a:r>
              <a:rPr lang="en-CA" dirty="0"/>
              <a:t> kills non-Neisseria Gram-negative</a:t>
            </a:r>
          </a:p>
          <a:p>
            <a:pPr lvl="1"/>
            <a:r>
              <a:rPr lang="en-CA" dirty="0"/>
              <a:t>Nystatin kills most fungi</a:t>
            </a:r>
          </a:p>
        </p:txBody>
      </p:sp>
      <p:sp>
        <p:nvSpPr>
          <p:cNvPr id="2" name="Title 1"/>
          <p:cNvSpPr>
            <a:spLocks noGrp="1"/>
          </p:cNvSpPr>
          <p:nvPr>
            <p:ph type="title"/>
          </p:nvPr>
        </p:nvSpPr>
        <p:spPr/>
        <p:txBody>
          <a:bodyPr/>
          <a:lstStyle/>
          <a:p>
            <a:r>
              <a:rPr lang="en-CA" dirty="0"/>
              <a:t>Differential media</a:t>
            </a:r>
          </a:p>
        </p:txBody>
      </p:sp>
      <p:sp>
        <p:nvSpPr>
          <p:cNvPr id="12" name="Text Placeholder 3"/>
          <p:cNvSpPr txBox="1">
            <a:spLocks/>
          </p:cNvSpPr>
          <p:nvPr/>
        </p:nvSpPr>
        <p:spPr>
          <a:xfrm>
            <a:off x="4267005" y="2319127"/>
            <a:ext cx="3852000" cy="421021"/>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r>
              <a:rPr lang="en-CA" dirty="0"/>
              <a:t>Mycoplasma agar</a:t>
            </a:r>
          </a:p>
        </p:txBody>
      </p:sp>
      <p:sp>
        <p:nvSpPr>
          <p:cNvPr id="13" name="Content Placeholder 4"/>
          <p:cNvSpPr txBox="1">
            <a:spLocks/>
          </p:cNvSpPr>
          <p:nvPr/>
        </p:nvSpPr>
        <p:spPr>
          <a:xfrm>
            <a:off x="4267005" y="2878202"/>
            <a:ext cx="3852000" cy="36551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Bacteriological peptone 10.0 g/L</a:t>
            </a:r>
          </a:p>
          <a:p>
            <a:r>
              <a:rPr lang="en-CA" dirty="0"/>
              <a:t>Lab-</a:t>
            </a:r>
            <a:r>
              <a:rPr lang="en-CA" dirty="0" err="1"/>
              <a:t>Lemco</a:t>
            </a:r>
            <a:r>
              <a:rPr lang="en-CA" dirty="0"/>
              <a:t> powder 10.0 g/L</a:t>
            </a:r>
          </a:p>
          <a:p>
            <a:r>
              <a:rPr lang="en-CA" dirty="0"/>
              <a:t>Sodium chloride 5.0 g/L</a:t>
            </a:r>
          </a:p>
          <a:p>
            <a:r>
              <a:rPr lang="en-CA" dirty="0"/>
              <a:t>Mineral supplement 0.5 g/L</a:t>
            </a:r>
          </a:p>
          <a:p>
            <a:r>
              <a:rPr lang="en-CA" dirty="0"/>
              <a:t>Agar 10.0 g/L</a:t>
            </a:r>
          </a:p>
          <a:p>
            <a:r>
              <a:rPr lang="en-CA" dirty="0">
                <a:sym typeface="Wingdings" panose="05000000000000000000" pitchFamily="2" charset="2"/>
              </a:rPr>
              <a:t> selects </a:t>
            </a:r>
            <a:r>
              <a:rPr lang="en-CA" i="1" dirty="0">
                <a:sym typeface="Wingdings" panose="05000000000000000000" pitchFamily="2" charset="2"/>
              </a:rPr>
              <a:t>Mycoplasma </a:t>
            </a:r>
            <a:r>
              <a:rPr lang="en-CA" i="1" dirty="0" err="1">
                <a:sym typeface="Wingdings" panose="05000000000000000000" pitchFamily="2" charset="2"/>
              </a:rPr>
              <a:t>genitalium</a:t>
            </a:r>
            <a:endParaRPr lang="en-CA" dirty="0"/>
          </a:p>
          <a:p>
            <a:endParaRPr lang="en-CA" dirty="0"/>
          </a:p>
        </p:txBody>
      </p:sp>
      <p:sp>
        <p:nvSpPr>
          <p:cNvPr id="14" name="Text Placeholder 3"/>
          <p:cNvSpPr>
            <a:spLocks noGrp="1"/>
          </p:cNvSpPr>
          <p:nvPr>
            <p:ph type="body" idx="1"/>
          </p:nvPr>
        </p:nvSpPr>
        <p:spPr>
          <a:xfrm>
            <a:off x="8116763" y="2319127"/>
            <a:ext cx="3852000" cy="433346"/>
          </a:xfrm>
        </p:spPr>
        <p:txBody>
          <a:bodyPr/>
          <a:lstStyle/>
          <a:p>
            <a:r>
              <a:rPr lang="en-CA" dirty="0"/>
              <a:t>McCoy cell monolayer</a:t>
            </a:r>
          </a:p>
        </p:txBody>
      </p:sp>
      <p:sp>
        <p:nvSpPr>
          <p:cNvPr id="15" name="Content Placeholder 4"/>
          <p:cNvSpPr>
            <a:spLocks noGrp="1"/>
          </p:cNvSpPr>
          <p:nvPr>
            <p:ph sz="half" idx="2"/>
          </p:nvPr>
        </p:nvSpPr>
        <p:spPr>
          <a:xfrm>
            <a:off x="8116763" y="2878203"/>
            <a:ext cx="3852000" cy="2596776"/>
          </a:xfrm>
        </p:spPr>
        <p:txBody>
          <a:bodyPr/>
          <a:lstStyle/>
          <a:p>
            <a:r>
              <a:rPr lang="en-CA" dirty="0"/>
              <a:t>Selects for obligately intracellular </a:t>
            </a:r>
            <a:r>
              <a:rPr lang="en-CA" i="1" dirty="0"/>
              <a:t>Chlamydia trachomatis</a:t>
            </a:r>
            <a:r>
              <a:rPr lang="en-CA" dirty="0"/>
              <a:t> </a:t>
            </a:r>
          </a:p>
          <a:p>
            <a:r>
              <a:rPr lang="en-CA" dirty="0"/>
              <a:t>Expensive, slow, labour-intensive</a:t>
            </a:r>
          </a:p>
          <a:p>
            <a:r>
              <a:rPr lang="en-CA" dirty="0"/>
              <a:t>Less preferred than non-culture detection methods</a:t>
            </a:r>
          </a:p>
        </p:txBody>
      </p:sp>
    </p:spTree>
    <p:extLst>
      <p:ext uri="{BB962C8B-B14F-4D97-AF65-F5344CB8AC3E}">
        <p14:creationId xmlns:p14="http://schemas.microsoft.com/office/powerpoint/2010/main" val="190445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Thayer-Martin agar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49393"/>
              </p:ext>
            </p:extLst>
          </p:nvPr>
        </p:nvGraphicFramePr>
        <p:xfrm>
          <a:off x="2229738" y="2446211"/>
          <a:ext cx="7731126" cy="408711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Growth</a:t>
                      </a:r>
                    </a:p>
                  </a:txBody>
                  <a:tcPr/>
                </a:tc>
                <a:tc>
                  <a:txBody>
                    <a:bodyPr/>
                    <a:lstStyle/>
                    <a:p>
                      <a:r>
                        <a:rPr lang="en-CA" dirty="0"/>
                        <a:t>No growth</a:t>
                      </a:r>
                    </a:p>
                  </a:txBody>
                  <a:tcPr/>
                </a:tc>
                <a:extLst>
                  <a:ext uri="{0D108BD9-81ED-4DB2-BD59-A6C34878D82A}">
                    <a16:rowId xmlns:a16="http://schemas.microsoft.com/office/drawing/2014/main" val="169255851"/>
                  </a:ext>
                </a:extLst>
              </a:tr>
              <a:tr h="3033967">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pic>
        <p:nvPicPr>
          <p:cNvPr id="3" name="Picture 2"/>
          <p:cNvPicPr>
            <a:picLocks noChangeAspect="1"/>
          </p:cNvPicPr>
          <p:nvPr/>
        </p:nvPicPr>
        <p:blipFill>
          <a:blip r:embed="rId2"/>
          <a:stretch>
            <a:fillRect/>
          </a:stretch>
        </p:blipFill>
        <p:spPr>
          <a:xfrm>
            <a:off x="2358423" y="3583132"/>
            <a:ext cx="3575413" cy="2815638"/>
          </a:xfrm>
          <a:prstGeom prst="rect">
            <a:avLst/>
          </a:prstGeom>
        </p:spPr>
      </p:pic>
      <p:pic>
        <p:nvPicPr>
          <p:cNvPr id="5" name="Picture 4"/>
          <p:cNvPicPr>
            <a:picLocks noChangeAspect="1"/>
          </p:cNvPicPr>
          <p:nvPr/>
        </p:nvPicPr>
        <p:blipFill>
          <a:blip r:embed="rId3"/>
          <a:stretch>
            <a:fillRect/>
          </a:stretch>
        </p:blipFill>
        <p:spPr>
          <a:xfrm>
            <a:off x="6518600" y="3562201"/>
            <a:ext cx="2857500" cy="2857500"/>
          </a:xfrm>
          <a:prstGeom prst="rect">
            <a:avLst/>
          </a:prstGeom>
        </p:spPr>
      </p:pic>
    </p:spTree>
    <p:extLst>
      <p:ext uri="{BB962C8B-B14F-4D97-AF65-F5344CB8AC3E}">
        <p14:creationId xmlns:p14="http://schemas.microsoft.com/office/powerpoint/2010/main" val="81564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Mycoplasma agar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3707183"/>
              </p:ext>
            </p:extLst>
          </p:nvPr>
        </p:nvGraphicFramePr>
        <p:xfrm>
          <a:off x="2229738" y="2446211"/>
          <a:ext cx="7731126" cy="4292817"/>
        </p:xfrm>
        <a:graphic>
          <a:graphicData uri="http://schemas.openxmlformats.org/drawingml/2006/table">
            <a:tbl>
              <a:tblPr firstRow="1" bandRow="1">
                <a:tableStyleId>{21E4AEA4-8DFA-4A89-87EB-49C32662AFE0}</a:tableStyleId>
              </a:tblPr>
              <a:tblGrid>
                <a:gridCol w="2577042">
                  <a:extLst>
                    <a:ext uri="{9D8B030D-6E8A-4147-A177-3AD203B41FA5}">
                      <a16:colId xmlns:a16="http://schemas.microsoft.com/office/drawing/2014/main" val="1009204909"/>
                    </a:ext>
                  </a:extLst>
                </a:gridCol>
                <a:gridCol w="2577042">
                  <a:extLst>
                    <a:ext uri="{9D8B030D-6E8A-4147-A177-3AD203B41FA5}">
                      <a16:colId xmlns:a16="http://schemas.microsoft.com/office/drawing/2014/main" val="841966611"/>
                    </a:ext>
                  </a:extLst>
                </a:gridCol>
                <a:gridCol w="2577042">
                  <a:extLst>
                    <a:ext uri="{9D8B030D-6E8A-4147-A177-3AD203B41FA5}">
                      <a16:colId xmlns:a16="http://schemas.microsoft.com/office/drawing/2014/main" val="4120086708"/>
                    </a:ext>
                  </a:extLst>
                </a:gridCol>
              </a:tblGrid>
              <a:tr h="434374">
                <a:tc>
                  <a:txBody>
                    <a:bodyPr/>
                    <a:lstStyle/>
                    <a:p>
                      <a:r>
                        <a:rPr lang="en-CA" i="1" dirty="0"/>
                        <a:t>Neisseria gonorrhea</a:t>
                      </a:r>
                    </a:p>
                  </a:txBody>
                  <a:tcPr/>
                </a:tc>
                <a:tc>
                  <a:txBody>
                    <a:bodyPr/>
                    <a:lstStyle/>
                    <a:p>
                      <a:r>
                        <a:rPr lang="en-CA" i="1" dirty="0"/>
                        <a:t>Chlamydia trachomatis</a:t>
                      </a:r>
                    </a:p>
                  </a:txBody>
                  <a:tcPr/>
                </a:tc>
                <a:tc>
                  <a:txBody>
                    <a:bodyPr/>
                    <a:lstStyle/>
                    <a:p>
                      <a:r>
                        <a:rPr lang="en-CA" i="1" dirty="0"/>
                        <a:t>Mycoplasma </a:t>
                      </a:r>
                      <a:r>
                        <a:rPr lang="en-CA" i="1" dirty="0" err="1"/>
                        <a:t>genitalium</a:t>
                      </a:r>
                      <a:endParaRPr lang="en-CA" i="1" dirty="0"/>
                    </a:p>
                  </a:txBody>
                  <a:tcPr/>
                </a:tc>
                <a:extLst>
                  <a:ext uri="{0D108BD9-81ED-4DB2-BD59-A6C34878D82A}">
                    <a16:rowId xmlns:a16="http://schemas.microsoft.com/office/drawing/2014/main" val="440948624"/>
                  </a:ext>
                </a:extLst>
              </a:tr>
              <a:tr h="618770">
                <a:tc>
                  <a:txBody>
                    <a:bodyPr/>
                    <a:lstStyle/>
                    <a:p>
                      <a:r>
                        <a:rPr lang="en-CA" dirty="0"/>
                        <a:t>No growth</a:t>
                      </a:r>
                    </a:p>
                  </a:txBody>
                  <a:tcPr/>
                </a:tc>
                <a:tc>
                  <a:txBody>
                    <a:bodyPr/>
                    <a:lstStyle/>
                    <a:p>
                      <a:r>
                        <a:rPr lang="en-CA" dirty="0"/>
                        <a:t>No growth</a:t>
                      </a:r>
                    </a:p>
                  </a:txBody>
                  <a:tcPr/>
                </a:tc>
                <a:tc>
                  <a:txBody>
                    <a:bodyPr/>
                    <a:lstStyle/>
                    <a:p>
                      <a:r>
                        <a:rPr lang="en-CA" dirty="0"/>
                        <a:t>Growth</a:t>
                      </a:r>
                    </a:p>
                  </a:txBody>
                  <a:tcPr/>
                </a:tc>
                <a:extLst>
                  <a:ext uri="{0D108BD9-81ED-4DB2-BD59-A6C34878D82A}">
                    <a16:rowId xmlns:a16="http://schemas.microsoft.com/office/drawing/2014/main" val="169255851"/>
                  </a:ext>
                </a:extLst>
              </a:tr>
              <a:tr h="3033967">
                <a:tc>
                  <a:txBody>
                    <a:bodyPr/>
                    <a:lstStyle/>
                    <a:p>
                      <a:r>
                        <a:rPr lang="en-CA" dirty="0"/>
                        <a:t>N/A</a:t>
                      </a:r>
                    </a:p>
                  </a:txBody>
                  <a:tcPr/>
                </a:tc>
                <a:tc>
                  <a:txBody>
                    <a:bodyPr/>
                    <a:lstStyle/>
                    <a:p>
                      <a:r>
                        <a:rPr lang="en-CA" dirty="0"/>
                        <a:t>N/A</a:t>
                      </a:r>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pic>
        <p:nvPicPr>
          <p:cNvPr id="6" name="Picture 5"/>
          <p:cNvPicPr>
            <a:picLocks noChangeAspect="1"/>
          </p:cNvPicPr>
          <p:nvPr/>
        </p:nvPicPr>
        <p:blipFill rotWithShape="1">
          <a:blip r:embed="rId2"/>
          <a:srcRect l="59069" t="3841" r="9614" b="8876"/>
          <a:stretch/>
        </p:blipFill>
        <p:spPr>
          <a:xfrm>
            <a:off x="7474226" y="3773584"/>
            <a:ext cx="2319130" cy="2965444"/>
          </a:xfrm>
          <a:prstGeom prst="rect">
            <a:avLst/>
          </a:prstGeom>
        </p:spPr>
      </p:pic>
      <p:sp>
        <p:nvSpPr>
          <p:cNvPr id="7" name="Rectangle 6"/>
          <p:cNvSpPr/>
          <p:nvPr/>
        </p:nvSpPr>
        <p:spPr>
          <a:xfrm>
            <a:off x="9960864" y="5903224"/>
            <a:ext cx="1669774" cy="830997"/>
          </a:xfrm>
          <a:prstGeom prst="rect">
            <a:avLst/>
          </a:prstGeom>
        </p:spPr>
        <p:txBody>
          <a:bodyPr wrap="square">
            <a:spAutoFit/>
          </a:bodyPr>
          <a:lstStyle/>
          <a:p>
            <a:r>
              <a:rPr lang="en-CA" sz="1200" dirty="0"/>
              <a:t>Retrieved from: http://www.cell.com/cms/attachment/2007951303/2030487012/gr1.jpg</a:t>
            </a:r>
          </a:p>
        </p:txBody>
      </p:sp>
    </p:spTree>
    <p:extLst>
      <p:ext uri="{BB962C8B-B14F-4D97-AF65-F5344CB8AC3E}">
        <p14:creationId xmlns:p14="http://schemas.microsoft.com/office/powerpoint/2010/main" val="4046904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McCoy Cell monolayer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205408"/>
              </p:ext>
            </p:extLst>
          </p:nvPr>
        </p:nvGraphicFramePr>
        <p:xfrm>
          <a:off x="2229738" y="2446211"/>
          <a:ext cx="7731126" cy="408711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No growth</a:t>
                      </a:r>
                    </a:p>
                  </a:txBody>
                  <a:tcPr/>
                </a:tc>
                <a:tc>
                  <a:txBody>
                    <a:bodyPr/>
                    <a:lstStyle/>
                    <a:p>
                      <a:r>
                        <a:rPr lang="en-CA" dirty="0"/>
                        <a:t>Growth</a:t>
                      </a:r>
                    </a:p>
                  </a:txBody>
                  <a:tcPr/>
                </a:tc>
                <a:extLst>
                  <a:ext uri="{0D108BD9-81ED-4DB2-BD59-A6C34878D82A}">
                    <a16:rowId xmlns:a16="http://schemas.microsoft.com/office/drawing/2014/main" val="169255851"/>
                  </a:ext>
                </a:extLst>
              </a:tr>
              <a:tr h="3033967">
                <a:tc>
                  <a:txBody>
                    <a:bodyPr/>
                    <a:lstStyle/>
                    <a:p>
                      <a:r>
                        <a:rPr lang="en-CA" dirty="0"/>
                        <a:t>N/A</a:t>
                      </a:r>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pic>
        <p:nvPicPr>
          <p:cNvPr id="7" name="Picture 6"/>
          <p:cNvPicPr>
            <a:picLocks noChangeAspect="1"/>
          </p:cNvPicPr>
          <p:nvPr/>
        </p:nvPicPr>
        <p:blipFill>
          <a:blip r:embed="rId2"/>
          <a:stretch>
            <a:fillRect/>
          </a:stretch>
        </p:blipFill>
        <p:spPr>
          <a:xfrm>
            <a:off x="6218442" y="3857556"/>
            <a:ext cx="3457815" cy="2266790"/>
          </a:xfrm>
          <a:prstGeom prst="rect">
            <a:avLst/>
          </a:prstGeom>
        </p:spPr>
      </p:pic>
      <p:sp>
        <p:nvSpPr>
          <p:cNvPr id="8" name="Rectangle 7"/>
          <p:cNvSpPr/>
          <p:nvPr/>
        </p:nvSpPr>
        <p:spPr>
          <a:xfrm>
            <a:off x="10073822" y="5108683"/>
            <a:ext cx="1906143" cy="1015663"/>
          </a:xfrm>
          <a:prstGeom prst="rect">
            <a:avLst/>
          </a:prstGeom>
        </p:spPr>
        <p:txBody>
          <a:bodyPr wrap="square">
            <a:spAutoFit/>
          </a:bodyPr>
          <a:lstStyle/>
          <a:p>
            <a:r>
              <a:rPr lang="en-CA" sz="1200" dirty="0"/>
              <a:t>Retrieved from: http://bestpractice.bmj.com/best-practice/images/bp/en-gb/510-4_default.jpg</a:t>
            </a:r>
          </a:p>
        </p:txBody>
      </p:sp>
    </p:spTree>
    <p:extLst>
      <p:ext uri="{BB962C8B-B14F-4D97-AF65-F5344CB8AC3E}">
        <p14:creationId xmlns:p14="http://schemas.microsoft.com/office/powerpoint/2010/main" val="1957720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17247" y="2319127"/>
            <a:ext cx="3852000" cy="433346"/>
          </a:xfrm>
        </p:spPr>
        <p:txBody>
          <a:bodyPr/>
          <a:lstStyle/>
          <a:p>
            <a:r>
              <a:rPr lang="en-CA" dirty="0"/>
              <a:t>Oxidase</a:t>
            </a:r>
          </a:p>
        </p:txBody>
      </p:sp>
      <p:sp>
        <p:nvSpPr>
          <p:cNvPr id="5" name="Content Placeholder 4"/>
          <p:cNvSpPr>
            <a:spLocks noGrp="1"/>
          </p:cNvSpPr>
          <p:nvPr>
            <p:ph sz="half" idx="2"/>
          </p:nvPr>
        </p:nvSpPr>
        <p:spPr>
          <a:xfrm>
            <a:off x="417247" y="2878203"/>
            <a:ext cx="3852000" cy="2596776"/>
          </a:xfrm>
        </p:spPr>
        <p:txBody>
          <a:bodyPr>
            <a:normAutofit lnSpcReduction="10000"/>
          </a:bodyPr>
          <a:lstStyle/>
          <a:p>
            <a:r>
              <a:rPr lang="en-CA" dirty="0"/>
              <a:t>Positive for aerobic bacteria</a:t>
            </a:r>
          </a:p>
          <a:p>
            <a:r>
              <a:rPr lang="en-CA" dirty="0"/>
              <a:t>Cytochrome C oxidase oxidises the test reagent (</a:t>
            </a:r>
            <a:r>
              <a:rPr lang="en-CA" dirty="0" err="1"/>
              <a:t>tetramethyl</a:t>
            </a:r>
            <a:r>
              <a:rPr lang="en-CA" dirty="0"/>
              <a:t>-p-phenylenediamine) to a purple coloured redox product (indophenol).</a:t>
            </a:r>
          </a:p>
          <a:p>
            <a:r>
              <a:rPr lang="en-CA" dirty="0"/>
              <a:t>Positive = purple</a:t>
            </a:r>
          </a:p>
          <a:p>
            <a:r>
              <a:rPr lang="en-CA" dirty="0"/>
              <a:t>Negative = no colour change</a:t>
            </a:r>
          </a:p>
        </p:txBody>
      </p:sp>
      <p:sp>
        <p:nvSpPr>
          <p:cNvPr id="2" name="Title 1"/>
          <p:cNvSpPr>
            <a:spLocks noGrp="1"/>
          </p:cNvSpPr>
          <p:nvPr>
            <p:ph type="title"/>
          </p:nvPr>
        </p:nvSpPr>
        <p:spPr/>
        <p:txBody>
          <a:bodyPr/>
          <a:lstStyle/>
          <a:p>
            <a:r>
              <a:rPr lang="en-CA" dirty="0"/>
              <a:t>Biochemical tests</a:t>
            </a:r>
          </a:p>
        </p:txBody>
      </p:sp>
      <p:sp>
        <p:nvSpPr>
          <p:cNvPr id="12" name="Text Placeholder 3"/>
          <p:cNvSpPr txBox="1">
            <a:spLocks/>
          </p:cNvSpPr>
          <p:nvPr/>
        </p:nvSpPr>
        <p:spPr>
          <a:xfrm>
            <a:off x="4267005" y="2319127"/>
            <a:ext cx="3852000" cy="421021"/>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r>
              <a:rPr lang="en-CA" dirty="0" err="1"/>
              <a:t>Gonochek</a:t>
            </a:r>
            <a:r>
              <a:rPr lang="en-CA" dirty="0"/>
              <a:t> II</a:t>
            </a:r>
          </a:p>
        </p:txBody>
      </p:sp>
      <p:sp>
        <p:nvSpPr>
          <p:cNvPr id="13" name="Content Placeholder 4"/>
          <p:cNvSpPr txBox="1">
            <a:spLocks/>
          </p:cNvSpPr>
          <p:nvPr/>
        </p:nvSpPr>
        <p:spPr>
          <a:xfrm>
            <a:off x="4267005" y="2878202"/>
            <a:ext cx="3852000" cy="36551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Differentiates </a:t>
            </a:r>
            <a:r>
              <a:rPr lang="en-CA" i="1" dirty="0"/>
              <a:t>Neisseria </a:t>
            </a:r>
            <a:r>
              <a:rPr lang="en-CA" dirty="0"/>
              <a:t>species</a:t>
            </a:r>
          </a:p>
          <a:p>
            <a:r>
              <a:rPr lang="en-CA" dirty="0"/>
              <a:t>Single test tube contains:</a:t>
            </a:r>
          </a:p>
          <a:p>
            <a:pPr lvl="1"/>
            <a:r>
              <a:rPr lang="en-CA" dirty="0"/>
              <a:t>B-</a:t>
            </a:r>
            <a:r>
              <a:rPr lang="en-CA" dirty="0" err="1"/>
              <a:t>galactoside</a:t>
            </a:r>
            <a:r>
              <a:rPr lang="en-CA" dirty="0"/>
              <a:t> (X-gal)</a:t>
            </a:r>
          </a:p>
          <a:p>
            <a:pPr lvl="1"/>
            <a:r>
              <a:rPr lang="en-CA" dirty="0"/>
              <a:t>G-glutamyl-p-nitroanilide (GPNA)</a:t>
            </a:r>
          </a:p>
          <a:p>
            <a:pPr lvl="1"/>
            <a:r>
              <a:rPr lang="en-CA" dirty="0"/>
              <a:t>Prolyl-4-methoxynaphthylamide (PMNA)</a:t>
            </a:r>
          </a:p>
          <a:p>
            <a:r>
              <a:rPr lang="en-CA" dirty="0"/>
              <a:t>Blue = </a:t>
            </a:r>
            <a:r>
              <a:rPr lang="en-CA" i="1" dirty="0"/>
              <a:t>N. </a:t>
            </a:r>
            <a:r>
              <a:rPr lang="en-CA" i="1" dirty="0" err="1"/>
              <a:t>lactamica</a:t>
            </a:r>
            <a:endParaRPr lang="en-CA" dirty="0"/>
          </a:p>
          <a:p>
            <a:r>
              <a:rPr lang="en-CA" dirty="0"/>
              <a:t>Yellow = </a:t>
            </a:r>
            <a:r>
              <a:rPr lang="en-CA" i="1" dirty="0"/>
              <a:t>N. meningitides</a:t>
            </a:r>
            <a:endParaRPr lang="en-CA" dirty="0"/>
          </a:p>
          <a:p>
            <a:r>
              <a:rPr lang="en-CA" dirty="0"/>
              <a:t>Pink = </a:t>
            </a:r>
            <a:r>
              <a:rPr lang="en-CA" i="1" dirty="0"/>
              <a:t>N. gonorrhoeae</a:t>
            </a:r>
            <a:endParaRPr lang="en-CA" dirty="0"/>
          </a:p>
          <a:p>
            <a:r>
              <a:rPr lang="en-CA" dirty="0"/>
              <a:t>No colour = </a:t>
            </a:r>
            <a:r>
              <a:rPr lang="en-CA" i="1" dirty="0"/>
              <a:t>M. </a:t>
            </a:r>
            <a:r>
              <a:rPr lang="en-CA" i="1" dirty="0" err="1"/>
              <a:t>catarrhalis</a:t>
            </a:r>
            <a:endParaRPr lang="en-CA" dirty="0"/>
          </a:p>
        </p:txBody>
      </p:sp>
      <p:sp>
        <p:nvSpPr>
          <p:cNvPr id="14" name="Text Placeholder 3"/>
          <p:cNvSpPr>
            <a:spLocks noGrp="1"/>
          </p:cNvSpPr>
          <p:nvPr>
            <p:ph type="body" idx="1"/>
          </p:nvPr>
        </p:nvSpPr>
        <p:spPr>
          <a:xfrm>
            <a:off x="8116763" y="2319127"/>
            <a:ext cx="3852000" cy="433346"/>
          </a:xfrm>
        </p:spPr>
        <p:txBody>
          <a:bodyPr/>
          <a:lstStyle/>
          <a:p>
            <a:r>
              <a:rPr lang="en-CA" dirty="0"/>
              <a:t>Acid production</a:t>
            </a:r>
          </a:p>
        </p:txBody>
      </p:sp>
      <p:sp>
        <p:nvSpPr>
          <p:cNvPr id="15" name="Content Placeholder 4"/>
          <p:cNvSpPr>
            <a:spLocks noGrp="1"/>
          </p:cNvSpPr>
          <p:nvPr>
            <p:ph sz="half" idx="2"/>
          </p:nvPr>
        </p:nvSpPr>
        <p:spPr>
          <a:xfrm>
            <a:off x="8116763" y="2878203"/>
            <a:ext cx="3852000" cy="2596776"/>
          </a:xfrm>
        </p:spPr>
        <p:txBody>
          <a:bodyPr/>
          <a:lstStyle/>
          <a:p>
            <a:r>
              <a:rPr lang="en-CA" dirty="0"/>
              <a:t>Positive for </a:t>
            </a:r>
            <a:r>
              <a:rPr lang="en-CA" i="1" dirty="0"/>
              <a:t>Neisseria</a:t>
            </a:r>
            <a:endParaRPr lang="en-CA" dirty="0"/>
          </a:p>
          <a:p>
            <a:r>
              <a:rPr lang="en-CA" dirty="0"/>
              <a:t>pH indicator (phenol red) changes colour if organism produces sufficient amounts of acid from carbohydrate</a:t>
            </a:r>
          </a:p>
          <a:p>
            <a:r>
              <a:rPr lang="en-CA" dirty="0"/>
              <a:t>Yellow = </a:t>
            </a:r>
            <a:r>
              <a:rPr lang="en-CA" i="1" dirty="0"/>
              <a:t>Neisseria</a:t>
            </a:r>
            <a:endParaRPr lang="en-CA" dirty="0"/>
          </a:p>
          <a:p>
            <a:r>
              <a:rPr lang="en-CA" dirty="0"/>
              <a:t>Red = other</a:t>
            </a:r>
          </a:p>
        </p:txBody>
      </p:sp>
      <p:pic>
        <p:nvPicPr>
          <p:cNvPr id="16" name="Picture 15"/>
          <p:cNvPicPr>
            <a:picLocks noChangeAspect="1"/>
          </p:cNvPicPr>
          <p:nvPr/>
        </p:nvPicPr>
        <p:blipFill>
          <a:blip r:embed="rId2"/>
          <a:stretch>
            <a:fillRect/>
          </a:stretch>
        </p:blipFill>
        <p:spPr>
          <a:xfrm>
            <a:off x="1043207" y="5315953"/>
            <a:ext cx="2600080" cy="1383021"/>
          </a:xfrm>
          <a:prstGeom prst="rect">
            <a:avLst/>
          </a:prstGeom>
        </p:spPr>
      </p:pic>
      <p:pic>
        <p:nvPicPr>
          <p:cNvPr id="18" name="Picture 17"/>
          <p:cNvPicPr>
            <a:picLocks noChangeAspect="1"/>
          </p:cNvPicPr>
          <p:nvPr/>
        </p:nvPicPr>
        <p:blipFill>
          <a:blip r:embed="rId3"/>
          <a:stretch>
            <a:fillRect/>
          </a:stretch>
        </p:blipFill>
        <p:spPr>
          <a:xfrm>
            <a:off x="10161333" y="4370127"/>
            <a:ext cx="1623029" cy="2163194"/>
          </a:xfrm>
          <a:prstGeom prst="rect">
            <a:avLst/>
          </a:prstGeom>
        </p:spPr>
      </p:pic>
    </p:spTree>
    <p:extLst>
      <p:ext uri="{BB962C8B-B14F-4D97-AF65-F5344CB8AC3E}">
        <p14:creationId xmlns:p14="http://schemas.microsoft.com/office/powerpoint/2010/main" val="138887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dirty="0"/>
              <a:t>Culture tests</a:t>
            </a:r>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Gram stain</a:t>
            </a:r>
          </a:p>
          <a:p>
            <a:r>
              <a:rPr lang="en-CA" dirty="0"/>
              <a:t>Differential media</a:t>
            </a:r>
          </a:p>
          <a:p>
            <a:r>
              <a:rPr lang="en-CA" dirty="0"/>
              <a:t>Biochemical tests</a:t>
            </a:r>
          </a:p>
          <a:p>
            <a:pPr lvl="1"/>
            <a:r>
              <a:rPr lang="en-CA" dirty="0"/>
              <a:t>Oxidase</a:t>
            </a:r>
          </a:p>
          <a:p>
            <a:pPr lvl="1"/>
            <a:r>
              <a:rPr lang="en-CA" dirty="0" err="1"/>
              <a:t>Gonochek</a:t>
            </a:r>
            <a:r>
              <a:rPr lang="en-CA" dirty="0"/>
              <a:t> II</a:t>
            </a:r>
          </a:p>
          <a:p>
            <a:pPr lvl="1"/>
            <a:r>
              <a:rPr lang="en-CA" dirty="0"/>
              <a:t>Acid production detection</a:t>
            </a:r>
          </a:p>
        </p:txBody>
      </p:sp>
      <p:sp>
        <p:nvSpPr>
          <p:cNvPr id="6" name="Text Placeholder 5"/>
          <p:cNvSpPr>
            <a:spLocks noGrp="1"/>
          </p:cNvSpPr>
          <p:nvPr>
            <p:ph type="body" sz="quarter" idx="13"/>
          </p:nvPr>
        </p:nvSpPr>
        <p:spPr>
          <a:xfrm>
            <a:off x="6338316" y="2294770"/>
            <a:ext cx="4270248" cy="420094"/>
          </a:xfrm>
        </p:spPr>
        <p:txBody>
          <a:bodyPr/>
          <a:lstStyle/>
          <a:p>
            <a:r>
              <a:rPr lang="en-CA" dirty="0"/>
              <a:t>Non-culture tests</a:t>
            </a:r>
          </a:p>
        </p:txBody>
      </p:sp>
      <p:sp>
        <p:nvSpPr>
          <p:cNvPr id="2" name="Title 1"/>
          <p:cNvSpPr>
            <a:spLocks noGrp="1"/>
          </p:cNvSpPr>
          <p:nvPr>
            <p:ph type="title"/>
          </p:nvPr>
        </p:nvSpPr>
        <p:spPr>
          <a:xfrm>
            <a:off x="2231136" y="964692"/>
            <a:ext cx="7729728" cy="1188720"/>
          </a:xfrm>
        </p:spPr>
        <p:txBody>
          <a:bodyPr/>
          <a:lstStyle/>
          <a:p>
            <a:r>
              <a:rPr lang="en-CA" dirty="0"/>
              <a:t>Types of Lab tests</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Giemsa stain</a:t>
            </a:r>
          </a:p>
          <a:p>
            <a:r>
              <a:rPr lang="en-CA" dirty="0"/>
              <a:t>Antigen detection by immunoassays</a:t>
            </a:r>
          </a:p>
          <a:p>
            <a:r>
              <a:rPr lang="en-CA" dirty="0"/>
              <a:t>Direct Fluorescent Antibody</a:t>
            </a:r>
          </a:p>
          <a:p>
            <a:r>
              <a:rPr lang="en-CA" dirty="0"/>
              <a:t>Molecular tests</a:t>
            </a:r>
          </a:p>
          <a:p>
            <a:pPr lvl="1"/>
            <a:r>
              <a:rPr lang="en-CA" dirty="0"/>
              <a:t>Nucleic Acid Amplification tests (NAAT)</a:t>
            </a:r>
          </a:p>
          <a:p>
            <a:endParaRPr lang="en-CA" dirty="0"/>
          </a:p>
        </p:txBody>
      </p:sp>
    </p:spTree>
    <p:extLst>
      <p:ext uri="{BB962C8B-B14F-4D97-AF65-F5344CB8AC3E}">
        <p14:creationId xmlns:p14="http://schemas.microsoft.com/office/powerpoint/2010/main" val="375003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Content overview</a:t>
            </a:r>
          </a:p>
        </p:txBody>
      </p:sp>
      <p:sp>
        <p:nvSpPr>
          <p:cNvPr id="3" name="Content Placeholder 2"/>
          <p:cNvSpPr>
            <a:spLocks noGrp="1"/>
          </p:cNvSpPr>
          <p:nvPr>
            <p:ph idx="1"/>
          </p:nvPr>
        </p:nvSpPr>
        <p:spPr/>
        <p:txBody>
          <a:bodyPr/>
          <a:lstStyle/>
          <a:p>
            <a:pPr marL="342900" indent="-342900">
              <a:buFont typeface="+mj-lt"/>
              <a:buAutoNum type="arabicPeriod"/>
            </a:pPr>
            <a:r>
              <a:rPr lang="en-CA" dirty="0"/>
              <a:t>Common pathogens that cause urethritis in men</a:t>
            </a:r>
          </a:p>
          <a:p>
            <a:pPr marL="342900" indent="-342900">
              <a:buFont typeface="+mj-lt"/>
              <a:buAutoNum type="arabicPeriod"/>
            </a:pPr>
            <a:r>
              <a:rPr lang="en-CA" dirty="0"/>
              <a:t>Required Specimens</a:t>
            </a:r>
          </a:p>
          <a:p>
            <a:pPr marL="342900" indent="-342900">
              <a:buFont typeface="+mj-lt"/>
              <a:buAutoNum type="arabicPeriod"/>
            </a:pPr>
            <a:r>
              <a:rPr lang="en-CA" dirty="0"/>
              <a:t>Lab tests performed &amp; Results</a:t>
            </a:r>
          </a:p>
        </p:txBody>
      </p:sp>
    </p:spTree>
    <p:extLst>
      <p:ext uri="{BB962C8B-B14F-4D97-AF65-F5344CB8AC3E}">
        <p14:creationId xmlns:p14="http://schemas.microsoft.com/office/powerpoint/2010/main" val="290451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Giemsa stain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97122569"/>
              </p:ext>
            </p:extLst>
          </p:nvPr>
        </p:nvGraphicFramePr>
        <p:xfrm>
          <a:off x="1364973" y="2398643"/>
          <a:ext cx="4633913" cy="334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6480313" y="2399017"/>
            <a:ext cx="4486058" cy="3341383"/>
          </a:xfrm>
        </p:spPr>
        <p:txBody>
          <a:bodyPr/>
          <a:lstStyle/>
          <a:p>
            <a:r>
              <a:rPr lang="en-CA" dirty="0"/>
              <a:t>Giemsa stain is useful for </a:t>
            </a:r>
            <a:r>
              <a:rPr lang="en-CA" i="1" dirty="0"/>
              <a:t>Chlamydia trachomatis</a:t>
            </a:r>
            <a:r>
              <a:rPr lang="en-CA" dirty="0"/>
              <a:t> since the Gram-negative bacteria is not easily visualized by Gram stain, and culture of the strains are expensive and labour-intensive.</a:t>
            </a:r>
          </a:p>
          <a:p>
            <a:r>
              <a:rPr lang="en-CA" dirty="0"/>
              <a:t>Giemsa staining method enables direct visualization of the organism in urethral smear, and eliminates requirement for culture.</a:t>
            </a:r>
          </a:p>
        </p:txBody>
      </p:sp>
    </p:spTree>
    <p:extLst>
      <p:ext uri="{BB962C8B-B14F-4D97-AF65-F5344CB8AC3E}">
        <p14:creationId xmlns:p14="http://schemas.microsoft.com/office/powerpoint/2010/main" val="359122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Giemsa stain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1489833"/>
              </p:ext>
            </p:extLst>
          </p:nvPr>
        </p:nvGraphicFramePr>
        <p:xfrm>
          <a:off x="2229738" y="2446211"/>
          <a:ext cx="7731126" cy="408711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No staining</a:t>
                      </a:r>
                    </a:p>
                  </a:txBody>
                  <a:tcPr/>
                </a:tc>
                <a:tc>
                  <a:txBody>
                    <a:bodyPr/>
                    <a:lstStyle/>
                    <a:p>
                      <a:r>
                        <a:rPr lang="en-CA" dirty="0"/>
                        <a:t>Purple-blue</a:t>
                      </a:r>
                    </a:p>
                  </a:txBody>
                  <a:tcPr/>
                </a:tc>
                <a:extLst>
                  <a:ext uri="{0D108BD9-81ED-4DB2-BD59-A6C34878D82A}">
                    <a16:rowId xmlns:a16="http://schemas.microsoft.com/office/drawing/2014/main" val="169255851"/>
                  </a:ext>
                </a:extLst>
              </a:tr>
              <a:tr h="3033967">
                <a:tc>
                  <a:txBody>
                    <a:bodyPr/>
                    <a:lstStyle/>
                    <a:p>
                      <a:r>
                        <a:rPr lang="en-CA" dirty="0"/>
                        <a:t>N/A</a:t>
                      </a:r>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sp>
        <p:nvSpPr>
          <p:cNvPr id="8" name="Rectangle 7"/>
          <p:cNvSpPr/>
          <p:nvPr/>
        </p:nvSpPr>
        <p:spPr>
          <a:xfrm>
            <a:off x="10087074" y="5512660"/>
            <a:ext cx="1906143" cy="830997"/>
          </a:xfrm>
          <a:prstGeom prst="rect">
            <a:avLst/>
          </a:prstGeom>
        </p:spPr>
        <p:txBody>
          <a:bodyPr wrap="square">
            <a:spAutoFit/>
          </a:bodyPr>
          <a:lstStyle/>
          <a:p>
            <a:r>
              <a:rPr lang="en-CA" sz="1200" dirty="0"/>
              <a:t>Retrieved from:</a:t>
            </a:r>
          </a:p>
          <a:p>
            <a:r>
              <a:rPr lang="en-CA" sz="1200" dirty="0"/>
              <a:t>http://ecfrancis-microbiology.blogspot.ca/p/pathogenic-species.html</a:t>
            </a:r>
            <a:endParaRPr lang="en-CA" sz="1200" dirty="0"/>
          </a:p>
        </p:txBody>
      </p:sp>
      <p:pic>
        <p:nvPicPr>
          <p:cNvPr id="6" name="Picture 5"/>
          <p:cNvPicPr>
            <a:picLocks noChangeAspect="1"/>
          </p:cNvPicPr>
          <p:nvPr/>
        </p:nvPicPr>
        <p:blipFill>
          <a:blip r:embed="rId2"/>
          <a:stretch>
            <a:fillRect/>
          </a:stretch>
        </p:blipFill>
        <p:spPr>
          <a:xfrm>
            <a:off x="6364455" y="3685021"/>
            <a:ext cx="3190363" cy="2658636"/>
          </a:xfrm>
          <a:prstGeom prst="rect">
            <a:avLst/>
          </a:prstGeom>
        </p:spPr>
      </p:pic>
    </p:spTree>
    <p:extLst>
      <p:ext uri="{BB962C8B-B14F-4D97-AF65-F5344CB8AC3E}">
        <p14:creationId xmlns:p14="http://schemas.microsoft.com/office/powerpoint/2010/main" val="14454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Antigen detection by immunoassay (IA)</a:t>
            </a:r>
          </a:p>
        </p:txBody>
      </p:sp>
      <p:sp>
        <p:nvSpPr>
          <p:cNvPr id="4" name="Content Placeholder 3"/>
          <p:cNvSpPr>
            <a:spLocks noGrp="1"/>
          </p:cNvSpPr>
          <p:nvPr>
            <p:ph sz="half" idx="2"/>
          </p:nvPr>
        </p:nvSpPr>
        <p:spPr>
          <a:xfrm>
            <a:off x="5605670" y="2441366"/>
            <a:ext cx="4355194" cy="3826911"/>
          </a:xfrm>
        </p:spPr>
        <p:txBody>
          <a:bodyPr>
            <a:normAutofit lnSpcReduction="10000"/>
          </a:bodyPr>
          <a:lstStyle/>
          <a:p>
            <a:r>
              <a:rPr lang="en-CA" dirty="0"/>
              <a:t>Bacterial antigen (e.g. LPS of </a:t>
            </a:r>
            <a:r>
              <a:rPr lang="en-CA" i="1" dirty="0"/>
              <a:t>C. trachomatis</a:t>
            </a:r>
            <a:r>
              <a:rPr lang="en-CA" dirty="0"/>
              <a:t>) can be detected using anti-LPS capture antibodies, monoclonal anti-LPS primary antibodies, and enzyme-linked polyclonal secondary antibodies. Substrate is added, and the product is measured.  The signal is translated into the level of antigen by using a calibration curve.</a:t>
            </a:r>
          </a:p>
          <a:p>
            <a:r>
              <a:rPr lang="en-CA" dirty="0"/>
              <a:t>Sample specimen may be urine or urethral smear.</a:t>
            </a:r>
          </a:p>
          <a:p>
            <a:r>
              <a:rPr lang="en-CA" dirty="0"/>
              <a:t>This type of assay is susceptible to false-positives, since antigens such as LPS may originate from bacteria other than </a:t>
            </a:r>
            <a:r>
              <a:rPr lang="en-CA" i="1" dirty="0"/>
              <a:t>C. trachomatis</a:t>
            </a:r>
            <a:r>
              <a:rPr lang="en-CA" dirty="0"/>
              <a:t>.</a:t>
            </a:r>
          </a:p>
        </p:txBody>
      </p:sp>
      <p:pic>
        <p:nvPicPr>
          <p:cNvPr id="9" name="Content Placeholder 8"/>
          <p:cNvPicPr>
            <a:picLocks noGrp="1" noChangeAspect="1"/>
          </p:cNvPicPr>
          <p:nvPr>
            <p:ph sz="half" idx="1"/>
          </p:nvPr>
        </p:nvPicPr>
        <p:blipFill>
          <a:blip r:embed="rId2"/>
          <a:stretch>
            <a:fillRect/>
          </a:stretch>
        </p:blipFill>
        <p:spPr>
          <a:xfrm>
            <a:off x="2231136" y="2441367"/>
            <a:ext cx="3190979" cy="3594050"/>
          </a:xfrm>
        </p:spPr>
      </p:pic>
      <p:sp>
        <p:nvSpPr>
          <p:cNvPr id="10" name="Rectangle 9"/>
          <p:cNvSpPr/>
          <p:nvPr/>
        </p:nvSpPr>
        <p:spPr>
          <a:xfrm>
            <a:off x="2231136" y="6035417"/>
            <a:ext cx="3190979" cy="646331"/>
          </a:xfrm>
          <a:prstGeom prst="rect">
            <a:avLst/>
          </a:prstGeom>
        </p:spPr>
        <p:txBody>
          <a:bodyPr wrap="square">
            <a:spAutoFit/>
          </a:bodyPr>
          <a:lstStyle/>
          <a:p>
            <a:r>
              <a:rPr lang="en-CA" sz="1200" dirty="0"/>
              <a:t>Retrieved from:</a:t>
            </a:r>
          </a:p>
          <a:p>
            <a:r>
              <a:rPr lang="en-CA" sz="1200" dirty="0"/>
              <a:t>http://www.rajaha.com/wp-content/uploads/2011/12/Sand-wich-elisa-test.jpg</a:t>
            </a:r>
            <a:endParaRPr lang="en-CA" sz="1200" dirty="0"/>
          </a:p>
        </p:txBody>
      </p:sp>
    </p:spTree>
    <p:extLst>
      <p:ext uri="{BB962C8B-B14F-4D97-AF65-F5344CB8AC3E}">
        <p14:creationId xmlns:p14="http://schemas.microsoft.com/office/powerpoint/2010/main" val="3831187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Direct fluorescent Antibody (DFA)</a:t>
            </a:r>
          </a:p>
        </p:txBody>
      </p:sp>
      <p:pic>
        <p:nvPicPr>
          <p:cNvPr id="5" name="Content Placeholder 4"/>
          <p:cNvPicPr>
            <a:picLocks noGrp="1" noChangeAspect="1"/>
          </p:cNvPicPr>
          <p:nvPr>
            <p:ph sz="half" idx="1"/>
          </p:nvPr>
        </p:nvPicPr>
        <p:blipFill rotWithShape="1">
          <a:blip r:embed="rId2"/>
          <a:srcRect t="20039"/>
          <a:stretch/>
        </p:blipFill>
        <p:spPr>
          <a:xfrm>
            <a:off x="698086" y="2338770"/>
            <a:ext cx="6066241" cy="3637963"/>
          </a:xfrm>
        </p:spPr>
      </p:pic>
      <p:sp>
        <p:nvSpPr>
          <p:cNvPr id="4" name="Content Placeholder 3"/>
          <p:cNvSpPr>
            <a:spLocks noGrp="1"/>
          </p:cNvSpPr>
          <p:nvPr>
            <p:ph sz="half" idx="2"/>
          </p:nvPr>
        </p:nvSpPr>
        <p:spPr>
          <a:xfrm>
            <a:off x="6908158" y="2338769"/>
            <a:ext cx="4270247" cy="3637963"/>
          </a:xfrm>
        </p:spPr>
        <p:txBody>
          <a:bodyPr/>
          <a:lstStyle/>
          <a:p>
            <a:r>
              <a:rPr lang="en-CA" dirty="0"/>
              <a:t>Similar to IA, DFA method detects bacterial antigens by the use of antibodies. However, in this case, the signal generated is fluorescence from the dye attached to the antibacterial antibody.</a:t>
            </a:r>
          </a:p>
          <a:p>
            <a:r>
              <a:rPr lang="en-CA" dirty="0"/>
              <a:t>Sample specimen may be urine or urethral smear.</a:t>
            </a:r>
          </a:p>
          <a:p>
            <a:r>
              <a:rPr lang="en-CA" dirty="0"/>
              <a:t>This type of assay is susceptible to false-positives, since antigens such as LPS may originate from bacteria other than </a:t>
            </a:r>
            <a:r>
              <a:rPr lang="en-CA" i="1" dirty="0"/>
              <a:t>C. trachomatis</a:t>
            </a:r>
            <a:r>
              <a:rPr lang="en-CA" dirty="0"/>
              <a:t>.</a:t>
            </a:r>
            <a:endParaRPr lang="en-CA" dirty="0"/>
          </a:p>
          <a:p>
            <a:endParaRPr lang="en-CA" dirty="0"/>
          </a:p>
        </p:txBody>
      </p:sp>
      <p:sp>
        <p:nvSpPr>
          <p:cNvPr id="6" name="Rectangle 5"/>
          <p:cNvSpPr/>
          <p:nvPr/>
        </p:nvSpPr>
        <p:spPr>
          <a:xfrm>
            <a:off x="698086" y="5976732"/>
            <a:ext cx="6096000" cy="646331"/>
          </a:xfrm>
          <a:prstGeom prst="rect">
            <a:avLst/>
          </a:prstGeom>
        </p:spPr>
        <p:txBody>
          <a:bodyPr>
            <a:spAutoFit/>
          </a:bodyPr>
          <a:lstStyle/>
          <a:p>
            <a:r>
              <a:rPr lang="en-CA" sz="1200" dirty="0"/>
              <a:t>Retrieved from: </a:t>
            </a:r>
          </a:p>
          <a:p>
            <a:r>
              <a:rPr lang="en-CA" sz="1200" dirty="0"/>
              <a:t>https://image.slidesharecdn.com/identificationofbacterialpathogens-111126232752-phpapp01/95/identification-of-bacterial-pathogens-32-728.jpg?cb=1322351153</a:t>
            </a:r>
            <a:endParaRPr lang="en-CA" sz="1200" dirty="0"/>
          </a:p>
        </p:txBody>
      </p:sp>
    </p:spTree>
    <p:extLst>
      <p:ext uri="{BB962C8B-B14F-4D97-AF65-F5344CB8AC3E}">
        <p14:creationId xmlns:p14="http://schemas.microsoft.com/office/powerpoint/2010/main" val="4224700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Nucleic Acid Amplification test (NAAT)</a:t>
            </a:r>
          </a:p>
        </p:txBody>
      </p:sp>
      <p:sp>
        <p:nvSpPr>
          <p:cNvPr id="4" name="Content Placeholder 3"/>
          <p:cNvSpPr>
            <a:spLocks noGrp="1"/>
          </p:cNvSpPr>
          <p:nvPr>
            <p:ph idx="1"/>
          </p:nvPr>
        </p:nvSpPr>
        <p:spPr/>
        <p:txBody>
          <a:bodyPr/>
          <a:lstStyle/>
          <a:p>
            <a:r>
              <a:rPr lang="en-CA" dirty="0"/>
              <a:t>Amplification and detection of the RNA/DNA of the bacteria</a:t>
            </a:r>
          </a:p>
          <a:p>
            <a:r>
              <a:rPr lang="en-CA" dirty="0"/>
              <a:t>Used to identify the bacteria</a:t>
            </a:r>
          </a:p>
          <a:p>
            <a:r>
              <a:rPr lang="en-CA" dirty="0"/>
              <a:t>Currently most sensitive and specific</a:t>
            </a:r>
          </a:p>
          <a:p>
            <a:r>
              <a:rPr lang="en-CA" dirty="0"/>
              <a:t>Easier, quicker, cheaper than culture</a:t>
            </a:r>
          </a:p>
          <a:p>
            <a:r>
              <a:rPr lang="en-CA" dirty="0"/>
              <a:t>Urine sample is sufficient	</a:t>
            </a:r>
          </a:p>
        </p:txBody>
      </p:sp>
    </p:spTree>
    <p:extLst>
      <p:ext uri="{BB962C8B-B14F-4D97-AF65-F5344CB8AC3E}">
        <p14:creationId xmlns:p14="http://schemas.microsoft.com/office/powerpoint/2010/main" val="3907264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910699" y="198782"/>
            <a:ext cx="8492258" cy="6369194"/>
          </a:xfrm>
        </p:spPr>
      </p:pic>
      <p:sp>
        <p:nvSpPr>
          <p:cNvPr id="10" name="Rectangle 9"/>
          <p:cNvSpPr/>
          <p:nvPr/>
        </p:nvSpPr>
        <p:spPr>
          <a:xfrm>
            <a:off x="10402957" y="5921645"/>
            <a:ext cx="1669773" cy="646331"/>
          </a:xfrm>
          <a:prstGeom prst="rect">
            <a:avLst/>
          </a:prstGeom>
        </p:spPr>
        <p:txBody>
          <a:bodyPr wrap="square">
            <a:spAutoFit/>
          </a:bodyPr>
          <a:lstStyle/>
          <a:p>
            <a:r>
              <a:rPr lang="en-CA" sz="1200" dirty="0"/>
              <a:t>Retrieved from:</a:t>
            </a:r>
          </a:p>
          <a:p>
            <a:r>
              <a:rPr lang="en-CA" sz="1200" dirty="0"/>
              <a:t>https://aws.labome.com/figure/te-127-4.png</a:t>
            </a:r>
            <a:endParaRPr lang="en-CA" sz="1200" dirty="0"/>
          </a:p>
        </p:txBody>
      </p:sp>
    </p:spTree>
    <p:extLst>
      <p:ext uri="{BB962C8B-B14F-4D97-AF65-F5344CB8AC3E}">
        <p14:creationId xmlns:p14="http://schemas.microsoft.com/office/powerpoint/2010/main" val="2146846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437" y="474362"/>
            <a:ext cx="7729728" cy="1188720"/>
          </a:xfrm>
        </p:spPr>
        <p:txBody>
          <a:bodyPr/>
          <a:lstStyle/>
          <a:p>
            <a:r>
              <a:rPr lang="en-CA" dirty="0"/>
              <a:t>Summary of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2613797"/>
              </p:ext>
            </p:extLst>
          </p:nvPr>
        </p:nvGraphicFramePr>
        <p:xfrm>
          <a:off x="2229039" y="1842714"/>
          <a:ext cx="7731126" cy="4617720"/>
        </p:xfrm>
        <a:graphic>
          <a:graphicData uri="http://schemas.openxmlformats.org/drawingml/2006/table">
            <a:tbl>
              <a:tblPr firstRow="1" bandRow="1">
                <a:tableStyleId>{21E4AEA4-8DFA-4A89-87EB-49C32662AFE0}</a:tableStyleId>
              </a:tblPr>
              <a:tblGrid>
                <a:gridCol w="2577042">
                  <a:extLst>
                    <a:ext uri="{9D8B030D-6E8A-4147-A177-3AD203B41FA5}">
                      <a16:colId xmlns:a16="http://schemas.microsoft.com/office/drawing/2014/main" val="1501912992"/>
                    </a:ext>
                  </a:extLst>
                </a:gridCol>
                <a:gridCol w="2577042">
                  <a:extLst>
                    <a:ext uri="{9D8B030D-6E8A-4147-A177-3AD203B41FA5}">
                      <a16:colId xmlns:a16="http://schemas.microsoft.com/office/drawing/2014/main" val="3491563211"/>
                    </a:ext>
                  </a:extLst>
                </a:gridCol>
                <a:gridCol w="2577042">
                  <a:extLst>
                    <a:ext uri="{9D8B030D-6E8A-4147-A177-3AD203B41FA5}">
                      <a16:colId xmlns:a16="http://schemas.microsoft.com/office/drawing/2014/main" val="1774443863"/>
                    </a:ext>
                  </a:extLst>
                </a:gridCol>
              </a:tblGrid>
              <a:tr h="370840">
                <a:tc>
                  <a:txBody>
                    <a:bodyPr/>
                    <a:lstStyle/>
                    <a:p>
                      <a:r>
                        <a:rPr lang="en-CA" dirty="0"/>
                        <a:t>Lab Test</a:t>
                      </a:r>
                    </a:p>
                  </a:txBody>
                  <a:tcPr/>
                </a:tc>
                <a:tc>
                  <a:txBody>
                    <a:bodyPr/>
                    <a:lstStyle/>
                    <a:p>
                      <a:r>
                        <a:rPr lang="en-CA" dirty="0"/>
                        <a:t>If </a:t>
                      </a:r>
                      <a:r>
                        <a:rPr lang="en-CA" i="1" dirty="0"/>
                        <a:t>Neisseria gonorrhoeae only</a:t>
                      </a:r>
                      <a:endParaRPr lang="en-CA" dirty="0"/>
                    </a:p>
                  </a:txBody>
                  <a:tcPr/>
                </a:tc>
                <a:tc>
                  <a:txBody>
                    <a:bodyPr/>
                    <a:lstStyle/>
                    <a:p>
                      <a:r>
                        <a:rPr lang="en-CA" dirty="0"/>
                        <a:t>If </a:t>
                      </a:r>
                      <a:r>
                        <a:rPr lang="en-CA" i="1" dirty="0"/>
                        <a:t>Chlamydia trachomatis only</a:t>
                      </a:r>
                      <a:endParaRPr lang="en-CA" dirty="0"/>
                    </a:p>
                  </a:txBody>
                  <a:tcPr/>
                </a:tc>
                <a:extLst>
                  <a:ext uri="{0D108BD9-81ED-4DB2-BD59-A6C34878D82A}">
                    <a16:rowId xmlns:a16="http://schemas.microsoft.com/office/drawing/2014/main" val="2222412176"/>
                  </a:ext>
                </a:extLst>
              </a:tr>
              <a:tr h="370840">
                <a:tc>
                  <a:txBody>
                    <a:bodyPr/>
                    <a:lstStyle/>
                    <a:p>
                      <a:r>
                        <a:rPr lang="en-CA" dirty="0"/>
                        <a:t>Gram stain</a:t>
                      </a:r>
                    </a:p>
                  </a:txBody>
                  <a:tcPr/>
                </a:tc>
                <a:tc>
                  <a:txBody>
                    <a:bodyPr/>
                    <a:lstStyle/>
                    <a:p>
                      <a:r>
                        <a:rPr lang="en-CA" dirty="0"/>
                        <a:t>Pink</a:t>
                      </a:r>
                    </a:p>
                  </a:txBody>
                  <a:tcPr/>
                </a:tc>
                <a:tc>
                  <a:txBody>
                    <a:bodyPr/>
                    <a:lstStyle/>
                    <a:p>
                      <a:r>
                        <a:rPr lang="en-CA" dirty="0"/>
                        <a:t>N/A</a:t>
                      </a:r>
                    </a:p>
                  </a:txBody>
                  <a:tcPr/>
                </a:tc>
                <a:extLst>
                  <a:ext uri="{0D108BD9-81ED-4DB2-BD59-A6C34878D82A}">
                    <a16:rowId xmlns:a16="http://schemas.microsoft.com/office/drawing/2014/main" val="2713457808"/>
                  </a:ext>
                </a:extLst>
              </a:tr>
              <a:tr h="370840">
                <a:tc>
                  <a:txBody>
                    <a:bodyPr/>
                    <a:lstStyle/>
                    <a:p>
                      <a:r>
                        <a:rPr lang="en-CA" dirty="0"/>
                        <a:t>Thayer-Martin medium</a:t>
                      </a:r>
                    </a:p>
                  </a:txBody>
                  <a:tcPr/>
                </a:tc>
                <a:tc>
                  <a:txBody>
                    <a:bodyPr/>
                    <a:lstStyle/>
                    <a:p>
                      <a:r>
                        <a:rPr lang="en-CA" dirty="0"/>
                        <a:t>Growth</a:t>
                      </a:r>
                    </a:p>
                  </a:txBody>
                  <a:tcPr/>
                </a:tc>
                <a:tc>
                  <a:txBody>
                    <a:bodyPr/>
                    <a:lstStyle/>
                    <a:p>
                      <a:r>
                        <a:rPr lang="en-CA" dirty="0"/>
                        <a:t>No growth</a:t>
                      </a:r>
                    </a:p>
                  </a:txBody>
                  <a:tcPr/>
                </a:tc>
                <a:extLst>
                  <a:ext uri="{0D108BD9-81ED-4DB2-BD59-A6C34878D82A}">
                    <a16:rowId xmlns:a16="http://schemas.microsoft.com/office/drawing/2014/main" val="48177397"/>
                  </a:ext>
                </a:extLst>
              </a:tr>
              <a:tr h="370840">
                <a:tc>
                  <a:txBody>
                    <a:bodyPr/>
                    <a:lstStyle/>
                    <a:p>
                      <a:r>
                        <a:rPr lang="en-CA" dirty="0"/>
                        <a:t>McCoy cell monolayer</a:t>
                      </a:r>
                    </a:p>
                  </a:txBody>
                  <a:tcPr/>
                </a:tc>
                <a:tc>
                  <a:txBody>
                    <a:bodyPr/>
                    <a:lstStyle/>
                    <a:p>
                      <a:r>
                        <a:rPr lang="en-CA" dirty="0"/>
                        <a:t>No growth</a:t>
                      </a:r>
                    </a:p>
                  </a:txBody>
                  <a:tcPr/>
                </a:tc>
                <a:tc>
                  <a:txBody>
                    <a:bodyPr/>
                    <a:lstStyle/>
                    <a:p>
                      <a:r>
                        <a:rPr lang="en-CA" dirty="0"/>
                        <a:t>Growth</a:t>
                      </a:r>
                    </a:p>
                  </a:txBody>
                  <a:tcPr/>
                </a:tc>
                <a:extLst>
                  <a:ext uri="{0D108BD9-81ED-4DB2-BD59-A6C34878D82A}">
                    <a16:rowId xmlns:a16="http://schemas.microsoft.com/office/drawing/2014/main" val="166828235"/>
                  </a:ext>
                </a:extLst>
              </a:tr>
              <a:tr h="370840">
                <a:tc>
                  <a:txBody>
                    <a:bodyPr/>
                    <a:lstStyle/>
                    <a:p>
                      <a:r>
                        <a:rPr lang="en-CA" dirty="0"/>
                        <a:t>Oxidase test</a:t>
                      </a:r>
                    </a:p>
                  </a:txBody>
                  <a:tcPr/>
                </a:tc>
                <a:tc>
                  <a:txBody>
                    <a:bodyPr/>
                    <a:lstStyle/>
                    <a:p>
                      <a:r>
                        <a:rPr lang="en-CA" dirty="0"/>
                        <a:t>Positive (purple)</a:t>
                      </a:r>
                    </a:p>
                  </a:txBody>
                  <a:tcPr/>
                </a:tc>
                <a:tc>
                  <a:txBody>
                    <a:bodyPr/>
                    <a:lstStyle/>
                    <a:p>
                      <a:r>
                        <a:rPr lang="en-CA" dirty="0"/>
                        <a:t>Negative (No change)</a:t>
                      </a:r>
                    </a:p>
                  </a:txBody>
                  <a:tcPr/>
                </a:tc>
                <a:extLst>
                  <a:ext uri="{0D108BD9-81ED-4DB2-BD59-A6C34878D82A}">
                    <a16:rowId xmlns:a16="http://schemas.microsoft.com/office/drawing/2014/main" val="2979871272"/>
                  </a:ext>
                </a:extLst>
              </a:tr>
              <a:tr h="370840">
                <a:tc>
                  <a:txBody>
                    <a:bodyPr/>
                    <a:lstStyle/>
                    <a:p>
                      <a:r>
                        <a:rPr lang="en-CA" dirty="0" err="1"/>
                        <a:t>Gonochek</a:t>
                      </a:r>
                      <a:r>
                        <a:rPr lang="en-CA" dirty="0"/>
                        <a:t> II test</a:t>
                      </a:r>
                    </a:p>
                  </a:txBody>
                  <a:tcPr/>
                </a:tc>
                <a:tc>
                  <a:txBody>
                    <a:bodyPr/>
                    <a:lstStyle/>
                    <a:p>
                      <a:r>
                        <a:rPr lang="en-CA" dirty="0"/>
                        <a:t>N/A</a:t>
                      </a:r>
                    </a:p>
                  </a:txBody>
                  <a:tcPr/>
                </a:tc>
                <a:tc>
                  <a:txBody>
                    <a:bodyPr/>
                    <a:lstStyle/>
                    <a:p>
                      <a:r>
                        <a:rPr lang="en-CA" dirty="0"/>
                        <a:t>Pink</a:t>
                      </a:r>
                    </a:p>
                  </a:txBody>
                  <a:tcPr/>
                </a:tc>
                <a:extLst>
                  <a:ext uri="{0D108BD9-81ED-4DB2-BD59-A6C34878D82A}">
                    <a16:rowId xmlns:a16="http://schemas.microsoft.com/office/drawing/2014/main" val="705287763"/>
                  </a:ext>
                </a:extLst>
              </a:tr>
              <a:tr h="370840">
                <a:tc>
                  <a:txBody>
                    <a:bodyPr/>
                    <a:lstStyle/>
                    <a:p>
                      <a:r>
                        <a:rPr lang="en-CA" dirty="0"/>
                        <a:t>Acid production test</a:t>
                      </a:r>
                    </a:p>
                  </a:txBody>
                  <a:tcPr/>
                </a:tc>
                <a:tc>
                  <a:txBody>
                    <a:bodyPr/>
                    <a:lstStyle/>
                    <a:p>
                      <a:r>
                        <a:rPr lang="en-CA" dirty="0"/>
                        <a:t>Red</a:t>
                      </a:r>
                    </a:p>
                  </a:txBody>
                  <a:tcPr/>
                </a:tc>
                <a:tc>
                  <a:txBody>
                    <a:bodyPr/>
                    <a:lstStyle/>
                    <a:p>
                      <a:r>
                        <a:rPr lang="en-CA" dirty="0"/>
                        <a:t>Yellow</a:t>
                      </a:r>
                    </a:p>
                  </a:txBody>
                  <a:tcPr/>
                </a:tc>
                <a:extLst>
                  <a:ext uri="{0D108BD9-81ED-4DB2-BD59-A6C34878D82A}">
                    <a16:rowId xmlns:a16="http://schemas.microsoft.com/office/drawing/2014/main" val="300347068"/>
                  </a:ext>
                </a:extLst>
              </a:tr>
              <a:tr h="370840">
                <a:tc>
                  <a:txBody>
                    <a:bodyPr/>
                    <a:lstStyle/>
                    <a:p>
                      <a:r>
                        <a:rPr lang="en-CA" dirty="0"/>
                        <a:t>Giemsa stain</a:t>
                      </a:r>
                    </a:p>
                  </a:txBody>
                  <a:tcPr/>
                </a:tc>
                <a:tc>
                  <a:txBody>
                    <a:bodyPr/>
                    <a:lstStyle/>
                    <a:p>
                      <a:r>
                        <a:rPr lang="en-CA" dirty="0"/>
                        <a:t>N/A</a:t>
                      </a:r>
                    </a:p>
                  </a:txBody>
                  <a:tcPr/>
                </a:tc>
                <a:tc>
                  <a:txBody>
                    <a:bodyPr/>
                    <a:lstStyle/>
                    <a:p>
                      <a:r>
                        <a:rPr lang="en-CA" dirty="0"/>
                        <a:t>Purple</a:t>
                      </a:r>
                    </a:p>
                  </a:txBody>
                  <a:tcPr/>
                </a:tc>
                <a:extLst>
                  <a:ext uri="{0D108BD9-81ED-4DB2-BD59-A6C34878D82A}">
                    <a16:rowId xmlns:a16="http://schemas.microsoft.com/office/drawing/2014/main" val="3954395501"/>
                  </a:ext>
                </a:extLst>
              </a:tr>
              <a:tr h="370840">
                <a:tc>
                  <a:txBody>
                    <a:bodyPr/>
                    <a:lstStyle/>
                    <a:p>
                      <a:r>
                        <a:rPr lang="en-CA" dirty="0"/>
                        <a:t>Ag detection by immunoassay</a:t>
                      </a:r>
                    </a:p>
                  </a:txBody>
                  <a:tcPr/>
                </a:tc>
                <a:tc>
                  <a:txBody>
                    <a:bodyPr/>
                    <a:lstStyle/>
                    <a:p>
                      <a:r>
                        <a:rPr lang="en-CA" dirty="0"/>
                        <a:t>++</a:t>
                      </a:r>
                    </a:p>
                  </a:txBody>
                  <a:tcPr/>
                </a:tc>
                <a:tc>
                  <a:txBody>
                    <a:bodyPr/>
                    <a:lstStyle/>
                    <a:p>
                      <a:r>
                        <a:rPr lang="en-CA" dirty="0"/>
                        <a:t>++</a:t>
                      </a:r>
                    </a:p>
                  </a:txBody>
                  <a:tcPr/>
                </a:tc>
                <a:extLst>
                  <a:ext uri="{0D108BD9-81ED-4DB2-BD59-A6C34878D82A}">
                    <a16:rowId xmlns:a16="http://schemas.microsoft.com/office/drawing/2014/main" val="78047089"/>
                  </a:ext>
                </a:extLst>
              </a:tr>
              <a:tr h="370840">
                <a:tc>
                  <a:txBody>
                    <a:bodyPr/>
                    <a:lstStyle/>
                    <a:p>
                      <a:r>
                        <a:rPr lang="en-CA" dirty="0"/>
                        <a:t>DFA</a:t>
                      </a:r>
                    </a:p>
                  </a:txBody>
                  <a:tcPr/>
                </a:tc>
                <a:tc>
                  <a:txBody>
                    <a:bodyPr/>
                    <a:lstStyle/>
                    <a:p>
                      <a:r>
                        <a:rPr lang="en-CA" dirty="0"/>
                        <a:t>++</a:t>
                      </a:r>
                    </a:p>
                  </a:txBody>
                  <a:tcPr/>
                </a:tc>
                <a:tc>
                  <a:txBody>
                    <a:bodyPr/>
                    <a:lstStyle/>
                    <a:p>
                      <a:r>
                        <a:rPr lang="en-CA" dirty="0"/>
                        <a:t>++</a:t>
                      </a:r>
                    </a:p>
                  </a:txBody>
                  <a:tcPr/>
                </a:tc>
                <a:extLst>
                  <a:ext uri="{0D108BD9-81ED-4DB2-BD59-A6C34878D82A}">
                    <a16:rowId xmlns:a16="http://schemas.microsoft.com/office/drawing/2014/main" val="1137274530"/>
                  </a:ext>
                </a:extLst>
              </a:tr>
              <a:tr h="370840">
                <a:tc>
                  <a:txBody>
                    <a:bodyPr/>
                    <a:lstStyle/>
                    <a:p>
                      <a:r>
                        <a:rPr lang="en-CA" dirty="0"/>
                        <a:t>NAAT</a:t>
                      </a:r>
                    </a:p>
                  </a:txBody>
                  <a:tcPr/>
                </a:tc>
                <a:tc>
                  <a:txBody>
                    <a:bodyPr/>
                    <a:lstStyle/>
                    <a:p>
                      <a:r>
                        <a:rPr lang="en-CA" dirty="0"/>
                        <a:t>+++</a:t>
                      </a:r>
                    </a:p>
                  </a:txBody>
                  <a:tcPr/>
                </a:tc>
                <a:tc>
                  <a:txBody>
                    <a:bodyPr/>
                    <a:lstStyle/>
                    <a:p>
                      <a:r>
                        <a:rPr lang="en-CA" dirty="0"/>
                        <a:t>+++</a:t>
                      </a:r>
                    </a:p>
                  </a:txBody>
                  <a:tcPr/>
                </a:tc>
                <a:extLst>
                  <a:ext uri="{0D108BD9-81ED-4DB2-BD59-A6C34878D82A}">
                    <a16:rowId xmlns:a16="http://schemas.microsoft.com/office/drawing/2014/main" val="3062738100"/>
                  </a:ext>
                </a:extLst>
              </a:tr>
            </a:tbl>
          </a:graphicData>
        </a:graphic>
      </p:graphicFrame>
    </p:spTree>
    <p:extLst>
      <p:ext uri="{BB962C8B-B14F-4D97-AF65-F5344CB8AC3E}">
        <p14:creationId xmlns:p14="http://schemas.microsoft.com/office/powerpoint/2010/main" val="96408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1. Causative pathogens</a:t>
            </a:r>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009507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CA"/>
              <a:t>Neisseria gonorrhea</a:t>
            </a:r>
            <a:endParaRPr lang="en-CA" dirty="0"/>
          </a:p>
        </p:txBody>
      </p:sp>
      <p:sp>
        <p:nvSpPr>
          <p:cNvPr id="3" name="Content Placeholder 2"/>
          <p:cNvSpPr>
            <a:spLocks noGrp="1"/>
          </p:cNvSpPr>
          <p:nvPr>
            <p:ph sz="half" idx="2"/>
          </p:nvPr>
        </p:nvSpPr>
        <p:spPr>
          <a:xfrm>
            <a:off x="1583436" y="3143249"/>
            <a:ext cx="4270248" cy="3178037"/>
          </a:xfrm>
        </p:spPr>
        <p:txBody>
          <a:bodyPr>
            <a:normAutofit/>
          </a:bodyPr>
          <a:lstStyle/>
          <a:p>
            <a:r>
              <a:rPr lang="en-CA" dirty="0"/>
              <a:t>Intracellular</a:t>
            </a:r>
          </a:p>
          <a:p>
            <a:r>
              <a:rPr lang="en-CA" dirty="0"/>
              <a:t>Gram-negative</a:t>
            </a:r>
          </a:p>
          <a:p>
            <a:r>
              <a:rPr lang="en-CA" dirty="0"/>
              <a:t>Cocci</a:t>
            </a:r>
          </a:p>
          <a:p>
            <a:r>
              <a:rPr lang="en-CA" dirty="0"/>
              <a:t>Pili for adherence</a:t>
            </a:r>
          </a:p>
          <a:p>
            <a:r>
              <a:rPr lang="en-CA" dirty="0"/>
              <a:t>Incubation period in males: 2-6 d</a:t>
            </a:r>
          </a:p>
          <a:p>
            <a:r>
              <a:rPr lang="en-CA" dirty="0"/>
              <a:t>Common S/</a:t>
            </a:r>
            <a:r>
              <a:rPr lang="en-CA" dirty="0" err="1"/>
              <a:t>Sx</a:t>
            </a:r>
            <a:r>
              <a:rPr lang="en-CA" dirty="0"/>
              <a:t>: urethral discharge, proctitis, dysuria, testicular pain</a:t>
            </a:r>
          </a:p>
        </p:txBody>
      </p:sp>
      <p:pic>
        <p:nvPicPr>
          <p:cNvPr id="7" name="Content Placeholder 6"/>
          <p:cNvPicPr>
            <a:picLocks noGrp="1" noChangeAspect="1"/>
          </p:cNvPicPr>
          <p:nvPr>
            <p:ph sz="quarter" idx="4"/>
          </p:nvPr>
        </p:nvPicPr>
        <p:blipFill>
          <a:blip r:embed="rId2"/>
          <a:stretch>
            <a:fillRect/>
          </a:stretch>
        </p:blipFill>
        <p:spPr>
          <a:xfrm>
            <a:off x="3896139" y="3143250"/>
            <a:ext cx="1957545" cy="1468159"/>
          </a:xfrm>
        </p:spPr>
      </p:pic>
      <p:sp>
        <p:nvSpPr>
          <p:cNvPr id="6" name="Text Placeholder 5"/>
          <p:cNvSpPr>
            <a:spLocks noGrp="1"/>
          </p:cNvSpPr>
          <p:nvPr>
            <p:ph type="body" sz="quarter" idx="13"/>
          </p:nvPr>
        </p:nvSpPr>
        <p:spPr/>
        <p:txBody>
          <a:bodyPr/>
          <a:lstStyle/>
          <a:p>
            <a:r>
              <a:rPr lang="en-CA"/>
              <a:t>Chlamydia trachomatis</a:t>
            </a:r>
            <a:endParaRPr lang="en-CA" dirty="0"/>
          </a:p>
        </p:txBody>
      </p:sp>
      <p:sp>
        <p:nvSpPr>
          <p:cNvPr id="2" name="Title 1"/>
          <p:cNvSpPr>
            <a:spLocks noGrp="1"/>
          </p:cNvSpPr>
          <p:nvPr>
            <p:ph type="title"/>
          </p:nvPr>
        </p:nvSpPr>
        <p:spPr/>
        <p:txBody>
          <a:bodyPr/>
          <a:lstStyle/>
          <a:p>
            <a:r>
              <a:rPr lang="en-CA"/>
              <a:t>Common Pathogens </a:t>
            </a:r>
            <a:endParaRPr lang="en-CA" dirty="0"/>
          </a:p>
        </p:txBody>
      </p:sp>
      <p:sp>
        <p:nvSpPr>
          <p:cNvPr id="18" name="Content Placeholder 2"/>
          <p:cNvSpPr txBox="1">
            <a:spLocks/>
          </p:cNvSpPr>
          <p:nvPr/>
        </p:nvSpPr>
        <p:spPr>
          <a:xfrm>
            <a:off x="6338316" y="3177541"/>
            <a:ext cx="4270248" cy="25967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CA" dirty="0"/>
          </a:p>
        </p:txBody>
      </p:sp>
      <p:sp>
        <p:nvSpPr>
          <p:cNvPr id="19" name="Content Placeholder 2"/>
          <p:cNvSpPr txBox="1">
            <a:spLocks/>
          </p:cNvSpPr>
          <p:nvPr/>
        </p:nvSpPr>
        <p:spPr>
          <a:xfrm>
            <a:off x="6338316" y="3177541"/>
            <a:ext cx="4270248" cy="31437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Obligate intracellular</a:t>
            </a:r>
          </a:p>
          <a:p>
            <a:r>
              <a:rPr lang="en-CA" dirty="0"/>
              <a:t>18 </a:t>
            </a:r>
            <a:r>
              <a:rPr lang="en-CA" dirty="0" err="1"/>
              <a:t>serovars</a:t>
            </a:r>
            <a:r>
              <a:rPr lang="en-CA" dirty="0"/>
              <a:t> (different outer membrane proteins), D-K implicated in urinary tract infection</a:t>
            </a:r>
          </a:p>
          <a:p>
            <a:r>
              <a:rPr lang="en-CA" dirty="0"/>
              <a:t>Exist in two stages:</a:t>
            </a:r>
          </a:p>
          <a:p>
            <a:pPr lvl="1"/>
            <a:r>
              <a:rPr lang="en-CA" dirty="0"/>
              <a:t>Elementary Bodies (EB) are non-replicating, infectious particles with a rigid cell wall that contain bacterial genome and plasmid</a:t>
            </a:r>
          </a:p>
          <a:p>
            <a:pPr lvl="1"/>
            <a:r>
              <a:rPr lang="en-CA" dirty="0"/>
              <a:t>Reticulate Bodies (RB) are the non-infectious particles, that are formed as a result of binary fission within the endocytosed EB cytoplasmic vacuole</a:t>
            </a:r>
          </a:p>
          <a:p>
            <a:pPr lvl="1"/>
            <a:endParaRPr lang="en-CA" dirty="0"/>
          </a:p>
        </p:txBody>
      </p:sp>
    </p:spTree>
    <p:extLst>
      <p:ext uri="{BB962C8B-B14F-4D97-AF65-F5344CB8AC3E}">
        <p14:creationId xmlns:p14="http://schemas.microsoft.com/office/powerpoint/2010/main" val="2093945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Chlamydia developmental cycle</a:t>
            </a:r>
          </a:p>
        </p:txBody>
      </p:sp>
      <p:sp>
        <p:nvSpPr>
          <p:cNvPr id="3" name="Content Placeholder 2"/>
          <p:cNvSpPr>
            <a:spLocks noGrp="1"/>
          </p:cNvSpPr>
          <p:nvPr>
            <p:ph idx="1"/>
          </p:nvPr>
        </p:nvSpPr>
        <p:spPr>
          <a:xfrm>
            <a:off x="6858000" y="4907259"/>
            <a:ext cx="3752885" cy="1475765"/>
          </a:xfrm>
        </p:spPr>
        <p:txBody>
          <a:bodyPr>
            <a:normAutofit fontScale="55000" lnSpcReduction="20000"/>
          </a:bodyPr>
          <a:lstStyle/>
          <a:p>
            <a:pPr marL="0" indent="0">
              <a:buNone/>
            </a:pPr>
            <a:r>
              <a:rPr lang="en-CA" dirty="0"/>
              <a:t>Retrieved from:</a:t>
            </a:r>
          </a:p>
          <a:p>
            <a:pPr marL="0" indent="0">
              <a:buNone/>
            </a:pPr>
            <a:r>
              <a:rPr lang="en-CA" dirty="0"/>
              <a:t>http://www.nature.com/nri/journal/v5/n2/fig_tab/nri1551_F2.html </a:t>
            </a:r>
          </a:p>
          <a:p>
            <a:pPr marL="0" indent="0">
              <a:buNone/>
            </a:pPr>
            <a:r>
              <a:rPr lang="en-CA" dirty="0"/>
              <a:t>https://www.google.ca/url?sa=i&amp;rct=j&amp;q=&amp;esrc=s&amp;source=images&amp;cd=&amp;cad=rja&amp;uact=8&amp;ved=0ahUKEwiO2OH135bSAhUK2GMKHehCDMYQjRwIBw&amp;url=http%3A%2F%2Fmynotes4usmle.tumblr.com%2Fpost%2F47670799230%2Fusmlepathslides-elementary-body-of-chlamydia&amp;psig=AFQjCNEeoAGUNoHFAVxpU9jjfSv3aAEYkA&amp;ust=1487407767260374</a:t>
            </a:r>
          </a:p>
        </p:txBody>
      </p:sp>
      <p:pic>
        <p:nvPicPr>
          <p:cNvPr id="4" name="Picture 3"/>
          <p:cNvPicPr>
            <a:picLocks noChangeAspect="1"/>
          </p:cNvPicPr>
          <p:nvPr/>
        </p:nvPicPr>
        <p:blipFill>
          <a:blip r:embed="rId2"/>
          <a:stretch>
            <a:fillRect/>
          </a:stretch>
        </p:blipFill>
        <p:spPr>
          <a:xfrm>
            <a:off x="6858000" y="2279374"/>
            <a:ext cx="3752885" cy="2501923"/>
          </a:xfrm>
          <a:prstGeom prst="rect">
            <a:avLst/>
          </a:prstGeom>
        </p:spPr>
      </p:pic>
      <p:pic>
        <p:nvPicPr>
          <p:cNvPr id="6" name="Picture 5"/>
          <p:cNvPicPr>
            <a:picLocks noChangeAspect="1"/>
          </p:cNvPicPr>
          <p:nvPr/>
        </p:nvPicPr>
        <p:blipFill>
          <a:blip r:embed="rId3"/>
          <a:stretch>
            <a:fillRect/>
          </a:stretch>
        </p:blipFill>
        <p:spPr>
          <a:xfrm>
            <a:off x="1406740" y="2279374"/>
            <a:ext cx="5272355" cy="4103650"/>
          </a:xfrm>
          <a:prstGeom prst="rect">
            <a:avLst/>
          </a:prstGeom>
        </p:spPr>
      </p:pic>
    </p:spTree>
    <p:extLst>
      <p:ext uri="{BB962C8B-B14F-4D97-AF65-F5344CB8AC3E}">
        <p14:creationId xmlns:p14="http://schemas.microsoft.com/office/powerpoint/2010/main" val="108178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i="1" dirty="0"/>
              <a:t>Mycoplasma </a:t>
            </a:r>
            <a:r>
              <a:rPr lang="en-CA" i="1" dirty="0" err="1"/>
              <a:t>genitalium</a:t>
            </a:r>
            <a:endParaRPr lang="en-CA" dirty="0"/>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Gram-negative</a:t>
            </a:r>
          </a:p>
          <a:p>
            <a:r>
              <a:rPr lang="en-CA" dirty="0"/>
              <a:t>Flask-shaped</a:t>
            </a:r>
          </a:p>
          <a:p>
            <a:r>
              <a:rPr lang="en-CA" dirty="0"/>
              <a:t>15-25% of symptomatic non-gonococcal urethritis in males</a:t>
            </a:r>
          </a:p>
        </p:txBody>
      </p:sp>
      <p:pic>
        <p:nvPicPr>
          <p:cNvPr id="11" name="Content Placeholder 10"/>
          <p:cNvPicPr>
            <a:picLocks noGrp="1" noChangeAspect="1"/>
          </p:cNvPicPr>
          <p:nvPr>
            <p:ph sz="quarter" idx="4"/>
          </p:nvPr>
        </p:nvPicPr>
        <p:blipFill>
          <a:blip r:embed="rId2"/>
          <a:stretch>
            <a:fillRect/>
          </a:stretch>
        </p:blipFill>
        <p:spPr>
          <a:xfrm>
            <a:off x="2671498" y="4288636"/>
            <a:ext cx="2094123" cy="1717181"/>
          </a:xfrm>
        </p:spPr>
      </p:pic>
      <p:sp>
        <p:nvSpPr>
          <p:cNvPr id="6" name="Text Placeholder 5"/>
          <p:cNvSpPr>
            <a:spLocks noGrp="1"/>
          </p:cNvSpPr>
          <p:nvPr>
            <p:ph type="body" sz="quarter" idx="13"/>
          </p:nvPr>
        </p:nvSpPr>
        <p:spPr>
          <a:xfrm>
            <a:off x="6338316" y="2294770"/>
            <a:ext cx="4270248" cy="420094"/>
          </a:xfrm>
        </p:spPr>
        <p:txBody>
          <a:bodyPr/>
          <a:lstStyle/>
          <a:p>
            <a:r>
              <a:rPr lang="en-CA" i="1" dirty="0" err="1"/>
              <a:t>Ureaplasma</a:t>
            </a:r>
            <a:r>
              <a:rPr lang="en-CA" i="1" dirty="0"/>
              <a:t> </a:t>
            </a:r>
            <a:r>
              <a:rPr lang="en-CA" i="1" dirty="0" err="1"/>
              <a:t>urealyticum</a:t>
            </a:r>
            <a:endParaRPr lang="en-CA" i="1" dirty="0"/>
          </a:p>
        </p:txBody>
      </p:sp>
      <p:sp>
        <p:nvSpPr>
          <p:cNvPr id="2" name="Title 1"/>
          <p:cNvSpPr>
            <a:spLocks noGrp="1"/>
          </p:cNvSpPr>
          <p:nvPr>
            <p:ph type="title"/>
          </p:nvPr>
        </p:nvSpPr>
        <p:spPr/>
        <p:txBody>
          <a:bodyPr/>
          <a:lstStyle/>
          <a:p>
            <a:r>
              <a:rPr lang="en-CA" dirty="0"/>
              <a:t>Less common pathogens</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Gram-negative</a:t>
            </a:r>
          </a:p>
          <a:p>
            <a:r>
              <a:rPr lang="en-CA" dirty="0"/>
              <a:t>Spherical / ovoid</a:t>
            </a:r>
          </a:p>
          <a:p>
            <a:r>
              <a:rPr lang="en-CA" dirty="0"/>
              <a:t>Cocci</a:t>
            </a:r>
          </a:p>
        </p:txBody>
      </p:sp>
      <p:pic>
        <p:nvPicPr>
          <p:cNvPr id="13" name="Picture 12"/>
          <p:cNvPicPr>
            <a:picLocks noChangeAspect="1"/>
          </p:cNvPicPr>
          <p:nvPr/>
        </p:nvPicPr>
        <p:blipFill>
          <a:blip r:embed="rId3"/>
          <a:stretch>
            <a:fillRect/>
          </a:stretch>
        </p:blipFill>
        <p:spPr>
          <a:xfrm>
            <a:off x="7044690" y="4107418"/>
            <a:ext cx="2857500" cy="1905000"/>
          </a:xfrm>
          <a:prstGeom prst="rect">
            <a:avLst/>
          </a:prstGeom>
        </p:spPr>
      </p:pic>
      <p:sp>
        <p:nvSpPr>
          <p:cNvPr id="14" name="Rectangle 13"/>
          <p:cNvSpPr/>
          <p:nvPr/>
        </p:nvSpPr>
        <p:spPr>
          <a:xfrm>
            <a:off x="7044690" y="6005817"/>
            <a:ext cx="3004466" cy="415498"/>
          </a:xfrm>
          <a:prstGeom prst="rect">
            <a:avLst/>
          </a:prstGeom>
        </p:spPr>
        <p:txBody>
          <a:bodyPr wrap="square">
            <a:spAutoFit/>
          </a:bodyPr>
          <a:lstStyle/>
          <a:p>
            <a:r>
              <a:rPr lang="en-CA" sz="1050" dirty="0"/>
              <a:t>Retrieved from: http://www.contraboli.ro/stuff/p/Ureaplasma.jpg</a:t>
            </a:r>
          </a:p>
        </p:txBody>
      </p:sp>
      <p:sp>
        <p:nvSpPr>
          <p:cNvPr id="15" name="Rectangle 14"/>
          <p:cNvSpPr/>
          <p:nvPr/>
        </p:nvSpPr>
        <p:spPr>
          <a:xfrm>
            <a:off x="1866621" y="6005817"/>
            <a:ext cx="3987063" cy="738664"/>
          </a:xfrm>
          <a:prstGeom prst="rect">
            <a:avLst/>
          </a:prstGeom>
        </p:spPr>
        <p:txBody>
          <a:bodyPr wrap="square">
            <a:spAutoFit/>
          </a:bodyPr>
          <a:lstStyle/>
          <a:p>
            <a:r>
              <a:rPr lang="en-CA" sz="1050" dirty="0"/>
              <a:t>Retrieved from:</a:t>
            </a:r>
          </a:p>
          <a:p>
            <a:r>
              <a:rPr lang="en-CA" sz="1050" dirty="0"/>
              <a:t>http://diseasespictures.com/wp-content/uploads/2015/11/Mycoplasma-Genitalium-Infection.jpg</a:t>
            </a:r>
          </a:p>
        </p:txBody>
      </p:sp>
    </p:spTree>
    <p:extLst>
      <p:ext uri="{BB962C8B-B14F-4D97-AF65-F5344CB8AC3E}">
        <p14:creationId xmlns:p14="http://schemas.microsoft.com/office/powerpoint/2010/main" val="1240950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 Specimen required</a:t>
            </a:r>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645214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dirty="0"/>
              <a:t>Urethral swab</a:t>
            </a:r>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Pts should not pass urine for at least 2 hours prior to collection</a:t>
            </a:r>
          </a:p>
          <a:p>
            <a:r>
              <a:rPr lang="en-CA" dirty="0"/>
              <a:t>2-4cm inside the urethra</a:t>
            </a:r>
          </a:p>
          <a:p>
            <a:r>
              <a:rPr lang="en-CA" dirty="0"/>
              <a:t>Store frozen at -70’C, up to 60 days</a:t>
            </a:r>
          </a:p>
        </p:txBody>
      </p:sp>
      <p:sp>
        <p:nvSpPr>
          <p:cNvPr id="6" name="Text Placeholder 5"/>
          <p:cNvSpPr>
            <a:spLocks noGrp="1"/>
          </p:cNvSpPr>
          <p:nvPr>
            <p:ph type="body" sz="quarter" idx="13"/>
          </p:nvPr>
        </p:nvSpPr>
        <p:spPr>
          <a:xfrm>
            <a:off x="6338316" y="2294770"/>
            <a:ext cx="4270248" cy="420094"/>
          </a:xfrm>
        </p:spPr>
        <p:txBody>
          <a:bodyPr/>
          <a:lstStyle/>
          <a:p>
            <a:r>
              <a:rPr lang="en-CA" dirty="0"/>
              <a:t>urine specimen</a:t>
            </a:r>
          </a:p>
        </p:txBody>
      </p:sp>
      <p:sp>
        <p:nvSpPr>
          <p:cNvPr id="2" name="Title 1"/>
          <p:cNvSpPr>
            <a:spLocks noGrp="1"/>
          </p:cNvSpPr>
          <p:nvPr>
            <p:ph type="title"/>
          </p:nvPr>
        </p:nvSpPr>
        <p:spPr>
          <a:xfrm>
            <a:off x="2231136" y="964692"/>
            <a:ext cx="7729728" cy="1188720"/>
          </a:xfrm>
        </p:spPr>
        <p:txBody>
          <a:bodyPr/>
          <a:lstStyle/>
          <a:p>
            <a:r>
              <a:rPr lang="en-CA" dirty="0"/>
              <a:t>Types of specimen</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Pts should not pass urine for at least 1-2 hours prior to collection</a:t>
            </a:r>
          </a:p>
          <a:p>
            <a:r>
              <a:rPr lang="en-CA" dirty="0"/>
              <a:t>10 mL of first catch urine</a:t>
            </a:r>
          </a:p>
          <a:p>
            <a:r>
              <a:rPr lang="en-CA" dirty="0"/>
              <a:t>Store refrigerated at 2-8’C, up to 30 days</a:t>
            </a:r>
          </a:p>
          <a:p>
            <a:endParaRPr lang="en-CA" dirty="0"/>
          </a:p>
          <a:p>
            <a:endParaRPr lang="en-CA" dirty="0"/>
          </a:p>
          <a:p>
            <a:endParaRPr lang="en-CA" dirty="0"/>
          </a:p>
        </p:txBody>
      </p:sp>
      <p:sp>
        <p:nvSpPr>
          <p:cNvPr id="14" name="Rectangle 13"/>
          <p:cNvSpPr/>
          <p:nvPr/>
        </p:nvSpPr>
        <p:spPr>
          <a:xfrm>
            <a:off x="7044690" y="6005817"/>
            <a:ext cx="3004466" cy="415498"/>
          </a:xfrm>
          <a:prstGeom prst="rect">
            <a:avLst/>
          </a:prstGeom>
        </p:spPr>
        <p:txBody>
          <a:bodyPr wrap="square">
            <a:spAutoFit/>
          </a:bodyPr>
          <a:lstStyle/>
          <a:p>
            <a:r>
              <a:rPr lang="en-CA" sz="1050" dirty="0"/>
              <a:t>Retrieved from:</a:t>
            </a:r>
          </a:p>
          <a:p>
            <a:r>
              <a:rPr lang="en-CA" sz="1050" dirty="0"/>
              <a:t>http://www.jadco.gov.jm/images/ace-img/Sample.jpg</a:t>
            </a:r>
          </a:p>
        </p:txBody>
      </p:sp>
      <p:sp>
        <p:nvSpPr>
          <p:cNvPr id="15" name="Rectangle 14"/>
          <p:cNvSpPr/>
          <p:nvPr/>
        </p:nvSpPr>
        <p:spPr>
          <a:xfrm>
            <a:off x="1763864" y="5996789"/>
            <a:ext cx="3987063" cy="415498"/>
          </a:xfrm>
          <a:prstGeom prst="rect">
            <a:avLst/>
          </a:prstGeom>
        </p:spPr>
        <p:txBody>
          <a:bodyPr wrap="square">
            <a:spAutoFit/>
          </a:bodyPr>
          <a:lstStyle/>
          <a:p>
            <a:r>
              <a:rPr lang="en-CA" sz="1050" dirty="0"/>
              <a:t>Retrieved from:</a:t>
            </a:r>
          </a:p>
          <a:p>
            <a:r>
              <a:rPr lang="en-CA" sz="1050" dirty="0"/>
              <a:t>http://images.slideplayer.com/25/8043625/slides/slide_16.jpg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61720" b="84783" l="13176" r="54545">
                        <a14:foregroundMark x1="39471" y1="74008" x2="39471" y2="74008"/>
                        <a14:foregroundMark x1="46951" y1="75236" x2="46951" y2="75236"/>
                        <a14:foregroundMark x1="48619" y1="76843" x2="48619" y2="76843"/>
                        <a14:foregroundMark x1="47699" y1="79112" x2="47699" y2="79112"/>
                        <a14:foregroundMark x1="46145" y1="77883" x2="46145" y2="77883"/>
                        <a14:foregroundMark x1="42865" y1="73251" x2="42865" y2="73251"/>
                        <a14:foregroundMark x1="43671" y1="78072" x2="43671" y2="78072"/>
                        <a14:foregroundMark x1="43038" y1="76087" x2="43038" y2="76087"/>
                        <a14:foregroundMark x1="40679" y1="75236" x2="40852" y2="75236"/>
                        <a14:foregroundMark x1="39931" y1="77316" x2="39931" y2="77316"/>
                        <a14:foregroundMark x1="35731" y1="74480" x2="35731" y2="74480"/>
                      </a14:backgroundRemoval>
                    </a14:imgEffect>
                  </a14:imgLayer>
                </a14:imgProps>
              </a:ext>
            </a:extLst>
          </a:blip>
          <a:srcRect l="8593" t="58937" r="45412" b="12330"/>
          <a:stretch/>
        </p:blipFill>
        <p:spPr>
          <a:xfrm>
            <a:off x="1763864" y="4402135"/>
            <a:ext cx="3909391" cy="1486699"/>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5829" b="99459" l="9994" r="89986"/>
                    </a14:imgEffect>
                  </a14:imgLayer>
                </a14:imgProps>
              </a:ext>
            </a:extLst>
          </a:blip>
          <a:stretch>
            <a:fillRect/>
          </a:stretch>
        </p:blipFill>
        <p:spPr>
          <a:xfrm>
            <a:off x="7147447" y="4211592"/>
            <a:ext cx="2802235" cy="1867783"/>
          </a:xfrm>
          <a:prstGeom prst="rect">
            <a:avLst/>
          </a:prstGeom>
        </p:spPr>
      </p:pic>
    </p:spTree>
    <p:extLst>
      <p:ext uri="{BB962C8B-B14F-4D97-AF65-F5344CB8AC3E}">
        <p14:creationId xmlns:p14="http://schemas.microsoft.com/office/powerpoint/2010/main" val="329819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83026062"/>
              </p:ext>
            </p:extLst>
          </p:nvPr>
        </p:nvGraphicFramePr>
        <p:xfrm>
          <a:off x="1550505" y="662610"/>
          <a:ext cx="9139582" cy="5025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789044" y="5364594"/>
            <a:ext cx="9139582" cy="1200329"/>
          </a:xfrm>
          <a:prstGeom prst="rect">
            <a:avLst/>
          </a:prstGeom>
        </p:spPr>
        <p:txBody>
          <a:bodyPr wrap="square">
            <a:spAutoFit/>
          </a:bodyPr>
          <a:lstStyle/>
          <a:p>
            <a:r>
              <a:rPr lang="en-CA" dirty="0">
                <a:sym typeface="Wingdings" panose="05000000000000000000" pitchFamily="2" charset="2"/>
              </a:rPr>
              <a:t> </a:t>
            </a:r>
            <a:r>
              <a:rPr lang="en-CA" dirty="0"/>
              <a:t>Timely detection, diagnosis and treatment are essential to clearing urethritis and preventing severe complications (e.g. epididymitis associated infertility, Reiter syndrome)! (However, laboratory assessment of GU vs. NGU is not considered clinically essential, as results do not alter therapy.)</a:t>
            </a:r>
          </a:p>
        </p:txBody>
      </p:sp>
    </p:spTree>
    <p:extLst>
      <p:ext uri="{BB962C8B-B14F-4D97-AF65-F5344CB8AC3E}">
        <p14:creationId xmlns:p14="http://schemas.microsoft.com/office/powerpoint/2010/main" val="131816827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333</TotalTime>
  <Words>1401</Words>
  <Application>Microsoft Office PowerPoint</Application>
  <PresentationFormat>Widescreen</PresentationFormat>
  <Paragraphs>237</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Gill Sans MT</vt:lpstr>
      <vt:lpstr>Wingdings</vt:lpstr>
      <vt:lpstr>Parcel</vt:lpstr>
      <vt:lpstr>Microbiology Laboratory testing OF Male urethritis</vt:lpstr>
      <vt:lpstr>Content overview</vt:lpstr>
      <vt:lpstr>1. Causative pathogens</vt:lpstr>
      <vt:lpstr>Common Pathogens </vt:lpstr>
      <vt:lpstr>Chlamydia developmental cycle</vt:lpstr>
      <vt:lpstr>Less common pathogens</vt:lpstr>
      <vt:lpstr>2. Specimen required</vt:lpstr>
      <vt:lpstr>Types of specimen</vt:lpstr>
      <vt:lpstr>PowerPoint Presentation</vt:lpstr>
      <vt:lpstr>3. Laboratory tests &amp; results</vt:lpstr>
      <vt:lpstr>Types of Lab tests</vt:lpstr>
      <vt:lpstr>Gram stain</vt:lpstr>
      <vt:lpstr>Gram stain results</vt:lpstr>
      <vt:lpstr>Differential media</vt:lpstr>
      <vt:lpstr>Thayer-Martin agar</vt:lpstr>
      <vt:lpstr>Mycoplasma agar</vt:lpstr>
      <vt:lpstr>McCoy Cell monolayer</vt:lpstr>
      <vt:lpstr>Biochemical tests</vt:lpstr>
      <vt:lpstr>Types of Lab tests</vt:lpstr>
      <vt:lpstr>Giemsa stain</vt:lpstr>
      <vt:lpstr>Giemsa stain results</vt:lpstr>
      <vt:lpstr>Antigen detection by immunoassay (IA)</vt:lpstr>
      <vt:lpstr>Direct fluorescent Antibody (DFA)</vt:lpstr>
      <vt:lpstr>Nucleic Acid Amplification test (NAAT)</vt:lpstr>
      <vt:lpstr>PowerPoint Presentation</vt:lpstr>
      <vt:lpstr>Summary of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Microbiology Laboratory testing OF Male urethritis</dc:title>
  <dc:creator>Jen Yong</dc:creator>
  <cp:lastModifiedBy>Jen Yong</cp:lastModifiedBy>
  <cp:revision>38</cp:revision>
  <dcterms:created xsi:type="dcterms:W3CDTF">2017-02-17T08:12:16Z</dcterms:created>
  <dcterms:modified xsi:type="dcterms:W3CDTF">2017-02-17T14:15:39Z</dcterms:modified>
</cp:coreProperties>
</file>