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4" d="100"/>
          <a:sy n="44" d="100"/>
        </p:scale>
        <p:origin x="1524" y="5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21D589-E37D-4160-80A8-AF3BFF77FD06}" type="doc">
      <dgm:prSet loTypeId="urn:microsoft.com/office/officeart/2005/8/layout/hProcess9" loCatId="Inbox" qsTypeId="urn:microsoft.com/office/officeart/2005/8/quickstyle/simple1" qsCatId="simple" csTypeId="urn:microsoft.com/office/officeart/2005/8/colors/accent6_3" csCatId="accent6"/>
      <dgm:spPr/>
      <dgm:t>
        <a:bodyPr/>
        <a:lstStyle/>
        <a:p>
          <a:endParaRPr lang="en-US"/>
        </a:p>
      </dgm:t>
    </dgm:pt>
    <dgm:pt modelId="{930F31DB-6AD3-4B04-A079-99A0D933E4CE}">
      <dgm:prSet/>
      <dgm:spPr/>
      <dgm:t>
        <a:bodyPr/>
        <a:lstStyle/>
        <a:p>
          <a:r>
            <a:rPr lang="en-CA"/>
            <a:t>1)ENCOUNTER</a:t>
          </a:r>
          <a:endParaRPr lang="en-US"/>
        </a:p>
      </dgm:t>
    </dgm:pt>
    <dgm:pt modelId="{6BA74992-FD74-42B6-8682-0A81696C366F}" type="parTrans" cxnId="{CE8FC1FD-4DD9-4DF3-91EE-F8584BF9E040}">
      <dgm:prSet/>
      <dgm:spPr/>
      <dgm:t>
        <a:bodyPr/>
        <a:lstStyle/>
        <a:p>
          <a:endParaRPr lang="en-US"/>
        </a:p>
      </dgm:t>
    </dgm:pt>
    <dgm:pt modelId="{5CD7F9BB-30A2-440A-87CA-229E455D9E7D}" type="sibTrans" cxnId="{CE8FC1FD-4DD9-4DF3-91EE-F8584BF9E040}">
      <dgm:prSet/>
      <dgm:spPr/>
      <dgm:t>
        <a:bodyPr/>
        <a:lstStyle/>
        <a:p>
          <a:endParaRPr lang="en-US"/>
        </a:p>
      </dgm:t>
    </dgm:pt>
    <dgm:pt modelId="{180FE787-BDC5-45A0-9CEE-7F86EBB18DF6}">
      <dgm:prSet/>
      <dgm:spPr/>
      <dgm:t>
        <a:bodyPr/>
        <a:lstStyle/>
        <a:p>
          <a:r>
            <a:rPr lang="en-CA"/>
            <a:t>2)ENTRY</a:t>
          </a:r>
          <a:endParaRPr lang="en-US"/>
        </a:p>
      </dgm:t>
    </dgm:pt>
    <dgm:pt modelId="{FF6CD54D-5071-45FA-9741-E46A9716FA0A}" type="parTrans" cxnId="{5C73E42C-BC2D-4056-BB4B-3CB464923EC0}">
      <dgm:prSet/>
      <dgm:spPr/>
      <dgm:t>
        <a:bodyPr/>
        <a:lstStyle/>
        <a:p>
          <a:endParaRPr lang="en-US"/>
        </a:p>
      </dgm:t>
    </dgm:pt>
    <dgm:pt modelId="{39D26522-D228-4349-BBC4-AF0305549E62}" type="sibTrans" cxnId="{5C73E42C-BC2D-4056-BB4B-3CB464923EC0}">
      <dgm:prSet/>
      <dgm:spPr/>
      <dgm:t>
        <a:bodyPr/>
        <a:lstStyle/>
        <a:p>
          <a:endParaRPr lang="en-US"/>
        </a:p>
      </dgm:t>
    </dgm:pt>
    <dgm:pt modelId="{09077A22-15D8-4641-9F5D-7873B7D18A47}">
      <dgm:prSet/>
      <dgm:spPr/>
      <dgm:t>
        <a:bodyPr/>
        <a:lstStyle/>
        <a:p>
          <a:r>
            <a:rPr lang="en-CA"/>
            <a:t>3)MULTIPLICATION AND SPREAD</a:t>
          </a:r>
          <a:endParaRPr lang="en-US"/>
        </a:p>
      </dgm:t>
    </dgm:pt>
    <dgm:pt modelId="{1CEB5025-5CA7-41B3-A257-471F86FDA8BD}" type="parTrans" cxnId="{0CCDE37C-FCC8-4D79-BB5C-CD7F0F2B4E3C}">
      <dgm:prSet/>
      <dgm:spPr/>
      <dgm:t>
        <a:bodyPr/>
        <a:lstStyle/>
        <a:p>
          <a:endParaRPr lang="en-US"/>
        </a:p>
      </dgm:t>
    </dgm:pt>
    <dgm:pt modelId="{B69A6B38-6441-4F86-B0C3-5EC925B61272}" type="sibTrans" cxnId="{0CCDE37C-FCC8-4D79-BB5C-CD7F0F2B4E3C}">
      <dgm:prSet/>
      <dgm:spPr/>
      <dgm:t>
        <a:bodyPr/>
        <a:lstStyle/>
        <a:p>
          <a:endParaRPr lang="en-US"/>
        </a:p>
      </dgm:t>
    </dgm:pt>
    <dgm:pt modelId="{B02704AC-D347-4F2F-9679-62485951F059}">
      <dgm:prSet/>
      <dgm:spPr/>
      <dgm:t>
        <a:bodyPr/>
        <a:lstStyle/>
        <a:p>
          <a:r>
            <a:rPr lang="en-CA" dirty="0"/>
            <a:t>4)BACTERIAL DAMAGE</a:t>
          </a:r>
          <a:endParaRPr lang="en-US" dirty="0"/>
        </a:p>
      </dgm:t>
    </dgm:pt>
    <dgm:pt modelId="{18D2C047-9B57-4651-A2DA-74A15B33BFAD}" type="parTrans" cxnId="{130BDF5F-03B7-420D-9D2D-4788B6A4E8AA}">
      <dgm:prSet/>
      <dgm:spPr/>
      <dgm:t>
        <a:bodyPr/>
        <a:lstStyle/>
        <a:p>
          <a:endParaRPr lang="en-US"/>
        </a:p>
      </dgm:t>
    </dgm:pt>
    <dgm:pt modelId="{B0D6CB01-4AF2-4AD6-B4F7-16D16A3CACAD}" type="sibTrans" cxnId="{130BDF5F-03B7-420D-9D2D-4788B6A4E8AA}">
      <dgm:prSet/>
      <dgm:spPr/>
      <dgm:t>
        <a:bodyPr/>
        <a:lstStyle/>
        <a:p>
          <a:endParaRPr lang="en-US"/>
        </a:p>
      </dgm:t>
    </dgm:pt>
    <dgm:pt modelId="{A98385E5-E40D-47CA-A677-8871D030986D}" type="pres">
      <dgm:prSet presAssocID="{5521D589-E37D-4160-80A8-AF3BFF77FD06}" presName="CompostProcess" presStyleCnt="0">
        <dgm:presLayoutVars>
          <dgm:dir/>
          <dgm:resizeHandles val="exact"/>
        </dgm:presLayoutVars>
      </dgm:prSet>
      <dgm:spPr/>
    </dgm:pt>
    <dgm:pt modelId="{05B1F114-F204-4E70-8031-B64995240E08}" type="pres">
      <dgm:prSet presAssocID="{5521D589-E37D-4160-80A8-AF3BFF77FD06}" presName="arrow" presStyleLbl="bgShp" presStyleIdx="0" presStyleCnt="1"/>
      <dgm:spPr/>
    </dgm:pt>
    <dgm:pt modelId="{60F0E3DD-5C7E-4093-83B4-9663B3F5088F}" type="pres">
      <dgm:prSet presAssocID="{5521D589-E37D-4160-80A8-AF3BFF77FD06}" presName="linearProcess" presStyleCnt="0"/>
      <dgm:spPr/>
    </dgm:pt>
    <dgm:pt modelId="{CAC2829B-98FF-4B0D-8F9D-5E72681315FE}" type="pres">
      <dgm:prSet presAssocID="{930F31DB-6AD3-4B04-A079-99A0D933E4CE}" presName="textNode" presStyleLbl="node1" presStyleIdx="0" presStyleCnt="4">
        <dgm:presLayoutVars>
          <dgm:bulletEnabled val="1"/>
        </dgm:presLayoutVars>
      </dgm:prSet>
      <dgm:spPr/>
    </dgm:pt>
    <dgm:pt modelId="{3CC619FF-35C0-40B6-99E4-9E8543FACC25}" type="pres">
      <dgm:prSet presAssocID="{5CD7F9BB-30A2-440A-87CA-229E455D9E7D}" presName="sibTrans" presStyleCnt="0"/>
      <dgm:spPr/>
    </dgm:pt>
    <dgm:pt modelId="{FFF42581-98D0-4A82-B90E-1D116C4ED4B8}" type="pres">
      <dgm:prSet presAssocID="{180FE787-BDC5-45A0-9CEE-7F86EBB18DF6}" presName="textNode" presStyleLbl="node1" presStyleIdx="1" presStyleCnt="4">
        <dgm:presLayoutVars>
          <dgm:bulletEnabled val="1"/>
        </dgm:presLayoutVars>
      </dgm:prSet>
      <dgm:spPr/>
    </dgm:pt>
    <dgm:pt modelId="{EB7B5758-F556-4872-89C4-EC7BCFA27F63}" type="pres">
      <dgm:prSet presAssocID="{39D26522-D228-4349-BBC4-AF0305549E62}" presName="sibTrans" presStyleCnt="0"/>
      <dgm:spPr/>
    </dgm:pt>
    <dgm:pt modelId="{A4F6F364-F29B-4672-A4BB-32875086FDAC}" type="pres">
      <dgm:prSet presAssocID="{09077A22-15D8-4641-9F5D-7873B7D18A47}" presName="textNode" presStyleLbl="node1" presStyleIdx="2" presStyleCnt="4">
        <dgm:presLayoutVars>
          <dgm:bulletEnabled val="1"/>
        </dgm:presLayoutVars>
      </dgm:prSet>
      <dgm:spPr/>
    </dgm:pt>
    <dgm:pt modelId="{5F60E828-A963-4AC1-9EF8-00C32C66D9E4}" type="pres">
      <dgm:prSet presAssocID="{B69A6B38-6441-4F86-B0C3-5EC925B61272}" presName="sibTrans" presStyleCnt="0"/>
      <dgm:spPr/>
    </dgm:pt>
    <dgm:pt modelId="{0BB63FBC-3CE3-442C-8EB2-9752B56C8D1E}" type="pres">
      <dgm:prSet presAssocID="{B02704AC-D347-4F2F-9679-62485951F059}" presName="textNode" presStyleLbl="node1" presStyleIdx="3" presStyleCnt="4">
        <dgm:presLayoutVars>
          <dgm:bulletEnabled val="1"/>
        </dgm:presLayoutVars>
      </dgm:prSet>
      <dgm:spPr/>
    </dgm:pt>
  </dgm:ptLst>
  <dgm:cxnLst>
    <dgm:cxn modelId="{811E4102-0E6B-4097-9318-62CB66F7D654}" type="presOf" srcId="{5521D589-E37D-4160-80A8-AF3BFF77FD06}" destId="{A98385E5-E40D-47CA-A677-8871D030986D}" srcOrd="0" destOrd="0" presId="urn:microsoft.com/office/officeart/2005/8/layout/hProcess9"/>
    <dgm:cxn modelId="{7FF18629-7569-4848-8AB8-7CE3B069E993}" type="presOf" srcId="{B02704AC-D347-4F2F-9679-62485951F059}" destId="{0BB63FBC-3CE3-442C-8EB2-9752B56C8D1E}" srcOrd="0" destOrd="0" presId="urn:microsoft.com/office/officeart/2005/8/layout/hProcess9"/>
    <dgm:cxn modelId="{5C73E42C-BC2D-4056-BB4B-3CB464923EC0}" srcId="{5521D589-E37D-4160-80A8-AF3BFF77FD06}" destId="{180FE787-BDC5-45A0-9CEE-7F86EBB18DF6}" srcOrd="1" destOrd="0" parTransId="{FF6CD54D-5071-45FA-9741-E46A9716FA0A}" sibTransId="{39D26522-D228-4349-BBC4-AF0305549E62}"/>
    <dgm:cxn modelId="{59BC363E-AA6C-4D5B-9712-84CC90756AB5}" type="presOf" srcId="{180FE787-BDC5-45A0-9CEE-7F86EBB18DF6}" destId="{FFF42581-98D0-4A82-B90E-1D116C4ED4B8}" srcOrd="0" destOrd="0" presId="urn:microsoft.com/office/officeart/2005/8/layout/hProcess9"/>
    <dgm:cxn modelId="{130BDF5F-03B7-420D-9D2D-4788B6A4E8AA}" srcId="{5521D589-E37D-4160-80A8-AF3BFF77FD06}" destId="{B02704AC-D347-4F2F-9679-62485951F059}" srcOrd="3" destOrd="0" parTransId="{18D2C047-9B57-4651-A2DA-74A15B33BFAD}" sibTransId="{B0D6CB01-4AF2-4AD6-B4F7-16D16A3CACAD}"/>
    <dgm:cxn modelId="{A08BFD4A-954A-418B-9244-C46DBBA23E1B}" type="presOf" srcId="{09077A22-15D8-4641-9F5D-7873B7D18A47}" destId="{A4F6F364-F29B-4672-A4BB-32875086FDAC}" srcOrd="0" destOrd="0" presId="urn:microsoft.com/office/officeart/2005/8/layout/hProcess9"/>
    <dgm:cxn modelId="{0CCDE37C-FCC8-4D79-BB5C-CD7F0F2B4E3C}" srcId="{5521D589-E37D-4160-80A8-AF3BFF77FD06}" destId="{09077A22-15D8-4641-9F5D-7873B7D18A47}" srcOrd="2" destOrd="0" parTransId="{1CEB5025-5CA7-41B3-A257-471F86FDA8BD}" sibTransId="{B69A6B38-6441-4F86-B0C3-5EC925B61272}"/>
    <dgm:cxn modelId="{423F67E7-2BEB-4F95-8D40-5C20A0071DC2}" type="presOf" srcId="{930F31DB-6AD3-4B04-A079-99A0D933E4CE}" destId="{CAC2829B-98FF-4B0D-8F9D-5E72681315FE}" srcOrd="0" destOrd="0" presId="urn:microsoft.com/office/officeart/2005/8/layout/hProcess9"/>
    <dgm:cxn modelId="{CE8FC1FD-4DD9-4DF3-91EE-F8584BF9E040}" srcId="{5521D589-E37D-4160-80A8-AF3BFF77FD06}" destId="{930F31DB-6AD3-4B04-A079-99A0D933E4CE}" srcOrd="0" destOrd="0" parTransId="{6BA74992-FD74-42B6-8682-0A81696C366F}" sibTransId="{5CD7F9BB-30A2-440A-87CA-229E455D9E7D}"/>
    <dgm:cxn modelId="{411E988F-5FC4-4106-B019-C03FDCAD5A04}" type="presParOf" srcId="{A98385E5-E40D-47CA-A677-8871D030986D}" destId="{05B1F114-F204-4E70-8031-B64995240E08}" srcOrd="0" destOrd="0" presId="urn:microsoft.com/office/officeart/2005/8/layout/hProcess9"/>
    <dgm:cxn modelId="{75F95F9D-6348-4DAE-A791-513EC609AA7E}" type="presParOf" srcId="{A98385E5-E40D-47CA-A677-8871D030986D}" destId="{60F0E3DD-5C7E-4093-83B4-9663B3F5088F}" srcOrd="1" destOrd="0" presId="urn:microsoft.com/office/officeart/2005/8/layout/hProcess9"/>
    <dgm:cxn modelId="{11CA7675-414C-4A26-89B6-A64713C4808C}" type="presParOf" srcId="{60F0E3DD-5C7E-4093-83B4-9663B3F5088F}" destId="{CAC2829B-98FF-4B0D-8F9D-5E72681315FE}" srcOrd="0" destOrd="0" presId="urn:microsoft.com/office/officeart/2005/8/layout/hProcess9"/>
    <dgm:cxn modelId="{A5A50D40-20E4-4F86-9A1D-4F9D857591CF}" type="presParOf" srcId="{60F0E3DD-5C7E-4093-83B4-9663B3F5088F}" destId="{3CC619FF-35C0-40B6-99E4-9E8543FACC25}" srcOrd="1" destOrd="0" presId="urn:microsoft.com/office/officeart/2005/8/layout/hProcess9"/>
    <dgm:cxn modelId="{D5913BE0-9951-4825-ACF3-7DE22D036B5F}" type="presParOf" srcId="{60F0E3DD-5C7E-4093-83B4-9663B3F5088F}" destId="{FFF42581-98D0-4A82-B90E-1D116C4ED4B8}" srcOrd="2" destOrd="0" presId="urn:microsoft.com/office/officeart/2005/8/layout/hProcess9"/>
    <dgm:cxn modelId="{774B90E2-7550-4BA1-9671-560EF3A07B29}" type="presParOf" srcId="{60F0E3DD-5C7E-4093-83B4-9663B3F5088F}" destId="{EB7B5758-F556-4872-89C4-EC7BCFA27F63}" srcOrd="3" destOrd="0" presId="urn:microsoft.com/office/officeart/2005/8/layout/hProcess9"/>
    <dgm:cxn modelId="{90F1C5F1-E6B1-4E1F-B8CA-23243716D1E8}" type="presParOf" srcId="{60F0E3DD-5C7E-4093-83B4-9663B3F5088F}" destId="{A4F6F364-F29B-4672-A4BB-32875086FDAC}" srcOrd="4" destOrd="0" presId="urn:microsoft.com/office/officeart/2005/8/layout/hProcess9"/>
    <dgm:cxn modelId="{57DD2A1D-9128-49A3-904C-48ED37050DA0}" type="presParOf" srcId="{60F0E3DD-5C7E-4093-83B4-9663B3F5088F}" destId="{5F60E828-A963-4AC1-9EF8-00C32C66D9E4}" srcOrd="5" destOrd="0" presId="urn:microsoft.com/office/officeart/2005/8/layout/hProcess9"/>
    <dgm:cxn modelId="{1C320783-9976-4636-AE80-DAB522B848EA}" type="presParOf" srcId="{60F0E3DD-5C7E-4093-83B4-9663B3F5088F}" destId="{0BB63FBC-3CE3-442C-8EB2-9752B56C8D1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D7C3C7-A64C-44B4-AFA6-C865EEDF4699}" type="doc">
      <dgm:prSet loTypeId="urn:microsoft.com/office/officeart/2005/8/layout/vList2" loCatId="Inbox" qsTypeId="urn:microsoft.com/office/officeart/2005/8/quickstyle/simple2" qsCatId="simple" csTypeId="urn:microsoft.com/office/officeart/2005/8/colors/accent5_3" csCatId="accent5" phldr="1"/>
      <dgm:spPr/>
      <dgm:t>
        <a:bodyPr/>
        <a:lstStyle/>
        <a:p>
          <a:endParaRPr lang="en-US"/>
        </a:p>
      </dgm:t>
    </dgm:pt>
    <dgm:pt modelId="{20CD70AC-A8AB-44A5-9EFB-91717E46FB64}">
      <dgm:prSet/>
      <dgm:spPr/>
      <dgm:t>
        <a:bodyPr/>
        <a:lstStyle/>
        <a:p>
          <a:r>
            <a:rPr lang="en-CA" dirty="0"/>
            <a:t>What are the common routes of entry?</a:t>
          </a:r>
          <a:endParaRPr lang="en-US" dirty="0"/>
        </a:p>
      </dgm:t>
    </dgm:pt>
    <dgm:pt modelId="{1A12FB5F-B307-40C0-8559-CC7431C6BE50}" type="parTrans" cxnId="{37BA3DDA-0A51-4E64-A003-8015AF5C3BCC}">
      <dgm:prSet/>
      <dgm:spPr/>
      <dgm:t>
        <a:bodyPr/>
        <a:lstStyle/>
        <a:p>
          <a:endParaRPr lang="en-US"/>
        </a:p>
      </dgm:t>
    </dgm:pt>
    <dgm:pt modelId="{9855EDCD-2A34-4891-928A-3ED4673D1018}" type="sibTrans" cxnId="{37BA3DDA-0A51-4E64-A003-8015AF5C3BCC}">
      <dgm:prSet/>
      <dgm:spPr/>
      <dgm:t>
        <a:bodyPr/>
        <a:lstStyle/>
        <a:p>
          <a:endParaRPr lang="en-US"/>
        </a:p>
      </dgm:t>
    </dgm:pt>
    <dgm:pt modelId="{C6AFD203-853D-4934-8E61-ADEDBF7983F3}">
      <dgm:prSet/>
      <dgm:spPr/>
      <dgm:t>
        <a:bodyPr/>
        <a:lstStyle/>
        <a:p>
          <a:r>
            <a:rPr lang="en-CA" dirty="0"/>
            <a:t>What are the molecular, cellular and/or physiological factors at play in the initial entry/ adherence step from the POV of organism? From the host?</a:t>
          </a:r>
          <a:endParaRPr lang="en-US" dirty="0"/>
        </a:p>
      </dgm:t>
    </dgm:pt>
    <dgm:pt modelId="{A918627D-920E-4884-BA10-D46E29762A21}" type="parTrans" cxnId="{996EADE4-3FF8-452A-8BE0-8B570C5EC824}">
      <dgm:prSet/>
      <dgm:spPr/>
      <dgm:t>
        <a:bodyPr/>
        <a:lstStyle/>
        <a:p>
          <a:endParaRPr lang="en-US"/>
        </a:p>
      </dgm:t>
    </dgm:pt>
    <dgm:pt modelId="{4001FDB3-34B4-4617-9AE9-ABC5D96F95C7}" type="sibTrans" cxnId="{996EADE4-3FF8-452A-8BE0-8B570C5EC824}">
      <dgm:prSet/>
      <dgm:spPr/>
      <dgm:t>
        <a:bodyPr/>
        <a:lstStyle/>
        <a:p>
          <a:endParaRPr lang="en-US"/>
        </a:p>
      </dgm:t>
    </dgm:pt>
    <dgm:pt modelId="{FA2E08BB-9888-4787-B85D-F57667CAA23B}" type="pres">
      <dgm:prSet presAssocID="{47D7C3C7-A64C-44B4-AFA6-C865EEDF4699}" presName="linear" presStyleCnt="0">
        <dgm:presLayoutVars>
          <dgm:animLvl val="lvl"/>
          <dgm:resizeHandles val="exact"/>
        </dgm:presLayoutVars>
      </dgm:prSet>
      <dgm:spPr/>
    </dgm:pt>
    <dgm:pt modelId="{1FFB7DAB-3BDD-4CE5-9DF1-1CB678F6C426}" type="pres">
      <dgm:prSet presAssocID="{20CD70AC-A8AB-44A5-9EFB-91717E46FB64}" presName="parentText" presStyleLbl="node1" presStyleIdx="0" presStyleCnt="2">
        <dgm:presLayoutVars>
          <dgm:chMax val="0"/>
          <dgm:bulletEnabled val="1"/>
        </dgm:presLayoutVars>
      </dgm:prSet>
      <dgm:spPr/>
    </dgm:pt>
    <dgm:pt modelId="{76639E39-138A-41E2-80C6-B274DFD77E2E}" type="pres">
      <dgm:prSet presAssocID="{9855EDCD-2A34-4891-928A-3ED4673D1018}" presName="spacer" presStyleCnt="0"/>
      <dgm:spPr/>
    </dgm:pt>
    <dgm:pt modelId="{62F24DB7-84FE-4718-A08F-F8DA68E70B20}" type="pres">
      <dgm:prSet presAssocID="{C6AFD203-853D-4934-8E61-ADEDBF7983F3}" presName="parentText" presStyleLbl="node1" presStyleIdx="1" presStyleCnt="2">
        <dgm:presLayoutVars>
          <dgm:chMax val="0"/>
          <dgm:bulletEnabled val="1"/>
        </dgm:presLayoutVars>
      </dgm:prSet>
      <dgm:spPr/>
    </dgm:pt>
  </dgm:ptLst>
  <dgm:cxnLst>
    <dgm:cxn modelId="{56A6E667-0763-4DC4-942E-432003020171}" type="presOf" srcId="{47D7C3C7-A64C-44B4-AFA6-C865EEDF4699}" destId="{FA2E08BB-9888-4787-B85D-F57667CAA23B}" srcOrd="0" destOrd="0" presId="urn:microsoft.com/office/officeart/2005/8/layout/vList2"/>
    <dgm:cxn modelId="{C79BB377-4511-4054-B87A-830F8CF1D52C}" type="presOf" srcId="{C6AFD203-853D-4934-8E61-ADEDBF7983F3}" destId="{62F24DB7-84FE-4718-A08F-F8DA68E70B20}" srcOrd="0" destOrd="0" presId="urn:microsoft.com/office/officeart/2005/8/layout/vList2"/>
    <dgm:cxn modelId="{B3F979BF-6B0D-4776-96D9-5BFC46A8012A}" type="presOf" srcId="{20CD70AC-A8AB-44A5-9EFB-91717E46FB64}" destId="{1FFB7DAB-3BDD-4CE5-9DF1-1CB678F6C426}" srcOrd="0" destOrd="0" presId="urn:microsoft.com/office/officeart/2005/8/layout/vList2"/>
    <dgm:cxn modelId="{37BA3DDA-0A51-4E64-A003-8015AF5C3BCC}" srcId="{47D7C3C7-A64C-44B4-AFA6-C865EEDF4699}" destId="{20CD70AC-A8AB-44A5-9EFB-91717E46FB64}" srcOrd="0" destOrd="0" parTransId="{1A12FB5F-B307-40C0-8559-CC7431C6BE50}" sibTransId="{9855EDCD-2A34-4891-928A-3ED4673D1018}"/>
    <dgm:cxn modelId="{996EADE4-3FF8-452A-8BE0-8B570C5EC824}" srcId="{47D7C3C7-A64C-44B4-AFA6-C865EEDF4699}" destId="{C6AFD203-853D-4934-8E61-ADEDBF7983F3}" srcOrd="1" destOrd="0" parTransId="{A918627D-920E-4884-BA10-D46E29762A21}" sibTransId="{4001FDB3-34B4-4617-9AE9-ABC5D96F95C7}"/>
    <dgm:cxn modelId="{8B6D02F8-D6A6-4A80-9E18-7AF971D308E3}" type="presParOf" srcId="{FA2E08BB-9888-4787-B85D-F57667CAA23B}" destId="{1FFB7DAB-3BDD-4CE5-9DF1-1CB678F6C426}" srcOrd="0" destOrd="0" presId="urn:microsoft.com/office/officeart/2005/8/layout/vList2"/>
    <dgm:cxn modelId="{4C2B7924-51C1-4B89-8BA1-D48D6F7099A5}" type="presParOf" srcId="{FA2E08BB-9888-4787-B85D-F57667CAA23B}" destId="{76639E39-138A-41E2-80C6-B274DFD77E2E}" srcOrd="1" destOrd="0" presId="urn:microsoft.com/office/officeart/2005/8/layout/vList2"/>
    <dgm:cxn modelId="{69935DBC-5878-4616-91AF-1297A3D5C532}" type="presParOf" srcId="{FA2E08BB-9888-4787-B85D-F57667CAA23B}" destId="{62F24DB7-84FE-4718-A08F-F8DA68E70B2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70BAF4-E65F-4569-8FCA-43ADD34AB91C}" type="doc">
      <dgm:prSet loTypeId="urn:microsoft.com/office/officeart/2005/8/layout/hierarchy2" loCatId="Inbox" qsTypeId="urn:microsoft.com/office/officeart/2005/8/quickstyle/simple3" qsCatId="simple" csTypeId="urn:microsoft.com/office/officeart/2005/8/colors/colorful1" csCatId="colorful"/>
      <dgm:spPr/>
      <dgm:t>
        <a:bodyPr/>
        <a:lstStyle/>
        <a:p>
          <a:endParaRPr lang="en-US"/>
        </a:p>
      </dgm:t>
    </dgm:pt>
    <dgm:pt modelId="{1174E541-4923-4C92-AD75-4604106C22E7}">
      <dgm:prSet/>
      <dgm:spPr/>
      <dgm:t>
        <a:bodyPr/>
        <a:lstStyle/>
        <a:p>
          <a:r>
            <a:rPr lang="en-CA"/>
            <a:t>Less common routes: via mucous membranes such as the conjunctiva and the lungs via aerosol</a:t>
          </a:r>
          <a:endParaRPr lang="en-US"/>
        </a:p>
      </dgm:t>
    </dgm:pt>
    <dgm:pt modelId="{8EDB2AAA-7214-426B-B7B3-9B667ADCAEA2}" type="parTrans" cxnId="{8B064F33-30A2-4349-93BA-39029186ED00}">
      <dgm:prSet/>
      <dgm:spPr/>
      <dgm:t>
        <a:bodyPr/>
        <a:lstStyle/>
        <a:p>
          <a:endParaRPr lang="en-US"/>
        </a:p>
      </dgm:t>
    </dgm:pt>
    <dgm:pt modelId="{EFA12762-541E-4CC1-8570-6182DC7DCFAC}" type="sibTrans" cxnId="{8B064F33-30A2-4349-93BA-39029186ED00}">
      <dgm:prSet/>
      <dgm:spPr/>
      <dgm:t>
        <a:bodyPr/>
        <a:lstStyle/>
        <a:p>
          <a:endParaRPr lang="en-US"/>
        </a:p>
      </dgm:t>
    </dgm:pt>
    <dgm:pt modelId="{4AA2C82C-C7D1-4EBB-B83E-66051E4DC52C}">
      <dgm:prSet/>
      <dgm:spPr/>
      <dgm:t>
        <a:bodyPr/>
        <a:lstStyle/>
        <a:p>
          <a:r>
            <a:rPr lang="en-CA"/>
            <a:t>Main route of entry is through the skin at the point of a tick bite</a:t>
          </a:r>
          <a:endParaRPr lang="en-US"/>
        </a:p>
      </dgm:t>
    </dgm:pt>
    <dgm:pt modelId="{94DA1580-FBEF-4C48-B4E7-951E93E4ACFD}" type="parTrans" cxnId="{CB036387-3FD6-47C7-A7E2-3436C4181147}">
      <dgm:prSet/>
      <dgm:spPr/>
      <dgm:t>
        <a:bodyPr/>
        <a:lstStyle/>
        <a:p>
          <a:endParaRPr lang="en-US"/>
        </a:p>
      </dgm:t>
    </dgm:pt>
    <dgm:pt modelId="{19489A37-CE25-419E-B5AF-F98DD59B0801}" type="sibTrans" cxnId="{CB036387-3FD6-47C7-A7E2-3436C4181147}">
      <dgm:prSet/>
      <dgm:spPr/>
      <dgm:t>
        <a:bodyPr/>
        <a:lstStyle/>
        <a:p>
          <a:endParaRPr lang="en-US"/>
        </a:p>
      </dgm:t>
    </dgm:pt>
    <dgm:pt modelId="{1390F51B-075C-4A9E-BE00-7FCE1124C035}">
      <dgm:prSet/>
      <dgm:spPr/>
      <dgm:t>
        <a:bodyPr/>
        <a:lstStyle/>
        <a:p>
          <a:r>
            <a:rPr lang="en-CA"/>
            <a:t>Bacteria inoculates the dermis of the skin</a:t>
          </a:r>
          <a:endParaRPr lang="en-US"/>
        </a:p>
      </dgm:t>
    </dgm:pt>
    <dgm:pt modelId="{B6A922C4-4F56-4FFC-B491-FCDB832AED5A}" type="parTrans" cxnId="{03FFE598-C950-4A0F-A78E-22D2DE5EA752}">
      <dgm:prSet/>
      <dgm:spPr/>
      <dgm:t>
        <a:bodyPr/>
        <a:lstStyle/>
        <a:p>
          <a:endParaRPr lang="en-US"/>
        </a:p>
      </dgm:t>
    </dgm:pt>
    <dgm:pt modelId="{88E62109-2BFE-49F3-867E-44D77284CC9A}" type="sibTrans" cxnId="{03FFE598-C950-4A0F-A78E-22D2DE5EA752}">
      <dgm:prSet/>
      <dgm:spPr/>
      <dgm:t>
        <a:bodyPr/>
        <a:lstStyle/>
        <a:p>
          <a:endParaRPr lang="en-US"/>
        </a:p>
      </dgm:t>
    </dgm:pt>
    <dgm:pt modelId="{A350F057-A829-41BE-B648-43441F598100}">
      <dgm:prSet/>
      <dgm:spPr/>
      <dgm:t>
        <a:bodyPr/>
        <a:lstStyle/>
        <a:p>
          <a:r>
            <a:rPr lang="en-CA"/>
            <a:t>With high affinity, bacteria adheres to and invades vascular endothelial cells</a:t>
          </a:r>
          <a:endParaRPr lang="en-US"/>
        </a:p>
      </dgm:t>
    </dgm:pt>
    <dgm:pt modelId="{E77D3CF2-14F7-4B5C-B23E-472FE965E419}" type="parTrans" cxnId="{F96E79C6-FF7F-499D-86D7-9DC94AA99491}">
      <dgm:prSet/>
      <dgm:spPr/>
      <dgm:t>
        <a:bodyPr/>
        <a:lstStyle/>
        <a:p>
          <a:endParaRPr lang="en-US"/>
        </a:p>
      </dgm:t>
    </dgm:pt>
    <dgm:pt modelId="{BC5B94C2-E52C-4D5C-9324-064123D3D5E4}" type="sibTrans" cxnId="{F96E79C6-FF7F-499D-86D7-9DC94AA99491}">
      <dgm:prSet/>
      <dgm:spPr/>
      <dgm:t>
        <a:bodyPr/>
        <a:lstStyle/>
        <a:p>
          <a:endParaRPr lang="en-US"/>
        </a:p>
      </dgm:t>
    </dgm:pt>
    <dgm:pt modelId="{88E92CEF-7E22-4BD1-B74A-E743504DB24C}">
      <dgm:prSet/>
      <dgm:spPr/>
      <dgm:t>
        <a:bodyPr/>
        <a:lstStyle/>
        <a:p>
          <a:r>
            <a:rPr lang="en-CA"/>
            <a:t>Puts bacteria into its obligate intracellular environment= critical step for downstream bacterial replication and spread</a:t>
          </a:r>
          <a:endParaRPr lang="en-US"/>
        </a:p>
      </dgm:t>
    </dgm:pt>
    <dgm:pt modelId="{48883820-D803-424A-AA15-C3DC8F1193B5}" type="parTrans" cxnId="{57DBC91D-7516-4813-AFF0-82F16F3ACE63}">
      <dgm:prSet/>
      <dgm:spPr/>
      <dgm:t>
        <a:bodyPr/>
        <a:lstStyle/>
        <a:p>
          <a:endParaRPr lang="en-US"/>
        </a:p>
      </dgm:t>
    </dgm:pt>
    <dgm:pt modelId="{123DE616-973E-49D1-AF63-734C12154698}" type="sibTrans" cxnId="{57DBC91D-7516-4813-AFF0-82F16F3ACE63}">
      <dgm:prSet/>
      <dgm:spPr/>
      <dgm:t>
        <a:bodyPr/>
        <a:lstStyle/>
        <a:p>
          <a:endParaRPr lang="en-US"/>
        </a:p>
      </dgm:t>
    </dgm:pt>
    <dgm:pt modelId="{E2963A66-F856-499D-8D62-CC4B93BE9928}" type="pres">
      <dgm:prSet presAssocID="{5970BAF4-E65F-4569-8FCA-43ADD34AB91C}" presName="diagram" presStyleCnt="0">
        <dgm:presLayoutVars>
          <dgm:chPref val="1"/>
          <dgm:dir/>
          <dgm:animOne val="branch"/>
          <dgm:animLvl val="lvl"/>
          <dgm:resizeHandles val="exact"/>
        </dgm:presLayoutVars>
      </dgm:prSet>
      <dgm:spPr/>
    </dgm:pt>
    <dgm:pt modelId="{D0633B80-4B85-4B47-B8A5-050D218C8F4C}" type="pres">
      <dgm:prSet presAssocID="{1174E541-4923-4C92-AD75-4604106C22E7}" presName="root1" presStyleCnt="0"/>
      <dgm:spPr/>
    </dgm:pt>
    <dgm:pt modelId="{694C2ABC-D5BE-4BB8-A4FD-DA94E24F1A33}" type="pres">
      <dgm:prSet presAssocID="{1174E541-4923-4C92-AD75-4604106C22E7}" presName="LevelOneTextNode" presStyleLbl="node0" presStyleIdx="0" presStyleCnt="2">
        <dgm:presLayoutVars>
          <dgm:chPref val="3"/>
        </dgm:presLayoutVars>
      </dgm:prSet>
      <dgm:spPr/>
    </dgm:pt>
    <dgm:pt modelId="{2E3F50B3-6A6F-40B8-88A9-1B8AFD59D776}" type="pres">
      <dgm:prSet presAssocID="{1174E541-4923-4C92-AD75-4604106C22E7}" presName="level2hierChild" presStyleCnt="0"/>
      <dgm:spPr/>
    </dgm:pt>
    <dgm:pt modelId="{7EEC08D3-DAFE-44B5-A049-673E1EEF1458}" type="pres">
      <dgm:prSet presAssocID="{4AA2C82C-C7D1-4EBB-B83E-66051E4DC52C}" presName="root1" presStyleCnt="0"/>
      <dgm:spPr/>
    </dgm:pt>
    <dgm:pt modelId="{9986521F-AD7E-44A9-9203-C041571CBB58}" type="pres">
      <dgm:prSet presAssocID="{4AA2C82C-C7D1-4EBB-B83E-66051E4DC52C}" presName="LevelOneTextNode" presStyleLbl="node0" presStyleIdx="1" presStyleCnt="2">
        <dgm:presLayoutVars>
          <dgm:chPref val="3"/>
        </dgm:presLayoutVars>
      </dgm:prSet>
      <dgm:spPr/>
    </dgm:pt>
    <dgm:pt modelId="{A3ECE534-E857-434D-BCC2-6CFE4522B398}" type="pres">
      <dgm:prSet presAssocID="{4AA2C82C-C7D1-4EBB-B83E-66051E4DC52C}" presName="level2hierChild" presStyleCnt="0"/>
      <dgm:spPr/>
    </dgm:pt>
    <dgm:pt modelId="{C873E517-CFBB-403B-83F5-5F92EBB189A8}" type="pres">
      <dgm:prSet presAssocID="{B6A922C4-4F56-4FFC-B491-FCDB832AED5A}" presName="conn2-1" presStyleLbl="parChTrans1D2" presStyleIdx="0" presStyleCnt="3"/>
      <dgm:spPr/>
    </dgm:pt>
    <dgm:pt modelId="{3A9B2775-DABC-4E9F-9CF2-BA52857376D8}" type="pres">
      <dgm:prSet presAssocID="{B6A922C4-4F56-4FFC-B491-FCDB832AED5A}" presName="connTx" presStyleLbl="parChTrans1D2" presStyleIdx="0" presStyleCnt="3"/>
      <dgm:spPr/>
    </dgm:pt>
    <dgm:pt modelId="{46C80C83-4599-4D27-973B-C80E7AE53D94}" type="pres">
      <dgm:prSet presAssocID="{1390F51B-075C-4A9E-BE00-7FCE1124C035}" presName="root2" presStyleCnt="0"/>
      <dgm:spPr/>
    </dgm:pt>
    <dgm:pt modelId="{7ED7E033-8FB1-4557-88A8-263C425ADD84}" type="pres">
      <dgm:prSet presAssocID="{1390F51B-075C-4A9E-BE00-7FCE1124C035}" presName="LevelTwoTextNode" presStyleLbl="node2" presStyleIdx="0" presStyleCnt="3">
        <dgm:presLayoutVars>
          <dgm:chPref val="3"/>
        </dgm:presLayoutVars>
      </dgm:prSet>
      <dgm:spPr/>
    </dgm:pt>
    <dgm:pt modelId="{111F36B1-42D4-4F83-B710-23D8F6B5F6A6}" type="pres">
      <dgm:prSet presAssocID="{1390F51B-075C-4A9E-BE00-7FCE1124C035}" presName="level3hierChild" presStyleCnt="0"/>
      <dgm:spPr/>
    </dgm:pt>
    <dgm:pt modelId="{45D9F00C-861D-41BC-AB12-17D1377B1CC5}" type="pres">
      <dgm:prSet presAssocID="{E77D3CF2-14F7-4B5C-B23E-472FE965E419}" presName="conn2-1" presStyleLbl="parChTrans1D2" presStyleIdx="1" presStyleCnt="3"/>
      <dgm:spPr/>
    </dgm:pt>
    <dgm:pt modelId="{DDCDE829-8D38-45F7-9E1D-8CAD33C39867}" type="pres">
      <dgm:prSet presAssocID="{E77D3CF2-14F7-4B5C-B23E-472FE965E419}" presName="connTx" presStyleLbl="parChTrans1D2" presStyleIdx="1" presStyleCnt="3"/>
      <dgm:spPr/>
    </dgm:pt>
    <dgm:pt modelId="{51C53CCE-0DC6-46C7-8458-9616FD822C89}" type="pres">
      <dgm:prSet presAssocID="{A350F057-A829-41BE-B648-43441F598100}" presName="root2" presStyleCnt="0"/>
      <dgm:spPr/>
    </dgm:pt>
    <dgm:pt modelId="{2402689B-7D26-410C-B989-EF84802B1481}" type="pres">
      <dgm:prSet presAssocID="{A350F057-A829-41BE-B648-43441F598100}" presName="LevelTwoTextNode" presStyleLbl="node2" presStyleIdx="1" presStyleCnt="3">
        <dgm:presLayoutVars>
          <dgm:chPref val="3"/>
        </dgm:presLayoutVars>
      </dgm:prSet>
      <dgm:spPr/>
    </dgm:pt>
    <dgm:pt modelId="{049BD454-3C4E-4218-A4D8-715436674A19}" type="pres">
      <dgm:prSet presAssocID="{A350F057-A829-41BE-B648-43441F598100}" presName="level3hierChild" presStyleCnt="0"/>
      <dgm:spPr/>
    </dgm:pt>
    <dgm:pt modelId="{4C106B07-C244-4F9A-92DE-E90F719B24E2}" type="pres">
      <dgm:prSet presAssocID="{48883820-D803-424A-AA15-C3DC8F1193B5}" presName="conn2-1" presStyleLbl="parChTrans1D2" presStyleIdx="2" presStyleCnt="3"/>
      <dgm:spPr/>
    </dgm:pt>
    <dgm:pt modelId="{A14F0527-8DE1-40AB-B1B9-E6A40B68D5B8}" type="pres">
      <dgm:prSet presAssocID="{48883820-D803-424A-AA15-C3DC8F1193B5}" presName="connTx" presStyleLbl="parChTrans1D2" presStyleIdx="2" presStyleCnt="3"/>
      <dgm:spPr/>
    </dgm:pt>
    <dgm:pt modelId="{80263531-C4AC-4F71-AAB2-A7DCD8A85F59}" type="pres">
      <dgm:prSet presAssocID="{88E92CEF-7E22-4BD1-B74A-E743504DB24C}" presName="root2" presStyleCnt="0"/>
      <dgm:spPr/>
    </dgm:pt>
    <dgm:pt modelId="{362A9377-0885-4165-8489-6B2D89EAA17E}" type="pres">
      <dgm:prSet presAssocID="{88E92CEF-7E22-4BD1-B74A-E743504DB24C}" presName="LevelTwoTextNode" presStyleLbl="node2" presStyleIdx="2" presStyleCnt="3">
        <dgm:presLayoutVars>
          <dgm:chPref val="3"/>
        </dgm:presLayoutVars>
      </dgm:prSet>
      <dgm:spPr/>
    </dgm:pt>
    <dgm:pt modelId="{54468354-1DB9-4D65-810F-3EDD08701CE6}" type="pres">
      <dgm:prSet presAssocID="{88E92CEF-7E22-4BD1-B74A-E743504DB24C}" presName="level3hierChild" presStyleCnt="0"/>
      <dgm:spPr/>
    </dgm:pt>
  </dgm:ptLst>
  <dgm:cxnLst>
    <dgm:cxn modelId="{7C3ED104-03DF-44FC-B331-E245DAE4BA5B}" type="presOf" srcId="{1174E541-4923-4C92-AD75-4604106C22E7}" destId="{694C2ABC-D5BE-4BB8-A4FD-DA94E24F1A33}" srcOrd="0" destOrd="0" presId="urn:microsoft.com/office/officeart/2005/8/layout/hierarchy2"/>
    <dgm:cxn modelId="{BCED9109-60E6-4AA1-ACFE-32C090B547C4}" type="presOf" srcId="{E77D3CF2-14F7-4B5C-B23E-472FE965E419}" destId="{45D9F00C-861D-41BC-AB12-17D1377B1CC5}" srcOrd="0" destOrd="0" presId="urn:microsoft.com/office/officeart/2005/8/layout/hierarchy2"/>
    <dgm:cxn modelId="{ED656A0F-18B8-45FC-BD84-A19E595291F0}" type="presOf" srcId="{B6A922C4-4F56-4FFC-B491-FCDB832AED5A}" destId="{3A9B2775-DABC-4E9F-9CF2-BA52857376D8}" srcOrd="1" destOrd="0" presId="urn:microsoft.com/office/officeart/2005/8/layout/hierarchy2"/>
    <dgm:cxn modelId="{6278C312-1BA2-437E-B600-09534D84A2CA}" type="presOf" srcId="{48883820-D803-424A-AA15-C3DC8F1193B5}" destId="{A14F0527-8DE1-40AB-B1B9-E6A40B68D5B8}" srcOrd="1" destOrd="0" presId="urn:microsoft.com/office/officeart/2005/8/layout/hierarchy2"/>
    <dgm:cxn modelId="{1D2E281A-DFE9-4612-BD6F-747883D16BCA}" type="presOf" srcId="{4AA2C82C-C7D1-4EBB-B83E-66051E4DC52C}" destId="{9986521F-AD7E-44A9-9203-C041571CBB58}" srcOrd="0" destOrd="0" presId="urn:microsoft.com/office/officeart/2005/8/layout/hierarchy2"/>
    <dgm:cxn modelId="{57DBC91D-7516-4813-AFF0-82F16F3ACE63}" srcId="{4AA2C82C-C7D1-4EBB-B83E-66051E4DC52C}" destId="{88E92CEF-7E22-4BD1-B74A-E743504DB24C}" srcOrd="2" destOrd="0" parTransId="{48883820-D803-424A-AA15-C3DC8F1193B5}" sibTransId="{123DE616-973E-49D1-AF63-734C12154698}"/>
    <dgm:cxn modelId="{8B064F33-30A2-4349-93BA-39029186ED00}" srcId="{5970BAF4-E65F-4569-8FCA-43ADD34AB91C}" destId="{1174E541-4923-4C92-AD75-4604106C22E7}" srcOrd="0" destOrd="0" parTransId="{8EDB2AAA-7214-426B-B7B3-9B667ADCAEA2}" sibTransId="{EFA12762-541E-4CC1-8570-6182DC7DCFAC}"/>
    <dgm:cxn modelId="{53E82F3F-CFF6-4AB4-93E6-6BD3F91D9DD1}" type="presOf" srcId="{5970BAF4-E65F-4569-8FCA-43ADD34AB91C}" destId="{E2963A66-F856-499D-8D62-CC4B93BE9928}" srcOrd="0" destOrd="0" presId="urn:microsoft.com/office/officeart/2005/8/layout/hierarchy2"/>
    <dgm:cxn modelId="{DE3BD165-EB62-485B-B75C-E9BA7FA96701}" type="presOf" srcId="{A350F057-A829-41BE-B648-43441F598100}" destId="{2402689B-7D26-410C-B989-EF84802B1481}" srcOrd="0" destOrd="0" presId="urn:microsoft.com/office/officeart/2005/8/layout/hierarchy2"/>
    <dgm:cxn modelId="{FF06406A-95CF-425C-B709-E9980202968E}" type="presOf" srcId="{88E92CEF-7E22-4BD1-B74A-E743504DB24C}" destId="{362A9377-0885-4165-8489-6B2D89EAA17E}" srcOrd="0" destOrd="0" presId="urn:microsoft.com/office/officeart/2005/8/layout/hierarchy2"/>
    <dgm:cxn modelId="{C5B89C55-7971-49F3-A2B3-A92D815D981B}" type="presOf" srcId="{B6A922C4-4F56-4FFC-B491-FCDB832AED5A}" destId="{C873E517-CFBB-403B-83F5-5F92EBB189A8}" srcOrd="0" destOrd="0" presId="urn:microsoft.com/office/officeart/2005/8/layout/hierarchy2"/>
    <dgm:cxn modelId="{CB036387-3FD6-47C7-A7E2-3436C4181147}" srcId="{5970BAF4-E65F-4569-8FCA-43ADD34AB91C}" destId="{4AA2C82C-C7D1-4EBB-B83E-66051E4DC52C}" srcOrd="1" destOrd="0" parTransId="{94DA1580-FBEF-4C48-B4E7-951E93E4ACFD}" sibTransId="{19489A37-CE25-419E-B5AF-F98DD59B0801}"/>
    <dgm:cxn modelId="{03FFE598-C950-4A0F-A78E-22D2DE5EA752}" srcId="{4AA2C82C-C7D1-4EBB-B83E-66051E4DC52C}" destId="{1390F51B-075C-4A9E-BE00-7FCE1124C035}" srcOrd="0" destOrd="0" parTransId="{B6A922C4-4F56-4FFC-B491-FCDB832AED5A}" sibTransId="{88E62109-2BFE-49F3-867E-44D77284CC9A}"/>
    <dgm:cxn modelId="{4C8C89AB-383E-4C15-926C-18A12D338C52}" type="presOf" srcId="{48883820-D803-424A-AA15-C3DC8F1193B5}" destId="{4C106B07-C244-4F9A-92DE-E90F719B24E2}" srcOrd="0" destOrd="0" presId="urn:microsoft.com/office/officeart/2005/8/layout/hierarchy2"/>
    <dgm:cxn modelId="{F96E79C6-FF7F-499D-86D7-9DC94AA99491}" srcId="{4AA2C82C-C7D1-4EBB-B83E-66051E4DC52C}" destId="{A350F057-A829-41BE-B648-43441F598100}" srcOrd="1" destOrd="0" parTransId="{E77D3CF2-14F7-4B5C-B23E-472FE965E419}" sibTransId="{BC5B94C2-E52C-4D5C-9324-064123D3D5E4}"/>
    <dgm:cxn modelId="{76DBD2F2-BD84-473B-8AC8-BC15F0BE70F2}" type="presOf" srcId="{E77D3CF2-14F7-4B5C-B23E-472FE965E419}" destId="{DDCDE829-8D38-45F7-9E1D-8CAD33C39867}" srcOrd="1" destOrd="0" presId="urn:microsoft.com/office/officeart/2005/8/layout/hierarchy2"/>
    <dgm:cxn modelId="{A07FFBFC-B643-404B-88AF-2042E8B0F20E}" type="presOf" srcId="{1390F51B-075C-4A9E-BE00-7FCE1124C035}" destId="{7ED7E033-8FB1-4557-88A8-263C425ADD84}" srcOrd="0" destOrd="0" presId="urn:microsoft.com/office/officeart/2005/8/layout/hierarchy2"/>
    <dgm:cxn modelId="{57106918-EF93-46AF-900B-B31828150189}" type="presParOf" srcId="{E2963A66-F856-499D-8D62-CC4B93BE9928}" destId="{D0633B80-4B85-4B47-B8A5-050D218C8F4C}" srcOrd="0" destOrd="0" presId="urn:microsoft.com/office/officeart/2005/8/layout/hierarchy2"/>
    <dgm:cxn modelId="{53988CF2-97F7-4098-B6EF-79845B37EE52}" type="presParOf" srcId="{D0633B80-4B85-4B47-B8A5-050D218C8F4C}" destId="{694C2ABC-D5BE-4BB8-A4FD-DA94E24F1A33}" srcOrd="0" destOrd="0" presId="urn:microsoft.com/office/officeart/2005/8/layout/hierarchy2"/>
    <dgm:cxn modelId="{C3F0E0C1-A2CD-4963-9C1B-2FFBBFB1F973}" type="presParOf" srcId="{D0633B80-4B85-4B47-B8A5-050D218C8F4C}" destId="{2E3F50B3-6A6F-40B8-88A9-1B8AFD59D776}" srcOrd="1" destOrd="0" presId="urn:microsoft.com/office/officeart/2005/8/layout/hierarchy2"/>
    <dgm:cxn modelId="{357D957C-E618-495B-A2BD-85924B9BADD8}" type="presParOf" srcId="{E2963A66-F856-499D-8D62-CC4B93BE9928}" destId="{7EEC08D3-DAFE-44B5-A049-673E1EEF1458}" srcOrd="1" destOrd="0" presId="urn:microsoft.com/office/officeart/2005/8/layout/hierarchy2"/>
    <dgm:cxn modelId="{4E8E5B36-028F-4F1C-983D-558B575FCC30}" type="presParOf" srcId="{7EEC08D3-DAFE-44B5-A049-673E1EEF1458}" destId="{9986521F-AD7E-44A9-9203-C041571CBB58}" srcOrd="0" destOrd="0" presId="urn:microsoft.com/office/officeart/2005/8/layout/hierarchy2"/>
    <dgm:cxn modelId="{CE7359B3-02DF-4B2C-966B-E8A5E93A635A}" type="presParOf" srcId="{7EEC08D3-DAFE-44B5-A049-673E1EEF1458}" destId="{A3ECE534-E857-434D-BCC2-6CFE4522B398}" srcOrd="1" destOrd="0" presId="urn:microsoft.com/office/officeart/2005/8/layout/hierarchy2"/>
    <dgm:cxn modelId="{966F1794-1844-48EF-91FB-015F496320A7}" type="presParOf" srcId="{A3ECE534-E857-434D-BCC2-6CFE4522B398}" destId="{C873E517-CFBB-403B-83F5-5F92EBB189A8}" srcOrd="0" destOrd="0" presId="urn:microsoft.com/office/officeart/2005/8/layout/hierarchy2"/>
    <dgm:cxn modelId="{1C0C92B9-E0A1-4AE2-BE0B-DEEDBDD8BF0E}" type="presParOf" srcId="{C873E517-CFBB-403B-83F5-5F92EBB189A8}" destId="{3A9B2775-DABC-4E9F-9CF2-BA52857376D8}" srcOrd="0" destOrd="0" presId="urn:microsoft.com/office/officeart/2005/8/layout/hierarchy2"/>
    <dgm:cxn modelId="{4AB496E0-5B42-4EC0-8E13-D6AB6535C356}" type="presParOf" srcId="{A3ECE534-E857-434D-BCC2-6CFE4522B398}" destId="{46C80C83-4599-4D27-973B-C80E7AE53D94}" srcOrd="1" destOrd="0" presId="urn:microsoft.com/office/officeart/2005/8/layout/hierarchy2"/>
    <dgm:cxn modelId="{D98B5118-9FBE-4A43-B4DE-3C2612181878}" type="presParOf" srcId="{46C80C83-4599-4D27-973B-C80E7AE53D94}" destId="{7ED7E033-8FB1-4557-88A8-263C425ADD84}" srcOrd="0" destOrd="0" presId="urn:microsoft.com/office/officeart/2005/8/layout/hierarchy2"/>
    <dgm:cxn modelId="{1E75A24C-AFEF-4632-A2B1-EBC2B56FEB59}" type="presParOf" srcId="{46C80C83-4599-4D27-973B-C80E7AE53D94}" destId="{111F36B1-42D4-4F83-B710-23D8F6B5F6A6}" srcOrd="1" destOrd="0" presId="urn:microsoft.com/office/officeart/2005/8/layout/hierarchy2"/>
    <dgm:cxn modelId="{E01CCCE0-B424-462F-B131-1F759C3FEF80}" type="presParOf" srcId="{A3ECE534-E857-434D-BCC2-6CFE4522B398}" destId="{45D9F00C-861D-41BC-AB12-17D1377B1CC5}" srcOrd="2" destOrd="0" presId="urn:microsoft.com/office/officeart/2005/8/layout/hierarchy2"/>
    <dgm:cxn modelId="{4F4A009B-1466-4550-BCDA-E5CBDECB52F4}" type="presParOf" srcId="{45D9F00C-861D-41BC-AB12-17D1377B1CC5}" destId="{DDCDE829-8D38-45F7-9E1D-8CAD33C39867}" srcOrd="0" destOrd="0" presId="urn:microsoft.com/office/officeart/2005/8/layout/hierarchy2"/>
    <dgm:cxn modelId="{ED515511-70A9-4985-8FAC-98D06D13D40D}" type="presParOf" srcId="{A3ECE534-E857-434D-BCC2-6CFE4522B398}" destId="{51C53CCE-0DC6-46C7-8458-9616FD822C89}" srcOrd="3" destOrd="0" presId="urn:microsoft.com/office/officeart/2005/8/layout/hierarchy2"/>
    <dgm:cxn modelId="{1EF6F89C-CA47-4485-9389-EC9C03A54A33}" type="presParOf" srcId="{51C53CCE-0DC6-46C7-8458-9616FD822C89}" destId="{2402689B-7D26-410C-B989-EF84802B1481}" srcOrd="0" destOrd="0" presId="urn:microsoft.com/office/officeart/2005/8/layout/hierarchy2"/>
    <dgm:cxn modelId="{8E481983-0B18-4DDF-B726-DE8081FDCFAA}" type="presParOf" srcId="{51C53CCE-0DC6-46C7-8458-9616FD822C89}" destId="{049BD454-3C4E-4218-A4D8-715436674A19}" srcOrd="1" destOrd="0" presId="urn:microsoft.com/office/officeart/2005/8/layout/hierarchy2"/>
    <dgm:cxn modelId="{4862C3CA-6AC3-4870-AC03-936FF61B1052}" type="presParOf" srcId="{A3ECE534-E857-434D-BCC2-6CFE4522B398}" destId="{4C106B07-C244-4F9A-92DE-E90F719B24E2}" srcOrd="4" destOrd="0" presId="urn:microsoft.com/office/officeart/2005/8/layout/hierarchy2"/>
    <dgm:cxn modelId="{CB6B4C04-C761-4F8A-A50D-113CFB10D7E3}" type="presParOf" srcId="{4C106B07-C244-4F9A-92DE-E90F719B24E2}" destId="{A14F0527-8DE1-40AB-B1B9-E6A40B68D5B8}" srcOrd="0" destOrd="0" presId="urn:microsoft.com/office/officeart/2005/8/layout/hierarchy2"/>
    <dgm:cxn modelId="{AA833B73-B5E4-4006-8A9A-FA970EF4C6D8}" type="presParOf" srcId="{A3ECE534-E857-434D-BCC2-6CFE4522B398}" destId="{80263531-C4AC-4F71-AAB2-A7DCD8A85F59}" srcOrd="5" destOrd="0" presId="urn:microsoft.com/office/officeart/2005/8/layout/hierarchy2"/>
    <dgm:cxn modelId="{3BD009C5-FBF1-457F-82AB-5626D1A9AE09}" type="presParOf" srcId="{80263531-C4AC-4F71-AAB2-A7DCD8A85F59}" destId="{362A9377-0885-4165-8489-6B2D89EAA17E}" srcOrd="0" destOrd="0" presId="urn:microsoft.com/office/officeart/2005/8/layout/hierarchy2"/>
    <dgm:cxn modelId="{96514DAD-2E8A-47C2-8D39-C4689654B1B4}" type="presParOf" srcId="{80263531-C4AC-4F71-AAB2-A7DCD8A85F59}" destId="{54468354-1DB9-4D65-810F-3EDD08701CE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530856-07F0-4188-81D6-AB68ED8C6749}" type="doc">
      <dgm:prSet loTypeId="urn:microsoft.com/office/officeart/2005/8/layout/vList2" loCatId="Inbox" qsTypeId="urn:microsoft.com/office/officeart/2005/8/quickstyle/simple2" qsCatId="simple" csTypeId="urn:microsoft.com/office/officeart/2005/8/colors/accent6_1" csCatId="accent6"/>
      <dgm:spPr/>
      <dgm:t>
        <a:bodyPr/>
        <a:lstStyle/>
        <a:p>
          <a:endParaRPr lang="en-US"/>
        </a:p>
      </dgm:t>
    </dgm:pt>
    <dgm:pt modelId="{C8099A57-430E-4156-8239-B5BF3E0A19EE}">
      <dgm:prSet/>
      <dgm:spPr/>
      <dgm:t>
        <a:bodyPr/>
        <a:lstStyle/>
        <a:p>
          <a:r>
            <a:rPr lang="en-CA"/>
            <a:t>Does the organism remain extracellular or do they enter into cells?</a:t>
          </a:r>
          <a:endParaRPr lang="en-US"/>
        </a:p>
      </dgm:t>
    </dgm:pt>
    <dgm:pt modelId="{27F85AD5-FE43-43AC-A19E-30F2D024E0FF}" type="parTrans" cxnId="{02B97B20-F2E4-4FAD-A02F-4D6A11DA7765}">
      <dgm:prSet/>
      <dgm:spPr/>
      <dgm:t>
        <a:bodyPr/>
        <a:lstStyle/>
        <a:p>
          <a:endParaRPr lang="en-US"/>
        </a:p>
      </dgm:t>
    </dgm:pt>
    <dgm:pt modelId="{332B9EBB-E60E-4ECD-94BB-C2B758FB23B9}" type="sibTrans" cxnId="{02B97B20-F2E4-4FAD-A02F-4D6A11DA7765}">
      <dgm:prSet/>
      <dgm:spPr/>
      <dgm:t>
        <a:bodyPr/>
        <a:lstStyle/>
        <a:p>
          <a:endParaRPr lang="en-US"/>
        </a:p>
      </dgm:t>
    </dgm:pt>
    <dgm:pt modelId="{2FCBBAC1-5D26-4E9A-A2E0-A6587CEFC4CE}">
      <dgm:prSet/>
      <dgm:spPr/>
      <dgm:t>
        <a:bodyPr/>
        <a:lstStyle/>
        <a:p>
          <a:r>
            <a:rPr lang="en-CA"/>
            <a:t>What are the molecular and cellular determinants of these events?</a:t>
          </a:r>
          <a:endParaRPr lang="en-US"/>
        </a:p>
      </dgm:t>
    </dgm:pt>
    <dgm:pt modelId="{DAF3F9A5-B15C-4F3D-9B97-CFC71EC71514}" type="parTrans" cxnId="{38AA6063-2557-4058-B24C-163162FD2BE6}">
      <dgm:prSet/>
      <dgm:spPr/>
      <dgm:t>
        <a:bodyPr/>
        <a:lstStyle/>
        <a:p>
          <a:endParaRPr lang="en-US"/>
        </a:p>
      </dgm:t>
    </dgm:pt>
    <dgm:pt modelId="{2BD6BAA7-1C24-42B6-B685-0A2B01E15D2B}" type="sibTrans" cxnId="{38AA6063-2557-4058-B24C-163162FD2BE6}">
      <dgm:prSet/>
      <dgm:spPr/>
      <dgm:t>
        <a:bodyPr/>
        <a:lstStyle/>
        <a:p>
          <a:endParaRPr lang="en-US"/>
        </a:p>
      </dgm:t>
    </dgm:pt>
    <dgm:pt modelId="{1137267E-7C91-4868-9DFE-F21900C99479}">
      <dgm:prSet/>
      <dgm:spPr/>
      <dgm:t>
        <a:bodyPr/>
        <a:lstStyle/>
        <a:p>
          <a:r>
            <a:rPr lang="en-CA"/>
            <a:t>Do the bacteria remain at the entry site or do they spread beyond the initial site?</a:t>
          </a:r>
          <a:endParaRPr lang="en-US"/>
        </a:p>
      </dgm:t>
    </dgm:pt>
    <dgm:pt modelId="{95112CE1-06A3-4210-95DF-40F2E9610AB4}" type="parTrans" cxnId="{449FCA4F-602F-43B4-B9CC-7185A5C81190}">
      <dgm:prSet/>
      <dgm:spPr/>
      <dgm:t>
        <a:bodyPr/>
        <a:lstStyle/>
        <a:p>
          <a:endParaRPr lang="en-US"/>
        </a:p>
      </dgm:t>
    </dgm:pt>
    <dgm:pt modelId="{B9290824-C836-485D-A375-9264FB4088AA}" type="sibTrans" cxnId="{449FCA4F-602F-43B4-B9CC-7185A5C81190}">
      <dgm:prSet/>
      <dgm:spPr/>
      <dgm:t>
        <a:bodyPr/>
        <a:lstStyle/>
        <a:p>
          <a:endParaRPr lang="en-US"/>
        </a:p>
      </dgm:t>
    </dgm:pt>
    <dgm:pt modelId="{FF742913-43E2-40D8-BD7D-14C8291A6AF9}" type="pres">
      <dgm:prSet presAssocID="{64530856-07F0-4188-81D6-AB68ED8C6749}" presName="linear" presStyleCnt="0">
        <dgm:presLayoutVars>
          <dgm:animLvl val="lvl"/>
          <dgm:resizeHandles val="exact"/>
        </dgm:presLayoutVars>
      </dgm:prSet>
      <dgm:spPr/>
    </dgm:pt>
    <dgm:pt modelId="{6566C83C-0286-4042-936B-7EFDFF1C2D1A}" type="pres">
      <dgm:prSet presAssocID="{C8099A57-430E-4156-8239-B5BF3E0A19EE}" presName="parentText" presStyleLbl="node1" presStyleIdx="0" presStyleCnt="3">
        <dgm:presLayoutVars>
          <dgm:chMax val="0"/>
          <dgm:bulletEnabled val="1"/>
        </dgm:presLayoutVars>
      </dgm:prSet>
      <dgm:spPr/>
    </dgm:pt>
    <dgm:pt modelId="{29160474-684D-418B-B0EB-3673E784A415}" type="pres">
      <dgm:prSet presAssocID="{332B9EBB-E60E-4ECD-94BB-C2B758FB23B9}" presName="spacer" presStyleCnt="0"/>
      <dgm:spPr/>
    </dgm:pt>
    <dgm:pt modelId="{76E5DDE3-E0E2-468F-BE21-753519DCA1BA}" type="pres">
      <dgm:prSet presAssocID="{2FCBBAC1-5D26-4E9A-A2E0-A6587CEFC4CE}" presName="parentText" presStyleLbl="node1" presStyleIdx="1" presStyleCnt="3">
        <dgm:presLayoutVars>
          <dgm:chMax val="0"/>
          <dgm:bulletEnabled val="1"/>
        </dgm:presLayoutVars>
      </dgm:prSet>
      <dgm:spPr/>
    </dgm:pt>
    <dgm:pt modelId="{B478951F-8F69-4E5C-BC10-4BC0783D3C7F}" type="pres">
      <dgm:prSet presAssocID="{2BD6BAA7-1C24-42B6-B685-0A2B01E15D2B}" presName="spacer" presStyleCnt="0"/>
      <dgm:spPr/>
    </dgm:pt>
    <dgm:pt modelId="{DB14660F-641C-44ED-8F80-788DA0586C7F}" type="pres">
      <dgm:prSet presAssocID="{1137267E-7C91-4868-9DFE-F21900C99479}" presName="parentText" presStyleLbl="node1" presStyleIdx="2" presStyleCnt="3">
        <dgm:presLayoutVars>
          <dgm:chMax val="0"/>
          <dgm:bulletEnabled val="1"/>
        </dgm:presLayoutVars>
      </dgm:prSet>
      <dgm:spPr/>
    </dgm:pt>
  </dgm:ptLst>
  <dgm:cxnLst>
    <dgm:cxn modelId="{02B97B20-F2E4-4FAD-A02F-4D6A11DA7765}" srcId="{64530856-07F0-4188-81D6-AB68ED8C6749}" destId="{C8099A57-430E-4156-8239-B5BF3E0A19EE}" srcOrd="0" destOrd="0" parTransId="{27F85AD5-FE43-43AC-A19E-30F2D024E0FF}" sibTransId="{332B9EBB-E60E-4ECD-94BB-C2B758FB23B9}"/>
    <dgm:cxn modelId="{38AA6063-2557-4058-B24C-163162FD2BE6}" srcId="{64530856-07F0-4188-81D6-AB68ED8C6749}" destId="{2FCBBAC1-5D26-4E9A-A2E0-A6587CEFC4CE}" srcOrd="1" destOrd="0" parTransId="{DAF3F9A5-B15C-4F3D-9B97-CFC71EC71514}" sibTransId="{2BD6BAA7-1C24-42B6-B685-0A2B01E15D2B}"/>
    <dgm:cxn modelId="{C542234D-0133-46DF-AFC3-6E10D583467A}" type="presOf" srcId="{64530856-07F0-4188-81D6-AB68ED8C6749}" destId="{FF742913-43E2-40D8-BD7D-14C8291A6AF9}" srcOrd="0" destOrd="0" presId="urn:microsoft.com/office/officeart/2005/8/layout/vList2"/>
    <dgm:cxn modelId="{449FCA4F-602F-43B4-B9CC-7185A5C81190}" srcId="{64530856-07F0-4188-81D6-AB68ED8C6749}" destId="{1137267E-7C91-4868-9DFE-F21900C99479}" srcOrd="2" destOrd="0" parTransId="{95112CE1-06A3-4210-95DF-40F2E9610AB4}" sibTransId="{B9290824-C836-485D-A375-9264FB4088AA}"/>
    <dgm:cxn modelId="{0A42FD9E-48A5-4D85-8D98-7E5C3AD305EB}" type="presOf" srcId="{1137267E-7C91-4868-9DFE-F21900C99479}" destId="{DB14660F-641C-44ED-8F80-788DA0586C7F}" srcOrd="0" destOrd="0" presId="urn:microsoft.com/office/officeart/2005/8/layout/vList2"/>
    <dgm:cxn modelId="{F79B3CC3-1D91-4041-9017-945684CA7A6B}" type="presOf" srcId="{2FCBBAC1-5D26-4E9A-A2E0-A6587CEFC4CE}" destId="{76E5DDE3-E0E2-468F-BE21-753519DCA1BA}" srcOrd="0" destOrd="0" presId="urn:microsoft.com/office/officeart/2005/8/layout/vList2"/>
    <dgm:cxn modelId="{B5220FD2-E9C1-44F6-AFEA-036AF1287727}" type="presOf" srcId="{C8099A57-430E-4156-8239-B5BF3E0A19EE}" destId="{6566C83C-0286-4042-936B-7EFDFF1C2D1A}" srcOrd="0" destOrd="0" presId="urn:microsoft.com/office/officeart/2005/8/layout/vList2"/>
    <dgm:cxn modelId="{D630766C-A982-4C8F-9F3A-775B43FE9F23}" type="presParOf" srcId="{FF742913-43E2-40D8-BD7D-14C8291A6AF9}" destId="{6566C83C-0286-4042-936B-7EFDFF1C2D1A}" srcOrd="0" destOrd="0" presId="urn:microsoft.com/office/officeart/2005/8/layout/vList2"/>
    <dgm:cxn modelId="{3FC858B3-6A54-45A7-B031-6E979F66DAAA}" type="presParOf" srcId="{FF742913-43E2-40D8-BD7D-14C8291A6AF9}" destId="{29160474-684D-418B-B0EB-3673E784A415}" srcOrd="1" destOrd="0" presId="urn:microsoft.com/office/officeart/2005/8/layout/vList2"/>
    <dgm:cxn modelId="{154465B6-C3A2-4F3D-B374-51426E75812B}" type="presParOf" srcId="{FF742913-43E2-40D8-BD7D-14C8291A6AF9}" destId="{76E5DDE3-E0E2-468F-BE21-753519DCA1BA}" srcOrd="2" destOrd="0" presId="urn:microsoft.com/office/officeart/2005/8/layout/vList2"/>
    <dgm:cxn modelId="{3C10276B-2A5B-4E15-884F-67C4C093F99D}" type="presParOf" srcId="{FF742913-43E2-40D8-BD7D-14C8291A6AF9}" destId="{B478951F-8F69-4E5C-BC10-4BC0783D3C7F}" srcOrd="3" destOrd="0" presId="urn:microsoft.com/office/officeart/2005/8/layout/vList2"/>
    <dgm:cxn modelId="{6B98698A-5427-4319-AEE7-35C3E3EC1113}" type="presParOf" srcId="{FF742913-43E2-40D8-BD7D-14C8291A6AF9}" destId="{DB14660F-641C-44ED-8F80-788DA0586C7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9A7311-4660-41BB-9FCD-75E1D1DB4C65}" type="doc">
      <dgm:prSet loTypeId="urn:microsoft.com/office/officeart/2005/8/layout/vList2" loCatId="Inbox" qsTypeId="urn:microsoft.com/office/officeart/2005/8/quickstyle/simple1" qsCatId="simple" csTypeId="urn:microsoft.com/office/officeart/2005/8/colors/accent6_3" csCatId="accent6"/>
      <dgm:spPr/>
      <dgm:t>
        <a:bodyPr/>
        <a:lstStyle/>
        <a:p>
          <a:endParaRPr lang="en-US"/>
        </a:p>
      </dgm:t>
    </dgm:pt>
    <dgm:pt modelId="{DB5DED33-7D5A-4615-97DC-14D19BFFCD84}">
      <dgm:prSet/>
      <dgm:spPr/>
      <dgm:t>
        <a:bodyPr/>
        <a:lstStyle/>
        <a:p>
          <a:r>
            <a:rPr lang="en-CA"/>
            <a:t>Genome analysis revealed that </a:t>
          </a:r>
          <a:r>
            <a:rPr lang="en-CA" i="1"/>
            <a:t>Rickettsia </a:t>
          </a:r>
          <a:r>
            <a:rPr lang="en-CA"/>
            <a:t>species lack genes that encode for T3SS</a:t>
          </a:r>
          <a:endParaRPr lang="en-US"/>
        </a:p>
      </dgm:t>
    </dgm:pt>
    <dgm:pt modelId="{990568D0-B04F-4226-B368-CB19EB9C762C}" type="parTrans" cxnId="{3737943E-EEBF-4414-8A43-B88E62D8BF34}">
      <dgm:prSet/>
      <dgm:spPr/>
      <dgm:t>
        <a:bodyPr/>
        <a:lstStyle/>
        <a:p>
          <a:endParaRPr lang="en-US"/>
        </a:p>
      </dgm:t>
    </dgm:pt>
    <dgm:pt modelId="{50B3F4E7-0AE8-4C3C-A47C-350C1ABC4A63}" type="sibTrans" cxnId="{3737943E-EEBF-4414-8A43-B88E62D8BF34}">
      <dgm:prSet/>
      <dgm:spPr/>
      <dgm:t>
        <a:bodyPr/>
        <a:lstStyle/>
        <a:p>
          <a:endParaRPr lang="en-US"/>
        </a:p>
      </dgm:t>
    </dgm:pt>
    <dgm:pt modelId="{573BE159-7987-4F4B-9B61-6F04739F3DC4}">
      <dgm:prSet/>
      <dgm:spPr/>
      <dgm:t>
        <a:bodyPr/>
        <a:lstStyle/>
        <a:p>
          <a:r>
            <a:rPr lang="en-CA"/>
            <a:t>Zipper mechanism is used :  As before, OmpB binds to Ku-70  to induce phagocytosis</a:t>
          </a:r>
          <a:endParaRPr lang="en-US"/>
        </a:p>
      </dgm:t>
    </dgm:pt>
    <dgm:pt modelId="{69A51813-49DE-4DB9-8B57-0B59FE6D40EB}" type="parTrans" cxnId="{E55D97C9-EAA2-4364-BD53-0E0F93FCF14A}">
      <dgm:prSet/>
      <dgm:spPr/>
      <dgm:t>
        <a:bodyPr/>
        <a:lstStyle/>
        <a:p>
          <a:endParaRPr lang="en-US"/>
        </a:p>
      </dgm:t>
    </dgm:pt>
    <dgm:pt modelId="{3019C3E1-09B6-42A3-879E-8740EDA32BB5}" type="sibTrans" cxnId="{E55D97C9-EAA2-4364-BD53-0E0F93FCF14A}">
      <dgm:prSet/>
      <dgm:spPr/>
      <dgm:t>
        <a:bodyPr/>
        <a:lstStyle/>
        <a:p>
          <a:endParaRPr lang="en-US"/>
        </a:p>
      </dgm:t>
    </dgm:pt>
    <dgm:pt modelId="{CA1A74D4-4A3D-4927-9D93-CA8070B90F55}" type="pres">
      <dgm:prSet presAssocID="{AD9A7311-4660-41BB-9FCD-75E1D1DB4C65}" presName="linear" presStyleCnt="0">
        <dgm:presLayoutVars>
          <dgm:animLvl val="lvl"/>
          <dgm:resizeHandles val="exact"/>
        </dgm:presLayoutVars>
      </dgm:prSet>
      <dgm:spPr/>
    </dgm:pt>
    <dgm:pt modelId="{5590CAA0-F4A0-43B3-91CA-EB9C333A4E92}" type="pres">
      <dgm:prSet presAssocID="{DB5DED33-7D5A-4615-97DC-14D19BFFCD84}" presName="parentText" presStyleLbl="node1" presStyleIdx="0" presStyleCnt="2">
        <dgm:presLayoutVars>
          <dgm:chMax val="0"/>
          <dgm:bulletEnabled val="1"/>
        </dgm:presLayoutVars>
      </dgm:prSet>
      <dgm:spPr/>
    </dgm:pt>
    <dgm:pt modelId="{3F7CBDB6-CC76-4F94-98F2-39028E5FB82B}" type="pres">
      <dgm:prSet presAssocID="{50B3F4E7-0AE8-4C3C-A47C-350C1ABC4A63}" presName="spacer" presStyleCnt="0"/>
      <dgm:spPr/>
    </dgm:pt>
    <dgm:pt modelId="{DD72200E-A4AC-4F49-916D-B534AC687B9C}" type="pres">
      <dgm:prSet presAssocID="{573BE159-7987-4F4B-9B61-6F04739F3DC4}" presName="parentText" presStyleLbl="node1" presStyleIdx="1" presStyleCnt="2">
        <dgm:presLayoutVars>
          <dgm:chMax val="0"/>
          <dgm:bulletEnabled val="1"/>
        </dgm:presLayoutVars>
      </dgm:prSet>
      <dgm:spPr/>
    </dgm:pt>
  </dgm:ptLst>
  <dgm:cxnLst>
    <dgm:cxn modelId="{3737943E-EEBF-4414-8A43-B88E62D8BF34}" srcId="{AD9A7311-4660-41BB-9FCD-75E1D1DB4C65}" destId="{DB5DED33-7D5A-4615-97DC-14D19BFFCD84}" srcOrd="0" destOrd="0" parTransId="{990568D0-B04F-4226-B368-CB19EB9C762C}" sibTransId="{50B3F4E7-0AE8-4C3C-A47C-350C1ABC4A63}"/>
    <dgm:cxn modelId="{5A9A574D-DEDD-45BB-8B97-CE80A6673A5D}" type="presOf" srcId="{573BE159-7987-4F4B-9B61-6F04739F3DC4}" destId="{DD72200E-A4AC-4F49-916D-B534AC687B9C}" srcOrd="0" destOrd="0" presId="urn:microsoft.com/office/officeart/2005/8/layout/vList2"/>
    <dgm:cxn modelId="{6F30E26E-CA02-4BB9-9E7A-DA68C16EA660}" type="presOf" srcId="{AD9A7311-4660-41BB-9FCD-75E1D1DB4C65}" destId="{CA1A74D4-4A3D-4927-9D93-CA8070B90F55}" srcOrd="0" destOrd="0" presId="urn:microsoft.com/office/officeart/2005/8/layout/vList2"/>
    <dgm:cxn modelId="{5713758A-01D6-4F78-BEDA-5D8D4572439D}" type="presOf" srcId="{DB5DED33-7D5A-4615-97DC-14D19BFFCD84}" destId="{5590CAA0-F4A0-43B3-91CA-EB9C333A4E92}" srcOrd="0" destOrd="0" presId="urn:microsoft.com/office/officeart/2005/8/layout/vList2"/>
    <dgm:cxn modelId="{E55D97C9-EAA2-4364-BD53-0E0F93FCF14A}" srcId="{AD9A7311-4660-41BB-9FCD-75E1D1DB4C65}" destId="{573BE159-7987-4F4B-9B61-6F04739F3DC4}" srcOrd="1" destOrd="0" parTransId="{69A51813-49DE-4DB9-8B57-0B59FE6D40EB}" sibTransId="{3019C3E1-09B6-42A3-879E-8740EDA32BB5}"/>
    <dgm:cxn modelId="{C9331B62-5736-42AB-AA2C-CB8A21497B4E}" type="presParOf" srcId="{CA1A74D4-4A3D-4927-9D93-CA8070B90F55}" destId="{5590CAA0-F4A0-43B3-91CA-EB9C333A4E92}" srcOrd="0" destOrd="0" presId="urn:microsoft.com/office/officeart/2005/8/layout/vList2"/>
    <dgm:cxn modelId="{B07282BE-7014-40B6-B4A8-278A361A7C89}" type="presParOf" srcId="{CA1A74D4-4A3D-4927-9D93-CA8070B90F55}" destId="{3F7CBDB6-CC76-4F94-98F2-39028E5FB82B}" srcOrd="1" destOrd="0" presId="urn:microsoft.com/office/officeart/2005/8/layout/vList2"/>
    <dgm:cxn modelId="{1D45B10A-BD52-4302-A1E2-51114715737D}" type="presParOf" srcId="{CA1A74D4-4A3D-4927-9D93-CA8070B90F55}" destId="{DD72200E-A4AC-4F49-916D-B534AC687B9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2C63FE-03C8-49B7-AF27-E5AD75A0A4A5}" type="doc">
      <dgm:prSet loTypeId="urn:microsoft.com/office/officeart/2005/8/layout/hierarchy2" loCatId="Inbox" qsTypeId="urn:microsoft.com/office/officeart/2005/8/quickstyle/simple1" qsCatId="simple" csTypeId="urn:microsoft.com/office/officeart/2005/8/colors/accent1_3" csCatId="accent1"/>
      <dgm:spPr/>
      <dgm:t>
        <a:bodyPr/>
        <a:lstStyle/>
        <a:p>
          <a:endParaRPr lang="en-US"/>
        </a:p>
      </dgm:t>
    </dgm:pt>
    <dgm:pt modelId="{568B4743-5659-4FB9-A173-185F387B0D6F}">
      <dgm:prSet/>
      <dgm:spPr/>
      <dgm:t>
        <a:bodyPr/>
        <a:lstStyle/>
        <a:p>
          <a:r>
            <a:rPr lang="en-CA"/>
            <a:t>Do the bacteria cause any direct damage to the host?</a:t>
          </a:r>
          <a:endParaRPr lang="en-US"/>
        </a:p>
      </dgm:t>
    </dgm:pt>
    <dgm:pt modelId="{37888375-0AB7-4A65-92D0-370938DBD35E}" type="parTrans" cxnId="{F8683BFC-E5EC-47AA-8834-F77186B25ECF}">
      <dgm:prSet/>
      <dgm:spPr/>
      <dgm:t>
        <a:bodyPr/>
        <a:lstStyle/>
        <a:p>
          <a:endParaRPr lang="en-US"/>
        </a:p>
      </dgm:t>
    </dgm:pt>
    <dgm:pt modelId="{321C032D-91F2-4592-B73D-CBB0A76EA6CB}" type="sibTrans" cxnId="{F8683BFC-E5EC-47AA-8834-F77186B25ECF}">
      <dgm:prSet/>
      <dgm:spPr/>
      <dgm:t>
        <a:bodyPr/>
        <a:lstStyle/>
        <a:p>
          <a:endParaRPr lang="en-US"/>
        </a:p>
      </dgm:t>
    </dgm:pt>
    <dgm:pt modelId="{6CDFF417-AACA-42FF-9AF6-0C2045896BE6}">
      <dgm:prSet/>
      <dgm:spPr/>
      <dgm:t>
        <a:bodyPr/>
        <a:lstStyle/>
        <a:p>
          <a:r>
            <a:rPr lang="en-CA"/>
            <a:t>Or is the damage fully attributable to the host response?</a:t>
          </a:r>
          <a:endParaRPr lang="en-US"/>
        </a:p>
      </dgm:t>
    </dgm:pt>
    <dgm:pt modelId="{A7117E97-F811-4262-845D-CA5E80C4A7D1}" type="parTrans" cxnId="{F64AEFDC-4D2C-42BA-A698-93B084E4CB89}">
      <dgm:prSet/>
      <dgm:spPr/>
      <dgm:t>
        <a:bodyPr/>
        <a:lstStyle/>
        <a:p>
          <a:endParaRPr lang="en-US"/>
        </a:p>
      </dgm:t>
    </dgm:pt>
    <dgm:pt modelId="{76338821-EEC1-4682-8B68-7489292EEEB0}" type="sibTrans" cxnId="{F64AEFDC-4D2C-42BA-A698-93B084E4CB89}">
      <dgm:prSet/>
      <dgm:spPr/>
      <dgm:t>
        <a:bodyPr/>
        <a:lstStyle/>
        <a:p>
          <a:endParaRPr lang="en-US"/>
        </a:p>
      </dgm:t>
    </dgm:pt>
    <dgm:pt modelId="{E5AE970F-6D96-423C-B12A-E8D124894C9A}">
      <dgm:prSet/>
      <dgm:spPr/>
      <dgm:t>
        <a:bodyPr/>
        <a:lstStyle/>
        <a:p>
          <a:r>
            <a:rPr lang="en-CA"/>
            <a:t>What is the nature of the bacterial damage?</a:t>
          </a:r>
          <a:endParaRPr lang="en-US"/>
        </a:p>
      </dgm:t>
    </dgm:pt>
    <dgm:pt modelId="{E7568493-B509-42F8-825B-11E3A8EF67BE}" type="parTrans" cxnId="{78A200B6-8C4B-4EC4-BACF-8BBEE53F8C67}">
      <dgm:prSet/>
      <dgm:spPr/>
      <dgm:t>
        <a:bodyPr/>
        <a:lstStyle/>
        <a:p>
          <a:endParaRPr lang="en-US"/>
        </a:p>
      </dgm:t>
    </dgm:pt>
    <dgm:pt modelId="{2AAAF12C-A924-4D3B-899B-D544FF2458D5}" type="sibTrans" cxnId="{78A200B6-8C4B-4EC4-BACF-8BBEE53F8C67}">
      <dgm:prSet/>
      <dgm:spPr/>
      <dgm:t>
        <a:bodyPr/>
        <a:lstStyle/>
        <a:p>
          <a:endParaRPr lang="en-US"/>
        </a:p>
      </dgm:t>
    </dgm:pt>
    <dgm:pt modelId="{8A0D3694-A653-401D-A473-E91CE17BE168}">
      <dgm:prSet/>
      <dgm:spPr/>
      <dgm:t>
        <a:bodyPr/>
        <a:lstStyle/>
        <a:p>
          <a:r>
            <a:rPr lang="en-CA"/>
            <a:t>Can it be linked to any symptoms in this case?</a:t>
          </a:r>
          <a:endParaRPr lang="en-US"/>
        </a:p>
      </dgm:t>
    </dgm:pt>
    <dgm:pt modelId="{D872AE2C-A6D3-49CF-B850-4F73CF04D341}" type="parTrans" cxnId="{3C87D0D6-69EB-4A31-8A67-7BD3652E9C8C}">
      <dgm:prSet/>
      <dgm:spPr/>
      <dgm:t>
        <a:bodyPr/>
        <a:lstStyle/>
        <a:p>
          <a:endParaRPr lang="en-US"/>
        </a:p>
      </dgm:t>
    </dgm:pt>
    <dgm:pt modelId="{14FA1BBA-DBCF-4A81-B4A2-E57C03BACFC7}" type="sibTrans" cxnId="{3C87D0D6-69EB-4A31-8A67-7BD3652E9C8C}">
      <dgm:prSet/>
      <dgm:spPr/>
      <dgm:t>
        <a:bodyPr/>
        <a:lstStyle/>
        <a:p>
          <a:endParaRPr lang="en-US"/>
        </a:p>
      </dgm:t>
    </dgm:pt>
    <dgm:pt modelId="{644D8119-21DB-4D64-A6B4-BE2520D025C0}" type="pres">
      <dgm:prSet presAssocID="{F92C63FE-03C8-49B7-AF27-E5AD75A0A4A5}" presName="diagram" presStyleCnt="0">
        <dgm:presLayoutVars>
          <dgm:chPref val="1"/>
          <dgm:dir/>
          <dgm:animOne val="branch"/>
          <dgm:animLvl val="lvl"/>
          <dgm:resizeHandles val="exact"/>
        </dgm:presLayoutVars>
      </dgm:prSet>
      <dgm:spPr/>
    </dgm:pt>
    <dgm:pt modelId="{B0CB8C16-0260-4315-8423-68F2DA528F74}" type="pres">
      <dgm:prSet presAssocID="{568B4743-5659-4FB9-A173-185F387B0D6F}" presName="root1" presStyleCnt="0"/>
      <dgm:spPr/>
    </dgm:pt>
    <dgm:pt modelId="{E7F90C4D-2D7A-4029-B0FA-D3C86EE7269C}" type="pres">
      <dgm:prSet presAssocID="{568B4743-5659-4FB9-A173-185F387B0D6F}" presName="LevelOneTextNode" presStyleLbl="node0" presStyleIdx="0" presStyleCnt="4">
        <dgm:presLayoutVars>
          <dgm:chPref val="3"/>
        </dgm:presLayoutVars>
      </dgm:prSet>
      <dgm:spPr/>
    </dgm:pt>
    <dgm:pt modelId="{E0142EA6-2C17-4603-B6F2-7554C00D0906}" type="pres">
      <dgm:prSet presAssocID="{568B4743-5659-4FB9-A173-185F387B0D6F}" presName="level2hierChild" presStyleCnt="0"/>
      <dgm:spPr/>
    </dgm:pt>
    <dgm:pt modelId="{E4C6BBFF-8D75-406E-98C1-AA18C4DB2BCA}" type="pres">
      <dgm:prSet presAssocID="{6CDFF417-AACA-42FF-9AF6-0C2045896BE6}" presName="root1" presStyleCnt="0"/>
      <dgm:spPr/>
    </dgm:pt>
    <dgm:pt modelId="{A32484E5-1018-4836-A176-016FE1490276}" type="pres">
      <dgm:prSet presAssocID="{6CDFF417-AACA-42FF-9AF6-0C2045896BE6}" presName="LevelOneTextNode" presStyleLbl="node0" presStyleIdx="1" presStyleCnt="4">
        <dgm:presLayoutVars>
          <dgm:chPref val="3"/>
        </dgm:presLayoutVars>
      </dgm:prSet>
      <dgm:spPr/>
    </dgm:pt>
    <dgm:pt modelId="{F845DE4A-D039-46EA-80E5-81F0E3EBBC01}" type="pres">
      <dgm:prSet presAssocID="{6CDFF417-AACA-42FF-9AF6-0C2045896BE6}" presName="level2hierChild" presStyleCnt="0"/>
      <dgm:spPr/>
    </dgm:pt>
    <dgm:pt modelId="{59064456-2EC4-499B-B53C-E430B40E3E88}" type="pres">
      <dgm:prSet presAssocID="{E5AE970F-6D96-423C-B12A-E8D124894C9A}" presName="root1" presStyleCnt="0"/>
      <dgm:spPr/>
    </dgm:pt>
    <dgm:pt modelId="{62FC69D6-96DD-46CB-9C20-29D28E576831}" type="pres">
      <dgm:prSet presAssocID="{E5AE970F-6D96-423C-B12A-E8D124894C9A}" presName="LevelOneTextNode" presStyleLbl="node0" presStyleIdx="2" presStyleCnt="4">
        <dgm:presLayoutVars>
          <dgm:chPref val="3"/>
        </dgm:presLayoutVars>
      </dgm:prSet>
      <dgm:spPr/>
    </dgm:pt>
    <dgm:pt modelId="{0E879CA3-EE69-465D-B007-48E46B4D7BF3}" type="pres">
      <dgm:prSet presAssocID="{E5AE970F-6D96-423C-B12A-E8D124894C9A}" presName="level2hierChild" presStyleCnt="0"/>
      <dgm:spPr/>
    </dgm:pt>
    <dgm:pt modelId="{CD47ACC1-068C-450A-A774-43B4B1DFE0E8}" type="pres">
      <dgm:prSet presAssocID="{8A0D3694-A653-401D-A473-E91CE17BE168}" presName="root1" presStyleCnt="0"/>
      <dgm:spPr/>
    </dgm:pt>
    <dgm:pt modelId="{6F1A9C18-8C29-4617-80C1-0504EC679F84}" type="pres">
      <dgm:prSet presAssocID="{8A0D3694-A653-401D-A473-E91CE17BE168}" presName="LevelOneTextNode" presStyleLbl="node0" presStyleIdx="3" presStyleCnt="4">
        <dgm:presLayoutVars>
          <dgm:chPref val="3"/>
        </dgm:presLayoutVars>
      </dgm:prSet>
      <dgm:spPr/>
    </dgm:pt>
    <dgm:pt modelId="{7D610DEF-0019-487D-9BFB-C69B3D90E892}" type="pres">
      <dgm:prSet presAssocID="{8A0D3694-A653-401D-A473-E91CE17BE168}" presName="level2hierChild" presStyleCnt="0"/>
      <dgm:spPr/>
    </dgm:pt>
  </dgm:ptLst>
  <dgm:cxnLst>
    <dgm:cxn modelId="{F0A5CD0A-DDD5-47A3-AA01-12D300990118}" type="presOf" srcId="{568B4743-5659-4FB9-A173-185F387B0D6F}" destId="{E7F90C4D-2D7A-4029-B0FA-D3C86EE7269C}" srcOrd="0" destOrd="0" presId="urn:microsoft.com/office/officeart/2005/8/layout/hierarchy2"/>
    <dgm:cxn modelId="{60C6B9AA-DD47-41A0-B26C-0D45E94B175C}" type="presOf" srcId="{F92C63FE-03C8-49B7-AF27-E5AD75A0A4A5}" destId="{644D8119-21DB-4D64-A6B4-BE2520D025C0}" srcOrd="0" destOrd="0" presId="urn:microsoft.com/office/officeart/2005/8/layout/hierarchy2"/>
    <dgm:cxn modelId="{78A200B6-8C4B-4EC4-BACF-8BBEE53F8C67}" srcId="{F92C63FE-03C8-49B7-AF27-E5AD75A0A4A5}" destId="{E5AE970F-6D96-423C-B12A-E8D124894C9A}" srcOrd="2" destOrd="0" parTransId="{E7568493-B509-42F8-825B-11E3A8EF67BE}" sibTransId="{2AAAF12C-A924-4D3B-899B-D544FF2458D5}"/>
    <dgm:cxn modelId="{00543CD2-C933-4DB1-AB58-BF626702C1AF}" type="presOf" srcId="{E5AE970F-6D96-423C-B12A-E8D124894C9A}" destId="{62FC69D6-96DD-46CB-9C20-29D28E576831}" srcOrd="0" destOrd="0" presId="urn:microsoft.com/office/officeart/2005/8/layout/hierarchy2"/>
    <dgm:cxn modelId="{3C87D0D6-69EB-4A31-8A67-7BD3652E9C8C}" srcId="{F92C63FE-03C8-49B7-AF27-E5AD75A0A4A5}" destId="{8A0D3694-A653-401D-A473-E91CE17BE168}" srcOrd="3" destOrd="0" parTransId="{D872AE2C-A6D3-49CF-B850-4F73CF04D341}" sibTransId="{14FA1BBA-DBCF-4A81-B4A2-E57C03BACFC7}"/>
    <dgm:cxn modelId="{F64AEFDC-4D2C-42BA-A698-93B084E4CB89}" srcId="{F92C63FE-03C8-49B7-AF27-E5AD75A0A4A5}" destId="{6CDFF417-AACA-42FF-9AF6-0C2045896BE6}" srcOrd="1" destOrd="0" parTransId="{A7117E97-F811-4262-845D-CA5E80C4A7D1}" sibTransId="{76338821-EEC1-4682-8B68-7489292EEEB0}"/>
    <dgm:cxn modelId="{568415EE-F8B3-43AD-B5FC-95901485CEAA}" type="presOf" srcId="{8A0D3694-A653-401D-A473-E91CE17BE168}" destId="{6F1A9C18-8C29-4617-80C1-0504EC679F84}" srcOrd="0" destOrd="0" presId="urn:microsoft.com/office/officeart/2005/8/layout/hierarchy2"/>
    <dgm:cxn modelId="{F8683BFC-E5EC-47AA-8834-F77186B25ECF}" srcId="{F92C63FE-03C8-49B7-AF27-E5AD75A0A4A5}" destId="{568B4743-5659-4FB9-A173-185F387B0D6F}" srcOrd="0" destOrd="0" parTransId="{37888375-0AB7-4A65-92D0-370938DBD35E}" sibTransId="{321C032D-91F2-4592-B73D-CBB0A76EA6CB}"/>
    <dgm:cxn modelId="{6C76FAFF-0493-4332-B445-679D4084C6BC}" type="presOf" srcId="{6CDFF417-AACA-42FF-9AF6-0C2045896BE6}" destId="{A32484E5-1018-4836-A176-016FE1490276}" srcOrd="0" destOrd="0" presId="urn:microsoft.com/office/officeart/2005/8/layout/hierarchy2"/>
    <dgm:cxn modelId="{E6DB5003-8ACA-47C4-B7F6-6BACF6E5F159}" type="presParOf" srcId="{644D8119-21DB-4D64-A6B4-BE2520D025C0}" destId="{B0CB8C16-0260-4315-8423-68F2DA528F74}" srcOrd="0" destOrd="0" presId="urn:microsoft.com/office/officeart/2005/8/layout/hierarchy2"/>
    <dgm:cxn modelId="{63EA5858-7C64-4F6A-A4B2-A64CE1A2CE2A}" type="presParOf" srcId="{B0CB8C16-0260-4315-8423-68F2DA528F74}" destId="{E7F90C4D-2D7A-4029-B0FA-D3C86EE7269C}" srcOrd="0" destOrd="0" presId="urn:microsoft.com/office/officeart/2005/8/layout/hierarchy2"/>
    <dgm:cxn modelId="{2B370834-3BEE-4C50-84CA-3A00DCE8266E}" type="presParOf" srcId="{B0CB8C16-0260-4315-8423-68F2DA528F74}" destId="{E0142EA6-2C17-4603-B6F2-7554C00D0906}" srcOrd="1" destOrd="0" presId="urn:microsoft.com/office/officeart/2005/8/layout/hierarchy2"/>
    <dgm:cxn modelId="{A75205B0-1274-4CC2-BE04-59D72DAF02A7}" type="presParOf" srcId="{644D8119-21DB-4D64-A6B4-BE2520D025C0}" destId="{E4C6BBFF-8D75-406E-98C1-AA18C4DB2BCA}" srcOrd="1" destOrd="0" presId="urn:microsoft.com/office/officeart/2005/8/layout/hierarchy2"/>
    <dgm:cxn modelId="{35C5F350-9FFB-4BCA-BD40-9FD39FFBFD22}" type="presParOf" srcId="{E4C6BBFF-8D75-406E-98C1-AA18C4DB2BCA}" destId="{A32484E5-1018-4836-A176-016FE1490276}" srcOrd="0" destOrd="0" presId="urn:microsoft.com/office/officeart/2005/8/layout/hierarchy2"/>
    <dgm:cxn modelId="{D8346B5D-5413-46CF-A203-9EEDCC5171AB}" type="presParOf" srcId="{E4C6BBFF-8D75-406E-98C1-AA18C4DB2BCA}" destId="{F845DE4A-D039-46EA-80E5-81F0E3EBBC01}" srcOrd="1" destOrd="0" presId="urn:microsoft.com/office/officeart/2005/8/layout/hierarchy2"/>
    <dgm:cxn modelId="{899D3EEE-7E17-4BAF-B49A-F7B340625356}" type="presParOf" srcId="{644D8119-21DB-4D64-A6B4-BE2520D025C0}" destId="{59064456-2EC4-499B-B53C-E430B40E3E88}" srcOrd="2" destOrd="0" presId="urn:microsoft.com/office/officeart/2005/8/layout/hierarchy2"/>
    <dgm:cxn modelId="{56F93C38-A9EE-4021-B1F8-812CD6BC0B7C}" type="presParOf" srcId="{59064456-2EC4-499B-B53C-E430B40E3E88}" destId="{62FC69D6-96DD-46CB-9C20-29D28E576831}" srcOrd="0" destOrd="0" presId="urn:microsoft.com/office/officeart/2005/8/layout/hierarchy2"/>
    <dgm:cxn modelId="{7E472A69-66DE-422F-A162-82085AB2F012}" type="presParOf" srcId="{59064456-2EC4-499B-B53C-E430B40E3E88}" destId="{0E879CA3-EE69-465D-B007-48E46B4D7BF3}" srcOrd="1" destOrd="0" presId="urn:microsoft.com/office/officeart/2005/8/layout/hierarchy2"/>
    <dgm:cxn modelId="{C7A6EB18-33F4-4E70-846E-FF37432BDD14}" type="presParOf" srcId="{644D8119-21DB-4D64-A6B4-BE2520D025C0}" destId="{CD47ACC1-068C-450A-A774-43B4B1DFE0E8}" srcOrd="3" destOrd="0" presId="urn:microsoft.com/office/officeart/2005/8/layout/hierarchy2"/>
    <dgm:cxn modelId="{95471DFB-D4DF-4A7F-A5FA-769826346C01}" type="presParOf" srcId="{CD47ACC1-068C-450A-A774-43B4B1DFE0E8}" destId="{6F1A9C18-8C29-4617-80C1-0504EC679F84}" srcOrd="0" destOrd="0" presId="urn:microsoft.com/office/officeart/2005/8/layout/hierarchy2"/>
    <dgm:cxn modelId="{2B64E6EA-E0EE-49A4-ADC8-EC1449980C62}" type="presParOf" srcId="{CD47ACC1-068C-450A-A774-43B4B1DFE0E8}" destId="{7D610DEF-0019-487D-9BFB-C69B3D90E8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1F114-F204-4E70-8031-B64995240E08}">
      <dsp:nvSpPr>
        <dsp:cNvPr id="0" name=""/>
        <dsp:cNvSpPr/>
      </dsp:nvSpPr>
      <dsp:spPr>
        <a:xfrm>
          <a:off x="472973" y="0"/>
          <a:ext cx="5360362" cy="3930227"/>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2829B-98FF-4B0D-8F9D-5E72681315FE}">
      <dsp:nvSpPr>
        <dsp:cNvPr id="0" name=""/>
        <dsp:cNvSpPr/>
      </dsp:nvSpPr>
      <dsp:spPr>
        <a:xfrm>
          <a:off x="3156" y="1179068"/>
          <a:ext cx="1518071" cy="1572090"/>
        </a:xfrm>
        <a:prstGeom prst="roundRect">
          <a:avLst/>
        </a:prstGeom>
        <a:solidFill>
          <a:schemeClr val="accent6">
            <a:shade val="8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a:t>1)ENCOUNTER</a:t>
          </a:r>
          <a:endParaRPr lang="en-US" sz="1100" kern="1200"/>
        </a:p>
      </dsp:txBody>
      <dsp:txXfrm>
        <a:off x="77262" y="1253174"/>
        <a:ext cx="1369859" cy="1423878"/>
      </dsp:txXfrm>
    </dsp:sp>
    <dsp:sp modelId="{FFF42581-98D0-4A82-B90E-1D116C4ED4B8}">
      <dsp:nvSpPr>
        <dsp:cNvPr id="0" name=""/>
        <dsp:cNvSpPr/>
      </dsp:nvSpPr>
      <dsp:spPr>
        <a:xfrm>
          <a:off x="1597131" y="1179068"/>
          <a:ext cx="1518071" cy="1572090"/>
        </a:xfrm>
        <a:prstGeom prst="roundRect">
          <a:avLst/>
        </a:prstGeom>
        <a:solidFill>
          <a:schemeClr val="accent6">
            <a:shade val="80000"/>
            <a:hueOff val="35229"/>
            <a:satOff val="-2048"/>
            <a:lumOff val="925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a:t>2)ENTRY</a:t>
          </a:r>
          <a:endParaRPr lang="en-US" sz="1100" kern="1200"/>
        </a:p>
      </dsp:txBody>
      <dsp:txXfrm>
        <a:off x="1671237" y="1253174"/>
        <a:ext cx="1369859" cy="1423878"/>
      </dsp:txXfrm>
    </dsp:sp>
    <dsp:sp modelId="{A4F6F364-F29B-4672-A4BB-32875086FDAC}">
      <dsp:nvSpPr>
        <dsp:cNvPr id="0" name=""/>
        <dsp:cNvSpPr/>
      </dsp:nvSpPr>
      <dsp:spPr>
        <a:xfrm>
          <a:off x="3191106" y="1179068"/>
          <a:ext cx="1518071" cy="1572090"/>
        </a:xfrm>
        <a:prstGeom prst="roundRect">
          <a:avLst/>
        </a:prstGeom>
        <a:solidFill>
          <a:schemeClr val="accent6">
            <a:shade val="80000"/>
            <a:hueOff val="70458"/>
            <a:satOff val="-4097"/>
            <a:lumOff val="1850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a:t>3)MULTIPLICATION AND SPREAD</a:t>
          </a:r>
          <a:endParaRPr lang="en-US" sz="1100" kern="1200"/>
        </a:p>
      </dsp:txBody>
      <dsp:txXfrm>
        <a:off x="3265212" y="1253174"/>
        <a:ext cx="1369859" cy="1423878"/>
      </dsp:txXfrm>
    </dsp:sp>
    <dsp:sp modelId="{0BB63FBC-3CE3-442C-8EB2-9752B56C8D1E}">
      <dsp:nvSpPr>
        <dsp:cNvPr id="0" name=""/>
        <dsp:cNvSpPr/>
      </dsp:nvSpPr>
      <dsp:spPr>
        <a:xfrm>
          <a:off x="4785081" y="1179068"/>
          <a:ext cx="1518071" cy="1572090"/>
        </a:xfrm>
        <a:prstGeom prst="roundRect">
          <a:avLst/>
        </a:prstGeom>
        <a:solidFill>
          <a:schemeClr val="accent6">
            <a:shade val="80000"/>
            <a:hueOff val="105687"/>
            <a:satOff val="-6145"/>
            <a:lumOff val="2775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dirty="0"/>
            <a:t>4)BACTERIAL DAMAGE</a:t>
          </a:r>
          <a:endParaRPr lang="en-US" sz="1100" kern="1200" dirty="0"/>
        </a:p>
      </dsp:txBody>
      <dsp:txXfrm>
        <a:off x="4859187" y="1253174"/>
        <a:ext cx="1369859" cy="1423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B7DAB-3BDD-4CE5-9DF1-1CB678F6C426}">
      <dsp:nvSpPr>
        <dsp:cNvPr id="0" name=""/>
        <dsp:cNvSpPr/>
      </dsp:nvSpPr>
      <dsp:spPr>
        <a:xfrm>
          <a:off x="0" y="33150"/>
          <a:ext cx="5994400" cy="2625480"/>
        </a:xfrm>
        <a:prstGeom prst="roundRect">
          <a:avLst/>
        </a:prstGeom>
        <a:solidFill>
          <a:schemeClr val="accent5">
            <a:shade val="80000"/>
            <a:hueOff val="0"/>
            <a:satOff val="0"/>
            <a:lumOff val="0"/>
            <a:alphaOff val="0"/>
          </a:schemeClr>
        </a:solidFill>
        <a:ln w="5080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CA" sz="3200" kern="1200" dirty="0"/>
            <a:t>What are the common routes of entry?</a:t>
          </a:r>
          <a:endParaRPr lang="en-US" sz="3200" kern="1200" dirty="0"/>
        </a:p>
      </dsp:txBody>
      <dsp:txXfrm>
        <a:off x="128165" y="161315"/>
        <a:ext cx="5738070" cy="2369150"/>
      </dsp:txXfrm>
    </dsp:sp>
    <dsp:sp modelId="{62F24DB7-84FE-4718-A08F-F8DA68E70B20}">
      <dsp:nvSpPr>
        <dsp:cNvPr id="0" name=""/>
        <dsp:cNvSpPr/>
      </dsp:nvSpPr>
      <dsp:spPr>
        <a:xfrm>
          <a:off x="0" y="2750790"/>
          <a:ext cx="5994400" cy="2625480"/>
        </a:xfrm>
        <a:prstGeom prst="roundRect">
          <a:avLst/>
        </a:prstGeom>
        <a:solidFill>
          <a:schemeClr val="accent5">
            <a:shade val="80000"/>
            <a:hueOff val="-61089"/>
            <a:satOff val="5534"/>
            <a:lumOff val="21547"/>
            <a:alphaOff val="0"/>
          </a:schemeClr>
        </a:solidFill>
        <a:ln w="5080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CA" sz="3200" kern="1200" dirty="0"/>
            <a:t>What are the molecular, cellular and/or physiological factors at play in the initial entry/ adherence step from the POV of organism? From the host?</a:t>
          </a:r>
          <a:endParaRPr lang="en-US" sz="3200" kern="1200" dirty="0"/>
        </a:p>
      </dsp:txBody>
      <dsp:txXfrm>
        <a:off x="128165" y="2878955"/>
        <a:ext cx="5738070" cy="2369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C2ABC-D5BE-4BB8-A4FD-DA94E24F1A33}">
      <dsp:nvSpPr>
        <dsp:cNvPr id="0" name=""/>
        <dsp:cNvSpPr/>
      </dsp:nvSpPr>
      <dsp:spPr>
        <a:xfrm>
          <a:off x="1474" y="620123"/>
          <a:ext cx="2626083" cy="1313041"/>
        </a:xfrm>
        <a:prstGeom prst="roundRect">
          <a:avLst>
            <a:gd name="adj" fmla="val 10000"/>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CA" sz="1800" kern="1200"/>
            <a:t>Less common routes: via mucous membranes such as the conjunctiva and the lungs via aerosol</a:t>
          </a:r>
          <a:endParaRPr lang="en-US" sz="1800" kern="1200"/>
        </a:p>
      </dsp:txBody>
      <dsp:txXfrm>
        <a:off x="39932" y="658581"/>
        <a:ext cx="2549167" cy="1236125"/>
      </dsp:txXfrm>
    </dsp:sp>
    <dsp:sp modelId="{9986521F-AD7E-44A9-9203-C041571CBB58}">
      <dsp:nvSpPr>
        <dsp:cNvPr id="0" name=""/>
        <dsp:cNvSpPr/>
      </dsp:nvSpPr>
      <dsp:spPr>
        <a:xfrm>
          <a:off x="1474" y="2130121"/>
          <a:ext cx="2626083" cy="1313041"/>
        </a:xfrm>
        <a:prstGeom prst="roundRect">
          <a:avLst>
            <a:gd name="adj" fmla="val 10000"/>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CA" sz="1800" kern="1200"/>
            <a:t>Main route of entry is through the skin at the point of a tick bite</a:t>
          </a:r>
          <a:endParaRPr lang="en-US" sz="1800" kern="1200"/>
        </a:p>
      </dsp:txBody>
      <dsp:txXfrm>
        <a:off x="39932" y="2168579"/>
        <a:ext cx="2549167" cy="1236125"/>
      </dsp:txXfrm>
    </dsp:sp>
    <dsp:sp modelId="{C873E517-CFBB-403B-83F5-5F92EBB189A8}">
      <dsp:nvSpPr>
        <dsp:cNvPr id="0" name=""/>
        <dsp:cNvSpPr/>
      </dsp:nvSpPr>
      <dsp:spPr>
        <a:xfrm rot="18289469">
          <a:off x="2233059" y="2010439"/>
          <a:ext cx="1839430" cy="42407"/>
        </a:xfrm>
        <a:custGeom>
          <a:avLst/>
          <a:gdLst/>
          <a:ahLst/>
          <a:cxnLst/>
          <a:rect l="0" t="0" r="0" b="0"/>
          <a:pathLst>
            <a:path>
              <a:moveTo>
                <a:pt x="0" y="21203"/>
              </a:moveTo>
              <a:lnTo>
                <a:pt x="1839430" y="21203"/>
              </a:lnTo>
            </a:path>
          </a:pathLst>
        </a:custGeom>
        <a:noFill/>
        <a:ln w="12700"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106789" y="1985657"/>
        <a:ext cx="91971" cy="91971"/>
      </dsp:txXfrm>
    </dsp:sp>
    <dsp:sp modelId="{7ED7E033-8FB1-4557-88A8-263C425ADD84}">
      <dsp:nvSpPr>
        <dsp:cNvPr id="0" name=""/>
        <dsp:cNvSpPr/>
      </dsp:nvSpPr>
      <dsp:spPr>
        <a:xfrm>
          <a:off x="3677991" y="620123"/>
          <a:ext cx="2626083" cy="1313041"/>
        </a:xfrm>
        <a:prstGeom prst="roundRect">
          <a:avLst>
            <a:gd name="adj" fmla="val 10000"/>
          </a:avLst>
        </a:prstGeom>
        <a:gradFill rotWithShape="0">
          <a:gsLst>
            <a:gs pos="0">
              <a:schemeClr val="accent2">
                <a:hueOff val="0"/>
                <a:satOff val="0"/>
                <a:lumOff val="0"/>
                <a:alphaOff val="0"/>
                <a:tint val="67000"/>
                <a:satMod val="105000"/>
                <a:lumMod val="110000"/>
              </a:schemeClr>
            </a:gs>
            <a:gs pos="50000">
              <a:schemeClr val="accent2">
                <a:hueOff val="0"/>
                <a:satOff val="0"/>
                <a:lumOff val="0"/>
                <a:alphaOff val="0"/>
                <a:tint val="73000"/>
                <a:satMod val="103000"/>
                <a:lumMod val="105000"/>
              </a:schemeClr>
            </a:gs>
            <a:gs pos="100000">
              <a:schemeClr val="accent2">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CA" sz="1800" kern="1200"/>
            <a:t>Bacteria inoculates the dermis of the skin</a:t>
          </a:r>
          <a:endParaRPr lang="en-US" sz="1800" kern="1200"/>
        </a:p>
      </dsp:txBody>
      <dsp:txXfrm>
        <a:off x="3716449" y="658581"/>
        <a:ext cx="2549167" cy="1236125"/>
      </dsp:txXfrm>
    </dsp:sp>
    <dsp:sp modelId="{45D9F00C-861D-41BC-AB12-17D1377B1CC5}">
      <dsp:nvSpPr>
        <dsp:cNvPr id="0" name=""/>
        <dsp:cNvSpPr/>
      </dsp:nvSpPr>
      <dsp:spPr>
        <a:xfrm>
          <a:off x="2627558" y="2765438"/>
          <a:ext cx="1050433" cy="42407"/>
        </a:xfrm>
        <a:custGeom>
          <a:avLst/>
          <a:gdLst/>
          <a:ahLst/>
          <a:cxnLst/>
          <a:rect l="0" t="0" r="0" b="0"/>
          <a:pathLst>
            <a:path>
              <a:moveTo>
                <a:pt x="0" y="21203"/>
              </a:moveTo>
              <a:lnTo>
                <a:pt x="1050433" y="21203"/>
              </a:lnTo>
            </a:path>
          </a:pathLst>
        </a:custGeom>
        <a:noFill/>
        <a:ln w="12700"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6514" y="2760381"/>
        <a:ext cx="52521" cy="52521"/>
      </dsp:txXfrm>
    </dsp:sp>
    <dsp:sp modelId="{2402689B-7D26-410C-B989-EF84802B1481}">
      <dsp:nvSpPr>
        <dsp:cNvPr id="0" name=""/>
        <dsp:cNvSpPr/>
      </dsp:nvSpPr>
      <dsp:spPr>
        <a:xfrm>
          <a:off x="3677991" y="2130121"/>
          <a:ext cx="2626083" cy="1313041"/>
        </a:xfrm>
        <a:prstGeom prst="roundRect">
          <a:avLst>
            <a:gd name="adj" fmla="val 10000"/>
          </a:avLst>
        </a:prstGeom>
        <a:gradFill rotWithShape="0">
          <a:gsLst>
            <a:gs pos="0">
              <a:schemeClr val="accent2">
                <a:hueOff val="0"/>
                <a:satOff val="0"/>
                <a:lumOff val="0"/>
                <a:alphaOff val="0"/>
                <a:tint val="67000"/>
                <a:satMod val="105000"/>
                <a:lumMod val="110000"/>
              </a:schemeClr>
            </a:gs>
            <a:gs pos="50000">
              <a:schemeClr val="accent2">
                <a:hueOff val="0"/>
                <a:satOff val="0"/>
                <a:lumOff val="0"/>
                <a:alphaOff val="0"/>
                <a:tint val="73000"/>
                <a:satMod val="103000"/>
                <a:lumMod val="105000"/>
              </a:schemeClr>
            </a:gs>
            <a:gs pos="100000">
              <a:schemeClr val="accent2">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CA" sz="1800" kern="1200"/>
            <a:t>With high affinity, bacteria adheres to and invades vascular endothelial cells</a:t>
          </a:r>
          <a:endParaRPr lang="en-US" sz="1800" kern="1200"/>
        </a:p>
      </dsp:txBody>
      <dsp:txXfrm>
        <a:off x="3716449" y="2168579"/>
        <a:ext cx="2549167" cy="1236125"/>
      </dsp:txXfrm>
    </dsp:sp>
    <dsp:sp modelId="{4C106B07-C244-4F9A-92DE-E90F719B24E2}">
      <dsp:nvSpPr>
        <dsp:cNvPr id="0" name=""/>
        <dsp:cNvSpPr/>
      </dsp:nvSpPr>
      <dsp:spPr>
        <a:xfrm rot="3310531">
          <a:off x="2233059" y="3520437"/>
          <a:ext cx="1839430" cy="42407"/>
        </a:xfrm>
        <a:custGeom>
          <a:avLst/>
          <a:gdLst/>
          <a:ahLst/>
          <a:cxnLst/>
          <a:rect l="0" t="0" r="0" b="0"/>
          <a:pathLst>
            <a:path>
              <a:moveTo>
                <a:pt x="0" y="21203"/>
              </a:moveTo>
              <a:lnTo>
                <a:pt x="1839430" y="21203"/>
              </a:lnTo>
            </a:path>
          </a:pathLst>
        </a:custGeom>
        <a:noFill/>
        <a:ln w="12700"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106789" y="3495655"/>
        <a:ext cx="91971" cy="91971"/>
      </dsp:txXfrm>
    </dsp:sp>
    <dsp:sp modelId="{362A9377-0885-4165-8489-6B2D89EAA17E}">
      <dsp:nvSpPr>
        <dsp:cNvPr id="0" name=""/>
        <dsp:cNvSpPr/>
      </dsp:nvSpPr>
      <dsp:spPr>
        <a:xfrm>
          <a:off x="3677991" y="3640119"/>
          <a:ext cx="2626083" cy="1313041"/>
        </a:xfrm>
        <a:prstGeom prst="roundRect">
          <a:avLst>
            <a:gd name="adj" fmla="val 10000"/>
          </a:avLst>
        </a:prstGeom>
        <a:gradFill rotWithShape="0">
          <a:gsLst>
            <a:gs pos="0">
              <a:schemeClr val="accent2">
                <a:hueOff val="0"/>
                <a:satOff val="0"/>
                <a:lumOff val="0"/>
                <a:alphaOff val="0"/>
                <a:tint val="67000"/>
                <a:satMod val="105000"/>
                <a:lumMod val="110000"/>
              </a:schemeClr>
            </a:gs>
            <a:gs pos="50000">
              <a:schemeClr val="accent2">
                <a:hueOff val="0"/>
                <a:satOff val="0"/>
                <a:lumOff val="0"/>
                <a:alphaOff val="0"/>
                <a:tint val="73000"/>
                <a:satMod val="103000"/>
                <a:lumMod val="105000"/>
              </a:schemeClr>
            </a:gs>
            <a:gs pos="100000">
              <a:schemeClr val="accent2">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CA" sz="1800" kern="1200"/>
            <a:t>Puts bacteria into its obligate intracellular environment= critical step for downstream bacterial replication and spread</a:t>
          </a:r>
          <a:endParaRPr lang="en-US" sz="1800" kern="1200"/>
        </a:p>
      </dsp:txBody>
      <dsp:txXfrm>
        <a:off x="3716449" y="3678577"/>
        <a:ext cx="2549167" cy="1236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6C83C-0286-4042-936B-7EFDFF1C2D1A}">
      <dsp:nvSpPr>
        <dsp:cNvPr id="0" name=""/>
        <dsp:cNvSpPr/>
      </dsp:nvSpPr>
      <dsp:spPr>
        <a:xfrm>
          <a:off x="0" y="3495"/>
          <a:ext cx="5994400" cy="1737450"/>
        </a:xfrm>
        <a:prstGeom prst="roundRect">
          <a:avLst/>
        </a:prstGeom>
        <a:solidFill>
          <a:schemeClr val="lt1">
            <a:hueOff val="0"/>
            <a:satOff val="0"/>
            <a:lumOff val="0"/>
            <a:alphaOff val="0"/>
          </a:schemeClr>
        </a:solidFill>
        <a:ln w="50800" cap="flat" cmpd="sng" algn="in">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CA" sz="3300" kern="1200"/>
            <a:t>Does the organism remain extracellular or do they enter into cells?</a:t>
          </a:r>
          <a:endParaRPr lang="en-US" sz="3300" kern="1200"/>
        </a:p>
      </dsp:txBody>
      <dsp:txXfrm>
        <a:off x="84815" y="88310"/>
        <a:ext cx="5824770" cy="1567820"/>
      </dsp:txXfrm>
    </dsp:sp>
    <dsp:sp modelId="{76E5DDE3-E0E2-468F-BE21-753519DCA1BA}">
      <dsp:nvSpPr>
        <dsp:cNvPr id="0" name=""/>
        <dsp:cNvSpPr/>
      </dsp:nvSpPr>
      <dsp:spPr>
        <a:xfrm>
          <a:off x="0" y="1835985"/>
          <a:ext cx="5994400" cy="1737450"/>
        </a:xfrm>
        <a:prstGeom prst="roundRect">
          <a:avLst/>
        </a:prstGeom>
        <a:solidFill>
          <a:schemeClr val="lt1">
            <a:hueOff val="0"/>
            <a:satOff val="0"/>
            <a:lumOff val="0"/>
            <a:alphaOff val="0"/>
          </a:schemeClr>
        </a:solidFill>
        <a:ln w="50800" cap="flat" cmpd="sng" algn="in">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CA" sz="3300" kern="1200"/>
            <a:t>What are the molecular and cellular determinants of these events?</a:t>
          </a:r>
          <a:endParaRPr lang="en-US" sz="3300" kern="1200"/>
        </a:p>
      </dsp:txBody>
      <dsp:txXfrm>
        <a:off x="84815" y="1920800"/>
        <a:ext cx="5824770" cy="1567820"/>
      </dsp:txXfrm>
    </dsp:sp>
    <dsp:sp modelId="{DB14660F-641C-44ED-8F80-788DA0586C7F}">
      <dsp:nvSpPr>
        <dsp:cNvPr id="0" name=""/>
        <dsp:cNvSpPr/>
      </dsp:nvSpPr>
      <dsp:spPr>
        <a:xfrm>
          <a:off x="0" y="3668475"/>
          <a:ext cx="5994400" cy="1737450"/>
        </a:xfrm>
        <a:prstGeom prst="roundRect">
          <a:avLst/>
        </a:prstGeom>
        <a:solidFill>
          <a:schemeClr val="lt1">
            <a:hueOff val="0"/>
            <a:satOff val="0"/>
            <a:lumOff val="0"/>
            <a:alphaOff val="0"/>
          </a:schemeClr>
        </a:solidFill>
        <a:ln w="50800" cap="flat" cmpd="sng" algn="in">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CA" sz="3300" kern="1200"/>
            <a:t>Do the bacteria remain at the entry site or do they spread beyond the initial site?</a:t>
          </a:r>
          <a:endParaRPr lang="en-US" sz="3300" kern="1200"/>
        </a:p>
      </dsp:txBody>
      <dsp:txXfrm>
        <a:off x="84815" y="3753290"/>
        <a:ext cx="5824770" cy="15678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0CAA0-F4A0-43B3-91CA-EB9C333A4E92}">
      <dsp:nvSpPr>
        <dsp:cNvPr id="0" name=""/>
        <dsp:cNvSpPr/>
      </dsp:nvSpPr>
      <dsp:spPr>
        <a:xfrm>
          <a:off x="0" y="17695"/>
          <a:ext cx="5994400" cy="2630854"/>
        </a:xfrm>
        <a:prstGeom prst="roundRect">
          <a:avLst/>
        </a:prstGeom>
        <a:solidFill>
          <a:schemeClr val="accent6">
            <a:shade val="8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CA" sz="3900" kern="1200"/>
            <a:t>Genome analysis revealed that </a:t>
          </a:r>
          <a:r>
            <a:rPr lang="en-CA" sz="3900" i="1" kern="1200"/>
            <a:t>Rickettsia </a:t>
          </a:r>
          <a:r>
            <a:rPr lang="en-CA" sz="3900" kern="1200"/>
            <a:t>species lack genes that encode for T3SS</a:t>
          </a:r>
          <a:endParaRPr lang="en-US" sz="3900" kern="1200"/>
        </a:p>
      </dsp:txBody>
      <dsp:txXfrm>
        <a:off x="128428" y="146123"/>
        <a:ext cx="5737544" cy="2373998"/>
      </dsp:txXfrm>
    </dsp:sp>
    <dsp:sp modelId="{DD72200E-A4AC-4F49-916D-B534AC687B9C}">
      <dsp:nvSpPr>
        <dsp:cNvPr id="0" name=""/>
        <dsp:cNvSpPr/>
      </dsp:nvSpPr>
      <dsp:spPr>
        <a:xfrm>
          <a:off x="0" y="2760870"/>
          <a:ext cx="5994400" cy="2630854"/>
        </a:xfrm>
        <a:prstGeom prst="roundRect">
          <a:avLst/>
        </a:prstGeom>
        <a:solidFill>
          <a:schemeClr val="accent6">
            <a:shade val="80000"/>
            <a:hueOff val="105687"/>
            <a:satOff val="-6145"/>
            <a:lumOff val="2775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CA" sz="3900" kern="1200"/>
            <a:t>Zipper mechanism is used :  As before, OmpB binds to Ku-70  to induce phagocytosis</a:t>
          </a:r>
          <a:endParaRPr lang="en-US" sz="3900" kern="1200"/>
        </a:p>
      </dsp:txBody>
      <dsp:txXfrm>
        <a:off x="128428" y="2889298"/>
        <a:ext cx="5737544" cy="23739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90C4D-2D7A-4029-B0FA-D3C86EE7269C}">
      <dsp:nvSpPr>
        <dsp:cNvPr id="0" name=""/>
        <dsp:cNvSpPr/>
      </dsp:nvSpPr>
      <dsp:spPr>
        <a:xfrm>
          <a:off x="1912493" y="1320"/>
          <a:ext cx="2429763" cy="1214881"/>
        </a:xfrm>
        <a:prstGeom prst="roundRect">
          <a:avLst>
            <a:gd name="adj" fmla="val 10000"/>
          </a:avLst>
        </a:prstGeom>
        <a:solidFill>
          <a:schemeClr val="accent1">
            <a:shade val="8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CA" sz="2200" kern="1200"/>
            <a:t>Do the bacteria cause any direct damage to the host?</a:t>
          </a:r>
          <a:endParaRPr lang="en-US" sz="2200" kern="1200"/>
        </a:p>
      </dsp:txBody>
      <dsp:txXfrm>
        <a:off x="1948076" y="36903"/>
        <a:ext cx="2358597" cy="1143715"/>
      </dsp:txXfrm>
    </dsp:sp>
    <dsp:sp modelId="{A32484E5-1018-4836-A176-016FE1490276}">
      <dsp:nvSpPr>
        <dsp:cNvPr id="0" name=""/>
        <dsp:cNvSpPr/>
      </dsp:nvSpPr>
      <dsp:spPr>
        <a:xfrm>
          <a:off x="1912493" y="1398434"/>
          <a:ext cx="2429763" cy="1214881"/>
        </a:xfrm>
        <a:prstGeom prst="roundRect">
          <a:avLst>
            <a:gd name="adj" fmla="val 10000"/>
          </a:avLst>
        </a:prstGeom>
        <a:solidFill>
          <a:schemeClr val="accent1">
            <a:shade val="8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CA" sz="2200" kern="1200"/>
            <a:t>Or is the damage fully attributable to the host response?</a:t>
          </a:r>
          <a:endParaRPr lang="en-US" sz="2200" kern="1200"/>
        </a:p>
      </dsp:txBody>
      <dsp:txXfrm>
        <a:off x="1948076" y="1434017"/>
        <a:ext cx="2358597" cy="1143715"/>
      </dsp:txXfrm>
    </dsp:sp>
    <dsp:sp modelId="{62FC69D6-96DD-46CB-9C20-29D28E576831}">
      <dsp:nvSpPr>
        <dsp:cNvPr id="0" name=""/>
        <dsp:cNvSpPr/>
      </dsp:nvSpPr>
      <dsp:spPr>
        <a:xfrm>
          <a:off x="1912493" y="2795548"/>
          <a:ext cx="2429763" cy="1214881"/>
        </a:xfrm>
        <a:prstGeom prst="roundRect">
          <a:avLst>
            <a:gd name="adj" fmla="val 10000"/>
          </a:avLst>
        </a:prstGeom>
        <a:solidFill>
          <a:schemeClr val="accent1">
            <a:shade val="8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CA" sz="2200" kern="1200"/>
            <a:t>What is the nature of the bacterial damage?</a:t>
          </a:r>
          <a:endParaRPr lang="en-US" sz="2200" kern="1200"/>
        </a:p>
      </dsp:txBody>
      <dsp:txXfrm>
        <a:off x="1948076" y="2831131"/>
        <a:ext cx="2358597" cy="1143715"/>
      </dsp:txXfrm>
    </dsp:sp>
    <dsp:sp modelId="{6F1A9C18-8C29-4617-80C1-0504EC679F84}">
      <dsp:nvSpPr>
        <dsp:cNvPr id="0" name=""/>
        <dsp:cNvSpPr/>
      </dsp:nvSpPr>
      <dsp:spPr>
        <a:xfrm>
          <a:off x="1912493" y="4192662"/>
          <a:ext cx="2429763" cy="1214881"/>
        </a:xfrm>
        <a:prstGeom prst="roundRect">
          <a:avLst>
            <a:gd name="adj" fmla="val 10000"/>
          </a:avLst>
        </a:prstGeom>
        <a:solidFill>
          <a:schemeClr val="accent1">
            <a:shade val="8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CA" sz="2200" kern="1200"/>
            <a:t>Can it be linked to any symptoms in this case?</a:t>
          </a:r>
          <a:endParaRPr lang="en-US" sz="2200" kern="1200"/>
        </a:p>
      </dsp:txBody>
      <dsp:txXfrm>
        <a:off x="1948076" y="4228245"/>
        <a:ext cx="2358597" cy="11437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4F38F-2548-4BFB-A196-50C14CC3BD9F}" type="datetimeFigureOut">
              <a:rPr lang="en-CA" smtClean="0"/>
              <a:t>2017-11-10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0A3DA-1E3A-47F0-9E12-9F3FFB395960}" type="slidenum">
              <a:rPr lang="en-CA" smtClean="0"/>
              <a:t>‹#›</a:t>
            </a:fld>
            <a:endParaRPr lang="en-CA"/>
          </a:p>
        </p:txBody>
      </p:sp>
    </p:spTree>
    <p:extLst>
      <p:ext uri="{BB962C8B-B14F-4D97-AF65-F5344CB8AC3E}">
        <p14:creationId xmlns:p14="http://schemas.microsoft.com/office/powerpoint/2010/main" val="376960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AD5BCAB0-DA86-4941-A538-D879801B7D8B}" type="datetimeFigureOut">
              <a:rPr lang="en-CA" smtClean="0"/>
              <a:t>2017-11-08</a:t>
            </a:fld>
            <a:endParaRPr lang="en-CA"/>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CA"/>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CF0C562-352F-4621-AABA-0E6672282D8F}" type="slidenum">
              <a:rPr lang="en-CA" smtClean="0"/>
              <a:t>‹#›</a:t>
            </a:fld>
            <a:endParaRPr lang="en-CA"/>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792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BCAB0-DA86-4941-A538-D879801B7D8B}" type="datetimeFigureOut">
              <a:rPr lang="en-CA" smtClean="0"/>
              <a:t>2017-11-08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F0C562-352F-4621-AABA-0E6672282D8F}" type="slidenum">
              <a:rPr lang="en-CA" smtClean="0"/>
              <a:t>‹#›</a:t>
            </a:fld>
            <a:endParaRPr lang="en-CA"/>
          </a:p>
        </p:txBody>
      </p:sp>
    </p:spTree>
    <p:extLst>
      <p:ext uri="{BB962C8B-B14F-4D97-AF65-F5344CB8AC3E}">
        <p14:creationId xmlns:p14="http://schemas.microsoft.com/office/powerpoint/2010/main" val="52778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BCAB0-DA86-4941-A538-D879801B7D8B}" type="datetimeFigureOut">
              <a:rPr lang="en-CA" smtClean="0"/>
              <a:t>2017-11-08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F0C562-352F-4621-AABA-0E6672282D8F}" type="slidenum">
              <a:rPr lang="en-CA" smtClean="0"/>
              <a:t>‹#›</a:t>
            </a:fld>
            <a:endParaRPr lang="en-CA"/>
          </a:p>
        </p:txBody>
      </p:sp>
    </p:spTree>
    <p:extLst>
      <p:ext uri="{BB962C8B-B14F-4D97-AF65-F5344CB8AC3E}">
        <p14:creationId xmlns:p14="http://schemas.microsoft.com/office/powerpoint/2010/main" val="255451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BCAB0-DA86-4941-A538-D879801B7D8B}" type="datetimeFigureOut">
              <a:rPr lang="en-CA" smtClean="0"/>
              <a:t>2017-11-08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F0C562-352F-4621-AABA-0E6672282D8F}" type="slidenum">
              <a:rPr lang="en-CA" smtClean="0"/>
              <a:t>‹#›</a:t>
            </a:fld>
            <a:endParaRPr lang="en-CA"/>
          </a:p>
        </p:txBody>
      </p:sp>
    </p:spTree>
    <p:extLst>
      <p:ext uri="{BB962C8B-B14F-4D97-AF65-F5344CB8AC3E}">
        <p14:creationId xmlns:p14="http://schemas.microsoft.com/office/powerpoint/2010/main" val="340767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D5BCAB0-DA86-4941-A538-D879801B7D8B}" type="datetimeFigureOut">
              <a:rPr lang="en-CA" smtClean="0"/>
              <a:t>2017-11-08</a:t>
            </a:fld>
            <a:endParaRPr lang="en-CA"/>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CA"/>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CF0C562-352F-4621-AABA-0E6672282D8F}" type="slidenum">
              <a:rPr lang="en-CA" smtClean="0"/>
              <a:t>‹#›</a:t>
            </a:fld>
            <a:endParaRPr lang="en-CA"/>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382357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5BCAB0-DA86-4941-A538-D879801B7D8B}" type="datetimeFigureOut">
              <a:rPr lang="en-CA" smtClean="0"/>
              <a:t>2017-11-08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CF0C562-352F-4621-AABA-0E6672282D8F}" type="slidenum">
              <a:rPr lang="en-CA" smtClean="0"/>
              <a:t>‹#›</a:t>
            </a:fld>
            <a:endParaRPr lang="en-CA"/>
          </a:p>
        </p:txBody>
      </p:sp>
    </p:spTree>
    <p:extLst>
      <p:ext uri="{BB962C8B-B14F-4D97-AF65-F5344CB8AC3E}">
        <p14:creationId xmlns:p14="http://schemas.microsoft.com/office/powerpoint/2010/main" val="287405895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5BCAB0-DA86-4941-A538-D879801B7D8B}" type="datetimeFigureOut">
              <a:rPr lang="en-CA" smtClean="0"/>
              <a:t>2017-11-08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CF0C562-352F-4621-AABA-0E6672282D8F}" type="slidenum">
              <a:rPr lang="en-CA" smtClean="0"/>
              <a:t>‹#›</a:t>
            </a:fld>
            <a:endParaRPr lang="en-CA"/>
          </a:p>
        </p:txBody>
      </p:sp>
    </p:spTree>
    <p:extLst>
      <p:ext uri="{BB962C8B-B14F-4D97-AF65-F5344CB8AC3E}">
        <p14:creationId xmlns:p14="http://schemas.microsoft.com/office/powerpoint/2010/main" val="119651898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5BCAB0-DA86-4941-A538-D879801B7D8B}" type="datetimeFigureOut">
              <a:rPr lang="en-CA" smtClean="0"/>
              <a:t>2017-11-08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CF0C562-352F-4621-AABA-0E6672282D8F}" type="slidenum">
              <a:rPr lang="en-CA" smtClean="0"/>
              <a:t>‹#›</a:t>
            </a:fld>
            <a:endParaRPr lang="en-CA"/>
          </a:p>
        </p:txBody>
      </p:sp>
    </p:spTree>
    <p:extLst>
      <p:ext uri="{BB962C8B-B14F-4D97-AF65-F5344CB8AC3E}">
        <p14:creationId xmlns:p14="http://schemas.microsoft.com/office/powerpoint/2010/main" val="225873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BCAB0-DA86-4941-A538-D879801B7D8B}" type="datetimeFigureOut">
              <a:rPr lang="en-CA" smtClean="0"/>
              <a:t>2017-11-08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CF0C562-352F-4621-AABA-0E6672282D8F}" type="slidenum">
              <a:rPr lang="en-CA" smtClean="0"/>
              <a:t>‹#›</a:t>
            </a:fld>
            <a:endParaRPr lang="en-CA"/>
          </a:p>
        </p:txBody>
      </p:sp>
    </p:spTree>
    <p:extLst>
      <p:ext uri="{BB962C8B-B14F-4D97-AF65-F5344CB8AC3E}">
        <p14:creationId xmlns:p14="http://schemas.microsoft.com/office/powerpoint/2010/main" val="16817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AD5BCAB0-DA86-4941-A538-D879801B7D8B}" type="datetimeFigureOut">
              <a:rPr lang="en-CA" smtClean="0"/>
              <a:t>2017-11-08</a:t>
            </a:fld>
            <a:endParaRPr lang="en-CA"/>
          </a:p>
        </p:txBody>
      </p:sp>
      <p:sp>
        <p:nvSpPr>
          <p:cNvPr id="6" name="Footer Placeholder 5"/>
          <p:cNvSpPr>
            <a:spLocks noGrp="1"/>
          </p:cNvSpPr>
          <p:nvPr>
            <p:ph type="ftr" sz="quarter" idx="11"/>
          </p:nvPr>
        </p:nvSpPr>
        <p:spPr>
          <a:xfrm>
            <a:off x="2103620" y="6375679"/>
            <a:ext cx="3482179" cy="345796"/>
          </a:xfrm>
        </p:spPr>
        <p:txBody>
          <a:bodyPr/>
          <a:lstStyle/>
          <a:p>
            <a:endParaRPr lang="en-CA"/>
          </a:p>
        </p:txBody>
      </p:sp>
      <p:sp>
        <p:nvSpPr>
          <p:cNvPr id="7" name="Slide Number Placeholder 6"/>
          <p:cNvSpPr>
            <a:spLocks noGrp="1"/>
          </p:cNvSpPr>
          <p:nvPr>
            <p:ph type="sldNum" sz="quarter" idx="12"/>
          </p:nvPr>
        </p:nvSpPr>
        <p:spPr>
          <a:xfrm>
            <a:off x="5691014" y="6375679"/>
            <a:ext cx="1232456" cy="345796"/>
          </a:xfrm>
        </p:spPr>
        <p:txBody>
          <a:bodyPr/>
          <a:lstStyle/>
          <a:p>
            <a:fld id="{3CF0C562-352F-4621-AABA-0E6672282D8F}" type="slidenum">
              <a:rPr lang="en-CA" smtClean="0"/>
              <a:t>‹#›</a:t>
            </a:fld>
            <a:endParaRPr lang="en-CA"/>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977525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AD5BCAB0-DA86-4941-A538-D879801B7D8B}" type="datetimeFigureOut">
              <a:rPr lang="en-CA" smtClean="0"/>
              <a:t>2017-11-08</a:t>
            </a:fld>
            <a:endParaRPr lang="en-CA"/>
          </a:p>
        </p:txBody>
      </p:sp>
      <p:sp>
        <p:nvSpPr>
          <p:cNvPr id="6" name="Footer Placeholder 5"/>
          <p:cNvSpPr>
            <a:spLocks noGrp="1"/>
          </p:cNvSpPr>
          <p:nvPr>
            <p:ph type="ftr" sz="quarter" idx="11"/>
          </p:nvPr>
        </p:nvSpPr>
        <p:spPr>
          <a:xfrm>
            <a:off x="2103621" y="6375679"/>
            <a:ext cx="3482178" cy="345796"/>
          </a:xfrm>
        </p:spPr>
        <p:txBody>
          <a:bodyPr/>
          <a:lstStyle/>
          <a:p>
            <a:endParaRPr lang="en-CA"/>
          </a:p>
        </p:txBody>
      </p:sp>
      <p:sp>
        <p:nvSpPr>
          <p:cNvPr id="7" name="Slide Number Placeholder 6"/>
          <p:cNvSpPr>
            <a:spLocks noGrp="1"/>
          </p:cNvSpPr>
          <p:nvPr>
            <p:ph type="sldNum" sz="quarter" idx="12"/>
          </p:nvPr>
        </p:nvSpPr>
        <p:spPr>
          <a:xfrm>
            <a:off x="5687568" y="6375679"/>
            <a:ext cx="1234440" cy="345796"/>
          </a:xfrm>
        </p:spPr>
        <p:txBody>
          <a:bodyPr/>
          <a:lstStyle/>
          <a:p>
            <a:fld id="{3CF0C562-352F-4621-AABA-0E6672282D8F}" type="slidenum">
              <a:rPr lang="en-CA" smtClean="0"/>
              <a:t>‹#›</a:t>
            </a:fld>
            <a:endParaRPr lang="en-CA"/>
          </a:p>
        </p:txBody>
      </p:sp>
    </p:spTree>
    <p:extLst>
      <p:ext uri="{BB962C8B-B14F-4D97-AF65-F5344CB8AC3E}">
        <p14:creationId xmlns:p14="http://schemas.microsoft.com/office/powerpoint/2010/main" val="219836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AD5BCAB0-DA86-4941-A538-D879801B7D8B}" type="datetimeFigureOut">
              <a:rPr lang="en-CA" smtClean="0"/>
              <a:t>2017-11-08</a:t>
            </a:fld>
            <a:endParaRPr lang="en-CA"/>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CA"/>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CF0C562-352F-4621-AABA-0E6672282D8F}" type="slidenum">
              <a:rPr lang="en-CA" smtClean="0"/>
              <a:t>‹#›</a:t>
            </a:fld>
            <a:endParaRPr lang="en-CA"/>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78358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D0E6FD24-FC15-4419-B4F8-87A6F572CC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8E2004CB-520C-4EB0-8EB4-5A457A3C83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62574" y="0"/>
            <a:ext cx="76202" cy="6858000"/>
          </a:xfrm>
          <a:prstGeom prst="rect">
            <a:avLst/>
          </a:prstGeom>
          <a:solidFill>
            <a:schemeClr val="bg2"/>
          </a:solidFill>
          <a:ln w="0">
            <a:noFill/>
            <a:prstDash val="solid"/>
            <a:round/>
            <a:headEnd/>
            <a:tailEnd/>
          </a:ln>
        </p:spPr>
        <p:txBody>
          <a:bodyPr rtlCol="0" anchor="ctr"/>
          <a:lstStyle/>
          <a:p>
            <a:pPr algn="ctr"/>
            <a:endParaRPr lang="en-US"/>
          </a:p>
        </p:txBody>
      </p:sp>
      <p:pic>
        <p:nvPicPr>
          <p:cNvPr id="1028" name="Picture 4" descr="Image result for rickettsia rickettsii">
            <a:extLst>
              <a:ext uri="{FF2B5EF4-FFF2-40B4-BE49-F238E27FC236}">
                <a16:creationId xmlns:a16="http://schemas.microsoft.com/office/drawing/2014/main" id="{0B934F66-F0C5-498B-AA55-0FFBE6C812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71" r="12955" b="-1"/>
          <a:stretch/>
        </p:blipFill>
        <p:spPr bwMode="auto">
          <a:xfrm>
            <a:off x="211015" y="762000"/>
            <a:ext cx="4994031" cy="4911969"/>
          </a:xfrm>
          <a:prstGeom prst="rect">
            <a:avLst/>
          </a:prstGeom>
          <a:noFill/>
          <a:extLst>
            <a:ext uri="{909E8E84-426E-40DD-AFC4-6F175D3DCCD1}">
              <a14:hiddenFill xmlns:a14="http://schemas.microsoft.com/office/drawing/2010/main">
                <a:solidFill>
                  <a:srgbClr val="FFFFFF"/>
                </a:solidFill>
              </a14:hiddenFill>
            </a:ext>
          </a:extLst>
        </p:spPr>
      </p:pic>
      <p:sp>
        <p:nvSpPr>
          <p:cNvPr id="141" name="Freeform 14" title="scalloped circle">
            <a:extLst>
              <a:ext uri="{FF2B5EF4-FFF2-40B4-BE49-F238E27FC236}">
                <a16:creationId xmlns:a16="http://schemas.microsoft.com/office/drawing/2014/main" id="{F90D41EE-859E-4D0B-8464-D44C2B4D6E3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5362575" cy="6858000"/>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5" fmla="*/ 2681287 w 5362575"/>
              <a:gd name="connsiteY5" fmla="*/ 857250 h 6858000"/>
              <a:gd name="connsiteX6" fmla="*/ 2636249 w 5362575"/>
              <a:gd name="connsiteY6" fmla="*/ 861472 h 6858000"/>
              <a:gd name="connsiteX7" fmla="*/ 2592618 w 5362575"/>
              <a:gd name="connsiteY7" fmla="*/ 872732 h 6858000"/>
              <a:gd name="connsiteX8" fmla="*/ 2550395 w 5362575"/>
              <a:gd name="connsiteY8" fmla="*/ 889621 h 6858000"/>
              <a:gd name="connsiteX9" fmla="*/ 2506764 w 5362575"/>
              <a:gd name="connsiteY9" fmla="*/ 910733 h 6858000"/>
              <a:gd name="connsiteX10" fmla="*/ 2465948 w 5362575"/>
              <a:gd name="connsiteY10" fmla="*/ 934660 h 6858000"/>
              <a:gd name="connsiteX11" fmla="*/ 2423725 w 5362575"/>
              <a:gd name="connsiteY11" fmla="*/ 959994 h 6858000"/>
              <a:gd name="connsiteX12" fmla="*/ 2381501 w 5362575"/>
              <a:gd name="connsiteY12" fmla="*/ 982513 h 6858000"/>
              <a:gd name="connsiteX13" fmla="*/ 2339278 w 5362575"/>
              <a:gd name="connsiteY13" fmla="*/ 1005032 h 6858000"/>
              <a:gd name="connsiteX14" fmla="*/ 2297055 w 5362575"/>
              <a:gd name="connsiteY14" fmla="*/ 1021921 h 6858000"/>
              <a:gd name="connsiteX15" fmla="*/ 2253424 w 5362575"/>
              <a:gd name="connsiteY15" fmla="*/ 1033181 h 6858000"/>
              <a:gd name="connsiteX16" fmla="*/ 2209793 w 5362575"/>
              <a:gd name="connsiteY16" fmla="*/ 1038811 h 6858000"/>
              <a:gd name="connsiteX17" fmla="*/ 2163347 w 5362575"/>
              <a:gd name="connsiteY17" fmla="*/ 1038811 h 6858000"/>
              <a:gd name="connsiteX18" fmla="*/ 2115494 w 5362575"/>
              <a:gd name="connsiteY18" fmla="*/ 1035996 h 6858000"/>
              <a:gd name="connsiteX19" fmla="*/ 2067641 w 5362575"/>
              <a:gd name="connsiteY19" fmla="*/ 1030366 h 6858000"/>
              <a:gd name="connsiteX20" fmla="*/ 2019788 w 5362575"/>
              <a:gd name="connsiteY20" fmla="*/ 1023329 h 6858000"/>
              <a:gd name="connsiteX21" fmla="*/ 1971934 w 5362575"/>
              <a:gd name="connsiteY21" fmla="*/ 1017699 h 6858000"/>
              <a:gd name="connsiteX22" fmla="*/ 1924081 w 5362575"/>
              <a:gd name="connsiteY22" fmla="*/ 1013477 h 6858000"/>
              <a:gd name="connsiteX23" fmla="*/ 1879043 w 5362575"/>
              <a:gd name="connsiteY23" fmla="*/ 1014884 h 6858000"/>
              <a:gd name="connsiteX24" fmla="*/ 1835412 w 5362575"/>
              <a:gd name="connsiteY24" fmla="*/ 1020514 h 6858000"/>
              <a:gd name="connsiteX25" fmla="*/ 1793189 w 5362575"/>
              <a:gd name="connsiteY25" fmla="*/ 1033181 h 6858000"/>
              <a:gd name="connsiteX26" fmla="*/ 1758003 w 5362575"/>
              <a:gd name="connsiteY26" fmla="*/ 1051478 h 6858000"/>
              <a:gd name="connsiteX27" fmla="*/ 1724224 w 5362575"/>
              <a:gd name="connsiteY27" fmla="*/ 1075404 h 6858000"/>
              <a:gd name="connsiteX28" fmla="*/ 1694668 w 5362575"/>
              <a:gd name="connsiteY28" fmla="*/ 1103553 h 6858000"/>
              <a:gd name="connsiteX29" fmla="*/ 1665111 w 5362575"/>
              <a:gd name="connsiteY29" fmla="*/ 1135924 h 6858000"/>
              <a:gd name="connsiteX30" fmla="*/ 1638370 w 5362575"/>
              <a:gd name="connsiteY30" fmla="*/ 1169703 h 6858000"/>
              <a:gd name="connsiteX31" fmla="*/ 1611628 w 5362575"/>
              <a:gd name="connsiteY31" fmla="*/ 1204889 h 6858000"/>
              <a:gd name="connsiteX32" fmla="*/ 1584887 w 5362575"/>
              <a:gd name="connsiteY32" fmla="*/ 1240075 h 6858000"/>
              <a:gd name="connsiteX33" fmla="*/ 1558145 w 5362575"/>
              <a:gd name="connsiteY33" fmla="*/ 1273854 h 6858000"/>
              <a:gd name="connsiteX34" fmla="*/ 1529996 w 5362575"/>
              <a:gd name="connsiteY34" fmla="*/ 1306225 h 6858000"/>
              <a:gd name="connsiteX35" fmla="*/ 1497625 w 5362575"/>
              <a:gd name="connsiteY35" fmla="*/ 1334374 h 6858000"/>
              <a:gd name="connsiteX36" fmla="*/ 1466661 w 5362575"/>
              <a:gd name="connsiteY36" fmla="*/ 1359708 h 6858000"/>
              <a:gd name="connsiteX37" fmla="*/ 1431475 w 5362575"/>
              <a:gd name="connsiteY37" fmla="*/ 1379412 h 6858000"/>
              <a:gd name="connsiteX38" fmla="*/ 1393474 w 5362575"/>
              <a:gd name="connsiteY38" fmla="*/ 1396302 h 6858000"/>
              <a:gd name="connsiteX39" fmla="*/ 1352658 w 5362575"/>
              <a:gd name="connsiteY39" fmla="*/ 1410376 h 6858000"/>
              <a:gd name="connsiteX40" fmla="*/ 1310435 w 5362575"/>
              <a:gd name="connsiteY40" fmla="*/ 1423043 h 6858000"/>
              <a:gd name="connsiteX41" fmla="*/ 1268212 w 5362575"/>
              <a:gd name="connsiteY41" fmla="*/ 1434303 h 6858000"/>
              <a:gd name="connsiteX42" fmla="*/ 1224581 w 5362575"/>
              <a:gd name="connsiteY42" fmla="*/ 1445562 h 6858000"/>
              <a:gd name="connsiteX43" fmla="*/ 1183765 w 5362575"/>
              <a:gd name="connsiteY43" fmla="*/ 1458229 h 6858000"/>
              <a:gd name="connsiteX44" fmla="*/ 1142949 w 5362575"/>
              <a:gd name="connsiteY44" fmla="*/ 1472304 h 6858000"/>
              <a:gd name="connsiteX45" fmla="*/ 1104948 w 5362575"/>
              <a:gd name="connsiteY45" fmla="*/ 1489193 h 6858000"/>
              <a:gd name="connsiteX46" fmla="*/ 1071169 w 5362575"/>
              <a:gd name="connsiteY46" fmla="*/ 1510305 h 6858000"/>
              <a:gd name="connsiteX47" fmla="*/ 1040205 w 5362575"/>
              <a:gd name="connsiteY47" fmla="*/ 1535639 h 6858000"/>
              <a:gd name="connsiteX48" fmla="*/ 1014871 w 5362575"/>
              <a:gd name="connsiteY48" fmla="*/ 1566603 h 6858000"/>
              <a:gd name="connsiteX49" fmla="*/ 993760 w 5362575"/>
              <a:gd name="connsiteY49" fmla="*/ 1600381 h 6858000"/>
              <a:gd name="connsiteX50" fmla="*/ 976870 w 5362575"/>
              <a:gd name="connsiteY50" fmla="*/ 1638382 h 6858000"/>
              <a:gd name="connsiteX51" fmla="*/ 962796 w 5362575"/>
              <a:gd name="connsiteY51" fmla="*/ 1679198 h 6858000"/>
              <a:gd name="connsiteX52" fmla="*/ 950129 w 5362575"/>
              <a:gd name="connsiteY52" fmla="*/ 1720014 h 6858000"/>
              <a:gd name="connsiteX53" fmla="*/ 938869 w 5362575"/>
              <a:gd name="connsiteY53" fmla="*/ 1763645 h 6858000"/>
              <a:gd name="connsiteX54" fmla="*/ 927610 w 5362575"/>
              <a:gd name="connsiteY54" fmla="*/ 1805868 h 6858000"/>
              <a:gd name="connsiteX55" fmla="*/ 914943 w 5362575"/>
              <a:gd name="connsiteY55" fmla="*/ 1848092 h 6858000"/>
              <a:gd name="connsiteX56" fmla="*/ 900868 w 5362575"/>
              <a:gd name="connsiteY56" fmla="*/ 1888908 h 6858000"/>
              <a:gd name="connsiteX57" fmla="*/ 883979 w 5362575"/>
              <a:gd name="connsiteY57" fmla="*/ 1926909 h 6858000"/>
              <a:gd name="connsiteX58" fmla="*/ 864275 w 5362575"/>
              <a:gd name="connsiteY58" fmla="*/ 1962095 h 6858000"/>
              <a:gd name="connsiteX59" fmla="*/ 838941 w 5362575"/>
              <a:gd name="connsiteY59" fmla="*/ 1993059 h 6858000"/>
              <a:gd name="connsiteX60" fmla="*/ 810792 w 5362575"/>
              <a:gd name="connsiteY60" fmla="*/ 2025430 h 6858000"/>
              <a:gd name="connsiteX61" fmla="*/ 778420 w 5362575"/>
              <a:gd name="connsiteY61" fmla="*/ 2053579 h 6858000"/>
              <a:gd name="connsiteX62" fmla="*/ 743234 w 5362575"/>
              <a:gd name="connsiteY62" fmla="*/ 2080320 h 6858000"/>
              <a:gd name="connsiteX63" fmla="*/ 708048 w 5362575"/>
              <a:gd name="connsiteY63" fmla="*/ 2107062 h 6858000"/>
              <a:gd name="connsiteX64" fmla="*/ 672862 w 5362575"/>
              <a:gd name="connsiteY64" fmla="*/ 2133803 h 6858000"/>
              <a:gd name="connsiteX65" fmla="*/ 639083 w 5362575"/>
              <a:gd name="connsiteY65" fmla="*/ 2160545 h 6858000"/>
              <a:gd name="connsiteX66" fmla="*/ 606712 w 5362575"/>
              <a:gd name="connsiteY66" fmla="*/ 2190101 h 6858000"/>
              <a:gd name="connsiteX67" fmla="*/ 578563 w 5362575"/>
              <a:gd name="connsiteY67" fmla="*/ 2219658 h 6858000"/>
              <a:gd name="connsiteX68" fmla="*/ 554637 w 5362575"/>
              <a:gd name="connsiteY68" fmla="*/ 2253436 h 6858000"/>
              <a:gd name="connsiteX69" fmla="*/ 536340 w 5362575"/>
              <a:gd name="connsiteY69" fmla="*/ 2288622 h 6858000"/>
              <a:gd name="connsiteX70" fmla="*/ 523673 w 5362575"/>
              <a:gd name="connsiteY70" fmla="*/ 2330846 h 6858000"/>
              <a:gd name="connsiteX71" fmla="*/ 518043 w 5362575"/>
              <a:gd name="connsiteY71" fmla="*/ 2374477 h 6858000"/>
              <a:gd name="connsiteX72" fmla="*/ 516635 w 5362575"/>
              <a:gd name="connsiteY72" fmla="*/ 2419515 h 6858000"/>
              <a:gd name="connsiteX73" fmla="*/ 520858 w 5362575"/>
              <a:gd name="connsiteY73" fmla="*/ 2467368 h 6858000"/>
              <a:gd name="connsiteX74" fmla="*/ 526488 w 5362575"/>
              <a:gd name="connsiteY74" fmla="*/ 2515221 h 6858000"/>
              <a:gd name="connsiteX75" fmla="*/ 533525 w 5362575"/>
              <a:gd name="connsiteY75" fmla="*/ 2563074 h 6858000"/>
              <a:gd name="connsiteX76" fmla="*/ 539155 w 5362575"/>
              <a:gd name="connsiteY76" fmla="*/ 2610927 h 6858000"/>
              <a:gd name="connsiteX77" fmla="*/ 541970 w 5362575"/>
              <a:gd name="connsiteY77" fmla="*/ 2658781 h 6858000"/>
              <a:gd name="connsiteX78" fmla="*/ 541970 w 5362575"/>
              <a:gd name="connsiteY78" fmla="*/ 2705226 h 6858000"/>
              <a:gd name="connsiteX79" fmla="*/ 536340 w 5362575"/>
              <a:gd name="connsiteY79" fmla="*/ 2748857 h 6858000"/>
              <a:gd name="connsiteX80" fmla="*/ 525080 w 5362575"/>
              <a:gd name="connsiteY80" fmla="*/ 2792488 h 6858000"/>
              <a:gd name="connsiteX81" fmla="*/ 508191 w 5362575"/>
              <a:gd name="connsiteY81" fmla="*/ 2833304 h 6858000"/>
              <a:gd name="connsiteX82" fmla="*/ 487079 w 5362575"/>
              <a:gd name="connsiteY82" fmla="*/ 2875527 h 6858000"/>
              <a:gd name="connsiteX83" fmla="*/ 463153 w 5362575"/>
              <a:gd name="connsiteY83" fmla="*/ 2917751 h 6858000"/>
              <a:gd name="connsiteX84" fmla="*/ 437819 w 5362575"/>
              <a:gd name="connsiteY84" fmla="*/ 2959974 h 6858000"/>
              <a:gd name="connsiteX85" fmla="*/ 413892 w 5362575"/>
              <a:gd name="connsiteY85" fmla="*/ 3000790 h 6858000"/>
              <a:gd name="connsiteX86" fmla="*/ 392780 w 5362575"/>
              <a:gd name="connsiteY86" fmla="*/ 3044421 h 6858000"/>
              <a:gd name="connsiteX87" fmla="*/ 375891 w 5362575"/>
              <a:gd name="connsiteY87" fmla="*/ 3086644 h 6858000"/>
              <a:gd name="connsiteX88" fmla="*/ 364631 w 5362575"/>
              <a:gd name="connsiteY88" fmla="*/ 3130275 h 6858000"/>
              <a:gd name="connsiteX89" fmla="*/ 360409 w 5362575"/>
              <a:gd name="connsiteY89" fmla="*/ 3175313 h 6858000"/>
              <a:gd name="connsiteX90" fmla="*/ 364631 w 5362575"/>
              <a:gd name="connsiteY90" fmla="*/ 3220351 h 6858000"/>
              <a:gd name="connsiteX91" fmla="*/ 375891 w 5362575"/>
              <a:gd name="connsiteY91" fmla="*/ 3263982 h 6858000"/>
              <a:gd name="connsiteX92" fmla="*/ 392780 w 5362575"/>
              <a:gd name="connsiteY92" fmla="*/ 3306206 h 6858000"/>
              <a:gd name="connsiteX93" fmla="*/ 413892 w 5362575"/>
              <a:gd name="connsiteY93" fmla="*/ 3349836 h 6858000"/>
              <a:gd name="connsiteX94" fmla="*/ 437819 w 5362575"/>
              <a:gd name="connsiteY94" fmla="*/ 3390652 h 6858000"/>
              <a:gd name="connsiteX95" fmla="*/ 463153 w 5362575"/>
              <a:gd name="connsiteY95" fmla="*/ 3432876 h 6858000"/>
              <a:gd name="connsiteX96" fmla="*/ 487079 w 5362575"/>
              <a:gd name="connsiteY96" fmla="*/ 3475099 h 6858000"/>
              <a:gd name="connsiteX97" fmla="*/ 508191 w 5362575"/>
              <a:gd name="connsiteY97" fmla="*/ 3517322 h 6858000"/>
              <a:gd name="connsiteX98" fmla="*/ 525080 w 5362575"/>
              <a:gd name="connsiteY98" fmla="*/ 3558138 h 6858000"/>
              <a:gd name="connsiteX99" fmla="*/ 536340 w 5362575"/>
              <a:gd name="connsiteY99" fmla="*/ 3601769 h 6858000"/>
              <a:gd name="connsiteX100" fmla="*/ 541970 w 5362575"/>
              <a:gd name="connsiteY100" fmla="*/ 3645400 h 6858000"/>
              <a:gd name="connsiteX101" fmla="*/ 541970 w 5362575"/>
              <a:gd name="connsiteY101" fmla="*/ 3691846 h 6858000"/>
              <a:gd name="connsiteX102" fmla="*/ 539155 w 5362575"/>
              <a:gd name="connsiteY102" fmla="*/ 3739699 h 6858000"/>
              <a:gd name="connsiteX103" fmla="*/ 533525 w 5362575"/>
              <a:gd name="connsiteY103" fmla="*/ 3787552 h 6858000"/>
              <a:gd name="connsiteX104" fmla="*/ 526488 w 5362575"/>
              <a:gd name="connsiteY104" fmla="*/ 3835405 h 6858000"/>
              <a:gd name="connsiteX105" fmla="*/ 520858 w 5362575"/>
              <a:gd name="connsiteY105" fmla="*/ 3883258 h 6858000"/>
              <a:gd name="connsiteX106" fmla="*/ 516635 w 5362575"/>
              <a:gd name="connsiteY106" fmla="*/ 3931111 h 6858000"/>
              <a:gd name="connsiteX107" fmla="*/ 518043 w 5362575"/>
              <a:gd name="connsiteY107" fmla="*/ 3976150 h 6858000"/>
              <a:gd name="connsiteX108" fmla="*/ 523673 w 5362575"/>
              <a:gd name="connsiteY108" fmla="*/ 4019781 h 6858000"/>
              <a:gd name="connsiteX109" fmla="*/ 536340 w 5362575"/>
              <a:gd name="connsiteY109" fmla="*/ 4062004 h 6858000"/>
              <a:gd name="connsiteX110" fmla="*/ 554637 w 5362575"/>
              <a:gd name="connsiteY110" fmla="*/ 4097190 h 6858000"/>
              <a:gd name="connsiteX111" fmla="*/ 578563 w 5362575"/>
              <a:gd name="connsiteY111" fmla="*/ 4130969 h 6858000"/>
              <a:gd name="connsiteX112" fmla="*/ 606712 w 5362575"/>
              <a:gd name="connsiteY112" fmla="*/ 4160525 h 6858000"/>
              <a:gd name="connsiteX113" fmla="*/ 639083 w 5362575"/>
              <a:gd name="connsiteY113" fmla="*/ 4190081 h 6858000"/>
              <a:gd name="connsiteX114" fmla="*/ 672862 w 5362575"/>
              <a:gd name="connsiteY114" fmla="*/ 4216823 h 6858000"/>
              <a:gd name="connsiteX115" fmla="*/ 708048 w 5362575"/>
              <a:gd name="connsiteY115" fmla="*/ 4243564 h 6858000"/>
              <a:gd name="connsiteX116" fmla="*/ 743234 w 5362575"/>
              <a:gd name="connsiteY116" fmla="*/ 4270306 h 6858000"/>
              <a:gd name="connsiteX117" fmla="*/ 778420 w 5362575"/>
              <a:gd name="connsiteY117" fmla="*/ 4297047 h 6858000"/>
              <a:gd name="connsiteX118" fmla="*/ 810792 w 5362575"/>
              <a:gd name="connsiteY118" fmla="*/ 4325196 h 6858000"/>
              <a:gd name="connsiteX119" fmla="*/ 838941 w 5362575"/>
              <a:gd name="connsiteY119" fmla="*/ 4357567 h 6858000"/>
              <a:gd name="connsiteX120" fmla="*/ 864275 w 5362575"/>
              <a:gd name="connsiteY120" fmla="*/ 4388531 h 6858000"/>
              <a:gd name="connsiteX121" fmla="*/ 883979 w 5362575"/>
              <a:gd name="connsiteY121" fmla="*/ 4423717 h 6858000"/>
              <a:gd name="connsiteX122" fmla="*/ 900868 w 5362575"/>
              <a:gd name="connsiteY122" fmla="*/ 4461718 h 6858000"/>
              <a:gd name="connsiteX123" fmla="*/ 914943 w 5362575"/>
              <a:gd name="connsiteY123" fmla="*/ 4502534 h 6858000"/>
              <a:gd name="connsiteX124" fmla="*/ 927610 w 5362575"/>
              <a:gd name="connsiteY124" fmla="*/ 4544758 h 6858000"/>
              <a:gd name="connsiteX125" fmla="*/ 938869 w 5362575"/>
              <a:gd name="connsiteY125" fmla="*/ 4586981 h 6858000"/>
              <a:gd name="connsiteX126" fmla="*/ 950129 w 5362575"/>
              <a:gd name="connsiteY126" fmla="*/ 4630612 h 6858000"/>
              <a:gd name="connsiteX127" fmla="*/ 962796 w 5362575"/>
              <a:gd name="connsiteY127" fmla="*/ 4671428 h 6858000"/>
              <a:gd name="connsiteX128" fmla="*/ 976870 w 5362575"/>
              <a:gd name="connsiteY128" fmla="*/ 4712244 h 6858000"/>
              <a:gd name="connsiteX129" fmla="*/ 993760 w 5362575"/>
              <a:gd name="connsiteY129" fmla="*/ 4750245 h 6858000"/>
              <a:gd name="connsiteX130" fmla="*/ 1014871 w 5362575"/>
              <a:gd name="connsiteY130" fmla="*/ 4784024 h 6858000"/>
              <a:gd name="connsiteX131" fmla="*/ 1040205 w 5362575"/>
              <a:gd name="connsiteY131" fmla="*/ 4814987 h 6858000"/>
              <a:gd name="connsiteX132" fmla="*/ 1071169 w 5362575"/>
              <a:gd name="connsiteY132" fmla="*/ 4840321 h 6858000"/>
              <a:gd name="connsiteX133" fmla="*/ 1104948 w 5362575"/>
              <a:gd name="connsiteY133" fmla="*/ 4861433 h 6858000"/>
              <a:gd name="connsiteX134" fmla="*/ 1142949 w 5362575"/>
              <a:gd name="connsiteY134" fmla="*/ 4878322 h 6858000"/>
              <a:gd name="connsiteX135" fmla="*/ 1183765 w 5362575"/>
              <a:gd name="connsiteY135" fmla="*/ 4892397 h 6858000"/>
              <a:gd name="connsiteX136" fmla="*/ 1224581 w 5362575"/>
              <a:gd name="connsiteY136" fmla="*/ 4905064 h 6858000"/>
              <a:gd name="connsiteX137" fmla="*/ 1268212 w 5362575"/>
              <a:gd name="connsiteY137" fmla="*/ 4916323 h 6858000"/>
              <a:gd name="connsiteX138" fmla="*/ 1310435 w 5362575"/>
              <a:gd name="connsiteY138" fmla="*/ 4927583 h 6858000"/>
              <a:gd name="connsiteX139" fmla="*/ 1352658 w 5362575"/>
              <a:gd name="connsiteY139" fmla="*/ 4940250 h 6858000"/>
              <a:gd name="connsiteX140" fmla="*/ 1393474 w 5362575"/>
              <a:gd name="connsiteY140" fmla="*/ 4954324 h 6858000"/>
              <a:gd name="connsiteX141" fmla="*/ 1431475 w 5362575"/>
              <a:gd name="connsiteY141" fmla="*/ 4971214 h 6858000"/>
              <a:gd name="connsiteX142" fmla="*/ 1466661 w 5362575"/>
              <a:gd name="connsiteY142" fmla="*/ 4990918 h 6858000"/>
              <a:gd name="connsiteX143" fmla="*/ 1497625 w 5362575"/>
              <a:gd name="connsiteY143" fmla="*/ 5016252 h 6858000"/>
              <a:gd name="connsiteX144" fmla="*/ 1529996 w 5362575"/>
              <a:gd name="connsiteY144" fmla="*/ 5044401 h 6858000"/>
              <a:gd name="connsiteX145" fmla="*/ 1558145 w 5362575"/>
              <a:gd name="connsiteY145" fmla="*/ 5076772 h 6858000"/>
              <a:gd name="connsiteX146" fmla="*/ 1584887 w 5362575"/>
              <a:gd name="connsiteY146" fmla="*/ 5110551 h 6858000"/>
              <a:gd name="connsiteX147" fmla="*/ 1611628 w 5362575"/>
              <a:gd name="connsiteY147" fmla="*/ 5145737 h 6858000"/>
              <a:gd name="connsiteX148" fmla="*/ 1638370 w 5362575"/>
              <a:gd name="connsiteY148" fmla="*/ 5180923 h 6858000"/>
              <a:gd name="connsiteX149" fmla="*/ 1665111 w 5362575"/>
              <a:gd name="connsiteY149" fmla="*/ 5214702 h 6858000"/>
              <a:gd name="connsiteX150" fmla="*/ 1694668 w 5362575"/>
              <a:gd name="connsiteY150" fmla="*/ 5247073 h 6858000"/>
              <a:gd name="connsiteX151" fmla="*/ 1724224 w 5362575"/>
              <a:gd name="connsiteY151" fmla="*/ 5275222 h 6858000"/>
              <a:gd name="connsiteX152" fmla="*/ 1758003 w 5362575"/>
              <a:gd name="connsiteY152" fmla="*/ 5299149 h 6858000"/>
              <a:gd name="connsiteX153" fmla="*/ 1793189 w 5362575"/>
              <a:gd name="connsiteY153" fmla="*/ 5317446 h 6858000"/>
              <a:gd name="connsiteX154" fmla="*/ 1835412 w 5362575"/>
              <a:gd name="connsiteY154" fmla="*/ 5330113 h 6858000"/>
              <a:gd name="connsiteX155" fmla="*/ 1879043 w 5362575"/>
              <a:gd name="connsiteY155" fmla="*/ 5335742 h 6858000"/>
              <a:gd name="connsiteX156" fmla="*/ 1924081 w 5362575"/>
              <a:gd name="connsiteY156" fmla="*/ 5337150 h 6858000"/>
              <a:gd name="connsiteX157" fmla="*/ 1971934 w 5362575"/>
              <a:gd name="connsiteY157" fmla="*/ 5332927 h 6858000"/>
              <a:gd name="connsiteX158" fmla="*/ 2019788 w 5362575"/>
              <a:gd name="connsiteY158" fmla="*/ 5327298 h 6858000"/>
              <a:gd name="connsiteX159" fmla="*/ 2067641 w 5362575"/>
              <a:gd name="connsiteY159" fmla="*/ 5320260 h 6858000"/>
              <a:gd name="connsiteX160" fmla="*/ 2115494 w 5362575"/>
              <a:gd name="connsiteY160" fmla="*/ 5314631 h 6858000"/>
              <a:gd name="connsiteX161" fmla="*/ 2163347 w 5362575"/>
              <a:gd name="connsiteY161" fmla="*/ 5311816 h 6858000"/>
              <a:gd name="connsiteX162" fmla="*/ 2209793 w 5362575"/>
              <a:gd name="connsiteY162" fmla="*/ 5311816 h 6858000"/>
              <a:gd name="connsiteX163" fmla="*/ 2253424 w 5362575"/>
              <a:gd name="connsiteY163" fmla="*/ 5317446 h 6858000"/>
              <a:gd name="connsiteX164" fmla="*/ 2297055 w 5362575"/>
              <a:gd name="connsiteY164" fmla="*/ 5328705 h 6858000"/>
              <a:gd name="connsiteX165" fmla="*/ 2339278 w 5362575"/>
              <a:gd name="connsiteY165" fmla="*/ 5345594 h 6858000"/>
              <a:gd name="connsiteX166" fmla="*/ 2381501 w 5362575"/>
              <a:gd name="connsiteY166" fmla="*/ 5368114 h 6858000"/>
              <a:gd name="connsiteX167" fmla="*/ 2423725 w 5362575"/>
              <a:gd name="connsiteY167" fmla="*/ 5390633 h 6858000"/>
              <a:gd name="connsiteX168" fmla="*/ 2465948 w 5362575"/>
              <a:gd name="connsiteY168" fmla="*/ 5415967 h 6858000"/>
              <a:gd name="connsiteX169" fmla="*/ 2506764 w 5362575"/>
              <a:gd name="connsiteY169" fmla="*/ 5439893 h 6858000"/>
              <a:gd name="connsiteX170" fmla="*/ 2550395 w 5362575"/>
              <a:gd name="connsiteY170" fmla="*/ 5461005 h 6858000"/>
              <a:gd name="connsiteX171" fmla="*/ 2592618 w 5362575"/>
              <a:gd name="connsiteY171" fmla="*/ 5477894 h 6858000"/>
              <a:gd name="connsiteX172" fmla="*/ 2636249 w 5362575"/>
              <a:gd name="connsiteY172" fmla="*/ 5489154 h 6858000"/>
              <a:gd name="connsiteX173" fmla="*/ 2681287 w 5362575"/>
              <a:gd name="connsiteY173" fmla="*/ 5493376 h 6858000"/>
              <a:gd name="connsiteX174" fmla="*/ 2726325 w 5362575"/>
              <a:gd name="connsiteY174" fmla="*/ 5489154 h 6858000"/>
              <a:gd name="connsiteX175" fmla="*/ 2769956 w 5362575"/>
              <a:gd name="connsiteY175" fmla="*/ 5477894 h 6858000"/>
              <a:gd name="connsiteX176" fmla="*/ 2812180 w 5362575"/>
              <a:gd name="connsiteY176" fmla="*/ 5461005 h 6858000"/>
              <a:gd name="connsiteX177" fmla="*/ 2855810 w 5362575"/>
              <a:gd name="connsiteY177" fmla="*/ 5439893 h 6858000"/>
              <a:gd name="connsiteX178" fmla="*/ 2896626 w 5362575"/>
              <a:gd name="connsiteY178" fmla="*/ 5415967 h 6858000"/>
              <a:gd name="connsiteX179" fmla="*/ 2938850 w 5362575"/>
              <a:gd name="connsiteY179" fmla="*/ 5390633 h 6858000"/>
              <a:gd name="connsiteX180" fmla="*/ 2981073 w 5362575"/>
              <a:gd name="connsiteY180" fmla="*/ 5368114 h 6858000"/>
              <a:gd name="connsiteX181" fmla="*/ 3023296 w 5362575"/>
              <a:gd name="connsiteY181" fmla="*/ 5345594 h 6858000"/>
              <a:gd name="connsiteX182" fmla="*/ 3064112 w 5362575"/>
              <a:gd name="connsiteY182" fmla="*/ 5328705 h 6858000"/>
              <a:gd name="connsiteX183" fmla="*/ 3109151 w 5362575"/>
              <a:gd name="connsiteY183" fmla="*/ 5317446 h 6858000"/>
              <a:gd name="connsiteX184" fmla="*/ 3152781 w 5362575"/>
              <a:gd name="connsiteY184" fmla="*/ 5311816 h 6858000"/>
              <a:gd name="connsiteX185" fmla="*/ 3199227 w 5362575"/>
              <a:gd name="connsiteY185" fmla="*/ 5311816 h 6858000"/>
              <a:gd name="connsiteX186" fmla="*/ 3247080 w 5362575"/>
              <a:gd name="connsiteY186" fmla="*/ 5314631 h 6858000"/>
              <a:gd name="connsiteX187" fmla="*/ 3294933 w 5362575"/>
              <a:gd name="connsiteY187" fmla="*/ 5320260 h 6858000"/>
              <a:gd name="connsiteX188" fmla="*/ 3342787 w 5362575"/>
              <a:gd name="connsiteY188" fmla="*/ 5327298 h 6858000"/>
              <a:gd name="connsiteX189" fmla="*/ 3390640 w 5362575"/>
              <a:gd name="connsiteY189" fmla="*/ 5332927 h 6858000"/>
              <a:gd name="connsiteX190" fmla="*/ 3438493 w 5362575"/>
              <a:gd name="connsiteY190" fmla="*/ 5337150 h 6858000"/>
              <a:gd name="connsiteX191" fmla="*/ 3483531 w 5362575"/>
              <a:gd name="connsiteY191" fmla="*/ 5335742 h 6858000"/>
              <a:gd name="connsiteX192" fmla="*/ 3527162 w 5362575"/>
              <a:gd name="connsiteY192" fmla="*/ 5330113 h 6858000"/>
              <a:gd name="connsiteX193" fmla="*/ 3569385 w 5362575"/>
              <a:gd name="connsiteY193" fmla="*/ 5317446 h 6858000"/>
              <a:gd name="connsiteX194" fmla="*/ 3604572 w 5362575"/>
              <a:gd name="connsiteY194" fmla="*/ 5299149 h 6858000"/>
              <a:gd name="connsiteX195" fmla="*/ 3638350 w 5362575"/>
              <a:gd name="connsiteY195" fmla="*/ 5275222 h 6858000"/>
              <a:gd name="connsiteX196" fmla="*/ 3667907 w 5362575"/>
              <a:gd name="connsiteY196" fmla="*/ 5247073 h 6858000"/>
              <a:gd name="connsiteX197" fmla="*/ 3697463 w 5362575"/>
              <a:gd name="connsiteY197" fmla="*/ 5214702 h 6858000"/>
              <a:gd name="connsiteX198" fmla="*/ 3724204 w 5362575"/>
              <a:gd name="connsiteY198" fmla="*/ 5180923 h 6858000"/>
              <a:gd name="connsiteX199" fmla="*/ 3750946 w 5362575"/>
              <a:gd name="connsiteY199" fmla="*/ 5145737 h 6858000"/>
              <a:gd name="connsiteX200" fmla="*/ 3777687 w 5362575"/>
              <a:gd name="connsiteY200" fmla="*/ 5110551 h 6858000"/>
              <a:gd name="connsiteX201" fmla="*/ 3804429 w 5362575"/>
              <a:gd name="connsiteY201" fmla="*/ 5076772 h 6858000"/>
              <a:gd name="connsiteX202" fmla="*/ 3832578 w 5362575"/>
              <a:gd name="connsiteY202" fmla="*/ 5044401 h 6858000"/>
              <a:gd name="connsiteX203" fmla="*/ 3864949 w 5362575"/>
              <a:gd name="connsiteY203" fmla="*/ 5016252 h 6858000"/>
              <a:gd name="connsiteX204" fmla="*/ 3895913 w 5362575"/>
              <a:gd name="connsiteY204" fmla="*/ 4990918 h 6858000"/>
              <a:gd name="connsiteX205" fmla="*/ 3931099 w 5362575"/>
              <a:gd name="connsiteY205" fmla="*/ 4971214 h 6858000"/>
              <a:gd name="connsiteX206" fmla="*/ 3969100 w 5362575"/>
              <a:gd name="connsiteY206" fmla="*/ 4954324 h 6858000"/>
              <a:gd name="connsiteX207" fmla="*/ 4009916 w 5362575"/>
              <a:gd name="connsiteY207" fmla="*/ 4940250 h 6858000"/>
              <a:gd name="connsiteX208" fmla="*/ 4052139 w 5362575"/>
              <a:gd name="connsiteY208" fmla="*/ 4927583 h 6858000"/>
              <a:gd name="connsiteX209" fmla="*/ 4094363 w 5362575"/>
              <a:gd name="connsiteY209" fmla="*/ 4916323 h 6858000"/>
              <a:gd name="connsiteX210" fmla="*/ 4137993 w 5362575"/>
              <a:gd name="connsiteY210" fmla="*/ 4905064 h 6858000"/>
              <a:gd name="connsiteX211" fmla="*/ 4178809 w 5362575"/>
              <a:gd name="connsiteY211" fmla="*/ 4892397 h 6858000"/>
              <a:gd name="connsiteX212" fmla="*/ 4219625 w 5362575"/>
              <a:gd name="connsiteY212" fmla="*/ 4878322 h 6858000"/>
              <a:gd name="connsiteX213" fmla="*/ 4257626 w 5362575"/>
              <a:gd name="connsiteY213" fmla="*/ 4861433 h 6858000"/>
              <a:gd name="connsiteX214" fmla="*/ 4291405 w 5362575"/>
              <a:gd name="connsiteY214" fmla="*/ 4840321 h 6858000"/>
              <a:gd name="connsiteX215" fmla="*/ 4322369 w 5362575"/>
              <a:gd name="connsiteY215" fmla="*/ 4814987 h 6858000"/>
              <a:gd name="connsiteX216" fmla="*/ 4347703 w 5362575"/>
              <a:gd name="connsiteY216" fmla="*/ 4784024 h 6858000"/>
              <a:gd name="connsiteX217" fmla="*/ 4368815 w 5362575"/>
              <a:gd name="connsiteY217" fmla="*/ 4750245 h 6858000"/>
              <a:gd name="connsiteX218" fmla="*/ 4385704 w 5362575"/>
              <a:gd name="connsiteY218" fmla="*/ 4712244 h 6858000"/>
              <a:gd name="connsiteX219" fmla="*/ 4399778 w 5362575"/>
              <a:gd name="connsiteY219" fmla="*/ 4671428 h 6858000"/>
              <a:gd name="connsiteX220" fmla="*/ 4412445 w 5362575"/>
              <a:gd name="connsiteY220" fmla="*/ 4630612 h 6858000"/>
              <a:gd name="connsiteX221" fmla="*/ 4423705 w 5362575"/>
              <a:gd name="connsiteY221" fmla="*/ 4586981 h 6858000"/>
              <a:gd name="connsiteX222" fmla="*/ 4434964 w 5362575"/>
              <a:gd name="connsiteY222" fmla="*/ 4544758 h 6858000"/>
              <a:gd name="connsiteX223" fmla="*/ 4447632 w 5362575"/>
              <a:gd name="connsiteY223" fmla="*/ 4502534 h 6858000"/>
              <a:gd name="connsiteX224" fmla="*/ 4461706 w 5362575"/>
              <a:gd name="connsiteY224" fmla="*/ 4461718 h 6858000"/>
              <a:gd name="connsiteX225" fmla="*/ 4478595 w 5362575"/>
              <a:gd name="connsiteY225" fmla="*/ 4423717 h 6858000"/>
              <a:gd name="connsiteX226" fmla="*/ 4498300 w 5362575"/>
              <a:gd name="connsiteY226" fmla="*/ 4388531 h 6858000"/>
              <a:gd name="connsiteX227" fmla="*/ 4523634 w 5362575"/>
              <a:gd name="connsiteY227" fmla="*/ 4357567 h 6858000"/>
              <a:gd name="connsiteX228" fmla="*/ 4551782 w 5362575"/>
              <a:gd name="connsiteY228" fmla="*/ 4325196 h 6858000"/>
              <a:gd name="connsiteX229" fmla="*/ 4584154 w 5362575"/>
              <a:gd name="connsiteY229" fmla="*/ 4297047 h 6858000"/>
              <a:gd name="connsiteX230" fmla="*/ 4617933 w 5362575"/>
              <a:gd name="connsiteY230" fmla="*/ 4270306 h 6858000"/>
              <a:gd name="connsiteX231" fmla="*/ 4654526 w 5362575"/>
              <a:gd name="connsiteY231" fmla="*/ 4243564 h 6858000"/>
              <a:gd name="connsiteX232" fmla="*/ 4689712 w 5362575"/>
              <a:gd name="connsiteY232" fmla="*/ 4216823 h 6858000"/>
              <a:gd name="connsiteX233" fmla="*/ 4723491 w 5362575"/>
              <a:gd name="connsiteY233" fmla="*/ 4190081 h 6858000"/>
              <a:gd name="connsiteX234" fmla="*/ 4755862 w 5362575"/>
              <a:gd name="connsiteY234" fmla="*/ 4160525 h 6858000"/>
              <a:gd name="connsiteX235" fmla="*/ 4784011 w 5362575"/>
              <a:gd name="connsiteY235" fmla="*/ 4130969 h 6858000"/>
              <a:gd name="connsiteX236" fmla="*/ 4807938 w 5362575"/>
              <a:gd name="connsiteY236" fmla="*/ 4097190 h 6858000"/>
              <a:gd name="connsiteX237" fmla="*/ 4826235 w 5362575"/>
              <a:gd name="connsiteY237" fmla="*/ 4062004 h 6858000"/>
              <a:gd name="connsiteX238" fmla="*/ 4838902 w 5362575"/>
              <a:gd name="connsiteY238" fmla="*/ 4019781 h 6858000"/>
              <a:gd name="connsiteX239" fmla="*/ 4844531 w 5362575"/>
              <a:gd name="connsiteY239" fmla="*/ 3976150 h 6858000"/>
              <a:gd name="connsiteX240" fmla="*/ 4845939 w 5362575"/>
              <a:gd name="connsiteY240" fmla="*/ 3931111 h 6858000"/>
              <a:gd name="connsiteX241" fmla="*/ 4841716 w 5362575"/>
              <a:gd name="connsiteY241" fmla="*/ 3883258 h 6858000"/>
              <a:gd name="connsiteX242" fmla="*/ 4836087 w 5362575"/>
              <a:gd name="connsiteY242" fmla="*/ 3835405 h 6858000"/>
              <a:gd name="connsiteX243" fmla="*/ 4829049 w 5362575"/>
              <a:gd name="connsiteY243" fmla="*/ 3787552 h 6858000"/>
              <a:gd name="connsiteX244" fmla="*/ 4823420 w 5362575"/>
              <a:gd name="connsiteY244" fmla="*/ 3739699 h 6858000"/>
              <a:gd name="connsiteX245" fmla="*/ 4820605 w 5362575"/>
              <a:gd name="connsiteY245" fmla="*/ 3691846 h 6858000"/>
              <a:gd name="connsiteX246" fmla="*/ 4820605 w 5362575"/>
              <a:gd name="connsiteY246" fmla="*/ 3645400 h 6858000"/>
              <a:gd name="connsiteX247" fmla="*/ 4826235 w 5362575"/>
              <a:gd name="connsiteY247" fmla="*/ 3601769 h 6858000"/>
              <a:gd name="connsiteX248" fmla="*/ 4837494 w 5362575"/>
              <a:gd name="connsiteY248" fmla="*/ 3558138 h 6858000"/>
              <a:gd name="connsiteX249" fmla="*/ 4854383 w 5362575"/>
              <a:gd name="connsiteY249" fmla="*/ 3517322 h 6858000"/>
              <a:gd name="connsiteX250" fmla="*/ 4876903 w 5362575"/>
              <a:gd name="connsiteY250" fmla="*/ 3475099 h 6858000"/>
              <a:gd name="connsiteX251" fmla="*/ 4899422 w 5362575"/>
              <a:gd name="connsiteY251" fmla="*/ 3432876 h 6858000"/>
              <a:gd name="connsiteX252" fmla="*/ 4924756 w 5362575"/>
              <a:gd name="connsiteY252" fmla="*/ 3390652 h 6858000"/>
              <a:gd name="connsiteX253" fmla="*/ 4948682 w 5362575"/>
              <a:gd name="connsiteY253" fmla="*/ 3349836 h 6858000"/>
              <a:gd name="connsiteX254" fmla="*/ 4969794 w 5362575"/>
              <a:gd name="connsiteY254" fmla="*/ 3306206 h 6858000"/>
              <a:gd name="connsiteX255" fmla="*/ 4986683 w 5362575"/>
              <a:gd name="connsiteY255" fmla="*/ 3263982 h 6858000"/>
              <a:gd name="connsiteX256" fmla="*/ 4997943 w 5362575"/>
              <a:gd name="connsiteY256" fmla="*/ 3220351 h 6858000"/>
              <a:gd name="connsiteX257" fmla="*/ 5002165 w 5362575"/>
              <a:gd name="connsiteY257" fmla="*/ 3175313 h 6858000"/>
              <a:gd name="connsiteX258" fmla="*/ 4997943 w 5362575"/>
              <a:gd name="connsiteY258" fmla="*/ 3130275 h 6858000"/>
              <a:gd name="connsiteX259" fmla="*/ 4986683 w 5362575"/>
              <a:gd name="connsiteY259" fmla="*/ 3086644 h 6858000"/>
              <a:gd name="connsiteX260" fmla="*/ 4969794 w 5362575"/>
              <a:gd name="connsiteY260" fmla="*/ 3044421 h 6858000"/>
              <a:gd name="connsiteX261" fmla="*/ 4948682 w 5362575"/>
              <a:gd name="connsiteY261" fmla="*/ 3000790 h 6858000"/>
              <a:gd name="connsiteX262" fmla="*/ 4924756 w 5362575"/>
              <a:gd name="connsiteY262" fmla="*/ 2959974 h 6858000"/>
              <a:gd name="connsiteX263" fmla="*/ 4899422 w 5362575"/>
              <a:gd name="connsiteY263" fmla="*/ 2917751 h 6858000"/>
              <a:gd name="connsiteX264" fmla="*/ 4876903 w 5362575"/>
              <a:gd name="connsiteY264" fmla="*/ 2875527 h 6858000"/>
              <a:gd name="connsiteX265" fmla="*/ 4854383 w 5362575"/>
              <a:gd name="connsiteY265" fmla="*/ 2833304 h 6858000"/>
              <a:gd name="connsiteX266" fmla="*/ 4837494 w 5362575"/>
              <a:gd name="connsiteY266" fmla="*/ 2792488 h 6858000"/>
              <a:gd name="connsiteX267" fmla="*/ 4826235 w 5362575"/>
              <a:gd name="connsiteY267" fmla="*/ 2748857 h 6858000"/>
              <a:gd name="connsiteX268" fmla="*/ 4820605 w 5362575"/>
              <a:gd name="connsiteY268" fmla="*/ 2705226 h 6858000"/>
              <a:gd name="connsiteX269" fmla="*/ 4820605 w 5362575"/>
              <a:gd name="connsiteY269" fmla="*/ 2658781 h 6858000"/>
              <a:gd name="connsiteX270" fmla="*/ 4823420 w 5362575"/>
              <a:gd name="connsiteY270" fmla="*/ 2610927 h 6858000"/>
              <a:gd name="connsiteX271" fmla="*/ 4829049 w 5362575"/>
              <a:gd name="connsiteY271" fmla="*/ 2563074 h 6858000"/>
              <a:gd name="connsiteX272" fmla="*/ 4836087 w 5362575"/>
              <a:gd name="connsiteY272" fmla="*/ 2515221 h 6858000"/>
              <a:gd name="connsiteX273" fmla="*/ 4841716 w 5362575"/>
              <a:gd name="connsiteY273" fmla="*/ 2467368 h 6858000"/>
              <a:gd name="connsiteX274" fmla="*/ 4845939 w 5362575"/>
              <a:gd name="connsiteY274" fmla="*/ 2419515 h 6858000"/>
              <a:gd name="connsiteX275" fmla="*/ 4844531 w 5362575"/>
              <a:gd name="connsiteY275" fmla="*/ 2374477 h 6858000"/>
              <a:gd name="connsiteX276" fmla="*/ 4838902 w 5362575"/>
              <a:gd name="connsiteY276" fmla="*/ 2330846 h 6858000"/>
              <a:gd name="connsiteX277" fmla="*/ 4826235 w 5362575"/>
              <a:gd name="connsiteY277" fmla="*/ 2288622 h 6858000"/>
              <a:gd name="connsiteX278" fmla="*/ 4807938 w 5362575"/>
              <a:gd name="connsiteY278" fmla="*/ 2253436 h 6858000"/>
              <a:gd name="connsiteX279" fmla="*/ 4784011 w 5362575"/>
              <a:gd name="connsiteY279" fmla="*/ 2219658 h 6858000"/>
              <a:gd name="connsiteX280" fmla="*/ 4755862 w 5362575"/>
              <a:gd name="connsiteY280" fmla="*/ 2190101 h 6858000"/>
              <a:gd name="connsiteX281" fmla="*/ 4723491 w 5362575"/>
              <a:gd name="connsiteY281" fmla="*/ 2160545 h 6858000"/>
              <a:gd name="connsiteX282" fmla="*/ 4689712 w 5362575"/>
              <a:gd name="connsiteY282" fmla="*/ 2133803 h 6858000"/>
              <a:gd name="connsiteX283" fmla="*/ 4654526 w 5362575"/>
              <a:gd name="connsiteY283" fmla="*/ 2107062 h 6858000"/>
              <a:gd name="connsiteX284" fmla="*/ 4617933 w 5362575"/>
              <a:gd name="connsiteY284" fmla="*/ 2080320 h 6858000"/>
              <a:gd name="connsiteX285" fmla="*/ 4584154 w 5362575"/>
              <a:gd name="connsiteY285" fmla="*/ 2053579 h 6858000"/>
              <a:gd name="connsiteX286" fmla="*/ 4551782 w 5362575"/>
              <a:gd name="connsiteY286" fmla="*/ 2025430 h 6858000"/>
              <a:gd name="connsiteX287" fmla="*/ 4523634 w 5362575"/>
              <a:gd name="connsiteY287" fmla="*/ 1993059 h 6858000"/>
              <a:gd name="connsiteX288" fmla="*/ 4498300 w 5362575"/>
              <a:gd name="connsiteY288" fmla="*/ 1962095 h 6858000"/>
              <a:gd name="connsiteX289" fmla="*/ 4478595 w 5362575"/>
              <a:gd name="connsiteY289" fmla="*/ 1926909 h 6858000"/>
              <a:gd name="connsiteX290" fmla="*/ 4461706 w 5362575"/>
              <a:gd name="connsiteY290" fmla="*/ 1888908 h 6858000"/>
              <a:gd name="connsiteX291" fmla="*/ 4447632 w 5362575"/>
              <a:gd name="connsiteY291" fmla="*/ 1848092 h 6858000"/>
              <a:gd name="connsiteX292" fmla="*/ 4434964 w 5362575"/>
              <a:gd name="connsiteY292" fmla="*/ 1805868 h 6858000"/>
              <a:gd name="connsiteX293" fmla="*/ 4423705 w 5362575"/>
              <a:gd name="connsiteY293" fmla="*/ 1763645 h 6858000"/>
              <a:gd name="connsiteX294" fmla="*/ 4412445 w 5362575"/>
              <a:gd name="connsiteY294" fmla="*/ 1720014 h 6858000"/>
              <a:gd name="connsiteX295" fmla="*/ 4399778 w 5362575"/>
              <a:gd name="connsiteY295" fmla="*/ 1679198 h 6858000"/>
              <a:gd name="connsiteX296" fmla="*/ 4385704 w 5362575"/>
              <a:gd name="connsiteY296" fmla="*/ 1638382 h 6858000"/>
              <a:gd name="connsiteX297" fmla="*/ 4368815 w 5362575"/>
              <a:gd name="connsiteY297" fmla="*/ 1600381 h 6858000"/>
              <a:gd name="connsiteX298" fmla="*/ 4347703 w 5362575"/>
              <a:gd name="connsiteY298" fmla="*/ 1566603 h 6858000"/>
              <a:gd name="connsiteX299" fmla="*/ 4322369 w 5362575"/>
              <a:gd name="connsiteY299" fmla="*/ 1535639 h 6858000"/>
              <a:gd name="connsiteX300" fmla="*/ 4291405 w 5362575"/>
              <a:gd name="connsiteY300" fmla="*/ 1510305 h 6858000"/>
              <a:gd name="connsiteX301" fmla="*/ 4257626 w 5362575"/>
              <a:gd name="connsiteY301" fmla="*/ 1489193 h 6858000"/>
              <a:gd name="connsiteX302" fmla="*/ 4219625 w 5362575"/>
              <a:gd name="connsiteY302" fmla="*/ 1472304 h 6858000"/>
              <a:gd name="connsiteX303" fmla="*/ 4178809 w 5362575"/>
              <a:gd name="connsiteY303" fmla="*/ 1458229 h 6858000"/>
              <a:gd name="connsiteX304" fmla="*/ 4137993 w 5362575"/>
              <a:gd name="connsiteY304" fmla="*/ 1445562 h 6858000"/>
              <a:gd name="connsiteX305" fmla="*/ 4094363 w 5362575"/>
              <a:gd name="connsiteY305" fmla="*/ 1434303 h 6858000"/>
              <a:gd name="connsiteX306" fmla="*/ 4052139 w 5362575"/>
              <a:gd name="connsiteY306" fmla="*/ 1423043 h 6858000"/>
              <a:gd name="connsiteX307" fmla="*/ 4009916 w 5362575"/>
              <a:gd name="connsiteY307" fmla="*/ 1410376 h 6858000"/>
              <a:gd name="connsiteX308" fmla="*/ 3969100 w 5362575"/>
              <a:gd name="connsiteY308" fmla="*/ 1396302 h 6858000"/>
              <a:gd name="connsiteX309" fmla="*/ 3931099 w 5362575"/>
              <a:gd name="connsiteY309" fmla="*/ 1379412 h 6858000"/>
              <a:gd name="connsiteX310" fmla="*/ 3895913 w 5362575"/>
              <a:gd name="connsiteY310" fmla="*/ 1359708 h 6858000"/>
              <a:gd name="connsiteX311" fmla="*/ 3864949 w 5362575"/>
              <a:gd name="connsiteY311" fmla="*/ 1334374 h 6858000"/>
              <a:gd name="connsiteX312" fmla="*/ 3832578 w 5362575"/>
              <a:gd name="connsiteY312" fmla="*/ 1306225 h 6858000"/>
              <a:gd name="connsiteX313" fmla="*/ 3804429 w 5362575"/>
              <a:gd name="connsiteY313" fmla="*/ 1273854 h 6858000"/>
              <a:gd name="connsiteX314" fmla="*/ 3777687 w 5362575"/>
              <a:gd name="connsiteY314" fmla="*/ 1240075 h 6858000"/>
              <a:gd name="connsiteX315" fmla="*/ 3750946 w 5362575"/>
              <a:gd name="connsiteY315" fmla="*/ 1204889 h 6858000"/>
              <a:gd name="connsiteX316" fmla="*/ 3724204 w 5362575"/>
              <a:gd name="connsiteY316" fmla="*/ 1169703 h 6858000"/>
              <a:gd name="connsiteX317" fmla="*/ 3697463 w 5362575"/>
              <a:gd name="connsiteY317" fmla="*/ 1135924 h 6858000"/>
              <a:gd name="connsiteX318" fmla="*/ 3667907 w 5362575"/>
              <a:gd name="connsiteY318" fmla="*/ 1103553 h 6858000"/>
              <a:gd name="connsiteX319" fmla="*/ 3638350 w 5362575"/>
              <a:gd name="connsiteY319" fmla="*/ 1075404 h 6858000"/>
              <a:gd name="connsiteX320" fmla="*/ 3604572 w 5362575"/>
              <a:gd name="connsiteY320" fmla="*/ 1051478 h 6858000"/>
              <a:gd name="connsiteX321" fmla="*/ 3569385 w 5362575"/>
              <a:gd name="connsiteY321" fmla="*/ 1033181 h 6858000"/>
              <a:gd name="connsiteX322" fmla="*/ 3527162 w 5362575"/>
              <a:gd name="connsiteY322" fmla="*/ 1020514 h 6858000"/>
              <a:gd name="connsiteX323" fmla="*/ 3483531 w 5362575"/>
              <a:gd name="connsiteY323" fmla="*/ 1014884 h 6858000"/>
              <a:gd name="connsiteX324" fmla="*/ 3438493 w 5362575"/>
              <a:gd name="connsiteY324" fmla="*/ 1013477 h 6858000"/>
              <a:gd name="connsiteX325" fmla="*/ 3390640 w 5362575"/>
              <a:gd name="connsiteY325" fmla="*/ 1017699 h 6858000"/>
              <a:gd name="connsiteX326" fmla="*/ 3342787 w 5362575"/>
              <a:gd name="connsiteY326" fmla="*/ 1023329 h 6858000"/>
              <a:gd name="connsiteX327" fmla="*/ 3294933 w 5362575"/>
              <a:gd name="connsiteY327" fmla="*/ 1030366 h 6858000"/>
              <a:gd name="connsiteX328" fmla="*/ 3247080 w 5362575"/>
              <a:gd name="connsiteY328" fmla="*/ 1035996 h 6858000"/>
              <a:gd name="connsiteX329" fmla="*/ 3199227 w 5362575"/>
              <a:gd name="connsiteY329" fmla="*/ 1038811 h 6858000"/>
              <a:gd name="connsiteX330" fmla="*/ 3152781 w 5362575"/>
              <a:gd name="connsiteY330" fmla="*/ 1038811 h 6858000"/>
              <a:gd name="connsiteX331" fmla="*/ 3109151 w 5362575"/>
              <a:gd name="connsiteY331" fmla="*/ 1033181 h 6858000"/>
              <a:gd name="connsiteX332" fmla="*/ 3064112 w 5362575"/>
              <a:gd name="connsiteY332" fmla="*/ 1021921 h 6858000"/>
              <a:gd name="connsiteX333" fmla="*/ 3023296 w 5362575"/>
              <a:gd name="connsiteY333" fmla="*/ 1005032 h 6858000"/>
              <a:gd name="connsiteX334" fmla="*/ 2981073 w 5362575"/>
              <a:gd name="connsiteY334" fmla="*/ 982513 h 6858000"/>
              <a:gd name="connsiteX335" fmla="*/ 2938850 w 5362575"/>
              <a:gd name="connsiteY335" fmla="*/ 959994 h 6858000"/>
              <a:gd name="connsiteX336" fmla="*/ 2896626 w 5362575"/>
              <a:gd name="connsiteY336" fmla="*/ 934660 h 6858000"/>
              <a:gd name="connsiteX337" fmla="*/ 2855810 w 5362575"/>
              <a:gd name="connsiteY337" fmla="*/ 910733 h 6858000"/>
              <a:gd name="connsiteX338" fmla="*/ 2812180 w 5362575"/>
              <a:gd name="connsiteY338" fmla="*/ 889621 h 6858000"/>
              <a:gd name="connsiteX339" fmla="*/ 2769956 w 5362575"/>
              <a:gd name="connsiteY339" fmla="*/ 872732 h 6858000"/>
              <a:gd name="connsiteX340" fmla="*/ 2726325 w 5362575"/>
              <a:gd name="connsiteY340" fmla="*/ 861472 h 6858000"/>
              <a:gd name="connsiteX341" fmla="*/ 2681287 w 5362575"/>
              <a:gd name="connsiteY341" fmla="*/ 85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5362575" h="6858000">
                <a:moveTo>
                  <a:pt x="0" y="0"/>
                </a:moveTo>
                <a:lnTo>
                  <a:pt x="5362575" y="0"/>
                </a:lnTo>
                <a:lnTo>
                  <a:pt x="5362575" y="6858000"/>
                </a:lnTo>
                <a:lnTo>
                  <a:pt x="0" y="6858000"/>
                </a:lnTo>
                <a:lnTo>
                  <a:pt x="0" y="0"/>
                </a:lnTo>
                <a:close/>
                <a:moveTo>
                  <a:pt x="2681287" y="857250"/>
                </a:moveTo>
                <a:lnTo>
                  <a:pt x="2636249" y="861472"/>
                </a:lnTo>
                <a:lnTo>
                  <a:pt x="2592618" y="872732"/>
                </a:lnTo>
                <a:lnTo>
                  <a:pt x="2550395" y="889621"/>
                </a:lnTo>
                <a:lnTo>
                  <a:pt x="2506764" y="910733"/>
                </a:lnTo>
                <a:lnTo>
                  <a:pt x="2465948" y="934660"/>
                </a:lnTo>
                <a:lnTo>
                  <a:pt x="2423725" y="959994"/>
                </a:lnTo>
                <a:lnTo>
                  <a:pt x="2381501" y="982513"/>
                </a:lnTo>
                <a:lnTo>
                  <a:pt x="2339278" y="1005032"/>
                </a:lnTo>
                <a:lnTo>
                  <a:pt x="2297055" y="1021921"/>
                </a:lnTo>
                <a:lnTo>
                  <a:pt x="2253424" y="1033181"/>
                </a:lnTo>
                <a:lnTo>
                  <a:pt x="2209793" y="1038811"/>
                </a:lnTo>
                <a:lnTo>
                  <a:pt x="2163347" y="1038811"/>
                </a:lnTo>
                <a:lnTo>
                  <a:pt x="2115494" y="1035996"/>
                </a:lnTo>
                <a:lnTo>
                  <a:pt x="2067641" y="1030366"/>
                </a:lnTo>
                <a:lnTo>
                  <a:pt x="2019788" y="1023329"/>
                </a:lnTo>
                <a:lnTo>
                  <a:pt x="1971934" y="1017699"/>
                </a:lnTo>
                <a:lnTo>
                  <a:pt x="1924081" y="1013477"/>
                </a:lnTo>
                <a:lnTo>
                  <a:pt x="1879043" y="1014884"/>
                </a:lnTo>
                <a:lnTo>
                  <a:pt x="1835412" y="1020514"/>
                </a:lnTo>
                <a:lnTo>
                  <a:pt x="1793189" y="1033181"/>
                </a:lnTo>
                <a:lnTo>
                  <a:pt x="1758003" y="1051478"/>
                </a:lnTo>
                <a:lnTo>
                  <a:pt x="1724224" y="1075404"/>
                </a:lnTo>
                <a:lnTo>
                  <a:pt x="1694668" y="1103553"/>
                </a:lnTo>
                <a:lnTo>
                  <a:pt x="1665111" y="1135924"/>
                </a:lnTo>
                <a:lnTo>
                  <a:pt x="1638370" y="1169703"/>
                </a:lnTo>
                <a:lnTo>
                  <a:pt x="1611628" y="1204889"/>
                </a:lnTo>
                <a:lnTo>
                  <a:pt x="1584887" y="1240075"/>
                </a:lnTo>
                <a:lnTo>
                  <a:pt x="1558145" y="1273854"/>
                </a:lnTo>
                <a:lnTo>
                  <a:pt x="1529996" y="1306225"/>
                </a:lnTo>
                <a:lnTo>
                  <a:pt x="1497625" y="1334374"/>
                </a:lnTo>
                <a:lnTo>
                  <a:pt x="1466661" y="1359708"/>
                </a:lnTo>
                <a:lnTo>
                  <a:pt x="1431475" y="1379412"/>
                </a:lnTo>
                <a:lnTo>
                  <a:pt x="1393474" y="1396302"/>
                </a:lnTo>
                <a:lnTo>
                  <a:pt x="1352658" y="1410376"/>
                </a:lnTo>
                <a:lnTo>
                  <a:pt x="1310435" y="1423043"/>
                </a:lnTo>
                <a:lnTo>
                  <a:pt x="1268212" y="1434303"/>
                </a:lnTo>
                <a:lnTo>
                  <a:pt x="1224581" y="1445562"/>
                </a:lnTo>
                <a:lnTo>
                  <a:pt x="1183765" y="1458229"/>
                </a:lnTo>
                <a:lnTo>
                  <a:pt x="1142949" y="1472304"/>
                </a:lnTo>
                <a:lnTo>
                  <a:pt x="1104948" y="1489193"/>
                </a:lnTo>
                <a:lnTo>
                  <a:pt x="1071169" y="1510305"/>
                </a:lnTo>
                <a:lnTo>
                  <a:pt x="1040205" y="1535639"/>
                </a:lnTo>
                <a:lnTo>
                  <a:pt x="1014871" y="1566603"/>
                </a:lnTo>
                <a:lnTo>
                  <a:pt x="993760" y="1600381"/>
                </a:lnTo>
                <a:lnTo>
                  <a:pt x="976870" y="1638382"/>
                </a:lnTo>
                <a:lnTo>
                  <a:pt x="962796" y="1679198"/>
                </a:lnTo>
                <a:lnTo>
                  <a:pt x="950129" y="1720014"/>
                </a:lnTo>
                <a:lnTo>
                  <a:pt x="938869" y="1763645"/>
                </a:lnTo>
                <a:lnTo>
                  <a:pt x="927610" y="1805868"/>
                </a:lnTo>
                <a:lnTo>
                  <a:pt x="914943" y="1848092"/>
                </a:lnTo>
                <a:lnTo>
                  <a:pt x="900868" y="1888908"/>
                </a:lnTo>
                <a:lnTo>
                  <a:pt x="883979" y="1926909"/>
                </a:lnTo>
                <a:lnTo>
                  <a:pt x="864275" y="1962095"/>
                </a:lnTo>
                <a:lnTo>
                  <a:pt x="838941" y="1993059"/>
                </a:lnTo>
                <a:lnTo>
                  <a:pt x="810792" y="2025430"/>
                </a:lnTo>
                <a:lnTo>
                  <a:pt x="778420" y="2053579"/>
                </a:lnTo>
                <a:lnTo>
                  <a:pt x="743234" y="2080320"/>
                </a:lnTo>
                <a:lnTo>
                  <a:pt x="708048" y="2107062"/>
                </a:lnTo>
                <a:lnTo>
                  <a:pt x="672862" y="2133803"/>
                </a:lnTo>
                <a:lnTo>
                  <a:pt x="639083" y="2160545"/>
                </a:lnTo>
                <a:lnTo>
                  <a:pt x="606712" y="2190101"/>
                </a:lnTo>
                <a:lnTo>
                  <a:pt x="578563" y="2219658"/>
                </a:lnTo>
                <a:lnTo>
                  <a:pt x="554637" y="2253436"/>
                </a:lnTo>
                <a:lnTo>
                  <a:pt x="536340" y="2288622"/>
                </a:lnTo>
                <a:lnTo>
                  <a:pt x="523673" y="2330846"/>
                </a:lnTo>
                <a:lnTo>
                  <a:pt x="518043" y="2374477"/>
                </a:lnTo>
                <a:lnTo>
                  <a:pt x="516635" y="2419515"/>
                </a:lnTo>
                <a:lnTo>
                  <a:pt x="520858" y="2467368"/>
                </a:lnTo>
                <a:lnTo>
                  <a:pt x="526488" y="2515221"/>
                </a:lnTo>
                <a:lnTo>
                  <a:pt x="533525" y="2563074"/>
                </a:lnTo>
                <a:lnTo>
                  <a:pt x="539155" y="2610927"/>
                </a:lnTo>
                <a:lnTo>
                  <a:pt x="541970" y="2658781"/>
                </a:lnTo>
                <a:lnTo>
                  <a:pt x="541970" y="2705226"/>
                </a:lnTo>
                <a:lnTo>
                  <a:pt x="536340" y="2748857"/>
                </a:lnTo>
                <a:lnTo>
                  <a:pt x="525080" y="2792488"/>
                </a:lnTo>
                <a:lnTo>
                  <a:pt x="508191" y="2833304"/>
                </a:lnTo>
                <a:lnTo>
                  <a:pt x="487079" y="2875527"/>
                </a:lnTo>
                <a:lnTo>
                  <a:pt x="463153" y="2917751"/>
                </a:lnTo>
                <a:lnTo>
                  <a:pt x="437819" y="2959974"/>
                </a:lnTo>
                <a:lnTo>
                  <a:pt x="413892" y="3000790"/>
                </a:lnTo>
                <a:lnTo>
                  <a:pt x="392780" y="3044421"/>
                </a:lnTo>
                <a:lnTo>
                  <a:pt x="375891" y="3086644"/>
                </a:lnTo>
                <a:lnTo>
                  <a:pt x="364631" y="3130275"/>
                </a:lnTo>
                <a:lnTo>
                  <a:pt x="360409" y="3175313"/>
                </a:lnTo>
                <a:lnTo>
                  <a:pt x="364631" y="3220351"/>
                </a:lnTo>
                <a:lnTo>
                  <a:pt x="375891" y="3263982"/>
                </a:lnTo>
                <a:lnTo>
                  <a:pt x="392780" y="3306206"/>
                </a:lnTo>
                <a:lnTo>
                  <a:pt x="413892" y="3349836"/>
                </a:lnTo>
                <a:lnTo>
                  <a:pt x="437819" y="3390652"/>
                </a:lnTo>
                <a:lnTo>
                  <a:pt x="463153" y="3432876"/>
                </a:lnTo>
                <a:lnTo>
                  <a:pt x="487079" y="3475099"/>
                </a:lnTo>
                <a:lnTo>
                  <a:pt x="508191" y="3517322"/>
                </a:lnTo>
                <a:lnTo>
                  <a:pt x="525080" y="3558138"/>
                </a:lnTo>
                <a:lnTo>
                  <a:pt x="536340" y="3601769"/>
                </a:lnTo>
                <a:lnTo>
                  <a:pt x="541970" y="3645400"/>
                </a:lnTo>
                <a:lnTo>
                  <a:pt x="541970" y="3691846"/>
                </a:lnTo>
                <a:lnTo>
                  <a:pt x="539155" y="3739699"/>
                </a:lnTo>
                <a:lnTo>
                  <a:pt x="533525" y="3787552"/>
                </a:lnTo>
                <a:lnTo>
                  <a:pt x="526488" y="3835405"/>
                </a:lnTo>
                <a:lnTo>
                  <a:pt x="520858" y="3883258"/>
                </a:lnTo>
                <a:lnTo>
                  <a:pt x="516635" y="3931111"/>
                </a:lnTo>
                <a:lnTo>
                  <a:pt x="518043" y="3976150"/>
                </a:lnTo>
                <a:lnTo>
                  <a:pt x="523673" y="4019781"/>
                </a:lnTo>
                <a:lnTo>
                  <a:pt x="536340" y="4062004"/>
                </a:lnTo>
                <a:lnTo>
                  <a:pt x="554637" y="4097190"/>
                </a:lnTo>
                <a:lnTo>
                  <a:pt x="578563" y="4130969"/>
                </a:lnTo>
                <a:lnTo>
                  <a:pt x="606712" y="4160525"/>
                </a:lnTo>
                <a:lnTo>
                  <a:pt x="639083" y="4190081"/>
                </a:lnTo>
                <a:lnTo>
                  <a:pt x="672862" y="4216823"/>
                </a:lnTo>
                <a:lnTo>
                  <a:pt x="708048" y="4243564"/>
                </a:lnTo>
                <a:lnTo>
                  <a:pt x="743234" y="4270306"/>
                </a:lnTo>
                <a:lnTo>
                  <a:pt x="778420" y="4297047"/>
                </a:lnTo>
                <a:lnTo>
                  <a:pt x="810792" y="4325196"/>
                </a:lnTo>
                <a:lnTo>
                  <a:pt x="838941" y="4357567"/>
                </a:lnTo>
                <a:lnTo>
                  <a:pt x="864275" y="4388531"/>
                </a:lnTo>
                <a:lnTo>
                  <a:pt x="883979" y="4423717"/>
                </a:lnTo>
                <a:lnTo>
                  <a:pt x="900868" y="4461718"/>
                </a:lnTo>
                <a:lnTo>
                  <a:pt x="914943" y="4502534"/>
                </a:lnTo>
                <a:lnTo>
                  <a:pt x="927610" y="4544758"/>
                </a:lnTo>
                <a:lnTo>
                  <a:pt x="938869" y="4586981"/>
                </a:lnTo>
                <a:lnTo>
                  <a:pt x="950129" y="4630612"/>
                </a:lnTo>
                <a:lnTo>
                  <a:pt x="962796" y="4671428"/>
                </a:lnTo>
                <a:lnTo>
                  <a:pt x="976870" y="4712244"/>
                </a:lnTo>
                <a:lnTo>
                  <a:pt x="993760" y="4750245"/>
                </a:lnTo>
                <a:lnTo>
                  <a:pt x="1014871" y="4784024"/>
                </a:lnTo>
                <a:lnTo>
                  <a:pt x="1040205" y="4814987"/>
                </a:lnTo>
                <a:lnTo>
                  <a:pt x="1071169" y="4840321"/>
                </a:lnTo>
                <a:lnTo>
                  <a:pt x="1104948" y="4861433"/>
                </a:lnTo>
                <a:lnTo>
                  <a:pt x="1142949" y="4878322"/>
                </a:lnTo>
                <a:lnTo>
                  <a:pt x="1183765" y="4892397"/>
                </a:lnTo>
                <a:lnTo>
                  <a:pt x="1224581" y="4905064"/>
                </a:lnTo>
                <a:lnTo>
                  <a:pt x="1268212" y="4916323"/>
                </a:lnTo>
                <a:lnTo>
                  <a:pt x="1310435" y="4927583"/>
                </a:lnTo>
                <a:lnTo>
                  <a:pt x="1352658" y="4940250"/>
                </a:lnTo>
                <a:lnTo>
                  <a:pt x="1393474" y="4954324"/>
                </a:lnTo>
                <a:lnTo>
                  <a:pt x="1431475" y="4971214"/>
                </a:lnTo>
                <a:lnTo>
                  <a:pt x="1466661" y="4990918"/>
                </a:lnTo>
                <a:lnTo>
                  <a:pt x="1497625" y="5016252"/>
                </a:lnTo>
                <a:lnTo>
                  <a:pt x="1529996" y="5044401"/>
                </a:lnTo>
                <a:lnTo>
                  <a:pt x="1558145" y="5076772"/>
                </a:lnTo>
                <a:lnTo>
                  <a:pt x="1584887" y="5110551"/>
                </a:lnTo>
                <a:lnTo>
                  <a:pt x="1611628" y="5145737"/>
                </a:lnTo>
                <a:lnTo>
                  <a:pt x="1638370" y="5180923"/>
                </a:lnTo>
                <a:lnTo>
                  <a:pt x="1665111" y="5214702"/>
                </a:lnTo>
                <a:lnTo>
                  <a:pt x="1694668" y="5247073"/>
                </a:lnTo>
                <a:lnTo>
                  <a:pt x="1724224" y="5275222"/>
                </a:lnTo>
                <a:lnTo>
                  <a:pt x="1758003" y="5299149"/>
                </a:lnTo>
                <a:lnTo>
                  <a:pt x="1793189" y="5317446"/>
                </a:lnTo>
                <a:lnTo>
                  <a:pt x="1835412" y="5330113"/>
                </a:lnTo>
                <a:lnTo>
                  <a:pt x="1879043" y="5335742"/>
                </a:lnTo>
                <a:lnTo>
                  <a:pt x="1924081" y="5337150"/>
                </a:lnTo>
                <a:lnTo>
                  <a:pt x="1971934" y="5332927"/>
                </a:lnTo>
                <a:lnTo>
                  <a:pt x="2019788" y="5327298"/>
                </a:lnTo>
                <a:lnTo>
                  <a:pt x="2067641" y="5320260"/>
                </a:lnTo>
                <a:lnTo>
                  <a:pt x="2115494" y="5314631"/>
                </a:lnTo>
                <a:lnTo>
                  <a:pt x="2163347" y="5311816"/>
                </a:lnTo>
                <a:lnTo>
                  <a:pt x="2209793" y="5311816"/>
                </a:lnTo>
                <a:lnTo>
                  <a:pt x="2253424" y="5317446"/>
                </a:lnTo>
                <a:lnTo>
                  <a:pt x="2297055" y="5328705"/>
                </a:lnTo>
                <a:lnTo>
                  <a:pt x="2339278" y="5345594"/>
                </a:lnTo>
                <a:lnTo>
                  <a:pt x="2381501" y="5368114"/>
                </a:lnTo>
                <a:lnTo>
                  <a:pt x="2423725" y="5390633"/>
                </a:lnTo>
                <a:lnTo>
                  <a:pt x="2465948" y="5415967"/>
                </a:lnTo>
                <a:lnTo>
                  <a:pt x="2506764" y="5439893"/>
                </a:lnTo>
                <a:lnTo>
                  <a:pt x="2550395" y="5461005"/>
                </a:lnTo>
                <a:lnTo>
                  <a:pt x="2592618" y="5477894"/>
                </a:lnTo>
                <a:lnTo>
                  <a:pt x="2636249" y="5489154"/>
                </a:lnTo>
                <a:lnTo>
                  <a:pt x="2681287" y="5493376"/>
                </a:lnTo>
                <a:lnTo>
                  <a:pt x="2726325" y="5489154"/>
                </a:lnTo>
                <a:lnTo>
                  <a:pt x="2769956" y="5477894"/>
                </a:lnTo>
                <a:lnTo>
                  <a:pt x="2812180" y="5461005"/>
                </a:lnTo>
                <a:lnTo>
                  <a:pt x="2855810" y="5439893"/>
                </a:lnTo>
                <a:lnTo>
                  <a:pt x="2896626" y="5415967"/>
                </a:lnTo>
                <a:lnTo>
                  <a:pt x="2938850" y="5390633"/>
                </a:lnTo>
                <a:lnTo>
                  <a:pt x="2981073" y="5368114"/>
                </a:lnTo>
                <a:lnTo>
                  <a:pt x="3023296" y="5345594"/>
                </a:lnTo>
                <a:lnTo>
                  <a:pt x="3064112" y="5328705"/>
                </a:lnTo>
                <a:lnTo>
                  <a:pt x="3109151" y="5317446"/>
                </a:lnTo>
                <a:lnTo>
                  <a:pt x="3152781" y="5311816"/>
                </a:lnTo>
                <a:lnTo>
                  <a:pt x="3199227" y="5311816"/>
                </a:lnTo>
                <a:lnTo>
                  <a:pt x="3247080" y="5314631"/>
                </a:lnTo>
                <a:lnTo>
                  <a:pt x="3294933" y="5320260"/>
                </a:lnTo>
                <a:lnTo>
                  <a:pt x="3342787" y="5327298"/>
                </a:lnTo>
                <a:lnTo>
                  <a:pt x="3390640" y="5332927"/>
                </a:lnTo>
                <a:lnTo>
                  <a:pt x="3438493" y="5337150"/>
                </a:lnTo>
                <a:lnTo>
                  <a:pt x="3483531" y="5335742"/>
                </a:lnTo>
                <a:lnTo>
                  <a:pt x="3527162" y="5330113"/>
                </a:lnTo>
                <a:lnTo>
                  <a:pt x="3569385" y="5317446"/>
                </a:lnTo>
                <a:lnTo>
                  <a:pt x="3604572" y="5299149"/>
                </a:lnTo>
                <a:lnTo>
                  <a:pt x="3638350" y="5275222"/>
                </a:lnTo>
                <a:lnTo>
                  <a:pt x="3667907" y="5247073"/>
                </a:lnTo>
                <a:lnTo>
                  <a:pt x="3697463" y="5214702"/>
                </a:lnTo>
                <a:lnTo>
                  <a:pt x="3724204" y="5180923"/>
                </a:lnTo>
                <a:lnTo>
                  <a:pt x="3750946" y="5145737"/>
                </a:lnTo>
                <a:lnTo>
                  <a:pt x="3777687" y="5110551"/>
                </a:lnTo>
                <a:lnTo>
                  <a:pt x="3804429" y="5076772"/>
                </a:lnTo>
                <a:lnTo>
                  <a:pt x="3832578" y="5044401"/>
                </a:lnTo>
                <a:lnTo>
                  <a:pt x="3864949" y="5016252"/>
                </a:lnTo>
                <a:lnTo>
                  <a:pt x="3895913" y="4990918"/>
                </a:lnTo>
                <a:lnTo>
                  <a:pt x="3931099" y="4971214"/>
                </a:lnTo>
                <a:lnTo>
                  <a:pt x="3969100" y="4954324"/>
                </a:lnTo>
                <a:lnTo>
                  <a:pt x="4009916" y="4940250"/>
                </a:lnTo>
                <a:lnTo>
                  <a:pt x="4052139" y="4927583"/>
                </a:lnTo>
                <a:lnTo>
                  <a:pt x="4094363" y="4916323"/>
                </a:lnTo>
                <a:lnTo>
                  <a:pt x="4137993" y="4905064"/>
                </a:lnTo>
                <a:lnTo>
                  <a:pt x="4178809" y="4892397"/>
                </a:lnTo>
                <a:lnTo>
                  <a:pt x="4219625" y="4878322"/>
                </a:lnTo>
                <a:lnTo>
                  <a:pt x="4257626" y="4861433"/>
                </a:lnTo>
                <a:lnTo>
                  <a:pt x="4291405" y="4840321"/>
                </a:lnTo>
                <a:lnTo>
                  <a:pt x="4322369" y="4814987"/>
                </a:lnTo>
                <a:lnTo>
                  <a:pt x="4347703" y="4784024"/>
                </a:lnTo>
                <a:lnTo>
                  <a:pt x="4368815" y="4750245"/>
                </a:lnTo>
                <a:lnTo>
                  <a:pt x="4385704" y="4712244"/>
                </a:lnTo>
                <a:lnTo>
                  <a:pt x="4399778" y="4671428"/>
                </a:lnTo>
                <a:lnTo>
                  <a:pt x="4412445" y="4630612"/>
                </a:lnTo>
                <a:lnTo>
                  <a:pt x="4423705" y="4586981"/>
                </a:lnTo>
                <a:lnTo>
                  <a:pt x="4434964" y="4544758"/>
                </a:lnTo>
                <a:lnTo>
                  <a:pt x="4447632" y="4502534"/>
                </a:lnTo>
                <a:lnTo>
                  <a:pt x="4461706" y="4461718"/>
                </a:lnTo>
                <a:lnTo>
                  <a:pt x="4478595" y="4423717"/>
                </a:lnTo>
                <a:lnTo>
                  <a:pt x="4498300" y="4388531"/>
                </a:lnTo>
                <a:lnTo>
                  <a:pt x="4523634" y="4357567"/>
                </a:lnTo>
                <a:lnTo>
                  <a:pt x="4551782" y="4325196"/>
                </a:lnTo>
                <a:lnTo>
                  <a:pt x="4584154" y="4297047"/>
                </a:lnTo>
                <a:lnTo>
                  <a:pt x="4617933" y="4270306"/>
                </a:lnTo>
                <a:lnTo>
                  <a:pt x="4654526" y="4243564"/>
                </a:lnTo>
                <a:lnTo>
                  <a:pt x="4689712" y="4216823"/>
                </a:lnTo>
                <a:lnTo>
                  <a:pt x="4723491" y="4190081"/>
                </a:lnTo>
                <a:lnTo>
                  <a:pt x="4755862" y="4160525"/>
                </a:lnTo>
                <a:lnTo>
                  <a:pt x="4784011" y="4130969"/>
                </a:lnTo>
                <a:lnTo>
                  <a:pt x="4807938" y="4097190"/>
                </a:lnTo>
                <a:lnTo>
                  <a:pt x="4826235" y="4062004"/>
                </a:lnTo>
                <a:lnTo>
                  <a:pt x="4838902" y="4019781"/>
                </a:lnTo>
                <a:lnTo>
                  <a:pt x="4844531" y="3976150"/>
                </a:lnTo>
                <a:lnTo>
                  <a:pt x="4845939" y="3931111"/>
                </a:lnTo>
                <a:lnTo>
                  <a:pt x="4841716" y="3883258"/>
                </a:lnTo>
                <a:lnTo>
                  <a:pt x="4836087" y="3835405"/>
                </a:lnTo>
                <a:lnTo>
                  <a:pt x="4829049" y="3787552"/>
                </a:lnTo>
                <a:lnTo>
                  <a:pt x="4823420" y="3739699"/>
                </a:lnTo>
                <a:lnTo>
                  <a:pt x="4820605" y="3691846"/>
                </a:lnTo>
                <a:lnTo>
                  <a:pt x="4820605" y="3645400"/>
                </a:lnTo>
                <a:lnTo>
                  <a:pt x="4826235" y="3601769"/>
                </a:lnTo>
                <a:lnTo>
                  <a:pt x="4837494" y="3558138"/>
                </a:lnTo>
                <a:lnTo>
                  <a:pt x="4854383" y="3517322"/>
                </a:lnTo>
                <a:lnTo>
                  <a:pt x="4876903" y="3475099"/>
                </a:lnTo>
                <a:lnTo>
                  <a:pt x="4899422" y="3432876"/>
                </a:lnTo>
                <a:lnTo>
                  <a:pt x="4924756" y="3390652"/>
                </a:lnTo>
                <a:lnTo>
                  <a:pt x="4948682" y="3349836"/>
                </a:lnTo>
                <a:lnTo>
                  <a:pt x="4969794" y="3306206"/>
                </a:lnTo>
                <a:lnTo>
                  <a:pt x="4986683" y="3263982"/>
                </a:lnTo>
                <a:lnTo>
                  <a:pt x="4997943" y="3220351"/>
                </a:lnTo>
                <a:lnTo>
                  <a:pt x="5002165" y="3175313"/>
                </a:lnTo>
                <a:lnTo>
                  <a:pt x="4997943" y="3130275"/>
                </a:lnTo>
                <a:lnTo>
                  <a:pt x="4986683" y="3086644"/>
                </a:lnTo>
                <a:lnTo>
                  <a:pt x="4969794" y="3044421"/>
                </a:lnTo>
                <a:lnTo>
                  <a:pt x="4948682" y="3000790"/>
                </a:lnTo>
                <a:lnTo>
                  <a:pt x="4924756" y="2959974"/>
                </a:lnTo>
                <a:lnTo>
                  <a:pt x="4899422" y="2917751"/>
                </a:lnTo>
                <a:lnTo>
                  <a:pt x="4876903" y="2875527"/>
                </a:lnTo>
                <a:lnTo>
                  <a:pt x="4854383" y="2833304"/>
                </a:lnTo>
                <a:lnTo>
                  <a:pt x="4837494" y="2792488"/>
                </a:lnTo>
                <a:lnTo>
                  <a:pt x="4826235" y="2748857"/>
                </a:lnTo>
                <a:lnTo>
                  <a:pt x="4820605" y="2705226"/>
                </a:lnTo>
                <a:lnTo>
                  <a:pt x="4820605" y="2658781"/>
                </a:lnTo>
                <a:lnTo>
                  <a:pt x="4823420" y="2610927"/>
                </a:lnTo>
                <a:lnTo>
                  <a:pt x="4829049" y="2563074"/>
                </a:lnTo>
                <a:lnTo>
                  <a:pt x="4836087" y="2515221"/>
                </a:lnTo>
                <a:lnTo>
                  <a:pt x="4841716" y="2467368"/>
                </a:lnTo>
                <a:lnTo>
                  <a:pt x="4845939" y="2419515"/>
                </a:lnTo>
                <a:lnTo>
                  <a:pt x="4844531" y="2374477"/>
                </a:lnTo>
                <a:lnTo>
                  <a:pt x="4838902" y="2330846"/>
                </a:lnTo>
                <a:lnTo>
                  <a:pt x="4826235" y="2288622"/>
                </a:lnTo>
                <a:lnTo>
                  <a:pt x="4807938" y="2253436"/>
                </a:lnTo>
                <a:lnTo>
                  <a:pt x="4784011" y="2219658"/>
                </a:lnTo>
                <a:lnTo>
                  <a:pt x="4755862" y="2190101"/>
                </a:lnTo>
                <a:lnTo>
                  <a:pt x="4723491" y="2160545"/>
                </a:lnTo>
                <a:lnTo>
                  <a:pt x="4689712" y="2133803"/>
                </a:lnTo>
                <a:lnTo>
                  <a:pt x="4654526" y="2107062"/>
                </a:lnTo>
                <a:lnTo>
                  <a:pt x="4617933" y="2080320"/>
                </a:lnTo>
                <a:lnTo>
                  <a:pt x="4584154" y="2053579"/>
                </a:lnTo>
                <a:lnTo>
                  <a:pt x="4551782" y="2025430"/>
                </a:lnTo>
                <a:lnTo>
                  <a:pt x="4523634" y="1993059"/>
                </a:lnTo>
                <a:lnTo>
                  <a:pt x="4498300" y="1962095"/>
                </a:lnTo>
                <a:lnTo>
                  <a:pt x="4478595" y="1926909"/>
                </a:lnTo>
                <a:lnTo>
                  <a:pt x="4461706" y="1888908"/>
                </a:lnTo>
                <a:lnTo>
                  <a:pt x="4447632" y="1848092"/>
                </a:lnTo>
                <a:lnTo>
                  <a:pt x="4434964" y="1805868"/>
                </a:lnTo>
                <a:lnTo>
                  <a:pt x="4423705" y="1763645"/>
                </a:lnTo>
                <a:lnTo>
                  <a:pt x="4412445" y="1720014"/>
                </a:lnTo>
                <a:lnTo>
                  <a:pt x="4399778" y="1679198"/>
                </a:lnTo>
                <a:lnTo>
                  <a:pt x="4385704" y="1638382"/>
                </a:lnTo>
                <a:lnTo>
                  <a:pt x="4368815" y="1600381"/>
                </a:lnTo>
                <a:lnTo>
                  <a:pt x="4347703" y="1566603"/>
                </a:lnTo>
                <a:lnTo>
                  <a:pt x="4322369" y="1535639"/>
                </a:lnTo>
                <a:lnTo>
                  <a:pt x="4291405" y="1510305"/>
                </a:lnTo>
                <a:lnTo>
                  <a:pt x="4257626" y="1489193"/>
                </a:lnTo>
                <a:lnTo>
                  <a:pt x="4219625" y="1472304"/>
                </a:lnTo>
                <a:lnTo>
                  <a:pt x="4178809" y="1458229"/>
                </a:lnTo>
                <a:lnTo>
                  <a:pt x="4137993" y="1445562"/>
                </a:lnTo>
                <a:lnTo>
                  <a:pt x="4094363" y="1434303"/>
                </a:lnTo>
                <a:lnTo>
                  <a:pt x="4052139" y="1423043"/>
                </a:lnTo>
                <a:lnTo>
                  <a:pt x="4009916" y="1410376"/>
                </a:lnTo>
                <a:lnTo>
                  <a:pt x="3969100" y="1396302"/>
                </a:lnTo>
                <a:lnTo>
                  <a:pt x="3931099" y="1379412"/>
                </a:lnTo>
                <a:lnTo>
                  <a:pt x="3895913" y="1359708"/>
                </a:lnTo>
                <a:lnTo>
                  <a:pt x="3864949" y="1334374"/>
                </a:lnTo>
                <a:lnTo>
                  <a:pt x="3832578" y="1306225"/>
                </a:lnTo>
                <a:lnTo>
                  <a:pt x="3804429" y="1273854"/>
                </a:lnTo>
                <a:lnTo>
                  <a:pt x="3777687" y="1240075"/>
                </a:lnTo>
                <a:lnTo>
                  <a:pt x="3750946" y="1204889"/>
                </a:lnTo>
                <a:lnTo>
                  <a:pt x="3724204" y="1169703"/>
                </a:lnTo>
                <a:lnTo>
                  <a:pt x="3697463" y="1135924"/>
                </a:lnTo>
                <a:lnTo>
                  <a:pt x="3667907" y="1103553"/>
                </a:lnTo>
                <a:lnTo>
                  <a:pt x="3638350" y="1075404"/>
                </a:lnTo>
                <a:lnTo>
                  <a:pt x="3604572" y="1051478"/>
                </a:lnTo>
                <a:lnTo>
                  <a:pt x="3569385" y="1033181"/>
                </a:lnTo>
                <a:lnTo>
                  <a:pt x="3527162" y="1020514"/>
                </a:lnTo>
                <a:lnTo>
                  <a:pt x="3483531" y="1014884"/>
                </a:lnTo>
                <a:lnTo>
                  <a:pt x="3438493" y="1013477"/>
                </a:lnTo>
                <a:lnTo>
                  <a:pt x="3390640" y="1017699"/>
                </a:lnTo>
                <a:lnTo>
                  <a:pt x="3342787" y="1023329"/>
                </a:lnTo>
                <a:lnTo>
                  <a:pt x="3294933" y="1030366"/>
                </a:lnTo>
                <a:lnTo>
                  <a:pt x="3247080" y="1035996"/>
                </a:lnTo>
                <a:lnTo>
                  <a:pt x="3199227" y="1038811"/>
                </a:lnTo>
                <a:lnTo>
                  <a:pt x="3152781" y="1038811"/>
                </a:lnTo>
                <a:lnTo>
                  <a:pt x="3109151" y="1033181"/>
                </a:lnTo>
                <a:lnTo>
                  <a:pt x="3064112" y="1021921"/>
                </a:lnTo>
                <a:lnTo>
                  <a:pt x="3023296" y="1005032"/>
                </a:lnTo>
                <a:lnTo>
                  <a:pt x="2981073" y="982513"/>
                </a:lnTo>
                <a:lnTo>
                  <a:pt x="2938850" y="959994"/>
                </a:lnTo>
                <a:lnTo>
                  <a:pt x="2896626" y="934660"/>
                </a:lnTo>
                <a:lnTo>
                  <a:pt x="2855810" y="910733"/>
                </a:lnTo>
                <a:lnTo>
                  <a:pt x="2812180" y="889621"/>
                </a:lnTo>
                <a:lnTo>
                  <a:pt x="2769956" y="872732"/>
                </a:lnTo>
                <a:lnTo>
                  <a:pt x="2726325" y="861472"/>
                </a:lnTo>
                <a:lnTo>
                  <a:pt x="2681287" y="857250"/>
                </a:lnTo>
                <a:close/>
              </a:path>
            </a:pathLst>
          </a:custGeom>
          <a:solidFill>
            <a:schemeClr val="tx2"/>
          </a:solidFill>
          <a:ln w="101600">
            <a:noFill/>
            <a:prstDash val="solid"/>
            <a:round/>
            <a:headEnd/>
            <a:tailEnd/>
          </a:ln>
        </p:spPr>
      </p:sp>
      <p:sp>
        <p:nvSpPr>
          <p:cNvPr id="2" name="Title 1">
            <a:extLst>
              <a:ext uri="{FF2B5EF4-FFF2-40B4-BE49-F238E27FC236}">
                <a16:creationId xmlns:a16="http://schemas.microsoft.com/office/drawing/2014/main" id="{1CFB9A00-0859-4FDB-8454-5548C17CC174}"/>
              </a:ext>
            </a:extLst>
          </p:cNvPr>
          <p:cNvSpPr>
            <a:spLocks noGrp="1"/>
          </p:cNvSpPr>
          <p:nvPr>
            <p:ph type="ctrTitle"/>
          </p:nvPr>
        </p:nvSpPr>
        <p:spPr>
          <a:xfrm>
            <a:off x="5799184" y="1098388"/>
            <a:ext cx="6035040" cy="4394988"/>
          </a:xfrm>
        </p:spPr>
        <p:txBody>
          <a:bodyPr>
            <a:normAutofit/>
          </a:bodyPr>
          <a:lstStyle/>
          <a:p>
            <a:r>
              <a:rPr lang="en-CA" sz="7800"/>
              <a:t>CASE 3:</a:t>
            </a:r>
            <a:br>
              <a:rPr lang="en-CA" sz="7800"/>
            </a:br>
            <a:br>
              <a:rPr lang="en-CA" sz="7800"/>
            </a:br>
            <a:r>
              <a:rPr lang="en-CA" sz="7800"/>
              <a:t> </a:t>
            </a:r>
            <a:r>
              <a:rPr lang="en-CA" sz="7800" i="1"/>
              <a:t>RICKETTSIA       RICKETTSII</a:t>
            </a:r>
          </a:p>
        </p:txBody>
      </p:sp>
      <p:sp>
        <p:nvSpPr>
          <p:cNvPr id="3" name="Subtitle 2">
            <a:extLst>
              <a:ext uri="{FF2B5EF4-FFF2-40B4-BE49-F238E27FC236}">
                <a16:creationId xmlns:a16="http://schemas.microsoft.com/office/drawing/2014/main" id="{DDAE3B14-CF38-4039-B544-A3B039E57A30}"/>
              </a:ext>
            </a:extLst>
          </p:cNvPr>
          <p:cNvSpPr>
            <a:spLocks noGrp="1"/>
          </p:cNvSpPr>
          <p:nvPr>
            <p:ph type="subTitle" idx="1"/>
          </p:nvPr>
        </p:nvSpPr>
        <p:spPr>
          <a:xfrm>
            <a:off x="5799185" y="5627205"/>
            <a:ext cx="6035040" cy="742279"/>
          </a:xfrm>
        </p:spPr>
        <p:txBody>
          <a:bodyPr>
            <a:normAutofit/>
          </a:bodyPr>
          <a:lstStyle/>
          <a:p>
            <a:r>
              <a:rPr lang="en-CA" dirty="0">
                <a:solidFill>
                  <a:schemeClr val="bg2"/>
                </a:solidFill>
              </a:rPr>
              <a:t>DISEASE: ROCKY MOUNTAIN SPOTTED FEVER</a:t>
            </a:r>
          </a:p>
        </p:txBody>
      </p:sp>
    </p:spTree>
    <p:extLst>
      <p:ext uri="{BB962C8B-B14F-4D97-AF65-F5344CB8AC3E}">
        <p14:creationId xmlns:p14="http://schemas.microsoft.com/office/powerpoint/2010/main" val="216045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642CF-A8FA-4BBB-9B8E-EAF3E76EEA2F}"/>
              </a:ext>
            </a:extLst>
          </p:cNvPr>
          <p:cNvSpPr>
            <a:spLocks noGrp="1"/>
          </p:cNvSpPr>
          <p:nvPr>
            <p:ph type="title"/>
          </p:nvPr>
        </p:nvSpPr>
        <p:spPr>
          <a:xfrm>
            <a:off x="1251679" y="645106"/>
            <a:ext cx="3384329" cy="5421435"/>
          </a:xfrm>
        </p:spPr>
        <p:txBody>
          <a:bodyPr anchor="ctr">
            <a:normAutofit/>
          </a:bodyPr>
          <a:lstStyle/>
          <a:p>
            <a:r>
              <a:rPr lang="en-CA" sz="4000" dirty="0"/>
              <a:t>Entry learning goals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959419996"/>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728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2C3B48-99E5-4B5C-8E49-15C2A9552F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10" title="right scallop background shape">
            <a:extLst>
              <a:ext uri="{FF2B5EF4-FFF2-40B4-BE49-F238E27FC236}">
                <a16:creationId xmlns:a16="http://schemas.microsoft.com/office/drawing/2014/main" id="{C67B4E51-3288-4A1F-A92C-87C9401EDE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title="left edge border">
            <a:extLst>
              <a:ext uri="{FF2B5EF4-FFF2-40B4-BE49-F238E27FC236}">
                <a16:creationId xmlns:a16="http://schemas.microsoft.com/office/drawing/2014/main" id="{D3E95A6B-F840-413C-9E78-C33C02FFA4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686066B-C745-4F6B-9CE7-FB1C7CED8C5D}"/>
              </a:ext>
            </a:extLst>
          </p:cNvPr>
          <p:cNvSpPr>
            <a:spLocks noGrp="1"/>
          </p:cNvSpPr>
          <p:nvPr>
            <p:ph type="title"/>
          </p:nvPr>
        </p:nvSpPr>
        <p:spPr>
          <a:xfrm>
            <a:off x="8050787" y="482321"/>
            <a:ext cx="3656581" cy="5571625"/>
          </a:xfrm>
        </p:spPr>
        <p:txBody>
          <a:bodyPr anchor="ctr">
            <a:normAutofit/>
          </a:bodyPr>
          <a:lstStyle/>
          <a:p>
            <a:r>
              <a:rPr lang="en-CA" dirty="0"/>
              <a:t>What are the common routes of entry?</a:t>
            </a:r>
            <a:br>
              <a:rPr lang="en-US" dirty="0"/>
            </a:br>
            <a:endParaRPr lang="en-CA"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038627559"/>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028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B066-0F2B-4856-9E1C-795E6D31E961}"/>
              </a:ext>
            </a:extLst>
          </p:cNvPr>
          <p:cNvSpPr>
            <a:spLocks noGrp="1"/>
          </p:cNvSpPr>
          <p:nvPr>
            <p:ph type="title"/>
          </p:nvPr>
        </p:nvSpPr>
        <p:spPr>
          <a:xfrm>
            <a:off x="1251678" y="382385"/>
            <a:ext cx="10178322" cy="1492132"/>
          </a:xfrm>
        </p:spPr>
        <p:txBody>
          <a:bodyPr>
            <a:noAutofit/>
          </a:bodyPr>
          <a:lstStyle/>
          <a:p>
            <a:r>
              <a:rPr lang="en-CA" sz="3600"/>
              <a:t>What are the molecular, cellular and/or physiological factors at play in the initial entry/ adherence step from the POV of organism? From the host?</a:t>
            </a:r>
            <a:br>
              <a:rPr lang="en-US" sz="3600"/>
            </a:br>
            <a:endParaRPr lang="en-CA" sz="3600" dirty="0"/>
          </a:p>
        </p:txBody>
      </p:sp>
      <p:sp>
        <p:nvSpPr>
          <p:cNvPr id="3" name="Content Placeholder 2">
            <a:extLst>
              <a:ext uri="{FF2B5EF4-FFF2-40B4-BE49-F238E27FC236}">
                <a16:creationId xmlns:a16="http://schemas.microsoft.com/office/drawing/2014/main" id="{794D5DFF-BB4C-45A9-AD7E-7E2BBE00B72E}"/>
              </a:ext>
            </a:extLst>
          </p:cNvPr>
          <p:cNvSpPr>
            <a:spLocks noGrp="1"/>
          </p:cNvSpPr>
          <p:nvPr>
            <p:ph idx="1"/>
          </p:nvPr>
        </p:nvSpPr>
        <p:spPr/>
        <p:txBody>
          <a:bodyPr/>
          <a:lstStyle/>
          <a:p>
            <a:r>
              <a:rPr lang="en-CA" dirty="0"/>
              <a:t>The main mechanism of adherence is through adhesin-receptor interactions</a:t>
            </a:r>
          </a:p>
          <a:p>
            <a:r>
              <a:rPr lang="en-CA" i="1" dirty="0"/>
              <a:t>R. rickettsia</a:t>
            </a:r>
            <a:r>
              <a:rPr lang="en-CA" dirty="0"/>
              <a:t> have surfaced-exposed outer membrane proteins (OMP) such as </a:t>
            </a:r>
            <a:r>
              <a:rPr lang="en-CA" dirty="0" err="1"/>
              <a:t>rOmpA,B</a:t>
            </a:r>
            <a:r>
              <a:rPr lang="en-CA" dirty="0"/>
              <a:t> that attach to host cell’s surface receptors</a:t>
            </a:r>
          </a:p>
          <a:p>
            <a:r>
              <a:rPr lang="en-CA" dirty="0" err="1"/>
              <a:t>rOmpA</a:t>
            </a:r>
            <a:r>
              <a:rPr lang="en-CA" dirty="0"/>
              <a:t> mediates bacterial adherence to endothelial cells</a:t>
            </a:r>
          </a:p>
          <a:p>
            <a:r>
              <a:rPr lang="en-CA" dirty="0" err="1"/>
              <a:t>rOmpB</a:t>
            </a:r>
            <a:r>
              <a:rPr lang="en-CA" dirty="0"/>
              <a:t> involved in bacterial adherence + bacterial internalization into the host cell as it acts as a bacterial ligand for ku-70</a:t>
            </a:r>
          </a:p>
          <a:p>
            <a:pPr lvl="1"/>
            <a:r>
              <a:rPr lang="en-CA" dirty="0"/>
              <a:t>This interaction between </a:t>
            </a:r>
            <a:r>
              <a:rPr lang="en-CA" dirty="0" err="1"/>
              <a:t>rOmpB</a:t>
            </a:r>
            <a:r>
              <a:rPr lang="en-CA" dirty="0"/>
              <a:t> + ku-70 triggers downstream signalling that induces phagocytic internalization of the bacteria (MORE ON THIS LATER)</a:t>
            </a:r>
          </a:p>
        </p:txBody>
      </p:sp>
    </p:spTree>
    <p:extLst>
      <p:ext uri="{BB962C8B-B14F-4D97-AF65-F5344CB8AC3E}">
        <p14:creationId xmlns:p14="http://schemas.microsoft.com/office/powerpoint/2010/main" val="2390160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02E2F-6941-4DC7-A649-2132EFFE9004}"/>
              </a:ext>
            </a:extLst>
          </p:cNvPr>
          <p:cNvSpPr>
            <a:spLocks noGrp="1"/>
          </p:cNvSpPr>
          <p:nvPr>
            <p:ph type="title"/>
          </p:nvPr>
        </p:nvSpPr>
        <p:spPr>
          <a:xfrm>
            <a:off x="1251679" y="645106"/>
            <a:ext cx="3384329" cy="5421435"/>
          </a:xfrm>
        </p:spPr>
        <p:txBody>
          <a:bodyPr anchor="ctr">
            <a:normAutofit/>
          </a:bodyPr>
          <a:lstStyle/>
          <a:p>
            <a:r>
              <a:rPr lang="en-CA" sz="3400" dirty="0"/>
              <a:t>Multiplication and spread learning goals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701216828"/>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6982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File:Mechanisms of Invasion into Non-Phagocytic Host Cells.jpg">
            <a:extLst>
              <a:ext uri="{FF2B5EF4-FFF2-40B4-BE49-F238E27FC236}">
                <a16:creationId xmlns:a16="http://schemas.microsoft.com/office/drawing/2014/main" id="{88CC70AA-95D7-4B98-A913-8ADA1E9065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088" y="645106"/>
            <a:ext cx="4740954" cy="55940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FAAC99-E776-438B-84AD-0974E7ACDD0F}"/>
              </a:ext>
            </a:extLst>
          </p:cNvPr>
          <p:cNvSpPr>
            <a:spLocks noGrp="1"/>
          </p:cNvSpPr>
          <p:nvPr>
            <p:ph type="title"/>
          </p:nvPr>
        </p:nvSpPr>
        <p:spPr>
          <a:xfrm>
            <a:off x="1251677" y="645105"/>
            <a:ext cx="4357499" cy="1320855"/>
          </a:xfrm>
        </p:spPr>
        <p:txBody>
          <a:bodyPr>
            <a:normAutofit/>
          </a:bodyPr>
          <a:lstStyle/>
          <a:p>
            <a:r>
              <a:rPr lang="en-CA" sz="4100"/>
              <a:t>What happens after adhesion?</a:t>
            </a:r>
          </a:p>
        </p:txBody>
      </p:sp>
      <p:sp>
        <p:nvSpPr>
          <p:cNvPr id="3" name="Content Placeholder 2">
            <a:extLst>
              <a:ext uri="{FF2B5EF4-FFF2-40B4-BE49-F238E27FC236}">
                <a16:creationId xmlns:a16="http://schemas.microsoft.com/office/drawing/2014/main" id="{40E7AFCF-CCBD-4BCD-B313-68763CDB5359}"/>
              </a:ext>
            </a:extLst>
          </p:cNvPr>
          <p:cNvSpPr>
            <a:spLocks noGrp="1"/>
          </p:cNvSpPr>
          <p:nvPr>
            <p:ph idx="1"/>
          </p:nvPr>
        </p:nvSpPr>
        <p:spPr>
          <a:xfrm>
            <a:off x="1251678" y="2286001"/>
            <a:ext cx="4363595" cy="3593591"/>
          </a:xfrm>
        </p:spPr>
        <p:txBody>
          <a:bodyPr>
            <a:normAutofit/>
          </a:bodyPr>
          <a:lstStyle/>
          <a:p>
            <a:pPr>
              <a:lnSpc>
                <a:spcPct val="100000"/>
              </a:lnSpc>
            </a:pPr>
            <a:r>
              <a:rPr lang="en-CA" i="1" dirty="0">
                <a:solidFill>
                  <a:schemeClr val="tx1"/>
                </a:solidFill>
              </a:rPr>
              <a:t>R. </a:t>
            </a:r>
            <a:r>
              <a:rPr lang="en-CA" i="1" dirty="0" err="1">
                <a:solidFill>
                  <a:schemeClr val="tx1"/>
                </a:solidFill>
              </a:rPr>
              <a:t>rickettsii</a:t>
            </a:r>
            <a:r>
              <a:rPr lang="en-CA" dirty="0">
                <a:solidFill>
                  <a:schemeClr val="tx1"/>
                </a:solidFill>
              </a:rPr>
              <a:t> induces host actin rearrangement to force the internalization of the bacteria for further bacterial replication</a:t>
            </a:r>
          </a:p>
          <a:p>
            <a:pPr>
              <a:lnSpc>
                <a:spcPct val="100000"/>
              </a:lnSpc>
            </a:pPr>
            <a:r>
              <a:rPr lang="en-CA" dirty="0">
                <a:solidFill>
                  <a:schemeClr val="tx1"/>
                </a:solidFill>
              </a:rPr>
              <a:t>This engulfment must be induced since endothelial cells are not phagocytic</a:t>
            </a:r>
          </a:p>
          <a:p>
            <a:pPr>
              <a:lnSpc>
                <a:spcPct val="100000"/>
              </a:lnSpc>
            </a:pPr>
            <a:r>
              <a:rPr lang="en-CA" dirty="0">
                <a:solidFill>
                  <a:schemeClr val="tx1"/>
                </a:solidFill>
              </a:rPr>
              <a:t>2 mechanisms of induced internalization have been </a:t>
            </a:r>
            <a:r>
              <a:rPr lang="en-CA" b="1" dirty="0">
                <a:solidFill>
                  <a:schemeClr val="tx1"/>
                </a:solidFill>
              </a:rPr>
              <a:t>proposed</a:t>
            </a:r>
          </a:p>
          <a:p>
            <a:pPr lvl="1">
              <a:lnSpc>
                <a:spcPct val="100000"/>
              </a:lnSpc>
            </a:pPr>
            <a:r>
              <a:rPr lang="en-CA" dirty="0">
                <a:solidFill>
                  <a:schemeClr val="tx1"/>
                </a:solidFill>
              </a:rPr>
              <a:t>The zipper or the trigger mechanism</a:t>
            </a:r>
          </a:p>
        </p:txBody>
      </p:sp>
    </p:spTree>
    <p:extLst>
      <p:ext uri="{BB962C8B-B14F-4D97-AF65-F5344CB8AC3E}">
        <p14:creationId xmlns:p14="http://schemas.microsoft.com/office/powerpoint/2010/main" val="2156441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Image result for zipper mechanism">
            <a:extLst>
              <a:ext uri="{FF2B5EF4-FFF2-40B4-BE49-F238E27FC236}">
                <a16:creationId xmlns:a16="http://schemas.microsoft.com/office/drawing/2014/main" id="{628DAC89-B65A-4610-A44A-3FDFDF4C5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193" y="1766159"/>
            <a:ext cx="5176744" cy="33519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F09B3A3-E2B8-4B68-A9C6-786515D29C75}"/>
              </a:ext>
            </a:extLst>
          </p:cNvPr>
          <p:cNvSpPr>
            <a:spLocks noGrp="1"/>
          </p:cNvSpPr>
          <p:nvPr>
            <p:ph type="title"/>
          </p:nvPr>
        </p:nvSpPr>
        <p:spPr>
          <a:xfrm>
            <a:off x="1251677" y="645105"/>
            <a:ext cx="4357499" cy="1320855"/>
          </a:xfrm>
        </p:spPr>
        <p:txBody>
          <a:bodyPr>
            <a:normAutofit/>
          </a:bodyPr>
          <a:lstStyle/>
          <a:p>
            <a:r>
              <a:rPr lang="en-CA" sz="3700"/>
              <a:t>What is the zipper mechanism?</a:t>
            </a:r>
          </a:p>
        </p:txBody>
      </p:sp>
      <p:sp>
        <p:nvSpPr>
          <p:cNvPr id="3" name="Content Placeholder 2">
            <a:extLst>
              <a:ext uri="{FF2B5EF4-FFF2-40B4-BE49-F238E27FC236}">
                <a16:creationId xmlns:a16="http://schemas.microsoft.com/office/drawing/2014/main" id="{D035C20B-274A-41DB-A67D-51BD130C6A5C}"/>
              </a:ext>
            </a:extLst>
          </p:cNvPr>
          <p:cNvSpPr>
            <a:spLocks noGrp="1"/>
          </p:cNvSpPr>
          <p:nvPr>
            <p:ph idx="1"/>
          </p:nvPr>
        </p:nvSpPr>
        <p:spPr>
          <a:xfrm>
            <a:off x="1251678" y="2286001"/>
            <a:ext cx="4363595" cy="3593591"/>
          </a:xfrm>
        </p:spPr>
        <p:txBody>
          <a:bodyPr>
            <a:normAutofit fontScale="92500" lnSpcReduction="10000"/>
          </a:bodyPr>
          <a:lstStyle/>
          <a:p>
            <a:r>
              <a:rPr lang="en-CA" dirty="0">
                <a:solidFill>
                  <a:schemeClr val="tx1"/>
                </a:solidFill>
              </a:rPr>
              <a:t>Works by having a bacterial protein bind to a host receptor on the cell surface</a:t>
            </a:r>
          </a:p>
          <a:p>
            <a:r>
              <a:rPr lang="en-CA" dirty="0">
                <a:solidFill>
                  <a:schemeClr val="tx1"/>
                </a:solidFill>
              </a:rPr>
              <a:t>Once bound, interaction causes activation of cell signalling that results in the rearrangement of the cell cytoskeleton</a:t>
            </a:r>
          </a:p>
          <a:p>
            <a:r>
              <a:rPr lang="en-CA" dirty="0">
                <a:solidFill>
                  <a:schemeClr val="tx1"/>
                </a:solidFill>
              </a:rPr>
              <a:t>Rearrangement causes host membrane to engulf the bacteria</a:t>
            </a:r>
          </a:p>
          <a:p>
            <a:endParaRPr lang="en-CA" dirty="0">
              <a:solidFill>
                <a:schemeClr val="tx1"/>
              </a:solidFill>
            </a:endParaRPr>
          </a:p>
          <a:p>
            <a:r>
              <a:rPr lang="en-CA" sz="1200" dirty="0">
                <a:solidFill>
                  <a:schemeClr val="tx1"/>
                </a:solidFill>
              </a:rPr>
              <a:t>Picture from https://www.researchgate.net/figure/47717187_fig1_Ratchet-model-for-the-zipper-mechanism-in-phagocytosis-A-Schematic-of-the-zipper</a:t>
            </a:r>
          </a:p>
        </p:txBody>
      </p:sp>
    </p:spTree>
    <p:extLst>
      <p:ext uri="{BB962C8B-B14F-4D97-AF65-F5344CB8AC3E}">
        <p14:creationId xmlns:p14="http://schemas.microsoft.com/office/powerpoint/2010/main" val="2861072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Image result for type 3 secretion system">
            <a:extLst>
              <a:ext uri="{FF2B5EF4-FFF2-40B4-BE49-F238E27FC236}">
                <a16:creationId xmlns:a16="http://schemas.microsoft.com/office/drawing/2014/main" id="{78A9F4CF-71D9-4D7D-94C5-FC54AAF37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193" y="745909"/>
            <a:ext cx="5176744" cy="53924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23BD97-12C0-408D-B989-622D33902261}"/>
              </a:ext>
            </a:extLst>
          </p:cNvPr>
          <p:cNvSpPr>
            <a:spLocks noGrp="1"/>
          </p:cNvSpPr>
          <p:nvPr>
            <p:ph type="title"/>
          </p:nvPr>
        </p:nvSpPr>
        <p:spPr>
          <a:xfrm>
            <a:off x="1251677" y="645105"/>
            <a:ext cx="4357499" cy="1320855"/>
          </a:xfrm>
        </p:spPr>
        <p:txBody>
          <a:bodyPr>
            <a:normAutofit/>
          </a:bodyPr>
          <a:lstStyle/>
          <a:p>
            <a:r>
              <a:rPr lang="en-CA" sz="2800"/>
              <a:t>What is the trigger mechanism?</a:t>
            </a:r>
            <a:br>
              <a:rPr lang="en-CA" sz="2800"/>
            </a:br>
            <a:endParaRPr lang="en-CA" sz="2800"/>
          </a:p>
        </p:txBody>
      </p:sp>
      <p:sp>
        <p:nvSpPr>
          <p:cNvPr id="3" name="Content Placeholder 2">
            <a:extLst>
              <a:ext uri="{FF2B5EF4-FFF2-40B4-BE49-F238E27FC236}">
                <a16:creationId xmlns:a16="http://schemas.microsoft.com/office/drawing/2014/main" id="{EA9E058B-E5ED-40B3-BDC1-313F7345EA0B}"/>
              </a:ext>
            </a:extLst>
          </p:cNvPr>
          <p:cNvSpPr>
            <a:spLocks noGrp="1"/>
          </p:cNvSpPr>
          <p:nvPr>
            <p:ph idx="1"/>
          </p:nvPr>
        </p:nvSpPr>
        <p:spPr>
          <a:xfrm>
            <a:off x="1251678" y="2286001"/>
            <a:ext cx="4363595" cy="3593591"/>
          </a:xfrm>
        </p:spPr>
        <p:txBody>
          <a:bodyPr>
            <a:normAutofit/>
          </a:bodyPr>
          <a:lstStyle/>
          <a:p>
            <a:pPr>
              <a:lnSpc>
                <a:spcPct val="100000"/>
              </a:lnSpc>
            </a:pPr>
            <a:r>
              <a:rPr lang="en-CA" sz="1900">
                <a:solidFill>
                  <a:schemeClr val="tx1"/>
                </a:solidFill>
              </a:rPr>
              <a:t>Include the involvement of a specialized invasion system that induce invasion</a:t>
            </a:r>
          </a:p>
          <a:p>
            <a:pPr>
              <a:lnSpc>
                <a:spcPct val="100000"/>
              </a:lnSpc>
            </a:pPr>
            <a:r>
              <a:rPr lang="en-CA" sz="1900">
                <a:solidFill>
                  <a:schemeClr val="tx1"/>
                </a:solidFill>
              </a:rPr>
              <a:t>Called the Type III secretion system ( T3SS)</a:t>
            </a:r>
          </a:p>
          <a:p>
            <a:pPr>
              <a:lnSpc>
                <a:spcPct val="100000"/>
              </a:lnSpc>
            </a:pPr>
            <a:r>
              <a:rPr lang="en-CA" sz="1900">
                <a:solidFill>
                  <a:schemeClr val="tx1"/>
                </a:solidFill>
              </a:rPr>
              <a:t>T3SS forms a needle-like structure on the bacterial surface that can pierce through the host cell membrane</a:t>
            </a:r>
          </a:p>
          <a:p>
            <a:pPr>
              <a:lnSpc>
                <a:spcPct val="100000"/>
              </a:lnSpc>
            </a:pPr>
            <a:r>
              <a:rPr lang="en-CA" sz="1900">
                <a:solidFill>
                  <a:schemeClr val="tx1"/>
                </a:solidFill>
              </a:rPr>
              <a:t>One injected in the host, T3SS releases various effector proteins that interact with host cell signalling molecules to induce cytoskeletal rearrangement</a:t>
            </a:r>
          </a:p>
          <a:p>
            <a:pPr>
              <a:lnSpc>
                <a:spcPct val="100000"/>
              </a:lnSpc>
            </a:pPr>
            <a:endParaRPr lang="en-CA" sz="1900">
              <a:solidFill>
                <a:schemeClr val="tx1"/>
              </a:solidFill>
            </a:endParaRPr>
          </a:p>
        </p:txBody>
      </p:sp>
    </p:spTree>
    <p:extLst>
      <p:ext uri="{BB962C8B-B14F-4D97-AF65-F5344CB8AC3E}">
        <p14:creationId xmlns:p14="http://schemas.microsoft.com/office/powerpoint/2010/main" val="1936219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F06D-B667-40FE-A954-A1D679B79715}"/>
              </a:ext>
            </a:extLst>
          </p:cNvPr>
          <p:cNvSpPr>
            <a:spLocks noGrp="1"/>
          </p:cNvSpPr>
          <p:nvPr>
            <p:ph type="title"/>
          </p:nvPr>
        </p:nvSpPr>
        <p:spPr>
          <a:xfrm>
            <a:off x="1251679" y="645106"/>
            <a:ext cx="3384329" cy="5421435"/>
          </a:xfrm>
        </p:spPr>
        <p:txBody>
          <a:bodyPr anchor="ctr">
            <a:normAutofit/>
          </a:bodyPr>
          <a:lstStyle/>
          <a:p>
            <a:r>
              <a:rPr lang="en-CA" sz="4000"/>
              <a:t>ZIPPER OR TRIGER?</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50734669"/>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922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File:Rickettsial invasion.jpg">
            <a:extLst>
              <a:ext uri="{FF2B5EF4-FFF2-40B4-BE49-F238E27FC236}">
                <a16:creationId xmlns:a16="http://schemas.microsoft.com/office/drawing/2014/main" id="{330FD8B2-C4A3-4E75-BCE6-DA55FDAF7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193" y="1002589"/>
            <a:ext cx="5176744" cy="48790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90CE135-769C-40E2-B801-283727B2D2E6}"/>
              </a:ext>
            </a:extLst>
          </p:cNvPr>
          <p:cNvSpPr>
            <a:spLocks noGrp="1"/>
          </p:cNvSpPr>
          <p:nvPr>
            <p:ph type="title"/>
          </p:nvPr>
        </p:nvSpPr>
        <p:spPr>
          <a:xfrm>
            <a:off x="1251677" y="645105"/>
            <a:ext cx="4357499" cy="1320855"/>
          </a:xfrm>
        </p:spPr>
        <p:txBody>
          <a:bodyPr>
            <a:normAutofit/>
          </a:bodyPr>
          <a:lstStyle/>
          <a:p>
            <a:r>
              <a:rPr lang="en-CA" sz="4400"/>
              <a:t>The signalling pathway</a:t>
            </a:r>
          </a:p>
        </p:txBody>
      </p:sp>
      <p:sp>
        <p:nvSpPr>
          <p:cNvPr id="3" name="Content Placeholder 2">
            <a:extLst>
              <a:ext uri="{FF2B5EF4-FFF2-40B4-BE49-F238E27FC236}">
                <a16:creationId xmlns:a16="http://schemas.microsoft.com/office/drawing/2014/main" id="{B6BF81E9-0532-4B40-A2B8-BB74BC7B8404}"/>
              </a:ext>
            </a:extLst>
          </p:cNvPr>
          <p:cNvSpPr>
            <a:spLocks noGrp="1"/>
          </p:cNvSpPr>
          <p:nvPr>
            <p:ph idx="1"/>
          </p:nvPr>
        </p:nvSpPr>
        <p:spPr>
          <a:xfrm>
            <a:off x="1251678" y="2286001"/>
            <a:ext cx="4363595" cy="3593591"/>
          </a:xfrm>
        </p:spPr>
        <p:txBody>
          <a:bodyPr>
            <a:normAutofit/>
          </a:bodyPr>
          <a:lstStyle/>
          <a:p>
            <a:pPr>
              <a:lnSpc>
                <a:spcPct val="100000"/>
              </a:lnSpc>
            </a:pPr>
            <a:r>
              <a:rPr lang="en-CA" sz="1700">
                <a:solidFill>
                  <a:schemeClr val="tx1"/>
                </a:solidFill>
              </a:rPr>
              <a:t>Interaction between OmpB and Ku-70 recruits c-cbl which adds ubiquitin to Ku-70</a:t>
            </a:r>
          </a:p>
          <a:p>
            <a:pPr>
              <a:lnSpc>
                <a:spcPct val="100000"/>
              </a:lnSpc>
            </a:pPr>
            <a:r>
              <a:rPr lang="en-CA" sz="1700">
                <a:solidFill>
                  <a:schemeClr val="tx1"/>
                </a:solidFill>
              </a:rPr>
              <a:t>Ubiquination of Ku-70 activates CDC42, phosphoinositide- 3- kinase , C-src,  Arp2/3 complex </a:t>
            </a:r>
          </a:p>
          <a:p>
            <a:pPr>
              <a:lnSpc>
                <a:spcPct val="100000"/>
              </a:lnSpc>
            </a:pPr>
            <a:r>
              <a:rPr lang="en-CA" sz="1700">
                <a:solidFill>
                  <a:schemeClr val="tx1"/>
                </a:solidFill>
              </a:rPr>
              <a:t>CDC42 is a GTPase and is important in the signalling cascade</a:t>
            </a:r>
          </a:p>
          <a:p>
            <a:pPr>
              <a:lnSpc>
                <a:spcPct val="100000"/>
              </a:lnSpc>
            </a:pPr>
            <a:r>
              <a:rPr lang="en-CA" sz="1700">
                <a:solidFill>
                  <a:schemeClr val="tx1"/>
                </a:solidFill>
              </a:rPr>
              <a:t>The signalling cascade culminates in Arp2/3 activation</a:t>
            </a:r>
          </a:p>
          <a:p>
            <a:pPr>
              <a:lnSpc>
                <a:spcPct val="100000"/>
              </a:lnSpc>
            </a:pPr>
            <a:r>
              <a:rPr lang="en-CA" sz="1700">
                <a:solidFill>
                  <a:schemeClr val="tx1"/>
                </a:solidFill>
              </a:rPr>
              <a:t>Arp2/3 is an actin nucleating complex which instigates localized actin rearrangements that result in internalization of the bacteria</a:t>
            </a:r>
          </a:p>
          <a:p>
            <a:pPr>
              <a:lnSpc>
                <a:spcPct val="100000"/>
              </a:lnSpc>
            </a:pPr>
            <a:endParaRPr lang="en-CA" sz="1700">
              <a:solidFill>
                <a:schemeClr val="tx1"/>
              </a:solidFill>
            </a:endParaRPr>
          </a:p>
        </p:txBody>
      </p:sp>
    </p:spTree>
    <p:extLst>
      <p:ext uri="{BB962C8B-B14F-4D97-AF65-F5344CB8AC3E}">
        <p14:creationId xmlns:p14="http://schemas.microsoft.com/office/powerpoint/2010/main" val="3427904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object&#10;&#10;Description generated with very high confidence">
            <a:extLst>
              <a:ext uri="{FF2B5EF4-FFF2-40B4-BE49-F238E27FC236}">
                <a16:creationId xmlns:a16="http://schemas.microsoft.com/office/drawing/2014/main" id="{84B32855-8452-4B3B-8339-89C66BFC8790}"/>
              </a:ext>
            </a:extLst>
          </p:cNvPr>
          <p:cNvPicPr>
            <a:picLocks noChangeAspect="1"/>
          </p:cNvPicPr>
          <p:nvPr/>
        </p:nvPicPr>
        <p:blipFill>
          <a:blip r:embed="rId2"/>
          <a:stretch>
            <a:fillRect/>
          </a:stretch>
        </p:blipFill>
        <p:spPr>
          <a:xfrm>
            <a:off x="6098193" y="1824397"/>
            <a:ext cx="5176744" cy="3235464"/>
          </a:xfrm>
          <a:prstGeom prst="rect">
            <a:avLst/>
          </a:prstGeom>
        </p:spPr>
      </p:pic>
      <p:sp>
        <p:nvSpPr>
          <p:cNvPr id="2" name="Title 1">
            <a:extLst>
              <a:ext uri="{FF2B5EF4-FFF2-40B4-BE49-F238E27FC236}">
                <a16:creationId xmlns:a16="http://schemas.microsoft.com/office/drawing/2014/main" id="{29A73B5B-0044-45E5-A214-E95C3B249FA1}"/>
              </a:ext>
            </a:extLst>
          </p:cNvPr>
          <p:cNvSpPr>
            <a:spLocks noGrp="1"/>
          </p:cNvSpPr>
          <p:nvPr>
            <p:ph type="title"/>
          </p:nvPr>
        </p:nvSpPr>
        <p:spPr>
          <a:xfrm>
            <a:off x="1251677" y="645105"/>
            <a:ext cx="4357499" cy="1320855"/>
          </a:xfrm>
        </p:spPr>
        <p:txBody>
          <a:bodyPr>
            <a:normAutofit/>
          </a:bodyPr>
          <a:lstStyle/>
          <a:p>
            <a:r>
              <a:rPr lang="en-CA" sz="2800"/>
              <a:t>How does r. rickettsii escape the phagosome?</a:t>
            </a:r>
          </a:p>
        </p:txBody>
      </p:sp>
      <p:sp>
        <p:nvSpPr>
          <p:cNvPr id="3" name="Content Placeholder 2">
            <a:extLst>
              <a:ext uri="{FF2B5EF4-FFF2-40B4-BE49-F238E27FC236}">
                <a16:creationId xmlns:a16="http://schemas.microsoft.com/office/drawing/2014/main" id="{016800E2-7846-427D-B83B-118511CC1FFC}"/>
              </a:ext>
            </a:extLst>
          </p:cNvPr>
          <p:cNvSpPr>
            <a:spLocks noGrp="1"/>
          </p:cNvSpPr>
          <p:nvPr>
            <p:ph idx="1"/>
          </p:nvPr>
        </p:nvSpPr>
        <p:spPr>
          <a:xfrm>
            <a:off x="1251678" y="2286001"/>
            <a:ext cx="4363595" cy="3593591"/>
          </a:xfrm>
        </p:spPr>
        <p:txBody>
          <a:bodyPr>
            <a:normAutofit/>
          </a:bodyPr>
          <a:lstStyle/>
          <a:p>
            <a:pPr>
              <a:lnSpc>
                <a:spcPct val="100000"/>
              </a:lnSpc>
            </a:pPr>
            <a:r>
              <a:rPr lang="en-CA" sz="1700">
                <a:solidFill>
                  <a:schemeClr val="tx1"/>
                </a:solidFill>
              </a:rPr>
              <a:t>Once internalized, the bacteria will be inside the phagosome</a:t>
            </a:r>
          </a:p>
          <a:p>
            <a:pPr>
              <a:lnSpc>
                <a:spcPct val="100000"/>
              </a:lnSpc>
            </a:pPr>
            <a:r>
              <a:rPr lang="en-CA" sz="1700">
                <a:solidFill>
                  <a:schemeClr val="tx1"/>
                </a:solidFill>
              </a:rPr>
              <a:t>In order to survive, the bacteria must escape the phagosome before it fuses with the lysosome</a:t>
            </a:r>
          </a:p>
          <a:p>
            <a:pPr>
              <a:lnSpc>
                <a:spcPct val="100000"/>
              </a:lnSpc>
            </a:pPr>
            <a:r>
              <a:rPr lang="en-CA" sz="1700">
                <a:solidFill>
                  <a:schemeClr val="tx1"/>
                </a:solidFill>
              </a:rPr>
              <a:t> Escape of phagosome mediated by bacterial proteins phospholipase D and hemolysin C</a:t>
            </a:r>
          </a:p>
          <a:p>
            <a:pPr>
              <a:lnSpc>
                <a:spcPct val="100000"/>
              </a:lnSpc>
            </a:pPr>
            <a:r>
              <a:rPr lang="en-CA" sz="1700">
                <a:solidFill>
                  <a:schemeClr val="tx1"/>
                </a:solidFill>
              </a:rPr>
              <a:t>These proteins have membranolytic activity </a:t>
            </a:r>
          </a:p>
          <a:p>
            <a:pPr>
              <a:lnSpc>
                <a:spcPct val="100000"/>
              </a:lnSpc>
            </a:pPr>
            <a:r>
              <a:rPr lang="en-CA" sz="1700">
                <a:solidFill>
                  <a:schemeClr val="tx1"/>
                </a:solidFill>
              </a:rPr>
              <a:t>Once the bacteria escapes the phagosome, it is able to utilize the nutrients in the cytosol to its survive and reproduce</a:t>
            </a:r>
          </a:p>
          <a:p>
            <a:pPr>
              <a:lnSpc>
                <a:spcPct val="100000"/>
              </a:lnSpc>
            </a:pPr>
            <a:endParaRPr lang="en-CA" sz="1700">
              <a:solidFill>
                <a:schemeClr val="tx1"/>
              </a:solidFill>
            </a:endParaRPr>
          </a:p>
        </p:txBody>
      </p:sp>
    </p:spTree>
    <p:extLst>
      <p:ext uri="{BB962C8B-B14F-4D97-AF65-F5344CB8AC3E}">
        <p14:creationId xmlns:p14="http://schemas.microsoft.com/office/powerpoint/2010/main" val="151667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74BD3A9-25D1-4691-BE05-149182EC4C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Freeform 10" title="right scallop background shape">
            <a:extLst>
              <a:ext uri="{FF2B5EF4-FFF2-40B4-BE49-F238E27FC236}">
                <a16:creationId xmlns:a16="http://schemas.microsoft.com/office/drawing/2014/main" id="{8D49CF1A-01DD-4115-A6BB-CFA8F704534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75" name="Rectangle 74" title="left edge border">
            <a:extLst>
              <a:ext uri="{FF2B5EF4-FFF2-40B4-BE49-F238E27FC236}">
                <a16:creationId xmlns:a16="http://schemas.microsoft.com/office/drawing/2014/main" id="{5FDAFA16-9D2D-4BEC-89D0-B4EABEE911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descr="Image result for rickettsia rickettsii">
            <a:extLst>
              <a:ext uri="{FF2B5EF4-FFF2-40B4-BE49-F238E27FC236}">
                <a16:creationId xmlns:a16="http://schemas.microsoft.com/office/drawing/2014/main" id="{9C70A4BA-C5B3-423C-9423-0D4BB57F6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0787" y="2254323"/>
            <a:ext cx="3943311" cy="25335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198D6EA-EA1B-4F21-922D-3EBB2BA90DA1}"/>
              </a:ext>
            </a:extLst>
          </p:cNvPr>
          <p:cNvSpPr>
            <a:spLocks noGrp="1"/>
          </p:cNvSpPr>
          <p:nvPr>
            <p:ph type="title"/>
          </p:nvPr>
        </p:nvSpPr>
        <p:spPr>
          <a:xfrm>
            <a:off x="754144" y="484631"/>
            <a:ext cx="6340519" cy="1638469"/>
          </a:xfrm>
        </p:spPr>
        <p:txBody>
          <a:bodyPr>
            <a:normAutofit/>
          </a:bodyPr>
          <a:lstStyle/>
          <a:p>
            <a:r>
              <a:rPr lang="en-CA" dirty="0"/>
              <a:t>A </a:t>
            </a:r>
            <a:r>
              <a:rPr lang="en-CA" dirty="0">
                <a:solidFill>
                  <a:srgbClr val="FF0000"/>
                </a:solidFill>
              </a:rPr>
              <a:t>RED</a:t>
            </a:r>
            <a:r>
              <a:rPr lang="en-CA" dirty="0"/>
              <a:t> RASH</a:t>
            </a:r>
          </a:p>
        </p:txBody>
      </p:sp>
      <p:sp>
        <p:nvSpPr>
          <p:cNvPr id="3" name="Content Placeholder 2">
            <a:extLst>
              <a:ext uri="{FF2B5EF4-FFF2-40B4-BE49-F238E27FC236}">
                <a16:creationId xmlns:a16="http://schemas.microsoft.com/office/drawing/2014/main" id="{A16688F1-BBE9-4AD3-91A0-9C7493ACE372}"/>
              </a:ext>
            </a:extLst>
          </p:cNvPr>
          <p:cNvSpPr>
            <a:spLocks noGrp="1"/>
          </p:cNvSpPr>
          <p:nvPr>
            <p:ph idx="1"/>
          </p:nvPr>
        </p:nvSpPr>
        <p:spPr>
          <a:xfrm>
            <a:off x="765051" y="2443140"/>
            <a:ext cx="6306309" cy="3930227"/>
          </a:xfrm>
        </p:spPr>
        <p:txBody>
          <a:bodyPr>
            <a:normAutofit/>
          </a:bodyPr>
          <a:lstStyle/>
          <a:p>
            <a:pPr>
              <a:lnSpc>
                <a:spcPct val="100000"/>
              </a:lnSpc>
            </a:pPr>
            <a:r>
              <a:rPr lang="en-CA" sz="1400">
                <a:solidFill>
                  <a:schemeClr val="tx1"/>
                </a:solidFill>
              </a:rPr>
              <a:t>Robert is a 41-year-old man who came down with a high fever, headache, abdominal pain and muscle aches. He decides to tough it out at home but after 2 days, he also develops a red rash on his arms and legs. His wife drives him to the hospital where he is assessed by the emergency physician. The doctor asks about any insect bites and Robert tells him about getting tick bites during a camping trip one week prior to developing the first symptoms. Upon examining Robert he notes the macular rash on the arms and legs. Initial bloodwork shows that Robert has a low platelet count, low sodium levels and abnormal liver function tests.</a:t>
            </a:r>
          </a:p>
          <a:p>
            <a:pPr>
              <a:lnSpc>
                <a:spcPct val="100000"/>
              </a:lnSpc>
            </a:pPr>
            <a:r>
              <a:rPr lang="en-CA" sz="1400">
                <a:solidFill>
                  <a:schemeClr val="tx1"/>
                </a:solidFill>
              </a:rPr>
              <a:t>The doctor orders a microbiological serology test and starts him on intravenous antibiotics. The acute serologic test for </a:t>
            </a:r>
            <a:r>
              <a:rPr lang="en-CA" sz="1400" i="1">
                <a:solidFill>
                  <a:schemeClr val="tx1"/>
                </a:solidFill>
              </a:rPr>
              <a:t>Rickettsia rickettsii</a:t>
            </a:r>
            <a:r>
              <a:rPr lang="en-CA" sz="1400">
                <a:solidFill>
                  <a:schemeClr val="tx1"/>
                </a:solidFill>
              </a:rPr>
              <a:t> shows a low level of IgM antibodies and Rick is diagnosed with Rocky Mountain Spotted Fever. The diagnosis is subsequently confirmed when convalescent serology shows a 16-fold rise in antibody titers to </a:t>
            </a:r>
            <a:r>
              <a:rPr lang="en-CA" sz="1400" i="1">
                <a:solidFill>
                  <a:schemeClr val="tx1"/>
                </a:solidFill>
              </a:rPr>
              <a:t>R. rickettsia</a:t>
            </a:r>
            <a:r>
              <a:rPr lang="en-CA" sz="1400">
                <a:solidFill>
                  <a:schemeClr val="tx1"/>
                </a:solidFill>
              </a:rPr>
              <a:t>.</a:t>
            </a:r>
          </a:p>
          <a:p>
            <a:pPr>
              <a:lnSpc>
                <a:spcPct val="100000"/>
              </a:lnSpc>
            </a:pPr>
            <a:endParaRPr lang="en-CA" sz="1400">
              <a:solidFill>
                <a:schemeClr val="tx1"/>
              </a:solidFill>
            </a:endParaRPr>
          </a:p>
        </p:txBody>
      </p:sp>
    </p:spTree>
    <p:extLst>
      <p:ext uri="{BB962C8B-B14F-4D97-AF65-F5344CB8AC3E}">
        <p14:creationId xmlns:p14="http://schemas.microsoft.com/office/powerpoint/2010/main" val="1622585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picture containing text&#10;&#10;Description generated with high confidence">
            <a:extLst>
              <a:ext uri="{FF2B5EF4-FFF2-40B4-BE49-F238E27FC236}">
                <a16:creationId xmlns:a16="http://schemas.microsoft.com/office/drawing/2014/main" id="{904A88FE-CA44-432D-81FA-276F787D65D0}"/>
              </a:ext>
            </a:extLst>
          </p:cNvPr>
          <p:cNvPicPr>
            <a:picLocks noChangeAspect="1"/>
          </p:cNvPicPr>
          <p:nvPr/>
        </p:nvPicPr>
        <p:blipFill>
          <a:blip r:embed="rId2"/>
          <a:stretch>
            <a:fillRect/>
          </a:stretch>
        </p:blipFill>
        <p:spPr>
          <a:xfrm>
            <a:off x="7555992" y="1217719"/>
            <a:ext cx="3902582" cy="4409696"/>
          </a:xfrm>
          <a:prstGeom prst="rect">
            <a:avLst/>
          </a:prstGeom>
        </p:spPr>
      </p:pic>
      <p:sp>
        <p:nvSpPr>
          <p:cNvPr id="2" name="Title 1">
            <a:extLst>
              <a:ext uri="{FF2B5EF4-FFF2-40B4-BE49-F238E27FC236}">
                <a16:creationId xmlns:a16="http://schemas.microsoft.com/office/drawing/2014/main" id="{A3ECEEF4-D248-46F7-BCAC-4B62E72FC311}"/>
              </a:ext>
            </a:extLst>
          </p:cNvPr>
          <p:cNvSpPr>
            <a:spLocks noGrp="1"/>
          </p:cNvSpPr>
          <p:nvPr>
            <p:ph type="title"/>
          </p:nvPr>
        </p:nvSpPr>
        <p:spPr>
          <a:xfrm>
            <a:off x="1251678" y="382385"/>
            <a:ext cx="5984274" cy="1492132"/>
          </a:xfrm>
        </p:spPr>
        <p:txBody>
          <a:bodyPr>
            <a:normAutofit/>
          </a:bodyPr>
          <a:lstStyle/>
          <a:p>
            <a:r>
              <a:rPr lang="en-CA" sz="4000"/>
              <a:t>How does </a:t>
            </a:r>
            <a:r>
              <a:rPr lang="en-CA" sz="4000" i="1"/>
              <a:t>r. </a:t>
            </a:r>
            <a:r>
              <a:rPr lang="en-CA" sz="4000" i="1" err="1"/>
              <a:t>rickettsii</a:t>
            </a:r>
            <a:r>
              <a:rPr lang="en-CA" sz="4000" i="1"/>
              <a:t> infect adjacent cells?</a:t>
            </a:r>
            <a:endParaRPr lang="en-CA" sz="4000"/>
          </a:p>
        </p:txBody>
      </p:sp>
      <p:sp>
        <p:nvSpPr>
          <p:cNvPr id="3" name="Content Placeholder 2">
            <a:extLst>
              <a:ext uri="{FF2B5EF4-FFF2-40B4-BE49-F238E27FC236}">
                <a16:creationId xmlns:a16="http://schemas.microsoft.com/office/drawing/2014/main" id="{29382001-7544-4733-A5DF-46798476DD7A}"/>
              </a:ext>
            </a:extLst>
          </p:cNvPr>
          <p:cNvSpPr>
            <a:spLocks noGrp="1"/>
          </p:cNvSpPr>
          <p:nvPr>
            <p:ph idx="1"/>
          </p:nvPr>
        </p:nvSpPr>
        <p:spPr>
          <a:xfrm>
            <a:off x="1251678" y="2286001"/>
            <a:ext cx="5984274" cy="4085056"/>
          </a:xfrm>
        </p:spPr>
        <p:txBody>
          <a:bodyPr>
            <a:normAutofit/>
          </a:bodyPr>
          <a:lstStyle/>
          <a:p>
            <a:pPr>
              <a:lnSpc>
                <a:spcPct val="100000"/>
              </a:lnSpc>
            </a:pPr>
            <a:r>
              <a:rPr lang="en-CA" sz="1600">
                <a:solidFill>
                  <a:schemeClr val="tx1"/>
                </a:solidFill>
              </a:rPr>
              <a:t>Involves a signalling cascade that results in the activation of Rick A</a:t>
            </a:r>
          </a:p>
          <a:p>
            <a:pPr>
              <a:lnSpc>
                <a:spcPct val="100000"/>
              </a:lnSpc>
            </a:pPr>
            <a:r>
              <a:rPr lang="en-CA" sz="1600">
                <a:solidFill>
                  <a:schemeClr val="tx1"/>
                </a:solidFill>
              </a:rPr>
              <a:t>Rick A directs actin nucleation at one end of the bacterium to form little tails</a:t>
            </a:r>
          </a:p>
          <a:p>
            <a:pPr>
              <a:lnSpc>
                <a:spcPct val="100000"/>
              </a:lnSpc>
            </a:pPr>
            <a:r>
              <a:rPr lang="en-CA" sz="1600">
                <a:solidFill>
                  <a:schemeClr val="tx1"/>
                </a:solidFill>
              </a:rPr>
              <a:t>These tails mediate movement around the cytosol and gain velocity in the process</a:t>
            </a:r>
          </a:p>
          <a:p>
            <a:pPr>
              <a:lnSpc>
                <a:spcPct val="100000"/>
              </a:lnSpc>
            </a:pPr>
            <a:r>
              <a:rPr lang="en-CA" sz="1600">
                <a:solidFill>
                  <a:schemeClr val="tx1"/>
                </a:solidFill>
              </a:rPr>
              <a:t>Once the tails gain sufficient velocity, there is a formation of structures called filopodia</a:t>
            </a:r>
          </a:p>
          <a:p>
            <a:pPr>
              <a:lnSpc>
                <a:spcPct val="100000"/>
              </a:lnSpc>
            </a:pPr>
            <a:r>
              <a:rPr lang="en-CA" sz="1600">
                <a:solidFill>
                  <a:schemeClr val="tx1"/>
                </a:solidFill>
              </a:rPr>
              <a:t>Filopodia are long thin cell projections which pierce adjacent cells in order to infect them</a:t>
            </a:r>
          </a:p>
          <a:p>
            <a:pPr>
              <a:lnSpc>
                <a:spcPct val="100000"/>
              </a:lnSpc>
            </a:pPr>
            <a:r>
              <a:rPr lang="en-CA" sz="1600">
                <a:solidFill>
                  <a:schemeClr val="tx1"/>
                </a:solidFill>
              </a:rPr>
              <a:t>If the filopodia are located on the basal side of the endothelial cell, smooth muscle cells can become infected and this is how the infection spreads to the CNS</a:t>
            </a:r>
          </a:p>
          <a:p>
            <a:pPr>
              <a:lnSpc>
                <a:spcPct val="100000"/>
              </a:lnSpc>
            </a:pPr>
            <a:r>
              <a:rPr lang="en-CA" sz="1600">
                <a:solidFill>
                  <a:schemeClr val="tx1"/>
                </a:solidFill>
              </a:rPr>
              <a:t>If filopodia form on the luminal side, the bacteria spread to the blood</a:t>
            </a:r>
          </a:p>
        </p:txBody>
      </p:sp>
    </p:spTree>
    <p:extLst>
      <p:ext uri="{BB962C8B-B14F-4D97-AF65-F5344CB8AC3E}">
        <p14:creationId xmlns:p14="http://schemas.microsoft.com/office/powerpoint/2010/main" val="868163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92AB9-776D-4773-B42B-A533B4E4D00E}"/>
              </a:ext>
            </a:extLst>
          </p:cNvPr>
          <p:cNvSpPr>
            <a:spLocks noGrp="1"/>
          </p:cNvSpPr>
          <p:nvPr>
            <p:ph type="title"/>
          </p:nvPr>
        </p:nvSpPr>
        <p:spPr>
          <a:xfrm>
            <a:off x="1251679" y="644525"/>
            <a:ext cx="3384329" cy="5408866"/>
          </a:xfrm>
        </p:spPr>
        <p:txBody>
          <a:bodyPr anchor="ctr">
            <a:normAutofit/>
          </a:bodyPr>
          <a:lstStyle/>
          <a:p>
            <a:r>
              <a:rPr lang="en-CA" sz="4000"/>
              <a:t>Bacterial damage learning goals 	</a:t>
            </a:r>
            <a:br>
              <a:rPr lang="en-CA" sz="4000"/>
            </a:br>
            <a:endParaRPr lang="en-CA" sz="4000"/>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3919443911"/>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8973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B5E05-8E4B-43B9-AE57-56F6E131C28F}"/>
              </a:ext>
            </a:extLst>
          </p:cNvPr>
          <p:cNvSpPr>
            <a:spLocks noGrp="1"/>
          </p:cNvSpPr>
          <p:nvPr>
            <p:ph type="title"/>
          </p:nvPr>
        </p:nvSpPr>
        <p:spPr/>
        <p:txBody>
          <a:bodyPr>
            <a:normAutofit fontScale="90000"/>
          </a:bodyPr>
          <a:lstStyle/>
          <a:p>
            <a:r>
              <a:rPr lang="en-CA" dirty="0"/>
              <a:t>In order to damage the host, how does</a:t>
            </a:r>
            <a:r>
              <a:rPr lang="en-CA" i="1" dirty="0"/>
              <a:t> r. </a:t>
            </a:r>
            <a:r>
              <a:rPr lang="en-CA" i="1" dirty="0" err="1"/>
              <a:t>rickettsii</a:t>
            </a:r>
            <a:r>
              <a:rPr lang="en-CA" dirty="0"/>
              <a:t>  manipulate the host cell’s systems?</a:t>
            </a:r>
          </a:p>
        </p:txBody>
      </p:sp>
      <p:sp>
        <p:nvSpPr>
          <p:cNvPr id="3" name="Content Placeholder 2">
            <a:extLst>
              <a:ext uri="{FF2B5EF4-FFF2-40B4-BE49-F238E27FC236}">
                <a16:creationId xmlns:a16="http://schemas.microsoft.com/office/drawing/2014/main" id="{4FE62808-5865-4040-BF97-227715015650}"/>
              </a:ext>
            </a:extLst>
          </p:cNvPr>
          <p:cNvSpPr>
            <a:spLocks noGrp="1"/>
          </p:cNvSpPr>
          <p:nvPr>
            <p:ph idx="1"/>
          </p:nvPr>
        </p:nvSpPr>
        <p:spPr/>
        <p:txBody>
          <a:bodyPr/>
          <a:lstStyle/>
          <a:p>
            <a:r>
              <a:rPr lang="en-CA" dirty="0"/>
              <a:t>Within the endothelial cells, </a:t>
            </a:r>
            <a:r>
              <a:rPr lang="en-CA" i="1" dirty="0"/>
              <a:t>R. </a:t>
            </a:r>
            <a:r>
              <a:rPr lang="en-CA" i="1" dirty="0" err="1"/>
              <a:t>rickettsii</a:t>
            </a:r>
            <a:r>
              <a:rPr lang="en-CA" i="1" dirty="0"/>
              <a:t> </a:t>
            </a:r>
            <a:r>
              <a:rPr lang="en-CA" dirty="0"/>
              <a:t>induce signalling cascades that causes endothelial activation</a:t>
            </a:r>
          </a:p>
          <a:p>
            <a:r>
              <a:rPr lang="en-CA" dirty="0"/>
              <a:t>The result of these signalling cascades is the production of two host cell transcription factors: NF-KB and MAPK</a:t>
            </a:r>
          </a:p>
          <a:p>
            <a:r>
              <a:rPr lang="en-CA" dirty="0"/>
              <a:t>NF-KB and MAPK induce expression of anti-apoptotic factors that prevents the host cell from undergoing apoptosis</a:t>
            </a:r>
          </a:p>
          <a:p>
            <a:r>
              <a:rPr lang="en-CA" dirty="0"/>
              <a:t>This allows the bacteria to continue to survive, replicate, infect other cells and continue to damage the host cell</a:t>
            </a:r>
          </a:p>
        </p:txBody>
      </p:sp>
    </p:spTree>
    <p:extLst>
      <p:ext uri="{BB962C8B-B14F-4D97-AF65-F5344CB8AC3E}">
        <p14:creationId xmlns:p14="http://schemas.microsoft.com/office/powerpoint/2010/main" val="2065936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09B9CA-CCC6-425E-A3B9-6C044AED15EF}"/>
              </a:ext>
            </a:extLst>
          </p:cNvPr>
          <p:cNvPicPr>
            <a:picLocks noChangeAspect="1"/>
          </p:cNvPicPr>
          <p:nvPr/>
        </p:nvPicPr>
        <p:blipFill>
          <a:blip r:embed="rId2"/>
          <a:stretch>
            <a:fillRect/>
          </a:stretch>
        </p:blipFill>
        <p:spPr>
          <a:xfrm>
            <a:off x="7555992" y="1471276"/>
            <a:ext cx="3902582" cy="3902582"/>
          </a:xfrm>
          <a:prstGeom prst="rect">
            <a:avLst/>
          </a:prstGeom>
        </p:spPr>
      </p:pic>
      <p:sp>
        <p:nvSpPr>
          <p:cNvPr id="2" name="Title 1">
            <a:extLst>
              <a:ext uri="{FF2B5EF4-FFF2-40B4-BE49-F238E27FC236}">
                <a16:creationId xmlns:a16="http://schemas.microsoft.com/office/drawing/2014/main" id="{F1E51229-C218-4244-88A8-AC2D61E5EAC8}"/>
              </a:ext>
            </a:extLst>
          </p:cNvPr>
          <p:cNvSpPr>
            <a:spLocks noGrp="1"/>
          </p:cNvSpPr>
          <p:nvPr>
            <p:ph type="title"/>
          </p:nvPr>
        </p:nvSpPr>
        <p:spPr>
          <a:xfrm>
            <a:off x="1251678" y="382385"/>
            <a:ext cx="5984274" cy="1492132"/>
          </a:xfrm>
        </p:spPr>
        <p:txBody>
          <a:bodyPr>
            <a:normAutofit/>
          </a:bodyPr>
          <a:lstStyle/>
          <a:p>
            <a:r>
              <a:rPr lang="en-CA" dirty="0"/>
              <a:t>Inflammatory mediators</a:t>
            </a:r>
          </a:p>
        </p:txBody>
      </p:sp>
      <p:sp>
        <p:nvSpPr>
          <p:cNvPr id="3" name="Content Placeholder 2">
            <a:extLst>
              <a:ext uri="{FF2B5EF4-FFF2-40B4-BE49-F238E27FC236}">
                <a16:creationId xmlns:a16="http://schemas.microsoft.com/office/drawing/2014/main" id="{22D83811-E014-490F-9DF4-AB04946D37E3}"/>
              </a:ext>
            </a:extLst>
          </p:cNvPr>
          <p:cNvSpPr>
            <a:spLocks noGrp="1"/>
          </p:cNvSpPr>
          <p:nvPr>
            <p:ph idx="1"/>
          </p:nvPr>
        </p:nvSpPr>
        <p:spPr>
          <a:xfrm>
            <a:off x="1251678" y="2286001"/>
            <a:ext cx="5984274" cy="4085056"/>
          </a:xfrm>
        </p:spPr>
        <p:txBody>
          <a:bodyPr>
            <a:normAutofit/>
          </a:bodyPr>
          <a:lstStyle/>
          <a:p>
            <a:r>
              <a:rPr lang="en-CA">
                <a:solidFill>
                  <a:schemeClr val="tx1"/>
                </a:solidFill>
              </a:rPr>
              <a:t>NF-KB and MAPK signalling cascades also results in the increased expression of IL-alpha, IL-6, chemokines IL-8, monocyte chemoattractant protein-1 </a:t>
            </a:r>
          </a:p>
          <a:p>
            <a:r>
              <a:rPr lang="en-CA">
                <a:solidFill>
                  <a:schemeClr val="tx1"/>
                </a:solidFill>
              </a:rPr>
              <a:t>These cytokines and chemokines recruit white blood cells to the site of infection in order to damage the host endothelial cell and the surrounding cells</a:t>
            </a:r>
          </a:p>
          <a:p>
            <a:endParaRPr lang="en-CA">
              <a:solidFill>
                <a:schemeClr val="tx1"/>
              </a:solidFill>
            </a:endParaRPr>
          </a:p>
          <a:p>
            <a:endParaRPr lang="en-CA">
              <a:solidFill>
                <a:schemeClr val="tx1"/>
              </a:solidFill>
            </a:endParaRPr>
          </a:p>
          <a:p>
            <a:endParaRPr lang="en-CA">
              <a:solidFill>
                <a:schemeClr val="tx1"/>
              </a:solidFill>
            </a:endParaRPr>
          </a:p>
        </p:txBody>
      </p:sp>
    </p:spTree>
    <p:extLst>
      <p:ext uri="{BB962C8B-B14F-4D97-AF65-F5344CB8AC3E}">
        <p14:creationId xmlns:p14="http://schemas.microsoft.com/office/powerpoint/2010/main" val="467610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EDEB-010B-4095-89C1-22D44405BA1D}"/>
              </a:ext>
            </a:extLst>
          </p:cNvPr>
          <p:cNvSpPr>
            <a:spLocks noGrp="1"/>
          </p:cNvSpPr>
          <p:nvPr>
            <p:ph type="title"/>
          </p:nvPr>
        </p:nvSpPr>
        <p:spPr>
          <a:xfrm>
            <a:off x="1251678" y="382385"/>
            <a:ext cx="10178322" cy="1492132"/>
          </a:xfrm>
        </p:spPr>
        <p:txBody>
          <a:bodyPr/>
          <a:lstStyle/>
          <a:p>
            <a:r>
              <a:rPr lang="en-CA" dirty="0"/>
              <a:t>Oxidative stress</a:t>
            </a:r>
          </a:p>
        </p:txBody>
      </p:sp>
      <p:sp>
        <p:nvSpPr>
          <p:cNvPr id="3" name="Content Placeholder 2">
            <a:extLst>
              <a:ext uri="{FF2B5EF4-FFF2-40B4-BE49-F238E27FC236}">
                <a16:creationId xmlns:a16="http://schemas.microsoft.com/office/drawing/2014/main" id="{6F6A2C38-8866-4993-9740-40F9DCFD7F0F}"/>
              </a:ext>
            </a:extLst>
          </p:cNvPr>
          <p:cNvSpPr>
            <a:spLocks noGrp="1"/>
          </p:cNvSpPr>
          <p:nvPr>
            <p:ph idx="1"/>
          </p:nvPr>
        </p:nvSpPr>
        <p:spPr/>
        <p:txBody>
          <a:bodyPr/>
          <a:lstStyle/>
          <a:p>
            <a:r>
              <a:rPr lang="en-CA" i="1" dirty="0"/>
              <a:t>R. </a:t>
            </a:r>
            <a:r>
              <a:rPr lang="en-CA" i="1" dirty="0" err="1"/>
              <a:t>rickettsii</a:t>
            </a:r>
            <a:r>
              <a:rPr lang="en-CA" i="1" dirty="0"/>
              <a:t>- </a:t>
            </a:r>
            <a:r>
              <a:rPr lang="en-CA" dirty="0"/>
              <a:t>infected cells can undergo oxidative stress via reactive oxygen species (ROS)</a:t>
            </a:r>
          </a:p>
          <a:p>
            <a:r>
              <a:rPr lang="en-CA" dirty="0"/>
              <a:t>Examples of ROS include O2- andH202</a:t>
            </a:r>
          </a:p>
          <a:p>
            <a:r>
              <a:rPr lang="en-CA" dirty="0"/>
              <a:t>These ROS are upregulated by intracellular signalling cascades that involve MAPK</a:t>
            </a:r>
          </a:p>
          <a:p>
            <a:r>
              <a:rPr lang="en-CA" i="1" dirty="0"/>
              <a:t>R. </a:t>
            </a:r>
            <a:r>
              <a:rPr lang="en-CA" i="1" dirty="0" err="1"/>
              <a:t>rickettsii</a:t>
            </a:r>
            <a:r>
              <a:rPr lang="en-CA" i="1" dirty="0"/>
              <a:t> </a:t>
            </a:r>
            <a:r>
              <a:rPr lang="en-CA" dirty="0"/>
              <a:t>can also deplete the host cell’s glutathione which leads to a decrease in host cell defences against ROS- induced damage</a:t>
            </a:r>
          </a:p>
          <a:p>
            <a:r>
              <a:rPr lang="en-CA" dirty="0"/>
              <a:t>ROS damage to the host endothelial cell includes intracellular membrane dilation, loss of osmoregulatory control and cell lysis</a:t>
            </a:r>
          </a:p>
          <a:p>
            <a:endParaRPr lang="en-CA" dirty="0"/>
          </a:p>
        </p:txBody>
      </p:sp>
    </p:spTree>
    <p:extLst>
      <p:ext uri="{BB962C8B-B14F-4D97-AF65-F5344CB8AC3E}">
        <p14:creationId xmlns:p14="http://schemas.microsoft.com/office/powerpoint/2010/main" val="2361601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close up of a map&#10;&#10;Description generated with high confidence">
            <a:extLst>
              <a:ext uri="{FF2B5EF4-FFF2-40B4-BE49-F238E27FC236}">
                <a16:creationId xmlns:a16="http://schemas.microsoft.com/office/drawing/2014/main" id="{BF3F186C-E457-4039-8344-7B4BFE96DCEB}"/>
              </a:ext>
            </a:extLst>
          </p:cNvPr>
          <p:cNvPicPr>
            <a:picLocks noChangeAspect="1"/>
          </p:cNvPicPr>
          <p:nvPr/>
        </p:nvPicPr>
        <p:blipFill>
          <a:blip r:embed="rId2"/>
          <a:stretch>
            <a:fillRect/>
          </a:stretch>
        </p:blipFill>
        <p:spPr>
          <a:xfrm>
            <a:off x="7555992" y="740380"/>
            <a:ext cx="3902582" cy="5364373"/>
          </a:xfrm>
          <a:prstGeom prst="rect">
            <a:avLst/>
          </a:prstGeom>
        </p:spPr>
      </p:pic>
      <p:sp>
        <p:nvSpPr>
          <p:cNvPr id="2" name="Title 1">
            <a:extLst>
              <a:ext uri="{FF2B5EF4-FFF2-40B4-BE49-F238E27FC236}">
                <a16:creationId xmlns:a16="http://schemas.microsoft.com/office/drawing/2014/main" id="{5A4B005E-5809-4738-A0A4-88290CEAC694}"/>
              </a:ext>
            </a:extLst>
          </p:cNvPr>
          <p:cNvSpPr>
            <a:spLocks noGrp="1"/>
          </p:cNvSpPr>
          <p:nvPr>
            <p:ph type="title"/>
          </p:nvPr>
        </p:nvSpPr>
        <p:spPr>
          <a:xfrm>
            <a:off x="1251678" y="382385"/>
            <a:ext cx="5984274" cy="1492132"/>
          </a:xfrm>
        </p:spPr>
        <p:txBody>
          <a:bodyPr>
            <a:normAutofit/>
          </a:bodyPr>
          <a:lstStyle/>
          <a:p>
            <a:r>
              <a:rPr lang="en-CA" sz="3200"/>
              <a:t>What causes the increase permeability in host endothelial cells?</a:t>
            </a:r>
          </a:p>
        </p:txBody>
      </p:sp>
      <p:sp>
        <p:nvSpPr>
          <p:cNvPr id="3" name="Content Placeholder 2">
            <a:extLst>
              <a:ext uri="{FF2B5EF4-FFF2-40B4-BE49-F238E27FC236}">
                <a16:creationId xmlns:a16="http://schemas.microsoft.com/office/drawing/2014/main" id="{740FE454-29DD-4A18-8EF9-ECFDFC243848}"/>
              </a:ext>
            </a:extLst>
          </p:cNvPr>
          <p:cNvSpPr>
            <a:spLocks noGrp="1"/>
          </p:cNvSpPr>
          <p:nvPr>
            <p:ph idx="1"/>
          </p:nvPr>
        </p:nvSpPr>
        <p:spPr>
          <a:xfrm>
            <a:off x="1251678" y="2286001"/>
            <a:ext cx="5984274" cy="4085056"/>
          </a:xfrm>
        </p:spPr>
        <p:txBody>
          <a:bodyPr>
            <a:normAutofit/>
          </a:bodyPr>
          <a:lstStyle/>
          <a:p>
            <a:r>
              <a:rPr lang="en-CA">
                <a:solidFill>
                  <a:schemeClr val="tx1"/>
                </a:solidFill>
              </a:rPr>
              <a:t>Oxidative stress can increase expression of the heme oxygenase</a:t>
            </a:r>
          </a:p>
          <a:p>
            <a:r>
              <a:rPr lang="en-CA">
                <a:solidFill>
                  <a:schemeClr val="tx1"/>
                </a:solidFill>
              </a:rPr>
              <a:t>Heme oxygenase oxidatively cleaves heme to release carbon dioxide and biliverdin</a:t>
            </a:r>
          </a:p>
          <a:p>
            <a:r>
              <a:rPr lang="en-CA">
                <a:solidFill>
                  <a:schemeClr val="tx1"/>
                </a:solidFill>
              </a:rPr>
              <a:t>Upregulation of heme oxygenase results in increased prostaglandin which acts to increase vascular permeability and edema= cardinal signs of a </a:t>
            </a:r>
            <a:r>
              <a:rPr lang="en-CA" i="1">
                <a:solidFill>
                  <a:schemeClr val="tx1"/>
                </a:solidFill>
              </a:rPr>
              <a:t>Rickettsial </a:t>
            </a:r>
            <a:r>
              <a:rPr lang="en-CA">
                <a:solidFill>
                  <a:schemeClr val="tx1"/>
                </a:solidFill>
              </a:rPr>
              <a:t>infection</a:t>
            </a:r>
          </a:p>
          <a:p>
            <a:r>
              <a:rPr lang="en-CA">
                <a:solidFill>
                  <a:schemeClr val="tx1"/>
                </a:solidFill>
              </a:rPr>
              <a:t>Side note: the by-product of this cleavage is biliverdin which may explain the abnormal liver function test results for Robert</a:t>
            </a:r>
          </a:p>
        </p:txBody>
      </p:sp>
    </p:spTree>
    <p:extLst>
      <p:ext uri="{BB962C8B-B14F-4D97-AF65-F5344CB8AC3E}">
        <p14:creationId xmlns:p14="http://schemas.microsoft.com/office/powerpoint/2010/main" val="3587633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E16FC7-C112-4853-BCE3-6671926DB008}"/>
              </a:ext>
            </a:extLst>
          </p:cNvPr>
          <p:cNvPicPr>
            <a:picLocks noChangeAspect="1"/>
          </p:cNvPicPr>
          <p:nvPr/>
        </p:nvPicPr>
        <p:blipFill rotWithShape="1">
          <a:blip r:embed="rId2"/>
          <a:srcRect l="26692" r="22177"/>
          <a:stretch/>
        </p:blipFill>
        <p:spPr>
          <a:xfrm>
            <a:off x="7338646" y="10"/>
            <a:ext cx="4853354" cy="6857990"/>
          </a:xfrm>
          <a:prstGeom prst="rect">
            <a:avLst/>
          </a:prstGeom>
        </p:spPr>
      </p:pic>
      <p:sp>
        <p:nvSpPr>
          <p:cNvPr id="9" name="Freeform 10" title="right scallop background shape">
            <a:extLst>
              <a:ext uri="{FF2B5EF4-FFF2-40B4-BE49-F238E27FC236}">
                <a16:creationId xmlns:a16="http://schemas.microsoft.com/office/drawing/2014/main" id="{E1CE536E-134A-4A35-900B-30F927D5B5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11" name="Rectangle 10" title="left edge border">
            <a:extLst>
              <a:ext uri="{FF2B5EF4-FFF2-40B4-BE49-F238E27FC236}">
                <a16:creationId xmlns:a16="http://schemas.microsoft.com/office/drawing/2014/main" id="{FA0382D1-1594-4E3D-842E-04E1E5E7578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4AE9E8E-ED79-49F0-B27E-DF82809F0CC1}"/>
              </a:ext>
            </a:extLst>
          </p:cNvPr>
          <p:cNvSpPr>
            <a:spLocks noGrp="1"/>
          </p:cNvSpPr>
          <p:nvPr>
            <p:ph type="title"/>
          </p:nvPr>
        </p:nvSpPr>
        <p:spPr>
          <a:xfrm>
            <a:off x="765051" y="382385"/>
            <a:ext cx="6015897" cy="1492132"/>
          </a:xfrm>
        </p:spPr>
        <p:txBody>
          <a:bodyPr>
            <a:normAutofit/>
          </a:bodyPr>
          <a:lstStyle/>
          <a:p>
            <a:r>
              <a:rPr lang="en-CA" sz="3200"/>
              <a:t>What does increased vascular permeability cause?</a:t>
            </a:r>
          </a:p>
        </p:txBody>
      </p:sp>
      <p:sp>
        <p:nvSpPr>
          <p:cNvPr id="3" name="Content Placeholder 2">
            <a:extLst>
              <a:ext uri="{FF2B5EF4-FFF2-40B4-BE49-F238E27FC236}">
                <a16:creationId xmlns:a16="http://schemas.microsoft.com/office/drawing/2014/main" id="{58867A38-81AA-4FCD-8932-A8A609692736}"/>
              </a:ext>
            </a:extLst>
          </p:cNvPr>
          <p:cNvSpPr>
            <a:spLocks noGrp="1"/>
          </p:cNvSpPr>
          <p:nvPr>
            <p:ph idx="1"/>
          </p:nvPr>
        </p:nvSpPr>
        <p:spPr>
          <a:xfrm>
            <a:off x="765051" y="2286001"/>
            <a:ext cx="6015897" cy="3593591"/>
          </a:xfrm>
        </p:spPr>
        <p:txBody>
          <a:bodyPr>
            <a:normAutofit/>
          </a:bodyPr>
          <a:lstStyle/>
          <a:p>
            <a:pPr>
              <a:lnSpc>
                <a:spcPct val="100000"/>
              </a:lnSpc>
            </a:pPr>
            <a:r>
              <a:rPr lang="en-CA" sz="1700" dirty="0"/>
              <a:t>Leads to multisystem vasculitis, necrotic/gangrenous lesions, edema</a:t>
            </a:r>
          </a:p>
          <a:p>
            <a:pPr>
              <a:lnSpc>
                <a:spcPct val="100000"/>
              </a:lnSpc>
            </a:pPr>
            <a:r>
              <a:rPr lang="en-CA" sz="1700" dirty="0"/>
              <a:t>The fluid and blood leakage in the skin leads to dermal rashes as seen on Robert’s arms and legs</a:t>
            </a:r>
          </a:p>
          <a:p>
            <a:pPr>
              <a:lnSpc>
                <a:spcPct val="100000"/>
              </a:lnSpc>
            </a:pPr>
            <a:r>
              <a:rPr lang="en-CA" sz="1700" dirty="0"/>
              <a:t>Fluid leakage can also lead to hypovolemia and reduced tissue perfusion</a:t>
            </a:r>
          </a:p>
          <a:p>
            <a:pPr>
              <a:lnSpc>
                <a:spcPct val="100000"/>
              </a:lnSpc>
            </a:pPr>
            <a:r>
              <a:rPr lang="en-CA" sz="1700" dirty="0"/>
              <a:t>Body’s response to hypovolemia includes the release of antidiuretic hormone which leads to hyponatremia</a:t>
            </a:r>
          </a:p>
          <a:p>
            <a:pPr>
              <a:lnSpc>
                <a:spcPct val="100000"/>
              </a:lnSpc>
            </a:pPr>
            <a:r>
              <a:rPr lang="en-CA" sz="1700" i="1" dirty="0"/>
              <a:t>R. </a:t>
            </a:r>
            <a:r>
              <a:rPr lang="en-CA" sz="1700" i="1" dirty="0" err="1"/>
              <a:t>rickettsii</a:t>
            </a:r>
            <a:r>
              <a:rPr lang="en-CA" sz="1700" i="1" dirty="0"/>
              <a:t> </a:t>
            </a:r>
            <a:r>
              <a:rPr lang="en-CA" sz="1700" dirty="0"/>
              <a:t>may also cause depletion of adenosine 5- triphosphate which can lead to the failure of the sodium pump</a:t>
            </a:r>
          </a:p>
          <a:p>
            <a:pPr>
              <a:lnSpc>
                <a:spcPct val="100000"/>
              </a:lnSpc>
            </a:pPr>
            <a:r>
              <a:rPr lang="en-CA" sz="1700" dirty="0"/>
              <a:t>Low Na+ levels amplifies the hyponatremia</a:t>
            </a:r>
          </a:p>
        </p:txBody>
      </p:sp>
    </p:spTree>
    <p:extLst>
      <p:ext uri="{BB962C8B-B14F-4D97-AF65-F5344CB8AC3E}">
        <p14:creationId xmlns:p14="http://schemas.microsoft.com/office/powerpoint/2010/main" val="1764393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drawing of a person&#10;&#10;Description generated with high confidence">
            <a:extLst>
              <a:ext uri="{FF2B5EF4-FFF2-40B4-BE49-F238E27FC236}">
                <a16:creationId xmlns:a16="http://schemas.microsoft.com/office/drawing/2014/main" id="{05AEF5E7-0A3C-4D56-9218-687C48C16E1A}"/>
              </a:ext>
            </a:extLst>
          </p:cNvPr>
          <p:cNvPicPr>
            <a:picLocks noChangeAspect="1"/>
          </p:cNvPicPr>
          <p:nvPr/>
        </p:nvPicPr>
        <p:blipFill rotWithShape="1">
          <a:blip r:embed="rId2"/>
          <a:srcRect/>
          <a:stretch/>
        </p:blipFill>
        <p:spPr>
          <a:xfrm>
            <a:off x="6098193" y="1753217"/>
            <a:ext cx="5176744" cy="3377825"/>
          </a:xfrm>
          <a:prstGeom prst="rect">
            <a:avLst/>
          </a:prstGeom>
        </p:spPr>
      </p:pic>
      <p:sp>
        <p:nvSpPr>
          <p:cNvPr id="2" name="Title 1">
            <a:extLst>
              <a:ext uri="{FF2B5EF4-FFF2-40B4-BE49-F238E27FC236}">
                <a16:creationId xmlns:a16="http://schemas.microsoft.com/office/drawing/2014/main" id="{A936D52C-DEDF-472B-80AF-2D48518FDDDC}"/>
              </a:ext>
            </a:extLst>
          </p:cNvPr>
          <p:cNvSpPr>
            <a:spLocks noGrp="1"/>
          </p:cNvSpPr>
          <p:nvPr>
            <p:ph type="title"/>
          </p:nvPr>
        </p:nvSpPr>
        <p:spPr>
          <a:xfrm>
            <a:off x="1251677" y="645105"/>
            <a:ext cx="4357499" cy="1320855"/>
          </a:xfrm>
        </p:spPr>
        <p:txBody>
          <a:bodyPr>
            <a:normAutofit/>
          </a:bodyPr>
          <a:lstStyle/>
          <a:p>
            <a:r>
              <a:rPr lang="en-CA" sz="4400"/>
              <a:t>Further damage</a:t>
            </a:r>
          </a:p>
        </p:txBody>
      </p:sp>
      <p:sp>
        <p:nvSpPr>
          <p:cNvPr id="3" name="Content Placeholder 2">
            <a:extLst>
              <a:ext uri="{FF2B5EF4-FFF2-40B4-BE49-F238E27FC236}">
                <a16:creationId xmlns:a16="http://schemas.microsoft.com/office/drawing/2014/main" id="{C6187DA5-175B-4376-B99C-3C9392CB6619}"/>
              </a:ext>
            </a:extLst>
          </p:cNvPr>
          <p:cNvSpPr>
            <a:spLocks noGrp="1"/>
          </p:cNvSpPr>
          <p:nvPr>
            <p:ph idx="1"/>
          </p:nvPr>
        </p:nvSpPr>
        <p:spPr>
          <a:xfrm>
            <a:off x="1251678" y="2286001"/>
            <a:ext cx="4363595" cy="3593591"/>
          </a:xfrm>
        </p:spPr>
        <p:txBody>
          <a:bodyPr>
            <a:normAutofit/>
          </a:bodyPr>
          <a:lstStyle/>
          <a:p>
            <a:pPr>
              <a:lnSpc>
                <a:spcPct val="100000"/>
              </a:lnSpc>
            </a:pPr>
            <a:r>
              <a:rPr lang="en-CA" sz="1700">
                <a:solidFill>
                  <a:schemeClr val="tx1"/>
                </a:solidFill>
              </a:rPr>
              <a:t>Bacteria replicate within endothelial tissues and hinder circulatory continuity</a:t>
            </a:r>
          </a:p>
          <a:p>
            <a:pPr>
              <a:lnSpc>
                <a:spcPct val="100000"/>
              </a:lnSpc>
            </a:pPr>
            <a:r>
              <a:rPr lang="en-CA" sz="1700">
                <a:solidFill>
                  <a:schemeClr val="tx1"/>
                </a:solidFill>
              </a:rPr>
              <a:t>Bleeding due to lack of platelets cause decreased blood flow into organs and causes organ damage- complications include encephalitis, non-cardiogenic pulmonary edema, interstitial pneumonia, hypovolemia, hypotensive shock and acute renal failure</a:t>
            </a:r>
          </a:p>
          <a:p>
            <a:pPr>
              <a:lnSpc>
                <a:spcPct val="100000"/>
              </a:lnSpc>
            </a:pPr>
            <a:r>
              <a:rPr lang="en-CA" sz="1700" i="1">
                <a:solidFill>
                  <a:schemeClr val="tx1"/>
                </a:solidFill>
              </a:rPr>
              <a:t>R. rickettsii </a:t>
            </a:r>
            <a:r>
              <a:rPr lang="en-CA" sz="1700">
                <a:solidFill>
                  <a:schemeClr val="tx1"/>
                </a:solidFill>
              </a:rPr>
              <a:t>can also affect the CNS to cause meningismus, altered mental states, temporary deafness, lethargy and amnesia</a:t>
            </a:r>
            <a:endParaRPr lang="en-CA" sz="1700" i="1">
              <a:solidFill>
                <a:schemeClr val="tx1"/>
              </a:solidFill>
            </a:endParaRPr>
          </a:p>
        </p:txBody>
      </p:sp>
    </p:spTree>
    <p:extLst>
      <p:ext uri="{BB962C8B-B14F-4D97-AF65-F5344CB8AC3E}">
        <p14:creationId xmlns:p14="http://schemas.microsoft.com/office/powerpoint/2010/main" val="3954339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Image result for headache">
            <a:extLst>
              <a:ext uri="{FF2B5EF4-FFF2-40B4-BE49-F238E27FC236}">
                <a16:creationId xmlns:a16="http://schemas.microsoft.com/office/drawing/2014/main" id="{C1621524-8BCE-45C4-975E-B5D3F4B17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5864" y="645106"/>
            <a:ext cx="4321401" cy="55940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F129A2-B7BC-420F-8AAA-0C8C829F0652}"/>
              </a:ext>
            </a:extLst>
          </p:cNvPr>
          <p:cNvSpPr>
            <a:spLocks noGrp="1"/>
          </p:cNvSpPr>
          <p:nvPr>
            <p:ph type="title"/>
          </p:nvPr>
        </p:nvSpPr>
        <p:spPr>
          <a:xfrm>
            <a:off x="1251677" y="645105"/>
            <a:ext cx="4357499" cy="1320855"/>
          </a:xfrm>
        </p:spPr>
        <p:txBody>
          <a:bodyPr>
            <a:normAutofit/>
          </a:bodyPr>
          <a:lstStyle/>
          <a:p>
            <a:r>
              <a:rPr lang="en-CA" sz="3400"/>
              <a:t>Robert’s symptoms</a:t>
            </a:r>
            <a:br>
              <a:rPr lang="en-CA" sz="3400"/>
            </a:br>
            <a:r>
              <a:rPr lang="en-CA" sz="3400"/>
              <a:t>		</a:t>
            </a:r>
          </a:p>
        </p:txBody>
      </p:sp>
      <p:sp>
        <p:nvSpPr>
          <p:cNvPr id="3" name="Content Placeholder 2">
            <a:extLst>
              <a:ext uri="{FF2B5EF4-FFF2-40B4-BE49-F238E27FC236}">
                <a16:creationId xmlns:a16="http://schemas.microsoft.com/office/drawing/2014/main" id="{8DCE717B-41BD-49FB-9BA9-1726BF44CA69}"/>
              </a:ext>
            </a:extLst>
          </p:cNvPr>
          <p:cNvSpPr>
            <a:spLocks noGrp="1"/>
          </p:cNvSpPr>
          <p:nvPr>
            <p:ph idx="1"/>
          </p:nvPr>
        </p:nvSpPr>
        <p:spPr>
          <a:xfrm>
            <a:off x="1251678" y="2286001"/>
            <a:ext cx="4363595" cy="3593591"/>
          </a:xfrm>
        </p:spPr>
        <p:txBody>
          <a:bodyPr>
            <a:normAutofit/>
          </a:bodyPr>
          <a:lstStyle/>
          <a:p>
            <a:r>
              <a:rPr lang="en-CA">
                <a:solidFill>
                  <a:schemeClr val="tx1"/>
                </a:solidFill>
              </a:rPr>
              <a:t>Robert is experiencing high fever, headache, abdominal pain, muscle aches</a:t>
            </a:r>
          </a:p>
          <a:p>
            <a:r>
              <a:rPr lang="en-CA">
                <a:solidFill>
                  <a:schemeClr val="tx1"/>
                </a:solidFill>
              </a:rPr>
              <a:t>These symptoms are consistent with a diagnosis of Rocky Mountain Spotted Fever</a:t>
            </a:r>
          </a:p>
          <a:p>
            <a:pPr marL="0" indent="0">
              <a:buNone/>
            </a:pPr>
            <a:endParaRPr lang="en-CA">
              <a:solidFill>
                <a:schemeClr val="tx1"/>
              </a:solidFill>
            </a:endParaRPr>
          </a:p>
        </p:txBody>
      </p:sp>
    </p:spTree>
    <p:extLst>
      <p:ext uri="{BB962C8B-B14F-4D97-AF65-F5344CB8AC3E}">
        <p14:creationId xmlns:p14="http://schemas.microsoft.com/office/powerpoint/2010/main" val="2743621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374BD3A9-25D1-4691-BE05-149182EC4C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Freeform 10" title="right scallop background shape">
            <a:extLst>
              <a:ext uri="{FF2B5EF4-FFF2-40B4-BE49-F238E27FC236}">
                <a16:creationId xmlns:a16="http://schemas.microsoft.com/office/drawing/2014/main" id="{8D49CF1A-01DD-4115-A6BB-CFA8F704534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9" name="Rectangle 24" title="left edge border">
            <a:extLst>
              <a:ext uri="{FF2B5EF4-FFF2-40B4-BE49-F238E27FC236}">
                <a16:creationId xmlns:a16="http://schemas.microsoft.com/office/drawing/2014/main" id="{5FDAFA16-9D2D-4BEC-89D0-B4EABEE911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A picture containing food, snow, dessert, covered&#10;&#10;Description generated with high confidence">
            <a:extLst>
              <a:ext uri="{FF2B5EF4-FFF2-40B4-BE49-F238E27FC236}">
                <a16:creationId xmlns:a16="http://schemas.microsoft.com/office/drawing/2014/main" id="{B859CA3E-AED0-46E6-8743-28F91A862186}"/>
              </a:ext>
            </a:extLst>
          </p:cNvPr>
          <p:cNvPicPr>
            <a:picLocks noChangeAspect="1"/>
          </p:cNvPicPr>
          <p:nvPr/>
        </p:nvPicPr>
        <p:blipFill>
          <a:blip r:embed="rId2"/>
          <a:stretch>
            <a:fillRect/>
          </a:stretch>
        </p:blipFill>
        <p:spPr>
          <a:xfrm>
            <a:off x="8050787" y="1719548"/>
            <a:ext cx="3656581" cy="3418903"/>
          </a:xfrm>
          <a:prstGeom prst="rect">
            <a:avLst/>
          </a:prstGeom>
        </p:spPr>
      </p:pic>
      <p:sp>
        <p:nvSpPr>
          <p:cNvPr id="2" name="Title 1">
            <a:extLst>
              <a:ext uri="{FF2B5EF4-FFF2-40B4-BE49-F238E27FC236}">
                <a16:creationId xmlns:a16="http://schemas.microsoft.com/office/drawing/2014/main" id="{62630832-4EC6-442F-9A63-4339177F433A}"/>
              </a:ext>
            </a:extLst>
          </p:cNvPr>
          <p:cNvSpPr>
            <a:spLocks noGrp="1"/>
          </p:cNvSpPr>
          <p:nvPr>
            <p:ph type="title"/>
          </p:nvPr>
        </p:nvSpPr>
        <p:spPr>
          <a:xfrm>
            <a:off x="754144" y="484631"/>
            <a:ext cx="6340519" cy="1638469"/>
          </a:xfrm>
        </p:spPr>
        <p:txBody>
          <a:bodyPr>
            <a:normAutofit/>
          </a:bodyPr>
          <a:lstStyle/>
          <a:p>
            <a:r>
              <a:rPr lang="en-CA" sz="4000"/>
              <a:t>Bacterial pathogenesis: an overview</a:t>
            </a:r>
          </a:p>
        </p:txBody>
      </p:sp>
      <p:graphicFrame>
        <p:nvGraphicFramePr>
          <p:cNvPr id="16" name="Content Placeholder 2"/>
          <p:cNvGraphicFramePr>
            <a:graphicFrameLocks noGrp="1"/>
          </p:cNvGraphicFramePr>
          <p:nvPr>
            <p:ph idx="1"/>
            <p:extLst>
              <p:ext uri="{D42A27DB-BD31-4B8C-83A1-F6EECF244321}">
                <p14:modId xmlns:p14="http://schemas.microsoft.com/office/powerpoint/2010/main" val="2761324375"/>
              </p:ext>
            </p:extLst>
          </p:nvPr>
        </p:nvGraphicFramePr>
        <p:xfrm>
          <a:off x="765051" y="2443140"/>
          <a:ext cx="6306309" cy="393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381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Picture 13" descr="A picture containing balloon, aircraft, transport&#10;&#10;Description generated with very high confidence">
            <a:extLst>
              <a:ext uri="{FF2B5EF4-FFF2-40B4-BE49-F238E27FC236}">
                <a16:creationId xmlns:a16="http://schemas.microsoft.com/office/drawing/2014/main" id="{69C737AC-AE77-4C44-9D02-96E2778DC03E}"/>
              </a:ext>
            </a:extLst>
          </p:cNvPr>
          <p:cNvPicPr>
            <a:picLocks noChangeAspect="1"/>
          </p:cNvPicPr>
          <p:nvPr/>
        </p:nvPicPr>
        <p:blipFill rotWithShape="1">
          <a:blip r:embed="rId2"/>
          <a:srcRect l="6387" r="22488"/>
          <a:stretch/>
        </p:blipFill>
        <p:spPr>
          <a:xfrm>
            <a:off x="7338646" y="10"/>
            <a:ext cx="4853354" cy="6857990"/>
          </a:xfrm>
          <a:prstGeom prst="rect">
            <a:avLst/>
          </a:prstGeom>
        </p:spPr>
      </p:pic>
      <p:sp>
        <p:nvSpPr>
          <p:cNvPr id="116" name="Freeform 10" title="right scallop background shape">
            <a:extLst>
              <a:ext uri="{FF2B5EF4-FFF2-40B4-BE49-F238E27FC236}">
                <a16:creationId xmlns:a16="http://schemas.microsoft.com/office/drawing/2014/main" id="{E1CE536E-134A-4A35-900B-30F927D5B5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118" name="Rectangle 117" title="left edge border">
            <a:extLst>
              <a:ext uri="{FF2B5EF4-FFF2-40B4-BE49-F238E27FC236}">
                <a16:creationId xmlns:a16="http://schemas.microsoft.com/office/drawing/2014/main" id="{FA0382D1-1594-4E3D-842E-04E1E5E7578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AutoShape 2" descr="Image result for GLOBE">
            <a:extLst>
              <a:ext uri="{FF2B5EF4-FFF2-40B4-BE49-F238E27FC236}">
                <a16:creationId xmlns:a16="http://schemas.microsoft.com/office/drawing/2014/main" id="{447558E9-31AC-4B24-9A2D-41CC89C9E6D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Image result for GLOBE">
            <a:extLst>
              <a:ext uri="{FF2B5EF4-FFF2-40B4-BE49-F238E27FC236}">
                <a16:creationId xmlns:a16="http://schemas.microsoft.com/office/drawing/2014/main" id="{89F217CF-ED40-4087-B03E-7B86C8E6A12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6" descr="Image result for GLOBE">
            <a:extLst>
              <a:ext uri="{FF2B5EF4-FFF2-40B4-BE49-F238E27FC236}">
                <a16:creationId xmlns:a16="http://schemas.microsoft.com/office/drawing/2014/main" id="{32FBD119-1374-4C07-81ED-D58C2DD1472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10" descr="Image result for GLOBE">
            <a:extLst>
              <a:ext uri="{FF2B5EF4-FFF2-40B4-BE49-F238E27FC236}">
                <a16:creationId xmlns:a16="http://schemas.microsoft.com/office/drawing/2014/main" id="{2321A841-F338-4BF5-97F3-CD51937808D3}"/>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AutoShape 12" descr="Image result for GLOBE">
            <a:extLst>
              <a:ext uri="{FF2B5EF4-FFF2-40B4-BE49-F238E27FC236}">
                <a16:creationId xmlns:a16="http://schemas.microsoft.com/office/drawing/2014/main" id="{FC533017-F0B5-4542-A77A-C67C0313C9FC}"/>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AutoShape 14" descr="Image result for GLOBE">
            <a:extLst>
              <a:ext uri="{FF2B5EF4-FFF2-40B4-BE49-F238E27FC236}">
                <a16:creationId xmlns:a16="http://schemas.microsoft.com/office/drawing/2014/main" id="{478C8DFD-0561-46A5-9237-B1D1AB6BA7FF}"/>
              </a:ext>
            </a:extLst>
          </p:cNvPr>
          <p:cNvSpPr>
            <a:spLocks noChangeAspect="1" noChangeArrowheads="1"/>
          </p:cNvSpPr>
          <p:nvPr/>
        </p:nvSpPr>
        <p:spPr bwMode="auto">
          <a:xfrm>
            <a:off x="6705600" y="403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 name="Title 1">
            <a:extLst>
              <a:ext uri="{FF2B5EF4-FFF2-40B4-BE49-F238E27FC236}">
                <a16:creationId xmlns:a16="http://schemas.microsoft.com/office/drawing/2014/main" id="{970E03B5-0327-452C-B424-947A82D18B24}"/>
              </a:ext>
            </a:extLst>
          </p:cNvPr>
          <p:cNvSpPr>
            <a:spLocks noGrp="1"/>
          </p:cNvSpPr>
          <p:nvPr>
            <p:ph type="title"/>
          </p:nvPr>
        </p:nvSpPr>
        <p:spPr>
          <a:xfrm>
            <a:off x="765051" y="382385"/>
            <a:ext cx="6015897" cy="1492132"/>
          </a:xfrm>
        </p:spPr>
        <p:txBody>
          <a:bodyPr>
            <a:normAutofit/>
          </a:bodyPr>
          <a:lstStyle/>
          <a:p>
            <a:r>
              <a:rPr lang="en-CA" dirty="0"/>
              <a:t>ENCOUNTER learning goals</a:t>
            </a:r>
          </a:p>
        </p:txBody>
      </p:sp>
      <p:sp>
        <p:nvSpPr>
          <p:cNvPr id="3" name="Content Placeholder 2">
            <a:extLst>
              <a:ext uri="{FF2B5EF4-FFF2-40B4-BE49-F238E27FC236}">
                <a16:creationId xmlns:a16="http://schemas.microsoft.com/office/drawing/2014/main" id="{BE209EE8-52E1-48C3-BE25-49619FB70CF7}"/>
              </a:ext>
            </a:extLst>
          </p:cNvPr>
          <p:cNvSpPr>
            <a:spLocks noGrp="1"/>
          </p:cNvSpPr>
          <p:nvPr>
            <p:ph idx="1"/>
          </p:nvPr>
        </p:nvSpPr>
        <p:spPr>
          <a:xfrm>
            <a:off x="765051" y="2286001"/>
            <a:ext cx="6015897" cy="3593591"/>
          </a:xfrm>
        </p:spPr>
        <p:txBody>
          <a:bodyPr>
            <a:normAutofit/>
          </a:bodyPr>
          <a:lstStyle/>
          <a:p>
            <a:r>
              <a:rPr lang="en-CA" dirty="0"/>
              <a:t>Where does </a:t>
            </a:r>
            <a:r>
              <a:rPr lang="en-CA" i="1" dirty="0"/>
              <a:t>R. </a:t>
            </a:r>
            <a:r>
              <a:rPr lang="en-CA" i="1" dirty="0" err="1"/>
              <a:t>rickettsii</a:t>
            </a:r>
            <a:r>
              <a:rPr lang="en-CA" dirty="0"/>
              <a:t> normally reside geographically?</a:t>
            </a:r>
          </a:p>
          <a:p>
            <a:r>
              <a:rPr lang="en-CA" dirty="0"/>
              <a:t>Where does </a:t>
            </a:r>
            <a:r>
              <a:rPr lang="en-CA" i="1" dirty="0"/>
              <a:t>R. </a:t>
            </a:r>
            <a:r>
              <a:rPr lang="en-CA" i="1" dirty="0" err="1"/>
              <a:t>rickettsii</a:t>
            </a:r>
            <a:r>
              <a:rPr lang="en-CA" dirty="0"/>
              <a:t>  normally reside host-wise?</a:t>
            </a:r>
          </a:p>
          <a:p>
            <a:r>
              <a:rPr lang="en-CA" dirty="0"/>
              <a:t>What are the bacterial characteristics that leaves it suited to these places of residence?</a:t>
            </a:r>
          </a:p>
          <a:p>
            <a:r>
              <a:rPr lang="en-CA" i="1" dirty="0"/>
              <a:t>R. </a:t>
            </a:r>
            <a:r>
              <a:rPr lang="en-CA" i="1" dirty="0" err="1"/>
              <a:t>rickettsii</a:t>
            </a:r>
            <a:r>
              <a:rPr lang="en-CA" dirty="0"/>
              <a:t> vectors</a:t>
            </a:r>
          </a:p>
          <a:p>
            <a:r>
              <a:rPr lang="en-CA" dirty="0"/>
              <a:t>How would our patient have come in contact with this bacteria?</a:t>
            </a:r>
          </a:p>
        </p:txBody>
      </p:sp>
    </p:spTree>
    <p:extLst>
      <p:ext uri="{BB962C8B-B14F-4D97-AF65-F5344CB8AC3E}">
        <p14:creationId xmlns:p14="http://schemas.microsoft.com/office/powerpoint/2010/main" val="1263916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close up of a map&#10;&#10;Description generated with high confidence">
            <a:extLst>
              <a:ext uri="{FF2B5EF4-FFF2-40B4-BE49-F238E27FC236}">
                <a16:creationId xmlns:a16="http://schemas.microsoft.com/office/drawing/2014/main" id="{4000C65B-1957-41FB-861D-916A55CA0CD9}"/>
              </a:ext>
            </a:extLst>
          </p:cNvPr>
          <p:cNvPicPr>
            <a:picLocks noChangeAspect="1"/>
          </p:cNvPicPr>
          <p:nvPr/>
        </p:nvPicPr>
        <p:blipFill rotWithShape="1">
          <a:blip r:embed="rId2"/>
          <a:srcRect l="46883" r="7215" b="-1"/>
          <a:stretch/>
        </p:blipFill>
        <p:spPr>
          <a:xfrm>
            <a:off x="7338646" y="10"/>
            <a:ext cx="4853354" cy="6857990"/>
          </a:xfrm>
          <a:prstGeom prst="rect">
            <a:avLst/>
          </a:prstGeom>
        </p:spPr>
      </p:pic>
      <p:sp>
        <p:nvSpPr>
          <p:cNvPr id="9" name="Freeform 10" title="right scallop background shape">
            <a:extLst>
              <a:ext uri="{FF2B5EF4-FFF2-40B4-BE49-F238E27FC236}">
                <a16:creationId xmlns:a16="http://schemas.microsoft.com/office/drawing/2014/main" id="{E1CE536E-134A-4A35-900B-30F927D5B5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11" name="Rectangle 10" title="left edge border">
            <a:extLst>
              <a:ext uri="{FF2B5EF4-FFF2-40B4-BE49-F238E27FC236}">
                <a16:creationId xmlns:a16="http://schemas.microsoft.com/office/drawing/2014/main" id="{FA0382D1-1594-4E3D-842E-04E1E5E7578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6B74D1D-D05E-49D0-A796-7C075B2A86EF}"/>
              </a:ext>
            </a:extLst>
          </p:cNvPr>
          <p:cNvSpPr>
            <a:spLocks noGrp="1"/>
          </p:cNvSpPr>
          <p:nvPr>
            <p:ph type="title"/>
          </p:nvPr>
        </p:nvSpPr>
        <p:spPr>
          <a:xfrm>
            <a:off x="765051" y="382385"/>
            <a:ext cx="6015897" cy="1492132"/>
          </a:xfrm>
        </p:spPr>
        <p:txBody>
          <a:bodyPr>
            <a:normAutofit/>
          </a:bodyPr>
          <a:lstStyle/>
          <a:p>
            <a:r>
              <a:rPr lang="en-CA" sz="3200"/>
              <a:t>Where does </a:t>
            </a:r>
            <a:r>
              <a:rPr lang="en-CA" sz="3200" i="1"/>
              <a:t>R. </a:t>
            </a:r>
            <a:r>
              <a:rPr lang="en-CA" sz="3200" i="1" err="1"/>
              <a:t>rickettsii</a:t>
            </a:r>
            <a:r>
              <a:rPr lang="en-CA" sz="3200"/>
              <a:t>  normally reside geographically?</a:t>
            </a:r>
          </a:p>
        </p:txBody>
      </p:sp>
      <p:sp>
        <p:nvSpPr>
          <p:cNvPr id="3" name="Content Placeholder 2">
            <a:extLst>
              <a:ext uri="{FF2B5EF4-FFF2-40B4-BE49-F238E27FC236}">
                <a16:creationId xmlns:a16="http://schemas.microsoft.com/office/drawing/2014/main" id="{AF23B303-0A8C-4CED-BFC5-E00AAA30C7AF}"/>
              </a:ext>
            </a:extLst>
          </p:cNvPr>
          <p:cNvSpPr>
            <a:spLocks noGrp="1"/>
          </p:cNvSpPr>
          <p:nvPr>
            <p:ph idx="1"/>
          </p:nvPr>
        </p:nvSpPr>
        <p:spPr>
          <a:xfrm>
            <a:off x="765051" y="2286001"/>
            <a:ext cx="6015897" cy="3593591"/>
          </a:xfrm>
        </p:spPr>
        <p:txBody>
          <a:bodyPr>
            <a:normAutofit/>
          </a:bodyPr>
          <a:lstStyle/>
          <a:p>
            <a:r>
              <a:rPr lang="en-CA" i="1"/>
              <a:t>Rickettsia rickettsii </a:t>
            </a:r>
            <a:r>
              <a:rPr lang="en-CA"/>
              <a:t>is found on every continent excluding Antarctica</a:t>
            </a:r>
          </a:p>
          <a:p>
            <a:r>
              <a:rPr lang="en-CA"/>
              <a:t>However, the disease (RMSF) is restricted to the Americas</a:t>
            </a:r>
          </a:p>
          <a:p>
            <a:r>
              <a:rPr lang="en-CA"/>
              <a:t>Common in Southeastern/ Southcentral states in USA</a:t>
            </a:r>
          </a:p>
          <a:p>
            <a:r>
              <a:rPr lang="en-CA"/>
              <a:t>Prefer warm damp places</a:t>
            </a:r>
          </a:p>
          <a:p>
            <a:r>
              <a:rPr lang="en-CA"/>
              <a:t>Majority of cases occur between Apr-Oct (rainy and warm seasons)</a:t>
            </a:r>
          </a:p>
          <a:p>
            <a:endParaRPr lang="en-CA"/>
          </a:p>
          <a:p>
            <a:endParaRPr lang="en-CA"/>
          </a:p>
          <a:p>
            <a:endParaRPr lang="en-CA" dirty="0"/>
          </a:p>
        </p:txBody>
      </p:sp>
    </p:spTree>
    <p:extLst>
      <p:ext uri="{BB962C8B-B14F-4D97-AF65-F5344CB8AC3E}">
        <p14:creationId xmlns:p14="http://schemas.microsoft.com/office/powerpoint/2010/main" val="151068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22" descr="Image result for ENDOTHELIAL CELLS">
            <a:extLst>
              <a:ext uri="{FF2B5EF4-FFF2-40B4-BE49-F238E27FC236}">
                <a16:creationId xmlns:a16="http://schemas.microsoft.com/office/drawing/2014/main" id="{E205B4F3-DFDD-4EF2-88C3-FD92573095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26" r="27436" b="1"/>
          <a:stretch/>
        </p:blipFill>
        <p:spPr bwMode="auto">
          <a:xfrm>
            <a:off x="7338646" y="10"/>
            <a:ext cx="4853354" cy="685799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0" title="right scallop background shape">
            <a:extLst>
              <a:ext uri="{FF2B5EF4-FFF2-40B4-BE49-F238E27FC236}">
                <a16:creationId xmlns:a16="http://schemas.microsoft.com/office/drawing/2014/main" id="{E1CE536E-134A-4A35-900B-30F927D5B5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16" name="Rectangle 10" title="left edge border">
            <a:extLst>
              <a:ext uri="{FF2B5EF4-FFF2-40B4-BE49-F238E27FC236}">
                <a16:creationId xmlns:a16="http://schemas.microsoft.com/office/drawing/2014/main" id="{FA0382D1-1594-4E3D-842E-04E1E5E7578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20103FE-BCB5-4255-9103-E49000EE3B72}"/>
              </a:ext>
            </a:extLst>
          </p:cNvPr>
          <p:cNvSpPr>
            <a:spLocks noGrp="1"/>
          </p:cNvSpPr>
          <p:nvPr>
            <p:ph type="title"/>
          </p:nvPr>
        </p:nvSpPr>
        <p:spPr>
          <a:xfrm>
            <a:off x="765051" y="382385"/>
            <a:ext cx="6015897" cy="1492132"/>
          </a:xfrm>
        </p:spPr>
        <p:txBody>
          <a:bodyPr>
            <a:normAutofit/>
          </a:bodyPr>
          <a:lstStyle/>
          <a:p>
            <a:r>
              <a:rPr lang="en-CA" sz="3200"/>
              <a:t>Where does </a:t>
            </a:r>
            <a:r>
              <a:rPr lang="en-CA" sz="3200" i="1"/>
              <a:t>R. </a:t>
            </a:r>
            <a:r>
              <a:rPr lang="en-CA" sz="3200" i="1" err="1"/>
              <a:t>rickettsii</a:t>
            </a:r>
            <a:r>
              <a:rPr lang="en-CA" sz="3200"/>
              <a:t>  normally reside host-wise?</a:t>
            </a:r>
            <a:br>
              <a:rPr lang="en-CA" sz="3200"/>
            </a:br>
            <a:endParaRPr lang="en-CA" sz="3200"/>
          </a:p>
        </p:txBody>
      </p:sp>
      <p:sp>
        <p:nvSpPr>
          <p:cNvPr id="3" name="Content Placeholder 2">
            <a:extLst>
              <a:ext uri="{FF2B5EF4-FFF2-40B4-BE49-F238E27FC236}">
                <a16:creationId xmlns:a16="http://schemas.microsoft.com/office/drawing/2014/main" id="{102618A8-80C1-4735-BB3B-4C1E44B32216}"/>
              </a:ext>
            </a:extLst>
          </p:cNvPr>
          <p:cNvSpPr>
            <a:spLocks noGrp="1"/>
          </p:cNvSpPr>
          <p:nvPr>
            <p:ph idx="1"/>
          </p:nvPr>
        </p:nvSpPr>
        <p:spPr>
          <a:xfrm>
            <a:off x="765051" y="2286001"/>
            <a:ext cx="6015897" cy="3593591"/>
          </a:xfrm>
        </p:spPr>
        <p:txBody>
          <a:bodyPr>
            <a:normAutofit/>
          </a:bodyPr>
          <a:lstStyle/>
          <a:p>
            <a:r>
              <a:rPr lang="en-CA" i="1" dirty="0"/>
              <a:t>R. </a:t>
            </a:r>
            <a:r>
              <a:rPr lang="en-CA" i="1" dirty="0" err="1"/>
              <a:t>rickettsii’s</a:t>
            </a:r>
            <a:r>
              <a:rPr lang="en-CA" i="1" dirty="0"/>
              <a:t> </a:t>
            </a:r>
            <a:r>
              <a:rPr lang="en-CA" dirty="0"/>
              <a:t>reside in the cytoplasm or the nucleus of endothelial cells</a:t>
            </a:r>
          </a:p>
          <a:p>
            <a:r>
              <a:rPr lang="en-CA" dirty="0"/>
              <a:t>Obligate intracellular</a:t>
            </a:r>
          </a:p>
          <a:p>
            <a:r>
              <a:rPr lang="en-CA" dirty="0"/>
              <a:t>Endothelial cells are the cells that line the blood vessels of the body</a:t>
            </a:r>
          </a:p>
        </p:txBody>
      </p:sp>
    </p:spTree>
    <p:extLst>
      <p:ext uri="{BB962C8B-B14F-4D97-AF65-F5344CB8AC3E}">
        <p14:creationId xmlns:p14="http://schemas.microsoft.com/office/powerpoint/2010/main" val="113054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122" name="Picture 2" descr="Image result for bacterial slime layer">
            <a:extLst>
              <a:ext uri="{FF2B5EF4-FFF2-40B4-BE49-F238E27FC236}">
                <a16:creationId xmlns:a16="http://schemas.microsoft.com/office/drawing/2014/main" id="{E3987E8E-A6F0-4C5A-BBEE-E3DD68AF8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992" y="1106494"/>
            <a:ext cx="3902582" cy="46321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5D3E456-F294-47F9-A138-825F683CA3D2}"/>
              </a:ext>
            </a:extLst>
          </p:cNvPr>
          <p:cNvSpPr>
            <a:spLocks noGrp="1"/>
          </p:cNvSpPr>
          <p:nvPr>
            <p:ph type="title"/>
          </p:nvPr>
        </p:nvSpPr>
        <p:spPr>
          <a:xfrm>
            <a:off x="1251678" y="382385"/>
            <a:ext cx="5984274" cy="1492132"/>
          </a:xfrm>
        </p:spPr>
        <p:txBody>
          <a:bodyPr>
            <a:normAutofit/>
          </a:bodyPr>
          <a:lstStyle/>
          <a:p>
            <a:r>
              <a:rPr lang="en-CA" sz="2400"/>
              <a:t>What are the bacterial characteristics that leaves it suited to these places of residence?</a:t>
            </a:r>
            <a:br>
              <a:rPr lang="en-CA" sz="2400"/>
            </a:br>
            <a:endParaRPr lang="en-CA" sz="2400"/>
          </a:p>
        </p:txBody>
      </p:sp>
      <p:sp>
        <p:nvSpPr>
          <p:cNvPr id="3" name="Content Placeholder 2">
            <a:extLst>
              <a:ext uri="{FF2B5EF4-FFF2-40B4-BE49-F238E27FC236}">
                <a16:creationId xmlns:a16="http://schemas.microsoft.com/office/drawing/2014/main" id="{A17154BC-07E6-4CA2-8744-61F6B4AE8700}"/>
              </a:ext>
            </a:extLst>
          </p:cNvPr>
          <p:cNvSpPr>
            <a:spLocks noGrp="1"/>
          </p:cNvSpPr>
          <p:nvPr>
            <p:ph idx="1"/>
          </p:nvPr>
        </p:nvSpPr>
        <p:spPr>
          <a:xfrm>
            <a:off x="1251678" y="2286001"/>
            <a:ext cx="5984274" cy="4085056"/>
          </a:xfrm>
        </p:spPr>
        <p:txBody>
          <a:bodyPr>
            <a:normAutofit/>
          </a:bodyPr>
          <a:lstStyle/>
          <a:p>
            <a:r>
              <a:rPr lang="en-CA">
                <a:solidFill>
                  <a:schemeClr val="tx1"/>
                </a:solidFill>
              </a:rPr>
              <a:t>Slime layer: helps protect against dry environments and antibiotics</a:t>
            </a:r>
          </a:p>
          <a:p>
            <a:r>
              <a:rPr lang="en-CA">
                <a:solidFill>
                  <a:schemeClr val="tx1"/>
                </a:solidFill>
              </a:rPr>
              <a:t>Slime layer also allows bacteria to adhere to smooth surfaces</a:t>
            </a:r>
          </a:p>
          <a:p>
            <a:r>
              <a:rPr lang="en-CA">
                <a:solidFill>
                  <a:schemeClr val="tx1"/>
                </a:solidFill>
              </a:rPr>
              <a:t>Low infectious dose (ID)</a:t>
            </a:r>
          </a:p>
          <a:p>
            <a:r>
              <a:rPr lang="en-CA">
                <a:solidFill>
                  <a:schemeClr val="tx1"/>
                </a:solidFill>
              </a:rPr>
              <a:t>0.2 x 0.5 micrometer size allows them to live inside cytoplasm and nucleus of endothelial cell</a:t>
            </a:r>
          </a:p>
          <a:p>
            <a:r>
              <a:rPr lang="en-CA">
                <a:solidFill>
                  <a:schemeClr val="tx1"/>
                </a:solidFill>
              </a:rPr>
              <a:t>Ability to metabolize host-derived glutamate via aerobic respiration</a:t>
            </a:r>
          </a:p>
          <a:p>
            <a:r>
              <a:rPr lang="en-CA">
                <a:solidFill>
                  <a:schemeClr val="tx1"/>
                </a:solidFill>
              </a:rPr>
              <a:t>Able to grow in low levels of nutrients</a:t>
            </a:r>
          </a:p>
        </p:txBody>
      </p:sp>
    </p:spTree>
    <p:extLst>
      <p:ext uri="{BB962C8B-B14F-4D97-AF65-F5344CB8AC3E}">
        <p14:creationId xmlns:p14="http://schemas.microsoft.com/office/powerpoint/2010/main" val="380007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File:Life cycle of R ricketsii.png">
            <a:extLst>
              <a:ext uri="{FF2B5EF4-FFF2-40B4-BE49-F238E27FC236}">
                <a16:creationId xmlns:a16="http://schemas.microsoft.com/office/drawing/2014/main" id="{09311A3F-263F-48A3-AB84-7593FC7DC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688" y="2387599"/>
            <a:ext cx="6509349" cy="31407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ED6BEA1-3091-476D-B0AF-7C8CDB2A657C}"/>
              </a:ext>
            </a:extLst>
          </p:cNvPr>
          <p:cNvSpPr>
            <a:spLocks noGrp="1"/>
          </p:cNvSpPr>
          <p:nvPr>
            <p:ph type="title"/>
          </p:nvPr>
        </p:nvSpPr>
        <p:spPr>
          <a:xfrm>
            <a:off x="1251677" y="645105"/>
            <a:ext cx="4357499" cy="1320855"/>
          </a:xfrm>
        </p:spPr>
        <p:txBody>
          <a:bodyPr>
            <a:normAutofit/>
          </a:bodyPr>
          <a:lstStyle/>
          <a:p>
            <a:r>
              <a:rPr lang="en-CA" sz="3100" i="1"/>
              <a:t>R. rickettsii</a:t>
            </a:r>
            <a:r>
              <a:rPr lang="en-CA" sz="3100"/>
              <a:t>  vectors</a:t>
            </a:r>
            <a:br>
              <a:rPr lang="en-CA" sz="3100"/>
            </a:br>
            <a:endParaRPr lang="en-CA" sz="3100"/>
          </a:p>
        </p:txBody>
      </p:sp>
      <p:sp>
        <p:nvSpPr>
          <p:cNvPr id="3" name="Content Placeholder 2">
            <a:extLst>
              <a:ext uri="{FF2B5EF4-FFF2-40B4-BE49-F238E27FC236}">
                <a16:creationId xmlns:a16="http://schemas.microsoft.com/office/drawing/2014/main" id="{AF8C7C99-7625-49FA-BE63-33CA31415F46}"/>
              </a:ext>
            </a:extLst>
          </p:cNvPr>
          <p:cNvSpPr>
            <a:spLocks noGrp="1"/>
          </p:cNvSpPr>
          <p:nvPr>
            <p:ph idx="1"/>
          </p:nvPr>
        </p:nvSpPr>
        <p:spPr>
          <a:xfrm>
            <a:off x="1251678" y="2286001"/>
            <a:ext cx="4363595" cy="3593591"/>
          </a:xfrm>
        </p:spPr>
        <p:txBody>
          <a:bodyPr>
            <a:normAutofit/>
          </a:bodyPr>
          <a:lstStyle/>
          <a:p>
            <a:pPr>
              <a:lnSpc>
                <a:spcPct val="100000"/>
              </a:lnSpc>
            </a:pPr>
            <a:r>
              <a:rPr lang="en-CA" sz="1600">
                <a:solidFill>
                  <a:schemeClr val="tx1"/>
                </a:solidFill>
              </a:rPr>
              <a:t>Main vector for </a:t>
            </a:r>
            <a:r>
              <a:rPr lang="en-CA" sz="1600" i="1">
                <a:solidFill>
                  <a:schemeClr val="tx1"/>
                </a:solidFill>
              </a:rPr>
              <a:t>R. rickettsii </a:t>
            </a:r>
            <a:r>
              <a:rPr lang="en-CA" sz="1600">
                <a:solidFill>
                  <a:schemeClr val="tx1"/>
                </a:solidFill>
              </a:rPr>
              <a:t>are the family of Ixodildae ticks such as the American Dog Tick, Rocky Mountain Wood Tick, Brown Dog Tick</a:t>
            </a:r>
          </a:p>
          <a:p>
            <a:pPr>
              <a:lnSpc>
                <a:spcPct val="100000"/>
              </a:lnSpc>
            </a:pPr>
            <a:r>
              <a:rPr lang="en-CA" sz="1600" i="1">
                <a:solidFill>
                  <a:schemeClr val="tx1"/>
                </a:solidFill>
              </a:rPr>
              <a:t>R. rickettsii </a:t>
            </a:r>
            <a:r>
              <a:rPr lang="en-CA" sz="1600">
                <a:solidFill>
                  <a:schemeClr val="tx1"/>
                </a:solidFill>
              </a:rPr>
              <a:t>must colonize tick’s midgut, bypass midgut to reach salivary gland for transmission</a:t>
            </a:r>
          </a:p>
          <a:p>
            <a:pPr>
              <a:lnSpc>
                <a:spcPct val="100000"/>
              </a:lnSpc>
            </a:pPr>
            <a:r>
              <a:rPr lang="en-CA" sz="1600">
                <a:solidFill>
                  <a:schemeClr val="tx1"/>
                </a:solidFill>
              </a:rPr>
              <a:t>Once infected with </a:t>
            </a:r>
            <a:r>
              <a:rPr lang="en-CA" sz="1600" i="1">
                <a:solidFill>
                  <a:schemeClr val="tx1"/>
                </a:solidFill>
              </a:rPr>
              <a:t>R. rickettsia</a:t>
            </a:r>
            <a:r>
              <a:rPr lang="en-CA" sz="1600">
                <a:solidFill>
                  <a:schemeClr val="tx1"/>
                </a:solidFill>
              </a:rPr>
              <a:t>, the tick is infected for life</a:t>
            </a:r>
          </a:p>
          <a:p>
            <a:pPr>
              <a:lnSpc>
                <a:spcPct val="100000"/>
              </a:lnSpc>
            </a:pPr>
            <a:r>
              <a:rPr lang="en-CA" sz="1600">
                <a:solidFill>
                  <a:schemeClr val="tx1"/>
                </a:solidFill>
              </a:rPr>
              <a:t>Bacterium maintained in tick via transovarian transmission</a:t>
            </a:r>
          </a:p>
          <a:p>
            <a:pPr>
              <a:lnSpc>
                <a:spcPct val="100000"/>
              </a:lnSpc>
            </a:pPr>
            <a:r>
              <a:rPr lang="en-CA" sz="1600">
                <a:solidFill>
                  <a:schemeClr val="tx1"/>
                </a:solidFill>
              </a:rPr>
              <a:t>Uninfected ticks may become infected by feeding on reservoirs (ex. Rodents) = transstadial transmission</a:t>
            </a:r>
          </a:p>
        </p:txBody>
      </p:sp>
    </p:spTree>
    <p:extLst>
      <p:ext uri="{BB962C8B-B14F-4D97-AF65-F5344CB8AC3E}">
        <p14:creationId xmlns:p14="http://schemas.microsoft.com/office/powerpoint/2010/main" val="219234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Image result for tick bite">
            <a:extLst>
              <a:ext uri="{FF2B5EF4-FFF2-40B4-BE49-F238E27FC236}">
                <a16:creationId xmlns:a16="http://schemas.microsoft.com/office/drawing/2014/main" id="{6AB3E301-7D8B-4C38-9918-FB5927EDA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193" y="1164362"/>
            <a:ext cx="5176744" cy="45555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7E0224-97EE-4E7B-B28F-5A847FD1D75D}"/>
              </a:ext>
            </a:extLst>
          </p:cNvPr>
          <p:cNvSpPr>
            <a:spLocks noGrp="1"/>
          </p:cNvSpPr>
          <p:nvPr>
            <p:ph type="title"/>
          </p:nvPr>
        </p:nvSpPr>
        <p:spPr>
          <a:xfrm>
            <a:off x="1251677" y="645105"/>
            <a:ext cx="4357499" cy="1320855"/>
          </a:xfrm>
        </p:spPr>
        <p:txBody>
          <a:bodyPr>
            <a:normAutofit/>
          </a:bodyPr>
          <a:lstStyle/>
          <a:p>
            <a:r>
              <a:rPr lang="en-CA" sz="2100"/>
              <a:t>How would our patient have come in contact with this bacteria?</a:t>
            </a:r>
            <a:br>
              <a:rPr lang="en-CA" sz="2100"/>
            </a:br>
            <a:endParaRPr lang="en-CA" sz="2100"/>
          </a:p>
        </p:txBody>
      </p:sp>
      <p:sp>
        <p:nvSpPr>
          <p:cNvPr id="3" name="Content Placeholder 2">
            <a:extLst>
              <a:ext uri="{FF2B5EF4-FFF2-40B4-BE49-F238E27FC236}">
                <a16:creationId xmlns:a16="http://schemas.microsoft.com/office/drawing/2014/main" id="{2A8D23BE-D162-4434-8677-B1132DDD4B0F}"/>
              </a:ext>
            </a:extLst>
          </p:cNvPr>
          <p:cNvSpPr>
            <a:spLocks noGrp="1"/>
          </p:cNvSpPr>
          <p:nvPr>
            <p:ph idx="1"/>
          </p:nvPr>
        </p:nvSpPr>
        <p:spPr>
          <a:xfrm>
            <a:off x="1251678" y="2286001"/>
            <a:ext cx="4363595" cy="3593591"/>
          </a:xfrm>
        </p:spPr>
        <p:txBody>
          <a:bodyPr>
            <a:normAutofit/>
          </a:bodyPr>
          <a:lstStyle/>
          <a:p>
            <a:r>
              <a:rPr lang="en-CA">
                <a:solidFill>
                  <a:schemeClr val="tx1"/>
                </a:solidFill>
              </a:rPr>
              <a:t>Robert most likely infected with </a:t>
            </a:r>
            <a:r>
              <a:rPr lang="en-CA" i="1">
                <a:solidFill>
                  <a:schemeClr val="tx1"/>
                </a:solidFill>
              </a:rPr>
              <a:t>R. rickettsii </a:t>
            </a:r>
            <a:r>
              <a:rPr lang="en-CA">
                <a:solidFill>
                  <a:schemeClr val="tx1"/>
                </a:solidFill>
              </a:rPr>
              <a:t>through a tick bite</a:t>
            </a:r>
          </a:p>
          <a:p>
            <a:r>
              <a:rPr lang="en-CA">
                <a:solidFill>
                  <a:schemeClr val="tx1"/>
                </a:solidFill>
              </a:rPr>
              <a:t>Case history revealed tick bites one week prior to onset of symptoms</a:t>
            </a:r>
          </a:p>
          <a:p>
            <a:r>
              <a:rPr lang="en-CA">
                <a:solidFill>
                  <a:schemeClr val="tx1"/>
                </a:solidFill>
              </a:rPr>
              <a:t>Tick needs to be attached to human for 4-6 hours to transmit the bacteria</a:t>
            </a:r>
          </a:p>
          <a:p>
            <a:r>
              <a:rPr lang="en-CA">
                <a:solidFill>
                  <a:schemeClr val="tx1"/>
                </a:solidFill>
              </a:rPr>
              <a:t>Tick: Rocky Mountain Wood Tick</a:t>
            </a:r>
          </a:p>
        </p:txBody>
      </p:sp>
    </p:spTree>
    <p:extLst>
      <p:ext uri="{BB962C8B-B14F-4D97-AF65-F5344CB8AC3E}">
        <p14:creationId xmlns:p14="http://schemas.microsoft.com/office/powerpoint/2010/main" val="150396130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2477</TotalTime>
  <Words>1795</Words>
  <Application>Microsoft Office PowerPoint</Application>
  <PresentationFormat>Widescreen</PresentationFormat>
  <Paragraphs>142</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Gill Sans MT</vt:lpstr>
      <vt:lpstr>Impact</vt:lpstr>
      <vt:lpstr>Badge</vt:lpstr>
      <vt:lpstr>CASE 3:   RICKETTSIA       RICKETTSII</vt:lpstr>
      <vt:lpstr>A RED RASH</vt:lpstr>
      <vt:lpstr>Bacterial pathogenesis: an overview</vt:lpstr>
      <vt:lpstr>ENCOUNTER learning goals</vt:lpstr>
      <vt:lpstr>Where does R. rickettsii  normally reside geographically?</vt:lpstr>
      <vt:lpstr>Where does R. rickettsii  normally reside host-wise? </vt:lpstr>
      <vt:lpstr>What are the bacterial characteristics that leaves it suited to these places of residence? </vt:lpstr>
      <vt:lpstr>R. rickettsii  vectors </vt:lpstr>
      <vt:lpstr>How would our patient have come in contact with this bacteria? </vt:lpstr>
      <vt:lpstr>Entry learning goals</vt:lpstr>
      <vt:lpstr>What are the common routes of entry? </vt:lpstr>
      <vt:lpstr>What are the molecular, cellular and/or physiological factors at play in the initial entry/ adherence step from the POV of organism? From the host? </vt:lpstr>
      <vt:lpstr>Multiplication and spread learning goals</vt:lpstr>
      <vt:lpstr>What happens after adhesion?</vt:lpstr>
      <vt:lpstr>What is the zipper mechanism?</vt:lpstr>
      <vt:lpstr>What is the trigger mechanism? </vt:lpstr>
      <vt:lpstr>ZIPPER OR TRIGER?</vt:lpstr>
      <vt:lpstr>The signalling pathway</vt:lpstr>
      <vt:lpstr>How does r. rickettsii escape the phagosome?</vt:lpstr>
      <vt:lpstr>How does r. rickettsii infect adjacent cells?</vt:lpstr>
      <vt:lpstr>Bacterial damage learning goals   </vt:lpstr>
      <vt:lpstr>In order to damage the host, how does r. rickettsii  manipulate the host cell’s systems?</vt:lpstr>
      <vt:lpstr>Inflammatory mediators</vt:lpstr>
      <vt:lpstr>Oxidative stress</vt:lpstr>
      <vt:lpstr>What causes the increase permeability in host endothelial cells?</vt:lpstr>
      <vt:lpstr>What does increased vascular permeability cause?</vt:lpstr>
      <vt:lpstr>Further damage</vt:lpstr>
      <vt:lpstr>Robert’s symptoms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Gurtaj Mahil</dc:creator>
  <cp:lastModifiedBy>Gurtaj Mahil</cp:lastModifiedBy>
  <cp:revision>39</cp:revision>
  <dcterms:created xsi:type="dcterms:W3CDTF">2017-11-09T00:41:20Z</dcterms:created>
  <dcterms:modified xsi:type="dcterms:W3CDTF">2017-11-10T17:59:03Z</dcterms:modified>
</cp:coreProperties>
</file>