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65" r:id="rId5"/>
    <p:sldId id="291" r:id="rId6"/>
    <p:sldId id="259" r:id="rId7"/>
    <p:sldId id="260" r:id="rId8"/>
    <p:sldId id="261" r:id="rId9"/>
    <p:sldId id="262" r:id="rId10"/>
    <p:sldId id="263" r:id="rId11"/>
    <p:sldId id="270" r:id="rId12"/>
    <p:sldId id="264" r:id="rId13"/>
    <p:sldId id="272" r:id="rId14"/>
    <p:sldId id="266" r:id="rId15"/>
    <p:sldId id="267" r:id="rId16"/>
    <p:sldId id="274" r:id="rId17"/>
    <p:sldId id="275" r:id="rId18"/>
    <p:sldId id="273" r:id="rId19"/>
    <p:sldId id="292" r:id="rId20"/>
    <p:sldId id="268" r:id="rId21"/>
    <p:sldId id="269" r:id="rId22"/>
    <p:sldId id="279" r:id="rId23"/>
    <p:sldId id="278" r:id="rId24"/>
    <p:sldId id="280" r:id="rId25"/>
    <p:sldId id="281" r:id="rId26"/>
    <p:sldId id="276" r:id="rId27"/>
    <p:sldId id="282" r:id="rId28"/>
    <p:sldId id="293" r:id="rId29"/>
    <p:sldId id="277" r:id="rId30"/>
    <p:sldId id="283" r:id="rId31"/>
    <p:sldId id="284" r:id="rId32"/>
    <p:sldId id="285" r:id="rId33"/>
    <p:sldId id="286" r:id="rId34"/>
    <p:sldId id="287" r:id="rId35"/>
    <p:sldId id="294" r:id="rId36"/>
    <p:sldId id="288" r:id="rId37"/>
    <p:sldId id="289" r:id="rId38"/>
    <p:sldId id="29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08"/>
    <p:restoredTop sz="94690"/>
  </p:normalViewPr>
  <p:slideViewPr>
    <p:cSldViewPr snapToGrid="0" snapToObjects="1">
      <p:cViewPr>
        <p:scale>
          <a:sx n="73" d="100"/>
          <a:sy n="73" d="100"/>
        </p:scale>
        <p:origin x="128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F3A8AC-AE70-E945-A42D-363F94FAB729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99C6620-8F93-8546-B5BC-35C7F4FD2129}">
      <dgm:prSet phldrT="[Text]" custT="1"/>
      <dgm:spPr/>
      <dgm:t>
        <a:bodyPr/>
        <a:lstStyle/>
        <a:p>
          <a:r>
            <a:rPr lang="en-US" sz="1600" dirty="0" smtClean="0"/>
            <a:t>Active crossing of the epithelia </a:t>
          </a:r>
          <a:endParaRPr lang="en-US" sz="1600" dirty="0"/>
        </a:p>
      </dgm:t>
    </dgm:pt>
    <dgm:pt modelId="{088FA025-142D-4D4D-B10B-4F1D5B3D6E58}" type="parTrans" cxnId="{8C2019EB-9FE6-2F4F-934F-B07ACCA2D1CF}">
      <dgm:prSet/>
      <dgm:spPr/>
      <dgm:t>
        <a:bodyPr/>
        <a:lstStyle/>
        <a:p>
          <a:endParaRPr lang="en-US"/>
        </a:p>
      </dgm:t>
    </dgm:pt>
    <dgm:pt modelId="{C81D6B53-F436-6343-AAAE-286341ACC7B5}" type="sibTrans" cxnId="{8C2019EB-9FE6-2F4F-934F-B07ACCA2D1CF}">
      <dgm:prSet/>
      <dgm:spPr/>
      <dgm:t>
        <a:bodyPr/>
        <a:lstStyle/>
        <a:p>
          <a:endParaRPr lang="en-US"/>
        </a:p>
      </dgm:t>
    </dgm:pt>
    <dgm:pt modelId="{907100EF-8947-9B42-8EDC-39C16570B806}">
      <dgm:prSet phldrT="[Text]"/>
      <dgm:spPr/>
      <dgm:t>
        <a:bodyPr/>
        <a:lstStyle/>
        <a:p>
          <a:r>
            <a:rPr lang="en-US" dirty="0" smtClean="0"/>
            <a:t>Exploitation of DCs to aid in barrier crossing </a:t>
          </a:r>
          <a:endParaRPr lang="en-US" dirty="0"/>
        </a:p>
      </dgm:t>
    </dgm:pt>
    <dgm:pt modelId="{49C7A075-64E5-664D-AA80-F26A56BCC86E}" type="parTrans" cxnId="{585FE945-A760-7746-AFCC-29DE7C2F69B0}">
      <dgm:prSet/>
      <dgm:spPr/>
      <dgm:t>
        <a:bodyPr/>
        <a:lstStyle/>
        <a:p>
          <a:endParaRPr lang="en-US"/>
        </a:p>
      </dgm:t>
    </dgm:pt>
    <dgm:pt modelId="{1E2E05DA-61B6-264E-B776-E9DC064E939C}" type="sibTrans" cxnId="{585FE945-A760-7746-AFCC-29DE7C2F69B0}">
      <dgm:prSet/>
      <dgm:spPr/>
      <dgm:t>
        <a:bodyPr/>
        <a:lstStyle/>
        <a:p>
          <a:endParaRPr lang="en-US"/>
        </a:p>
      </dgm:t>
    </dgm:pt>
    <dgm:pt modelId="{42BD1952-C737-1745-A3F2-F7326E45FB8E}">
      <dgm:prSet phldrT="[Text]"/>
      <dgm:spPr/>
      <dgm:t>
        <a:bodyPr/>
        <a:lstStyle/>
        <a:p>
          <a:r>
            <a:rPr lang="en-US" dirty="0" smtClean="0"/>
            <a:t>Bacterial mediated endocytosis</a:t>
          </a:r>
          <a:endParaRPr lang="en-US" dirty="0"/>
        </a:p>
      </dgm:t>
    </dgm:pt>
    <dgm:pt modelId="{170A74A0-9DB1-D144-8CB6-7BDC196921FA}" type="parTrans" cxnId="{BE25C355-CD9F-6848-96AE-FD4E9E415EBE}">
      <dgm:prSet/>
      <dgm:spPr/>
      <dgm:t>
        <a:bodyPr/>
        <a:lstStyle/>
        <a:p>
          <a:endParaRPr lang="en-US"/>
        </a:p>
      </dgm:t>
    </dgm:pt>
    <dgm:pt modelId="{350A7005-0F4B-9D42-828D-1398D01F880A}" type="sibTrans" cxnId="{BE25C355-CD9F-6848-96AE-FD4E9E415EBE}">
      <dgm:prSet/>
      <dgm:spPr/>
      <dgm:t>
        <a:bodyPr/>
        <a:lstStyle/>
        <a:p>
          <a:endParaRPr lang="en-US"/>
        </a:p>
      </dgm:t>
    </dgm:pt>
    <dgm:pt modelId="{D9714324-D16A-0947-AADF-626CDBAFD227}">
      <dgm:prSet phldrT="[Text]"/>
      <dgm:spPr/>
      <dgm:t>
        <a:bodyPr/>
        <a:lstStyle/>
        <a:p>
          <a:r>
            <a:rPr lang="en-US" dirty="0" smtClean="0"/>
            <a:t>Membrane rearrangement </a:t>
          </a:r>
          <a:endParaRPr lang="en-US" dirty="0"/>
        </a:p>
      </dgm:t>
    </dgm:pt>
    <dgm:pt modelId="{E94A8FCF-8C9C-984B-AE3C-F8A572904FF5}" type="parTrans" cxnId="{BE6964E3-6289-8947-A151-55AFBA996BF9}">
      <dgm:prSet/>
      <dgm:spPr/>
      <dgm:t>
        <a:bodyPr/>
        <a:lstStyle/>
        <a:p>
          <a:endParaRPr lang="en-US"/>
        </a:p>
      </dgm:t>
    </dgm:pt>
    <dgm:pt modelId="{51076997-1054-4948-A682-A5EBC29FD2A1}" type="sibTrans" cxnId="{BE6964E3-6289-8947-A151-55AFBA996BF9}">
      <dgm:prSet/>
      <dgm:spPr/>
      <dgm:t>
        <a:bodyPr/>
        <a:lstStyle/>
        <a:p>
          <a:endParaRPr lang="en-US"/>
        </a:p>
      </dgm:t>
    </dgm:pt>
    <dgm:pt modelId="{7F56F46D-C48C-0448-883C-BD5ED8AD862B}">
      <dgm:prSet phldrT="[Text]"/>
      <dgm:spPr/>
      <dgm:t>
        <a:bodyPr/>
        <a:lstStyle/>
        <a:p>
          <a:r>
            <a:rPr lang="en-US" dirty="0" smtClean="0"/>
            <a:t>Secondary infection mechanism </a:t>
          </a:r>
          <a:endParaRPr lang="en-US" dirty="0"/>
        </a:p>
      </dgm:t>
    </dgm:pt>
    <dgm:pt modelId="{19AA530A-F536-8B4E-B0AE-3466B9F9B387}" type="parTrans" cxnId="{4527C6CF-47AE-8E4F-BFFE-60755A6C678E}">
      <dgm:prSet/>
      <dgm:spPr/>
      <dgm:t>
        <a:bodyPr/>
        <a:lstStyle/>
        <a:p>
          <a:endParaRPr lang="en-US"/>
        </a:p>
      </dgm:t>
    </dgm:pt>
    <dgm:pt modelId="{1663C48B-CFE9-3C4F-BA18-C4A77FB3F111}" type="sibTrans" cxnId="{4527C6CF-47AE-8E4F-BFFE-60755A6C678E}">
      <dgm:prSet/>
      <dgm:spPr/>
      <dgm:t>
        <a:bodyPr/>
        <a:lstStyle/>
        <a:p>
          <a:endParaRPr lang="en-US"/>
        </a:p>
      </dgm:t>
    </dgm:pt>
    <dgm:pt modelId="{1BDDB7F9-CABA-5640-B5F1-4E3DF071509F}">
      <dgm:prSet/>
      <dgm:spPr/>
      <dgm:t>
        <a:bodyPr/>
        <a:lstStyle/>
        <a:p>
          <a:r>
            <a:rPr lang="en-US" dirty="0" smtClean="0"/>
            <a:t>Mediation of the SPI2 system</a:t>
          </a:r>
          <a:endParaRPr lang="en-US" dirty="0"/>
        </a:p>
      </dgm:t>
    </dgm:pt>
    <dgm:pt modelId="{6313754C-E644-1A42-8709-70936F13F3E3}" type="parTrans" cxnId="{057DF3B6-9B3D-744E-837D-FB3D3DE9BF25}">
      <dgm:prSet/>
      <dgm:spPr/>
      <dgm:t>
        <a:bodyPr/>
        <a:lstStyle/>
        <a:p>
          <a:endParaRPr lang="en-US"/>
        </a:p>
      </dgm:t>
    </dgm:pt>
    <dgm:pt modelId="{ABE6AD33-0164-4249-80B7-9B92FA7DE000}" type="sibTrans" cxnId="{057DF3B6-9B3D-744E-837D-FB3D3DE9BF25}">
      <dgm:prSet/>
      <dgm:spPr/>
      <dgm:t>
        <a:bodyPr/>
        <a:lstStyle/>
        <a:p>
          <a:endParaRPr lang="en-US"/>
        </a:p>
      </dgm:t>
    </dgm:pt>
    <dgm:pt modelId="{4C178955-E17C-784D-A378-7CBD59C7982D}">
      <dgm:prSet/>
      <dgm:spPr/>
      <dgm:t>
        <a:bodyPr/>
        <a:lstStyle/>
        <a:p>
          <a:r>
            <a:rPr lang="en-US" dirty="0" smtClean="0"/>
            <a:t>RPoS Dependent stress responses </a:t>
          </a:r>
          <a:endParaRPr lang="en-US" dirty="0"/>
        </a:p>
      </dgm:t>
    </dgm:pt>
    <dgm:pt modelId="{13BB7B09-E3D7-CC4C-AC7A-AF82DE89F41F}" type="parTrans" cxnId="{3A2A146F-A82F-9343-A3A6-4C5808792C00}">
      <dgm:prSet/>
      <dgm:spPr/>
      <dgm:t>
        <a:bodyPr/>
        <a:lstStyle/>
        <a:p>
          <a:endParaRPr lang="en-US"/>
        </a:p>
      </dgm:t>
    </dgm:pt>
    <dgm:pt modelId="{166AA40E-0B80-A04C-B871-1F5B572A505B}" type="sibTrans" cxnId="{3A2A146F-A82F-9343-A3A6-4C5808792C00}">
      <dgm:prSet/>
      <dgm:spPr/>
      <dgm:t>
        <a:bodyPr/>
        <a:lstStyle/>
        <a:p>
          <a:endParaRPr lang="en-US"/>
        </a:p>
      </dgm:t>
    </dgm:pt>
    <dgm:pt modelId="{5993E0D8-0B8A-0544-A691-4ABD1F08715D}">
      <dgm:prSet/>
      <dgm:spPr/>
      <dgm:t>
        <a:bodyPr/>
        <a:lstStyle/>
        <a:p>
          <a:r>
            <a:rPr lang="en-US" dirty="0" smtClean="0"/>
            <a:t>AMP resistance schemes</a:t>
          </a:r>
          <a:endParaRPr lang="en-US" dirty="0"/>
        </a:p>
      </dgm:t>
    </dgm:pt>
    <dgm:pt modelId="{180AD227-C1EF-5F4B-A0F5-D030DF099550}" type="parTrans" cxnId="{1C770F40-3322-1842-B007-8C018E7623A5}">
      <dgm:prSet/>
      <dgm:spPr/>
      <dgm:t>
        <a:bodyPr/>
        <a:lstStyle/>
        <a:p>
          <a:endParaRPr lang="en-US"/>
        </a:p>
      </dgm:t>
    </dgm:pt>
    <dgm:pt modelId="{39666EF2-53A1-F748-B654-74972967817E}" type="sibTrans" cxnId="{1C770F40-3322-1842-B007-8C018E7623A5}">
      <dgm:prSet/>
      <dgm:spPr/>
      <dgm:t>
        <a:bodyPr/>
        <a:lstStyle/>
        <a:p>
          <a:endParaRPr lang="en-US"/>
        </a:p>
      </dgm:t>
    </dgm:pt>
    <dgm:pt modelId="{6105503E-5C76-BB47-8E43-84A030757845}" type="pres">
      <dgm:prSet presAssocID="{43F3A8AC-AE70-E945-A42D-363F94FAB729}" presName="diagram" presStyleCnt="0">
        <dgm:presLayoutVars>
          <dgm:dir/>
          <dgm:resizeHandles val="exact"/>
        </dgm:presLayoutVars>
      </dgm:prSet>
      <dgm:spPr/>
    </dgm:pt>
    <dgm:pt modelId="{E3E4A74E-D7DD-1E40-A2B9-914BC8AE3624}" type="pres">
      <dgm:prSet presAssocID="{A99C6620-8F93-8546-B5BC-35C7F4FD212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139E-A2EA-0145-938E-BCCFF6F7BCCF}" type="pres">
      <dgm:prSet presAssocID="{C81D6B53-F436-6343-AAAE-286341ACC7B5}" presName="sibTrans" presStyleCnt="0"/>
      <dgm:spPr/>
    </dgm:pt>
    <dgm:pt modelId="{7FC5D27C-D79B-2F4D-B15B-86AC2DDFF09C}" type="pres">
      <dgm:prSet presAssocID="{907100EF-8947-9B42-8EDC-39C16570B80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9F1B3-39F0-1445-9228-DB41DB8ABF34}" type="pres">
      <dgm:prSet presAssocID="{1E2E05DA-61B6-264E-B776-E9DC064E939C}" presName="sibTrans" presStyleCnt="0"/>
      <dgm:spPr/>
    </dgm:pt>
    <dgm:pt modelId="{82775438-17C4-F243-B703-94351B70E42F}" type="pres">
      <dgm:prSet presAssocID="{42BD1952-C737-1745-A3F2-F7326E45FB8E}" presName="node" presStyleLbl="node1" presStyleIdx="2" presStyleCnt="8">
        <dgm:presLayoutVars>
          <dgm:bulletEnabled val="1"/>
        </dgm:presLayoutVars>
      </dgm:prSet>
      <dgm:spPr/>
    </dgm:pt>
    <dgm:pt modelId="{5E67E66D-BF97-F942-A396-1B827B839CE0}" type="pres">
      <dgm:prSet presAssocID="{350A7005-0F4B-9D42-828D-1398D01F880A}" presName="sibTrans" presStyleCnt="0"/>
      <dgm:spPr/>
    </dgm:pt>
    <dgm:pt modelId="{DACAE07E-2D7E-C848-B321-495A8EE4AA2E}" type="pres">
      <dgm:prSet presAssocID="{D9714324-D16A-0947-AADF-626CDBAFD22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24429-BED9-0E40-ACEC-0D9996247150}" type="pres">
      <dgm:prSet presAssocID="{51076997-1054-4948-A682-A5EBC29FD2A1}" presName="sibTrans" presStyleCnt="0"/>
      <dgm:spPr/>
    </dgm:pt>
    <dgm:pt modelId="{A2ED371A-A0F1-964F-8D77-484211A86430}" type="pres">
      <dgm:prSet presAssocID="{7F56F46D-C48C-0448-883C-BD5ED8AD862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D899-2348-3B4D-BBC3-19D57A59ADFA}" type="pres">
      <dgm:prSet presAssocID="{1663C48B-CFE9-3C4F-BA18-C4A77FB3F111}" presName="sibTrans" presStyleCnt="0"/>
      <dgm:spPr/>
    </dgm:pt>
    <dgm:pt modelId="{F4401A28-C8E8-E744-93AF-0DDBFD68B60E}" type="pres">
      <dgm:prSet presAssocID="{1BDDB7F9-CABA-5640-B5F1-4E3DF071509F}" presName="node" presStyleLbl="node1" presStyleIdx="5" presStyleCnt="8">
        <dgm:presLayoutVars>
          <dgm:bulletEnabled val="1"/>
        </dgm:presLayoutVars>
      </dgm:prSet>
      <dgm:spPr/>
    </dgm:pt>
    <dgm:pt modelId="{C5FCCEDC-A126-8C4A-AE13-3596B70867CC}" type="pres">
      <dgm:prSet presAssocID="{ABE6AD33-0164-4249-80B7-9B92FA7DE000}" presName="sibTrans" presStyleCnt="0"/>
      <dgm:spPr/>
    </dgm:pt>
    <dgm:pt modelId="{30C55C39-A31A-C64F-85BB-EC6D84F3D1C5}" type="pres">
      <dgm:prSet presAssocID="{4C178955-E17C-784D-A378-7CBD59C7982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C29A8-8A06-9D4B-A1E2-ADA1979331F0}" type="pres">
      <dgm:prSet presAssocID="{166AA40E-0B80-A04C-B871-1F5B572A505B}" presName="sibTrans" presStyleCnt="0"/>
      <dgm:spPr/>
    </dgm:pt>
    <dgm:pt modelId="{9941D7B9-3316-2B4F-9F5C-FF6E1B16C277}" type="pres">
      <dgm:prSet presAssocID="{5993E0D8-0B8A-0544-A691-4ABD1F08715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87FC22-BC43-854F-927C-FD655D3DD311}" type="presOf" srcId="{7F56F46D-C48C-0448-883C-BD5ED8AD862B}" destId="{A2ED371A-A0F1-964F-8D77-484211A86430}" srcOrd="0" destOrd="0" presId="urn:microsoft.com/office/officeart/2005/8/layout/default"/>
    <dgm:cxn modelId="{BE25C355-CD9F-6848-96AE-FD4E9E415EBE}" srcId="{43F3A8AC-AE70-E945-A42D-363F94FAB729}" destId="{42BD1952-C737-1745-A3F2-F7326E45FB8E}" srcOrd="2" destOrd="0" parTransId="{170A74A0-9DB1-D144-8CB6-7BDC196921FA}" sibTransId="{350A7005-0F4B-9D42-828D-1398D01F880A}"/>
    <dgm:cxn modelId="{BE6964E3-6289-8947-A151-55AFBA996BF9}" srcId="{43F3A8AC-AE70-E945-A42D-363F94FAB729}" destId="{D9714324-D16A-0947-AADF-626CDBAFD227}" srcOrd="3" destOrd="0" parTransId="{E94A8FCF-8C9C-984B-AE3C-F8A572904FF5}" sibTransId="{51076997-1054-4948-A682-A5EBC29FD2A1}"/>
    <dgm:cxn modelId="{011834CB-00A9-1947-B095-55A583DB8557}" type="presOf" srcId="{1BDDB7F9-CABA-5640-B5F1-4E3DF071509F}" destId="{F4401A28-C8E8-E744-93AF-0DDBFD68B60E}" srcOrd="0" destOrd="0" presId="urn:microsoft.com/office/officeart/2005/8/layout/default"/>
    <dgm:cxn modelId="{585FE945-A760-7746-AFCC-29DE7C2F69B0}" srcId="{43F3A8AC-AE70-E945-A42D-363F94FAB729}" destId="{907100EF-8947-9B42-8EDC-39C16570B806}" srcOrd="1" destOrd="0" parTransId="{49C7A075-64E5-664D-AA80-F26A56BCC86E}" sibTransId="{1E2E05DA-61B6-264E-B776-E9DC064E939C}"/>
    <dgm:cxn modelId="{6C94B43A-60B4-594C-AD04-B297EE04D861}" type="presOf" srcId="{42BD1952-C737-1745-A3F2-F7326E45FB8E}" destId="{82775438-17C4-F243-B703-94351B70E42F}" srcOrd="0" destOrd="0" presId="urn:microsoft.com/office/officeart/2005/8/layout/default"/>
    <dgm:cxn modelId="{8C2019EB-9FE6-2F4F-934F-B07ACCA2D1CF}" srcId="{43F3A8AC-AE70-E945-A42D-363F94FAB729}" destId="{A99C6620-8F93-8546-B5BC-35C7F4FD2129}" srcOrd="0" destOrd="0" parTransId="{088FA025-142D-4D4D-B10B-4F1D5B3D6E58}" sibTransId="{C81D6B53-F436-6343-AAAE-286341ACC7B5}"/>
    <dgm:cxn modelId="{1C770F40-3322-1842-B007-8C018E7623A5}" srcId="{43F3A8AC-AE70-E945-A42D-363F94FAB729}" destId="{5993E0D8-0B8A-0544-A691-4ABD1F08715D}" srcOrd="7" destOrd="0" parTransId="{180AD227-C1EF-5F4B-A0F5-D030DF099550}" sibTransId="{39666EF2-53A1-F748-B654-74972967817E}"/>
    <dgm:cxn modelId="{9E6C61A6-F233-5A45-906D-A0FC0C1CE8AC}" type="presOf" srcId="{4C178955-E17C-784D-A378-7CBD59C7982D}" destId="{30C55C39-A31A-C64F-85BB-EC6D84F3D1C5}" srcOrd="0" destOrd="0" presId="urn:microsoft.com/office/officeart/2005/8/layout/default"/>
    <dgm:cxn modelId="{C682A872-5825-2449-B633-6F3A0CB6A10A}" type="presOf" srcId="{D9714324-D16A-0947-AADF-626CDBAFD227}" destId="{DACAE07E-2D7E-C848-B321-495A8EE4AA2E}" srcOrd="0" destOrd="0" presId="urn:microsoft.com/office/officeart/2005/8/layout/default"/>
    <dgm:cxn modelId="{83E9BA87-0917-284F-A02E-3D469DCA2383}" type="presOf" srcId="{5993E0D8-0B8A-0544-A691-4ABD1F08715D}" destId="{9941D7B9-3316-2B4F-9F5C-FF6E1B16C277}" srcOrd="0" destOrd="0" presId="urn:microsoft.com/office/officeart/2005/8/layout/default"/>
    <dgm:cxn modelId="{FAB8AE3A-6D04-2E40-AA09-E9AB0AF70A3B}" type="presOf" srcId="{907100EF-8947-9B42-8EDC-39C16570B806}" destId="{7FC5D27C-D79B-2F4D-B15B-86AC2DDFF09C}" srcOrd="0" destOrd="0" presId="urn:microsoft.com/office/officeart/2005/8/layout/default"/>
    <dgm:cxn modelId="{A467021C-FA50-4B4B-B312-CC2C868C4076}" type="presOf" srcId="{43F3A8AC-AE70-E945-A42D-363F94FAB729}" destId="{6105503E-5C76-BB47-8E43-84A030757845}" srcOrd="0" destOrd="0" presId="urn:microsoft.com/office/officeart/2005/8/layout/default"/>
    <dgm:cxn modelId="{3A2A146F-A82F-9343-A3A6-4C5808792C00}" srcId="{43F3A8AC-AE70-E945-A42D-363F94FAB729}" destId="{4C178955-E17C-784D-A378-7CBD59C7982D}" srcOrd="6" destOrd="0" parTransId="{13BB7B09-E3D7-CC4C-AC7A-AF82DE89F41F}" sibTransId="{166AA40E-0B80-A04C-B871-1F5B572A505B}"/>
    <dgm:cxn modelId="{057DF3B6-9B3D-744E-837D-FB3D3DE9BF25}" srcId="{43F3A8AC-AE70-E945-A42D-363F94FAB729}" destId="{1BDDB7F9-CABA-5640-B5F1-4E3DF071509F}" srcOrd="5" destOrd="0" parTransId="{6313754C-E644-1A42-8709-70936F13F3E3}" sibTransId="{ABE6AD33-0164-4249-80B7-9B92FA7DE000}"/>
    <dgm:cxn modelId="{281F601B-26BC-7A40-B887-E5D10F1A25AB}" type="presOf" srcId="{A99C6620-8F93-8546-B5BC-35C7F4FD2129}" destId="{E3E4A74E-D7DD-1E40-A2B9-914BC8AE3624}" srcOrd="0" destOrd="0" presId="urn:microsoft.com/office/officeart/2005/8/layout/default"/>
    <dgm:cxn modelId="{4527C6CF-47AE-8E4F-BFFE-60755A6C678E}" srcId="{43F3A8AC-AE70-E945-A42D-363F94FAB729}" destId="{7F56F46D-C48C-0448-883C-BD5ED8AD862B}" srcOrd="4" destOrd="0" parTransId="{19AA530A-F536-8B4E-B0AE-3466B9F9B387}" sibTransId="{1663C48B-CFE9-3C4F-BA18-C4A77FB3F111}"/>
    <dgm:cxn modelId="{C1F33937-778A-794E-81E6-79A28578030E}" type="presParOf" srcId="{6105503E-5C76-BB47-8E43-84A030757845}" destId="{E3E4A74E-D7DD-1E40-A2B9-914BC8AE3624}" srcOrd="0" destOrd="0" presId="urn:microsoft.com/office/officeart/2005/8/layout/default"/>
    <dgm:cxn modelId="{DE0A910F-AC2F-A447-BE68-CD0CDED4B02C}" type="presParOf" srcId="{6105503E-5C76-BB47-8E43-84A030757845}" destId="{A421139E-A2EA-0145-938E-BCCFF6F7BCCF}" srcOrd="1" destOrd="0" presId="urn:microsoft.com/office/officeart/2005/8/layout/default"/>
    <dgm:cxn modelId="{448B25A4-3E9F-EE46-A012-9B8D0E55CEFF}" type="presParOf" srcId="{6105503E-5C76-BB47-8E43-84A030757845}" destId="{7FC5D27C-D79B-2F4D-B15B-86AC2DDFF09C}" srcOrd="2" destOrd="0" presId="urn:microsoft.com/office/officeart/2005/8/layout/default"/>
    <dgm:cxn modelId="{D692929C-FFFA-424D-8EE4-48F29BC0F996}" type="presParOf" srcId="{6105503E-5C76-BB47-8E43-84A030757845}" destId="{2969F1B3-39F0-1445-9228-DB41DB8ABF34}" srcOrd="3" destOrd="0" presId="urn:microsoft.com/office/officeart/2005/8/layout/default"/>
    <dgm:cxn modelId="{1C1BDC40-9635-7E4A-B9A7-A499ECDB721E}" type="presParOf" srcId="{6105503E-5C76-BB47-8E43-84A030757845}" destId="{82775438-17C4-F243-B703-94351B70E42F}" srcOrd="4" destOrd="0" presId="urn:microsoft.com/office/officeart/2005/8/layout/default"/>
    <dgm:cxn modelId="{1E1E8D39-5025-E04C-825B-890E5B10D16D}" type="presParOf" srcId="{6105503E-5C76-BB47-8E43-84A030757845}" destId="{5E67E66D-BF97-F942-A396-1B827B839CE0}" srcOrd="5" destOrd="0" presId="urn:microsoft.com/office/officeart/2005/8/layout/default"/>
    <dgm:cxn modelId="{483FA653-9466-3E46-9528-A1477F9E0DF1}" type="presParOf" srcId="{6105503E-5C76-BB47-8E43-84A030757845}" destId="{DACAE07E-2D7E-C848-B321-495A8EE4AA2E}" srcOrd="6" destOrd="0" presId="urn:microsoft.com/office/officeart/2005/8/layout/default"/>
    <dgm:cxn modelId="{D882263E-8566-9849-AC7B-89684C75B894}" type="presParOf" srcId="{6105503E-5C76-BB47-8E43-84A030757845}" destId="{8A124429-BED9-0E40-ACEC-0D9996247150}" srcOrd="7" destOrd="0" presId="urn:microsoft.com/office/officeart/2005/8/layout/default"/>
    <dgm:cxn modelId="{C764F5F9-3FBA-D941-AD75-0CB56B9E3AB2}" type="presParOf" srcId="{6105503E-5C76-BB47-8E43-84A030757845}" destId="{A2ED371A-A0F1-964F-8D77-484211A86430}" srcOrd="8" destOrd="0" presId="urn:microsoft.com/office/officeart/2005/8/layout/default"/>
    <dgm:cxn modelId="{19FAB71D-4049-8442-A99F-5A4DA40F765A}" type="presParOf" srcId="{6105503E-5C76-BB47-8E43-84A030757845}" destId="{6BEBD899-2348-3B4D-BBC3-19D57A59ADFA}" srcOrd="9" destOrd="0" presId="urn:microsoft.com/office/officeart/2005/8/layout/default"/>
    <dgm:cxn modelId="{2957229B-1D42-684B-8858-E7BE7DEC1833}" type="presParOf" srcId="{6105503E-5C76-BB47-8E43-84A030757845}" destId="{F4401A28-C8E8-E744-93AF-0DDBFD68B60E}" srcOrd="10" destOrd="0" presId="urn:microsoft.com/office/officeart/2005/8/layout/default"/>
    <dgm:cxn modelId="{6199264D-89E4-794C-9F99-79E52B6CBC81}" type="presParOf" srcId="{6105503E-5C76-BB47-8E43-84A030757845}" destId="{C5FCCEDC-A126-8C4A-AE13-3596B70867CC}" srcOrd="11" destOrd="0" presId="urn:microsoft.com/office/officeart/2005/8/layout/default"/>
    <dgm:cxn modelId="{A0F55C3B-9DB1-5C4C-B0A8-BFC995731702}" type="presParOf" srcId="{6105503E-5C76-BB47-8E43-84A030757845}" destId="{30C55C39-A31A-C64F-85BB-EC6D84F3D1C5}" srcOrd="12" destOrd="0" presId="urn:microsoft.com/office/officeart/2005/8/layout/default"/>
    <dgm:cxn modelId="{9F861325-438B-CE49-BE40-16D0A85FA969}" type="presParOf" srcId="{6105503E-5C76-BB47-8E43-84A030757845}" destId="{E90C29A8-8A06-9D4B-A1E2-ADA1979331F0}" srcOrd="13" destOrd="0" presId="urn:microsoft.com/office/officeart/2005/8/layout/default"/>
    <dgm:cxn modelId="{5C08E77F-96FA-7C41-BF9D-93AE3EB36AD8}" type="presParOf" srcId="{6105503E-5C76-BB47-8E43-84A030757845}" destId="{9941D7B9-3316-2B4F-9F5C-FF6E1B16C27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4A74E-D7DD-1E40-A2B9-914BC8AE3624}">
      <dsp:nvSpPr>
        <dsp:cNvPr id="0" name=""/>
        <dsp:cNvSpPr/>
      </dsp:nvSpPr>
      <dsp:spPr>
        <a:xfrm>
          <a:off x="2264" y="383013"/>
          <a:ext cx="1796882" cy="1078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Active crossing of the epithelia </a:t>
          </a:r>
          <a:endParaRPr lang="en-US" sz="1600" kern="1200" dirty="0"/>
        </a:p>
      </dsp:txBody>
      <dsp:txXfrm>
        <a:off x="2264" y="383013"/>
        <a:ext cx="1796882" cy="1078129"/>
      </dsp:txXfrm>
    </dsp:sp>
    <dsp:sp modelId="{7FC5D27C-D79B-2F4D-B15B-86AC2DDFF09C}">
      <dsp:nvSpPr>
        <dsp:cNvPr id="0" name=""/>
        <dsp:cNvSpPr/>
      </dsp:nvSpPr>
      <dsp:spPr>
        <a:xfrm>
          <a:off x="1978835" y="383013"/>
          <a:ext cx="1796882" cy="1078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Exploitation of DCs to aid in barrier crossing </a:t>
          </a:r>
          <a:endParaRPr lang="en-US" sz="1900" kern="1200" dirty="0"/>
        </a:p>
      </dsp:txBody>
      <dsp:txXfrm>
        <a:off x="1978835" y="383013"/>
        <a:ext cx="1796882" cy="1078129"/>
      </dsp:txXfrm>
    </dsp:sp>
    <dsp:sp modelId="{82775438-17C4-F243-B703-94351B70E42F}">
      <dsp:nvSpPr>
        <dsp:cNvPr id="0" name=""/>
        <dsp:cNvSpPr/>
      </dsp:nvSpPr>
      <dsp:spPr>
        <a:xfrm>
          <a:off x="3955406" y="383013"/>
          <a:ext cx="1796882" cy="1078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Bacterial mediated endocytosis</a:t>
          </a:r>
          <a:endParaRPr lang="en-US" sz="1900" kern="1200" dirty="0"/>
        </a:p>
      </dsp:txBody>
      <dsp:txXfrm>
        <a:off x="3955406" y="383013"/>
        <a:ext cx="1796882" cy="1078129"/>
      </dsp:txXfrm>
    </dsp:sp>
    <dsp:sp modelId="{DACAE07E-2D7E-C848-B321-495A8EE4AA2E}">
      <dsp:nvSpPr>
        <dsp:cNvPr id="0" name=""/>
        <dsp:cNvSpPr/>
      </dsp:nvSpPr>
      <dsp:spPr>
        <a:xfrm>
          <a:off x="5931977" y="383013"/>
          <a:ext cx="1796882" cy="1078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Membrane rearrangement </a:t>
          </a:r>
          <a:endParaRPr lang="en-US" sz="1900" kern="1200" dirty="0"/>
        </a:p>
      </dsp:txBody>
      <dsp:txXfrm>
        <a:off x="5931977" y="383013"/>
        <a:ext cx="1796882" cy="1078129"/>
      </dsp:txXfrm>
    </dsp:sp>
    <dsp:sp modelId="{A2ED371A-A0F1-964F-8D77-484211A86430}">
      <dsp:nvSpPr>
        <dsp:cNvPr id="0" name=""/>
        <dsp:cNvSpPr/>
      </dsp:nvSpPr>
      <dsp:spPr>
        <a:xfrm>
          <a:off x="2264" y="1640831"/>
          <a:ext cx="1796882" cy="1078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Secondary infection mechanism </a:t>
          </a:r>
          <a:endParaRPr lang="en-US" sz="1900" kern="1200" dirty="0"/>
        </a:p>
      </dsp:txBody>
      <dsp:txXfrm>
        <a:off x="2264" y="1640831"/>
        <a:ext cx="1796882" cy="1078129"/>
      </dsp:txXfrm>
    </dsp:sp>
    <dsp:sp modelId="{F4401A28-C8E8-E744-93AF-0DDBFD68B60E}">
      <dsp:nvSpPr>
        <dsp:cNvPr id="0" name=""/>
        <dsp:cNvSpPr/>
      </dsp:nvSpPr>
      <dsp:spPr>
        <a:xfrm>
          <a:off x="1978835" y="1640831"/>
          <a:ext cx="1796882" cy="1078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Mediation of the SPI2 system</a:t>
          </a:r>
          <a:endParaRPr lang="en-US" sz="1900" kern="1200" dirty="0"/>
        </a:p>
      </dsp:txBody>
      <dsp:txXfrm>
        <a:off x="1978835" y="1640831"/>
        <a:ext cx="1796882" cy="1078129"/>
      </dsp:txXfrm>
    </dsp:sp>
    <dsp:sp modelId="{30C55C39-A31A-C64F-85BB-EC6D84F3D1C5}">
      <dsp:nvSpPr>
        <dsp:cNvPr id="0" name=""/>
        <dsp:cNvSpPr/>
      </dsp:nvSpPr>
      <dsp:spPr>
        <a:xfrm>
          <a:off x="3955406" y="1640831"/>
          <a:ext cx="1796882" cy="1078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RPoS Dependent stress responses </a:t>
          </a:r>
          <a:endParaRPr lang="en-US" sz="1900" kern="1200" dirty="0"/>
        </a:p>
      </dsp:txBody>
      <dsp:txXfrm>
        <a:off x="3955406" y="1640831"/>
        <a:ext cx="1796882" cy="1078129"/>
      </dsp:txXfrm>
    </dsp:sp>
    <dsp:sp modelId="{9941D7B9-3316-2B4F-9F5C-FF6E1B16C277}">
      <dsp:nvSpPr>
        <dsp:cNvPr id="0" name=""/>
        <dsp:cNvSpPr/>
      </dsp:nvSpPr>
      <dsp:spPr>
        <a:xfrm>
          <a:off x="5931977" y="1640831"/>
          <a:ext cx="1796882" cy="10781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AMP resistance schemes</a:t>
          </a:r>
          <a:endParaRPr lang="en-US" sz="1900" kern="1200" dirty="0"/>
        </a:p>
      </dsp:txBody>
      <dsp:txXfrm>
        <a:off x="5931977" y="1640831"/>
        <a:ext cx="1796882" cy="107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50688-9875-AA44-A2A5-528979D189DD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FB7BE-7AF3-4048-A705-57E5A9F0E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309F627-CB87-E347-9022-0A2FD1F1C86A}" type="datetimeFigureOut">
              <a:rPr lang="en-US" smtClean="0"/>
              <a:t>9/30/17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82396A5-AAE9-2E48-A421-F80E79842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raw food diet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Immune Response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210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FA21C72-692C-49FD-9EB4-DDDDDEBD4B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10" y="1271016"/>
            <a:ext cx="5754624" cy="431596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BAF941A-6830-47A3-B63C-7C7B66AEA7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58" y="462651"/>
            <a:ext cx="3317828" cy="2319851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More on </a:t>
            </a:r>
            <a:r>
              <a:rPr lang="en-US" sz="2000" smtClean="0">
                <a:solidFill>
                  <a:srgbClr val="FFFFFF"/>
                </a:solidFill>
              </a:rPr>
              <a:t>LPS Structure : 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199998" y="3186682"/>
            <a:ext cx="6247847" cy="30141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46610" y="6200816"/>
            <a:ext cx="721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LPS Endotoxin is an extremely good stimulator </a:t>
            </a:r>
            <a:r>
              <a:rPr lang="en-US" b="1" smtClean="0"/>
              <a:t>of the </a:t>
            </a:r>
            <a:r>
              <a:rPr lang="en-US" b="1" dirty="0" smtClean="0"/>
              <a:t>innate </a:t>
            </a:r>
            <a:r>
              <a:rPr lang="en-US" b="1" smtClean="0"/>
              <a:t>immune syste</a:t>
            </a:r>
            <a:r>
              <a:rPr lang="en-US" b="1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7677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003" y="2691891"/>
            <a:ext cx="7729728" cy="1188720"/>
          </a:xfrm>
        </p:spPr>
        <p:txBody>
          <a:bodyPr/>
          <a:lstStyle/>
          <a:p>
            <a:r>
              <a:rPr lang="en-US" dirty="0" smtClean="0"/>
              <a:t>There are a variety of non-specific innate immune response defenses: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8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3254620" y="3058398"/>
            <a:ext cx="1890353" cy="16172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Vasodilation </a:t>
            </a: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38617" y="806812"/>
            <a:ext cx="1490133" cy="13885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Gastric Acid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52398" y="3329105"/>
            <a:ext cx="1744134" cy="15987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Microflora </a:t>
            </a: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64644" y="3561510"/>
            <a:ext cx="1710266" cy="16495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Intestinal Mucous Proteins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124013" y="1774008"/>
            <a:ext cx="1761065" cy="15847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Peristalsis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360750" y="2645810"/>
            <a:ext cx="1689270" cy="15847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IgA Antibodies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130950" y="1149389"/>
            <a:ext cx="1879601" cy="17716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PRR Activation (TLR 4, 5, 9) 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09811" y="339158"/>
            <a:ext cx="2029967" cy="192049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Complement </a:t>
            </a:r>
            <a:r>
              <a:rPr lang="en-US" dirty="0" smtClean="0"/>
              <a:t>activation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84719" y="2584325"/>
            <a:ext cx="231461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mtClean="0"/>
              <a:t>Non-Specific Defenses</a:t>
            </a:r>
            <a:endParaRPr lang="en-US"/>
          </a:p>
        </p:txBody>
      </p:sp>
      <p:cxnSp>
        <p:nvCxnSpPr>
          <p:cNvPr id="15" name="Straight Connector 14"/>
          <p:cNvCxnSpPr>
            <a:stCxn id="12" idx="0"/>
          </p:cNvCxnSpPr>
          <p:nvPr/>
        </p:nvCxnSpPr>
        <p:spPr>
          <a:xfrm flipV="1">
            <a:off x="6142028" y="2240796"/>
            <a:ext cx="10370" cy="343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0"/>
            <a:endCxn id="12" idx="2"/>
          </p:cNvCxnSpPr>
          <p:nvPr/>
        </p:nvCxnSpPr>
        <p:spPr>
          <a:xfrm flipV="1">
            <a:off x="5619777" y="2953657"/>
            <a:ext cx="522251" cy="607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1"/>
            <a:endCxn id="12" idx="2"/>
          </p:cNvCxnSpPr>
          <p:nvPr/>
        </p:nvCxnSpPr>
        <p:spPr>
          <a:xfrm flipH="1" flipV="1">
            <a:off x="6142028" y="2953657"/>
            <a:ext cx="265793" cy="609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3" idx="7"/>
            <a:endCxn id="12" idx="2"/>
          </p:cNvCxnSpPr>
          <p:nvPr/>
        </p:nvCxnSpPr>
        <p:spPr>
          <a:xfrm flipV="1">
            <a:off x="4868137" y="2953657"/>
            <a:ext cx="1273891" cy="34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2" idx="2"/>
          </p:cNvCxnSpPr>
          <p:nvPr/>
        </p:nvCxnSpPr>
        <p:spPr>
          <a:xfrm flipH="1" flipV="1">
            <a:off x="6142028" y="2953657"/>
            <a:ext cx="1256949" cy="264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12" idx="0"/>
          </p:cNvCxnSpPr>
          <p:nvPr/>
        </p:nvCxnSpPr>
        <p:spPr>
          <a:xfrm>
            <a:off x="4885078" y="2362889"/>
            <a:ext cx="1256950" cy="221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5"/>
            <a:endCxn id="12" idx="0"/>
          </p:cNvCxnSpPr>
          <p:nvPr/>
        </p:nvCxnSpPr>
        <p:spPr>
          <a:xfrm>
            <a:off x="5110525" y="1992000"/>
            <a:ext cx="1031503" cy="5923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2" idx="0"/>
            <a:endCxn id="10" idx="2"/>
          </p:cNvCxnSpPr>
          <p:nvPr/>
        </p:nvCxnSpPr>
        <p:spPr>
          <a:xfrm flipV="1">
            <a:off x="6142028" y="2035193"/>
            <a:ext cx="988922" cy="549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2"/>
          </p:cNvCxnSpPr>
          <p:nvPr/>
        </p:nvCxnSpPr>
        <p:spPr>
          <a:xfrm flipH="1" flipV="1">
            <a:off x="2810933" y="1422400"/>
            <a:ext cx="1027684" cy="78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95957" y="1193096"/>
            <a:ext cx="17136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Lethal pH (3.5)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7" idx="4"/>
            <a:endCxn id="68" idx="0"/>
          </p:cNvCxnSpPr>
          <p:nvPr/>
        </p:nvCxnSpPr>
        <p:spPr>
          <a:xfrm flipH="1">
            <a:off x="4522707" y="5211070"/>
            <a:ext cx="1097070" cy="529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" idx="4"/>
            <a:endCxn id="69" idx="0"/>
          </p:cNvCxnSpPr>
          <p:nvPr/>
        </p:nvCxnSpPr>
        <p:spPr>
          <a:xfrm>
            <a:off x="5619777" y="5211070"/>
            <a:ext cx="1111986" cy="529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5"/>
          </p:cNvCxnSpPr>
          <p:nvPr/>
        </p:nvCxnSpPr>
        <p:spPr>
          <a:xfrm>
            <a:off x="7641109" y="4693732"/>
            <a:ext cx="469110" cy="386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960680" y="3755697"/>
            <a:ext cx="753721" cy="603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0" idx="7"/>
          </p:cNvCxnSpPr>
          <p:nvPr/>
        </p:nvCxnSpPr>
        <p:spPr>
          <a:xfrm flipV="1">
            <a:off x="8735290" y="1149389"/>
            <a:ext cx="504708" cy="259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3" idx="2"/>
          </p:cNvCxnSpPr>
          <p:nvPr/>
        </p:nvCxnSpPr>
        <p:spPr>
          <a:xfrm flipH="1">
            <a:off x="1981010" y="3867044"/>
            <a:ext cx="1273610" cy="934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707631" y="5091388"/>
            <a:ext cx="140380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Compete for space with pathogen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41507" y="4814389"/>
            <a:ext cx="28663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Macrophages secrete histamine: </a:t>
            </a:r>
          </a:p>
          <a:p>
            <a:r>
              <a:rPr lang="en-US" b="1" dirty="0" smtClean="0"/>
              <a:t>-     vasodilation: </a:t>
            </a:r>
            <a:r>
              <a:rPr lang="en-US" dirty="0" smtClean="0"/>
              <a:t>permits easier travel of phagocytes 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942416" y="5740399"/>
            <a:ext cx="11605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lactoferrin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200068" y="5740399"/>
            <a:ext cx="10633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lysozyme</a:t>
            </a:r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9279467" y="571761"/>
            <a:ext cx="14619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Triggers inflammatory response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714401" y="4359241"/>
            <a:ext cx="169333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Opsonization, agglutination,</a:t>
            </a:r>
          </a:p>
          <a:p>
            <a:r>
              <a:rPr lang="en-US" dirty="0" smtClean="0"/>
              <a:t>Neutralization, complement activation 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849498" y="2311162"/>
            <a:ext cx="19601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Forward propulsion/motility </a:t>
            </a:r>
            <a:endParaRPr lang="en-US"/>
          </a:p>
        </p:txBody>
      </p:sp>
      <p:cxnSp>
        <p:nvCxnSpPr>
          <p:cNvPr id="75" name="Straight Arrow Connector 74"/>
          <p:cNvCxnSpPr>
            <a:stCxn id="8" idx="2"/>
            <a:endCxn id="73" idx="3"/>
          </p:cNvCxnSpPr>
          <p:nvPr/>
        </p:nvCxnSpPr>
        <p:spPr>
          <a:xfrm flipH="1">
            <a:off x="2809629" y="2566361"/>
            <a:ext cx="314384" cy="67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-1" y="1"/>
            <a:ext cx="48681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/>
              <a:t>INNATE IMMUNE RESPONSE DEFENSES</a:t>
            </a:r>
            <a:endParaRPr lang="en-US" b="1"/>
          </a:p>
        </p:txBody>
      </p:sp>
      <p:cxnSp>
        <p:nvCxnSpPr>
          <p:cNvPr id="79" name="Straight Arrow Connector 78"/>
          <p:cNvCxnSpPr>
            <a:stCxn id="70" idx="2"/>
          </p:cNvCxnSpPr>
          <p:nvPr/>
        </p:nvCxnSpPr>
        <p:spPr>
          <a:xfrm>
            <a:off x="10010440" y="1495091"/>
            <a:ext cx="14093" cy="70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279467" y="2213048"/>
            <a:ext cx="1524000" cy="14773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Expression of: </a:t>
            </a:r>
            <a:r>
              <a:rPr lang="en-US" dirty="0" smtClean="0"/>
              <a:t>- Defensins, cathelicidins (antimicrobial peptides)  </a:t>
            </a:r>
            <a:endParaRPr lang="en-US" dirty="0"/>
          </a:p>
        </p:txBody>
      </p:sp>
      <p:sp>
        <p:nvSpPr>
          <p:cNvPr id="87" name="Up Arrow 86"/>
          <p:cNvSpPr/>
          <p:nvPr/>
        </p:nvSpPr>
        <p:spPr>
          <a:xfrm flipH="1">
            <a:off x="508000" y="5401732"/>
            <a:ext cx="276596" cy="3127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FA21C72-692C-49FD-9EB4-DDDDDEBD4B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63" y="1271016"/>
            <a:ext cx="6036318" cy="431596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BAF941A-6830-47A3-B63C-7C7B66AEA7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486" y="706814"/>
            <a:ext cx="2625772" cy="1993392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More </a:t>
            </a:r>
            <a:r>
              <a:rPr lang="en-US" sz="1600" dirty="0" smtClean="0">
                <a:solidFill>
                  <a:srgbClr val="FFFFFF"/>
                </a:solidFill>
              </a:rPr>
              <a:t>on </a:t>
            </a:r>
            <a:r>
              <a:rPr lang="en-US" sz="1600" smtClean="0">
                <a:solidFill>
                  <a:srgbClr val="FFFFFF"/>
                </a:solidFill>
              </a:rPr>
              <a:t>Antibody functions: 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3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" r="-2" b="894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WHAT IF IT’S NOT ENOUGH? </a:t>
            </a:r>
            <a:r>
              <a:rPr lang="mr-IN" sz="2400"/>
              <a:t>–</a:t>
            </a:r>
            <a:r>
              <a:rPr lang="en-US" sz="2400"/>
              <a:t> ADAPTIVE IMMUNE RESPONSE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b="1" dirty="0"/>
              <a:t>The Adaptive Immune Response</a:t>
            </a:r>
          </a:p>
          <a:p>
            <a:pPr lvl="1"/>
            <a:r>
              <a:rPr lang="en-US" dirty="0"/>
              <a:t>Requires Antigen Presenting Cells (APCs): i.e. Macrophages, Dendritic </a:t>
            </a:r>
            <a:r>
              <a:rPr lang="en-US" dirty="0" smtClean="0"/>
              <a:t>Cells (DCs),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APCs internalize antigen and present it to un-activated T </a:t>
            </a:r>
            <a:r>
              <a:rPr lang="en-US" dirty="0" smtClean="0"/>
              <a:t>cells</a:t>
            </a:r>
          </a:p>
          <a:p>
            <a:pPr lvl="1"/>
            <a:r>
              <a:rPr lang="en-US" sz="2000" b="1" dirty="0" smtClean="0"/>
              <a:t>T Cell Activation Specifics</a:t>
            </a:r>
          </a:p>
          <a:p>
            <a:pPr lvl="2"/>
            <a:r>
              <a:rPr lang="en-US" dirty="0" smtClean="0"/>
              <a:t>DCs migrate to mesenteric lymph node and activate CD4+ T Cells</a:t>
            </a:r>
          </a:p>
          <a:p>
            <a:pPr lvl="2"/>
            <a:r>
              <a:rPr lang="en-US" dirty="0" smtClean="0"/>
              <a:t>CD4+ T Cells </a:t>
            </a:r>
            <a:r>
              <a:rPr lang="en-US" dirty="0" smtClean="0">
                <a:sym typeface="Wingdings"/>
              </a:rPr>
              <a:t> Activate B Cells  B Cells Secrete Antibodies specific for Salmonella 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2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" r="5828"/>
          <a:stretch/>
        </p:blipFill>
        <p:spPr>
          <a:xfrm>
            <a:off x="7061200" y="287876"/>
            <a:ext cx="2980267" cy="3352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78776"/>
            <a:ext cx="4486656" cy="1174991"/>
          </a:xfrm>
        </p:spPr>
        <p:txBody>
          <a:bodyPr>
            <a:normAutofit/>
          </a:bodyPr>
          <a:lstStyle/>
          <a:p>
            <a:r>
              <a:rPr lang="en-US" sz="2000"/>
              <a:t>More Elements of the adaptive immune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640692"/>
            <a:ext cx="4486656" cy="32552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Mucosal </a:t>
            </a:r>
            <a:r>
              <a:rPr lang="en-US" b="1" dirty="0" smtClean="0">
                <a:solidFill>
                  <a:schemeClr val="tx1"/>
                </a:solidFill>
              </a:rPr>
              <a:t>Surface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IgA coats bacteria and prevents it from crossing epithelial lining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Increased intestinal CD8+ T </a:t>
            </a:r>
            <a:r>
              <a:rPr lang="en-US" b="1" dirty="0" smtClean="0"/>
              <a:t>Cells</a:t>
            </a:r>
          </a:p>
          <a:p>
            <a:pPr lvl="1"/>
            <a:r>
              <a:rPr lang="en-US" dirty="0" smtClean="0"/>
              <a:t>Remove primary infection</a:t>
            </a:r>
          </a:p>
          <a:p>
            <a:pPr lvl="1"/>
            <a:r>
              <a:rPr lang="en-US" dirty="0" smtClean="0"/>
              <a:t>Increase resistance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3860798"/>
            <a:ext cx="2980267" cy="28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9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0660" y="2325833"/>
            <a:ext cx="4827479" cy="3717158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803" y="0"/>
            <a:ext cx="6092952" cy="1188720"/>
          </a:xfrm>
        </p:spPr>
        <p:txBody>
          <a:bodyPr>
            <a:normAutofit/>
          </a:bodyPr>
          <a:lstStyle/>
          <a:p>
            <a:r>
              <a:rPr lang="en-US"/>
              <a:t>More Elements of the adaptive immune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895" y="1401396"/>
            <a:ext cx="3631351" cy="1957266"/>
          </a:xfrm>
        </p:spPr>
        <p:txBody>
          <a:bodyPr>
            <a:normAutofit/>
          </a:bodyPr>
          <a:lstStyle/>
          <a:p>
            <a:r>
              <a:rPr lang="en-US" b="1" dirty="0"/>
              <a:t>Gut Lumen </a:t>
            </a:r>
            <a:r>
              <a:rPr lang="en-US" b="1" dirty="0" smtClean="0"/>
              <a:t>Barriers.               </a:t>
            </a:r>
          </a:p>
          <a:p>
            <a:endParaRPr lang="en-US" b="1" dirty="0"/>
          </a:p>
          <a:p>
            <a:r>
              <a:rPr lang="en-US" dirty="0" smtClean="0"/>
              <a:t>1. </a:t>
            </a:r>
            <a:r>
              <a:rPr lang="en-US" dirty="0" smtClean="0"/>
              <a:t>Glycocalyx Layer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4887" y="1679502"/>
            <a:ext cx="385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2.  Antimicrobial </a:t>
            </a:r>
            <a:r>
              <a:rPr lang="en-US" dirty="0"/>
              <a:t>peptides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7" y="3021519"/>
            <a:ext cx="5921716" cy="18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643467"/>
            <a:ext cx="5301995" cy="5410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 fontScale="9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More Elements of the adaptive immune </a:t>
            </a:r>
            <a:r>
              <a:rPr lang="en-US" sz="2400" dirty="0" smtClean="0">
                <a:solidFill>
                  <a:schemeClr val="bg1"/>
                </a:solidFill>
              </a:rPr>
              <a:t>response </a:t>
            </a:r>
            <a:r>
              <a:rPr lang="mr-IN" sz="2400" dirty="0" smtClean="0">
                <a:solidFill>
                  <a:schemeClr val="bg1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TLr5 - </a:t>
            </a:r>
            <a:r>
              <a:rPr lang="en-US" sz="2400" dirty="0" err="1" smtClean="0">
                <a:solidFill>
                  <a:schemeClr val="bg1"/>
                </a:solidFill>
              </a:rPr>
              <a:t>FLic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TLR5 </a:t>
            </a:r>
            <a:r>
              <a:rPr lang="mr-IN" b="1" dirty="0">
                <a:solidFill>
                  <a:schemeClr val="bg1"/>
                </a:solidFill>
              </a:rPr>
              <a:t>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FLiC</a:t>
            </a:r>
            <a:r>
              <a:rPr lang="en-US" b="1" dirty="0">
                <a:solidFill>
                  <a:schemeClr val="bg1"/>
                </a:solidFill>
              </a:rPr>
              <a:t> (Flagellar Structure) Interaction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Bacteria are taken up by DCs or M cells and cross the membrane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Bacterial expression of </a:t>
            </a:r>
            <a:r>
              <a:rPr lang="en-US" dirty="0" err="1">
                <a:solidFill>
                  <a:schemeClr val="bg1"/>
                </a:solidFill>
              </a:rPr>
              <a:t>FliC</a:t>
            </a:r>
            <a:r>
              <a:rPr lang="en-US" dirty="0">
                <a:solidFill>
                  <a:schemeClr val="bg1"/>
                </a:solidFill>
              </a:rPr>
              <a:t> binds TLR5 and stimulates inflammatory response : i.e. immune cell </a:t>
            </a:r>
            <a:r>
              <a:rPr lang="en-US" dirty="0" smtClean="0">
                <a:solidFill>
                  <a:schemeClr val="bg1"/>
                </a:solidFill>
              </a:rPr>
              <a:t>recruitment (macrophages, DCs,  neutrophils)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4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following TLR5 - flic signals inflammatory response?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86299" y="3042167"/>
            <a:ext cx="3024554" cy="685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Immune cell recruitment </a:t>
            </a:r>
            <a:endParaRPr lang="en-US" dirty="0"/>
          </a:p>
        </p:txBody>
      </p:sp>
      <p:sp>
        <p:nvSpPr>
          <p:cNvPr id="11" name="Chevron 10"/>
          <p:cNvSpPr/>
          <p:nvPr/>
        </p:nvSpPr>
        <p:spPr>
          <a:xfrm>
            <a:off x="7877907" y="3042139"/>
            <a:ext cx="756138" cy="7209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rot="5400000">
            <a:off x="5820506" y="3958060"/>
            <a:ext cx="756138" cy="7209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 rot="10800000">
            <a:off x="3772310" y="3042139"/>
            <a:ext cx="756138" cy="72096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01099" y="3081636"/>
            <a:ext cx="27791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Phagocytosis </a:t>
            </a:r>
            <a:r>
              <a:rPr lang="en-US" smtClean="0"/>
              <a:t>of Salmonella by DCs or Macrophages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75282" y="4909122"/>
            <a:ext cx="344658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Salmonella taken up into vacuole for transport to liver </a:t>
            </a:r>
            <a:r>
              <a:rPr lang="en-US" smtClean="0"/>
              <a:t>or spleen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6053" y="3028882"/>
            <a:ext cx="29584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Degradation/phagocytosis by neutrophils/macrophages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8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60798" y="1404307"/>
            <a:ext cx="8389972" cy="4134846"/>
          </a:xfrm>
        </p:spPr>
        <p:txBody>
          <a:bodyPr>
            <a:normAutofit/>
          </a:bodyPr>
          <a:lstStyle/>
          <a:p>
            <a:r>
              <a:rPr lang="en-US" i="1" dirty="0"/>
              <a:t>Host damage: what damage ensues to the host from the immune response?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08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25-year-old Johnny has been eating raw eggs as part of his new body building diet. One week into his new diet, he develops a mild fever, severe abdominal cramps and watery diarrhea. After 4 days of diarrhea, he goes to a walk-in clinic where the doctor finds that Johnny is volume depleted and has some abdominal tenderness. She gives him a container to collect a stool sample to send to the Microbiology Laboratory and suggests that he stop eating the raw eggs. Johnny’s stool sample grows </a:t>
            </a:r>
            <a:r>
              <a:rPr lang="en-US" i="1" dirty="0"/>
              <a:t>Salmonella</a:t>
            </a:r>
            <a:r>
              <a:rPr lang="en-US" dirty="0"/>
              <a:t> serotype Enteriditis.</a:t>
            </a:r>
          </a:p>
        </p:txBody>
      </p:sp>
    </p:spTree>
    <p:extLst>
      <p:ext uri="{BB962C8B-B14F-4D97-AF65-F5344CB8AC3E}">
        <p14:creationId xmlns:p14="http://schemas.microsoft.com/office/powerpoint/2010/main" val="1818363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to the host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4923183" y="2323141"/>
            <a:ext cx="2345634" cy="30612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6284" y="2292654"/>
            <a:ext cx="2479431" cy="37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 types of damage occur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25658" y="5026584"/>
            <a:ext cx="2479431" cy="37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Host </a:t>
            </a:r>
            <a:r>
              <a:rPr lang="en-US" smtClean="0"/>
              <a:t>response damage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86911" y="5026584"/>
            <a:ext cx="30208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Salmonella pathogenic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9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045" y="208553"/>
            <a:ext cx="9831910" cy="1092708"/>
          </a:xfrm>
        </p:spPr>
        <p:txBody>
          <a:bodyPr/>
          <a:lstStyle/>
          <a:p>
            <a:r>
              <a:rPr lang="en-US" dirty="0" smtClean="0"/>
              <a:t>Damage to the host </a:t>
            </a:r>
            <a:r>
              <a:rPr lang="mr-IN" dirty="0" smtClean="0"/>
              <a:t>–</a:t>
            </a:r>
            <a:r>
              <a:rPr lang="en-US" dirty="0" smtClean="0"/>
              <a:t> host response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829151"/>
            <a:ext cx="7729728" cy="31019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1. Reactive Oxygen Species Production </a:t>
            </a:r>
          </a:p>
          <a:p>
            <a:r>
              <a:rPr lang="en-US" sz="3200" dirty="0" smtClean="0"/>
              <a:t>2. Infection outside of the GI Tract </a:t>
            </a:r>
          </a:p>
          <a:p>
            <a:r>
              <a:rPr lang="en-US" sz="3200" dirty="0" smtClean="0"/>
              <a:t>3. Prolonged Innate immune response </a:t>
            </a:r>
          </a:p>
          <a:p>
            <a:r>
              <a:rPr lang="en-US" sz="3200" dirty="0" smtClean="0"/>
              <a:t>4.  Vasoactive Compounds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252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533F40-045E-4E3D-9243-864CD4E586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0402EC6-D845-41B3-BEBE-CB34D9BFEA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9" y="1738141"/>
            <a:ext cx="4782312" cy="3389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en-US" sz="2400" dirty="0"/>
              <a:t>Damage to the host </a:t>
            </a:r>
            <a:r>
              <a:rPr lang="mr-IN" sz="2400" dirty="0"/>
              <a:t>–</a:t>
            </a:r>
            <a:r>
              <a:rPr lang="en-US" sz="2400" dirty="0"/>
              <a:t> host response damage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en-US" b="1" dirty="0"/>
              <a:t>1. Reactive Oxygen Species Production </a:t>
            </a:r>
            <a:endParaRPr lang="en-US" b="1" dirty="0" smtClean="0"/>
          </a:p>
          <a:p>
            <a:r>
              <a:rPr lang="en-US" dirty="0" smtClean="0"/>
              <a:t>Made by macrophages and neutrophils</a:t>
            </a:r>
          </a:p>
          <a:p>
            <a:r>
              <a:rPr lang="en-US" dirty="0" smtClean="0"/>
              <a:t>Kill invaders but are </a:t>
            </a:r>
            <a:r>
              <a:rPr lang="en-US" b="1" dirty="0" smtClean="0"/>
              <a:t>non-discriminatory toxic molecules </a:t>
            </a:r>
            <a:r>
              <a:rPr lang="mr-IN" dirty="0" smtClean="0"/>
              <a:t>–</a:t>
            </a:r>
            <a:r>
              <a:rPr lang="en-US" dirty="0" smtClean="0"/>
              <a:t> cause self tissue damage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50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660E788-AFA9-4A1B-9991-6AA74632A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2035905"/>
            <a:ext cx="6250769" cy="2625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Damage to the host </a:t>
            </a:r>
            <a:r>
              <a:rPr lang="mr-IN" sz="2400">
                <a:solidFill>
                  <a:schemeClr val="bg1"/>
                </a:solidFill>
              </a:rPr>
              <a:t>–</a:t>
            </a:r>
            <a:r>
              <a:rPr lang="en-US" sz="2400">
                <a:solidFill>
                  <a:schemeClr val="bg1"/>
                </a:solidFill>
              </a:rPr>
              <a:t> host response damage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2. Infection outside of the GI Tract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Rare, but bacteria can enter bloodstream and cause a humoral response 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Immune complexes accumulate in blood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Causes conditions ~ arthritis after Salmonella infection is cleared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73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045" y="208553"/>
            <a:ext cx="9831910" cy="1092708"/>
          </a:xfrm>
        </p:spPr>
        <p:txBody>
          <a:bodyPr/>
          <a:lstStyle/>
          <a:p>
            <a:r>
              <a:rPr lang="en-US" dirty="0" smtClean="0"/>
              <a:t>Damage to the host </a:t>
            </a:r>
            <a:r>
              <a:rPr lang="mr-IN" dirty="0" smtClean="0"/>
              <a:t>–</a:t>
            </a:r>
            <a:r>
              <a:rPr lang="en-US" dirty="0" smtClean="0"/>
              <a:t> host response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0046" y="1829151"/>
            <a:ext cx="9831910" cy="432546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3. Prolonged </a:t>
            </a:r>
            <a:r>
              <a:rPr lang="en-US" sz="2800" b="1" dirty="0"/>
              <a:t>Innate immune </a:t>
            </a:r>
            <a:r>
              <a:rPr lang="en-US" sz="2800" b="1" dirty="0" smtClean="0"/>
              <a:t>response</a:t>
            </a:r>
          </a:p>
          <a:p>
            <a:endParaRPr lang="en-US" sz="2800" b="1" dirty="0" smtClean="0"/>
          </a:p>
          <a:p>
            <a:r>
              <a:rPr lang="en-US" sz="2000" dirty="0" smtClean="0"/>
              <a:t>       [pro-inflammatory molecules]</a:t>
            </a:r>
          </a:p>
          <a:p>
            <a:pPr lvl="1"/>
            <a:r>
              <a:rPr lang="en-US" dirty="0" smtClean="0"/>
              <a:t>High concentration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Negative effects on peripheral tissues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sz="2000" dirty="0" smtClean="0"/>
              <a:t>The pro-inflammatory and coagulative factors can enter the blood stream, where they can cause </a:t>
            </a:r>
            <a:r>
              <a:rPr lang="en-US" sz="2000" b="1" dirty="0" smtClean="0"/>
              <a:t>systemic inflammation </a:t>
            </a:r>
            <a:r>
              <a:rPr lang="en-US" sz="2000" dirty="0" smtClean="0"/>
              <a:t>and </a:t>
            </a:r>
            <a:r>
              <a:rPr lang="en-US" sz="2000" b="1" dirty="0" smtClean="0"/>
              <a:t>intravascular coagulation</a:t>
            </a:r>
            <a:endParaRPr lang="en-US" sz="2000" b="1" dirty="0"/>
          </a:p>
        </p:txBody>
      </p:sp>
      <p:sp>
        <p:nvSpPr>
          <p:cNvPr id="4" name="Up Arrow 3"/>
          <p:cNvSpPr/>
          <p:nvPr/>
        </p:nvSpPr>
        <p:spPr>
          <a:xfrm>
            <a:off x="1529862" y="2954217"/>
            <a:ext cx="351691" cy="3341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5111261" y="2954217"/>
            <a:ext cx="351691" cy="3341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980545" y="2641819"/>
            <a:ext cx="70338" cy="400929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09292" y="2620108"/>
            <a:ext cx="0" cy="409721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045" y="208553"/>
            <a:ext cx="9831910" cy="1092708"/>
          </a:xfrm>
        </p:spPr>
        <p:txBody>
          <a:bodyPr/>
          <a:lstStyle/>
          <a:p>
            <a:r>
              <a:rPr lang="en-US" dirty="0" smtClean="0"/>
              <a:t>Damage to the host </a:t>
            </a:r>
            <a:r>
              <a:rPr lang="mr-IN" dirty="0" smtClean="0"/>
              <a:t>–</a:t>
            </a:r>
            <a:r>
              <a:rPr lang="en-US" dirty="0" smtClean="0"/>
              <a:t> host response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1829151"/>
            <a:ext cx="7616249" cy="790957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4.  Vasoactive </a:t>
            </a:r>
            <a:r>
              <a:rPr lang="en-US" sz="3200" dirty="0" smtClean="0"/>
              <a:t>Compounds = constrict and dilate blood vessels </a:t>
            </a:r>
            <a:r>
              <a:rPr lang="mr-IN" sz="3200" dirty="0" smtClean="0"/>
              <a:t>–</a:t>
            </a:r>
            <a:r>
              <a:rPr lang="en-US" sz="3200" dirty="0" smtClean="0"/>
              <a:t> allow more immune cells to reach the site of infection 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050883" y="2602266"/>
            <a:ext cx="2954554" cy="2941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Tissues </a:t>
            </a:r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 rot="10800000">
            <a:off x="3190553" y="3631223"/>
            <a:ext cx="2848707" cy="949569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9292" y="3851031"/>
            <a:ext cx="156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Fluid Influx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88723" y="3024554"/>
            <a:ext cx="5152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Vasoactive compounds result in activation of the alternative complement pathway </a:t>
            </a:r>
            <a:r>
              <a:rPr lang="en-US" dirty="0" smtClean="0">
                <a:sym typeface="Wingdings"/>
              </a:rPr>
              <a:t> dilates blood vessels to allow immune cell entry</a:t>
            </a:r>
          </a:p>
          <a:p>
            <a:pPr marL="285750" indent="-285750">
              <a:buFontTx/>
              <a:buChar char="-"/>
            </a:pPr>
            <a:endParaRPr lang="en-US" dirty="0">
              <a:sym typeface="Wingdings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sym typeface="Wingding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ym typeface="Wingdings"/>
              </a:rPr>
              <a:t>Immune cell entry is accompanied by fluid influx, which results </a:t>
            </a:r>
            <a:r>
              <a:rPr lang="en-US" b="1" dirty="0" smtClean="0">
                <a:sym typeface="Wingdings"/>
              </a:rPr>
              <a:t>in tissue damage and inflammation</a:t>
            </a:r>
            <a:endParaRPr lang="en-US" b="1" dirty="0" smtClean="0"/>
          </a:p>
        </p:txBody>
      </p:sp>
      <p:sp>
        <p:nvSpPr>
          <p:cNvPr id="12" name="Oval 11"/>
          <p:cNvSpPr/>
          <p:nvPr/>
        </p:nvSpPr>
        <p:spPr>
          <a:xfrm>
            <a:off x="5081955" y="5715000"/>
            <a:ext cx="624133" cy="633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54984" y="4501717"/>
            <a:ext cx="633633" cy="650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58757" y="3024554"/>
            <a:ext cx="623198" cy="606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3640015" y="5873262"/>
            <a:ext cx="1714969" cy="263769"/>
          </a:xfrm>
          <a:prstGeom prst="lef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566834" y="3193455"/>
            <a:ext cx="1103668" cy="180243"/>
          </a:xfrm>
          <a:prstGeom prst="lef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708272" y="4668459"/>
            <a:ext cx="1924459" cy="342874"/>
          </a:xfrm>
          <a:prstGeom prst="lef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91807" y="6348100"/>
            <a:ext cx="187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Immune cell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045" y="208553"/>
            <a:ext cx="9831910" cy="1092708"/>
          </a:xfrm>
        </p:spPr>
        <p:txBody>
          <a:bodyPr/>
          <a:lstStyle/>
          <a:p>
            <a:r>
              <a:rPr lang="en-US" dirty="0" smtClean="0"/>
              <a:t>Damage to the host </a:t>
            </a:r>
            <a:r>
              <a:rPr lang="mr-IN" dirty="0" smtClean="0"/>
              <a:t>–</a:t>
            </a:r>
            <a:r>
              <a:rPr lang="en-US" dirty="0" smtClean="0"/>
              <a:t> Pathogenic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605" y="4719559"/>
            <a:ext cx="2003536" cy="56821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cytotoxins</a:t>
            </a:r>
            <a:endParaRPr lang="en-US" sz="3200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4923182" y="2016116"/>
            <a:ext cx="2345634" cy="30612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429" y="1805707"/>
            <a:ext cx="3395941" cy="7206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Tx/>
              <a:buNone/>
            </a:pPr>
            <a:r>
              <a:rPr lang="en-US" sz="3200" smtClean="0"/>
              <a:t>Salmonella’s Assault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68909" y="4719558"/>
            <a:ext cx="1854122" cy="5682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Tx/>
              <a:buNone/>
            </a:pPr>
            <a:r>
              <a:rPr lang="en-US" sz="3200" dirty="0" smtClean="0"/>
              <a:t>exotoxins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725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045" y="208553"/>
            <a:ext cx="9831910" cy="1092708"/>
          </a:xfrm>
        </p:spPr>
        <p:txBody>
          <a:bodyPr/>
          <a:lstStyle/>
          <a:p>
            <a:r>
              <a:rPr lang="en-US" dirty="0" smtClean="0"/>
              <a:t>Damage to the host </a:t>
            </a:r>
            <a:r>
              <a:rPr lang="mr-IN" dirty="0" smtClean="0"/>
              <a:t>–</a:t>
            </a:r>
            <a:r>
              <a:rPr lang="en-US" dirty="0" smtClean="0"/>
              <a:t> Pathogenic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605" y="4719559"/>
            <a:ext cx="2003536" cy="56821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cytotoxins</a:t>
            </a:r>
            <a:endParaRPr lang="en-US" sz="3200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4923182" y="2016116"/>
            <a:ext cx="2345634" cy="30612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429" y="1805707"/>
            <a:ext cx="3395941" cy="7206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Tx/>
              <a:buNone/>
            </a:pPr>
            <a:r>
              <a:rPr lang="en-US" sz="3200" smtClean="0"/>
              <a:t>Salmonella’s Assault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68909" y="4719558"/>
            <a:ext cx="1854122" cy="5682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Tx/>
              <a:buNone/>
            </a:pPr>
            <a:r>
              <a:rPr lang="en-US" sz="3200" dirty="0" smtClean="0"/>
              <a:t>exotoxins</a:t>
            </a:r>
            <a:endParaRPr lang="en-US" sz="3200" dirty="0"/>
          </a:p>
        </p:txBody>
      </p:sp>
      <p:cxnSp>
        <p:nvCxnSpPr>
          <p:cNvPr id="8" name="Straight Arrow Connector 7"/>
          <p:cNvCxnSpPr>
            <a:stCxn id="4" idx="0"/>
          </p:cNvCxnSpPr>
          <p:nvPr/>
        </p:nvCxnSpPr>
        <p:spPr>
          <a:xfrm flipV="1">
            <a:off x="7626625" y="2526325"/>
            <a:ext cx="1693221" cy="2193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321838" y="2265459"/>
            <a:ext cx="1368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Enterotoxin </a:t>
            </a: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82554" y="2634791"/>
            <a:ext cx="45719" cy="389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16277" y="3076254"/>
            <a:ext cx="2743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Disturbs electrolyte balance in the intestine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Efflux of water into intestinal lumen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Diarrhea </a:t>
            </a:r>
            <a:r>
              <a:rPr lang="en-US" dirty="0" smtClean="0">
                <a:sym typeface="Wingdings"/>
              </a:rPr>
              <a:t> dehydration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61837" y="2526325"/>
            <a:ext cx="1988592" cy="2205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31607" y="2373925"/>
            <a:ext cx="12152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cytotoxin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1916390" y="2785768"/>
            <a:ext cx="45719" cy="653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0045" y="3439300"/>
            <a:ext cx="17038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Localizes to small &amp; large intestines</a:t>
            </a:r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1916389" y="4392791"/>
            <a:ext cx="82740" cy="1102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8967" y="5495192"/>
            <a:ext cx="44457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Results in:</a:t>
            </a:r>
          </a:p>
          <a:p>
            <a:r>
              <a:rPr lang="en-US" dirty="0" smtClean="0"/>
              <a:t>- Damage, death, enterocolitis</a:t>
            </a:r>
          </a:p>
          <a:p>
            <a:r>
              <a:rPr lang="mr-IN" dirty="0" smtClean="0"/>
              <a:t>–</a:t>
            </a:r>
            <a:r>
              <a:rPr lang="en-US" dirty="0" smtClean="0"/>
              <a:t> protein synthesis inhibition in the GI tract</a:t>
            </a:r>
            <a:endParaRPr lang="en-US" dirty="0"/>
          </a:p>
        </p:txBody>
      </p:sp>
      <p:sp>
        <p:nvSpPr>
          <p:cNvPr id="20" name="Plus 19"/>
          <p:cNvSpPr/>
          <p:nvPr/>
        </p:nvSpPr>
        <p:spPr>
          <a:xfrm>
            <a:off x="5716319" y="4544952"/>
            <a:ext cx="695647" cy="917432"/>
          </a:xfrm>
          <a:prstGeom prst="mathPlus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168938" y="5495192"/>
            <a:ext cx="1935247" cy="6242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FontTx/>
              <a:buNone/>
            </a:pPr>
            <a:r>
              <a:rPr lang="en-US" sz="3200" dirty="0" smtClean="0"/>
              <a:t>endotoxin</a:t>
            </a:r>
            <a:endParaRPr lang="en-US" sz="3200" dirty="0"/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>
            <a:off x="7104185" y="5807319"/>
            <a:ext cx="1072661" cy="13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79485" y="5635842"/>
            <a:ext cx="56006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LPS</a:t>
            </a: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762591" y="5820508"/>
            <a:ext cx="806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591706" y="4943345"/>
            <a:ext cx="260029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Upon lysing, LPS is released </a:t>
            </a:r>
            <a:r>
              <a:rPr lang="mr-IN" dirty="0" smtClean="0"/>
              <a:t>–</a:t>
            </a:r>
            <a:r>
              <a:rPr lang="en-US" dirty="0" smtClean="0"/>
              <a:t> if released in bloodstream, overstimulation of macrophages </a:t>
            </a:r>
            <a:r>
              <a:rPr lang="en-US" dirty="0" smtClean="0">
                <a:sym typeface="Wingdings"/>
              </a:rPr>
              <a:t> septic shock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65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60798" y="1404307"/>
            <a:ext cx="8389972" cy="4134846"/>
          </a:xfrm>
        </p:spPr>
        <p:txBody>
          <a:bodyPr>
            <a:normAutofit/>
          </a:bodyPr>
          <a:lstStyle/>
          <a:p>
            <a:r>
              <a:rPr lang="en-US" i="1" dirty="0"/>
              <a:t>Bacterial evasion: how does the bacteria attempt to evade these host response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7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Salmonella evasion tactics- how does salmonella evade the immune system defenses?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672676"/>
              </p:ext>
            </p:extLst>
          </p:nvPr>
        </p:nvGraphicFramePr>
        <p:xfrm>
          <a:off x="3619623" y="2568087"/>
          <a:ext cx="77311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ft Brace 4"/>
          <p:cNvSpPr/>
          <p:nvPr/>
        </p:nvSpPr>
        <p:spPr>
          <a:xfrm>
            <a:off x="2592326" y="2568087"/>
            <a:ext cx="615462" cy="33051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917" y="3380410"/>
            <a:ext cx="218049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Salmonella has developed </a:t>
            </a:r>
            <a:r>
              <a:rPr lang="en-US" smtClean="0"/>
              <a:t>many ways </a:t>
            </a:r>
            <a:r>
              <a:rPr lang="en-US" dirty="0" smtClean="0"/>
              <a:t>to take advantage</a:t>
            </a:r>
          </a:p>
          <a:p>
            <a:r>
              <a:rPr lang="en-US" dirty="0" smtClean="0"/>
              <a:t>of and/or evade the immune system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11025554" y="3046303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1025554" y="4242422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050215" y="4246586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074876" y="4207253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081951" y="4242422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8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3" b="11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36933" y="0"/>
            <a:ext cx="5058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Salmonella Enteriditis Invasion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2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DCA398B-8CB4-4C0C-89C6-A8AB6F78D7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E8345C6-0280-4226-BD83-7333BA6C3A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9823778-D290-4538-B146-1F73C3755C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7855" b="-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prstGeom prst="ellipse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1500"/>
              <a:t>More on Membrane rearrangement 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981" y="2770780"/>
            <a:ext cx="5138928" cy="36124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In Peyer’s patch of small intestine </a:t>
            </a: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Fimbrial Adhesion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228600"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Bacteria adhere to mucous membrane in the lower intestine and induce membrane rearrangement so that they can easily translocate across the epithelial barrier and migrate to lymphoid </a:t>
            </a:r>
            <a:r>
              <a:rPr lang="en-US" dirty="0" smtClean="0">
                <a:solidFill>
                  <a:schemeClr val="tx1"/>
                </a:solidFill>
              </a:rPr>
              <a:t>tissues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What are the results of bacterial membrane rearrangement?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sym typeface="Wingdings"/>
              </a:rPr>
              <a:t> </a:t>
            </a:r>
            <a:r>
              <a:rPr lang="en-US" u="sng" dirty="0">
                <a:solidFill>
                  <a:schemeClr val="tx1"/>
                </a:solidFill>
                <a:sym typeface="Wingdings"/>
              </a:rPr>
              <a:t>disruption of tight junctions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(i.e. tight seals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to restrict the movement of ions, water, &amp; immune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cells are disrupted)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63108" y="2936631"/>
            <a:ext cx="6787661" cy="7385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1283674" y="1717331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73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secondary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Sustained bacteria following initial infection prompts the secondary infection: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Characterized by the dissemination of bacteria to other organs : gall bladder, liver, spleen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Salmonella </a:t>
            </a:r>
            <a:r>
              <a:rPr lang="en-US" b="1" dirty="0" smtClean="0"/>
              <a:t>re-invades </a:t>
            </a:r>
            <a:r>
              <a:rPr lang="en-US" dirty="0" smtClean="0"/>
              <a:t>epithelial cells via the basolateral surface </a:t>
            </a:r>
            <a:r>
              <a:rPr lang="en-US" dirty="0" smtClean="0">
                <a:sym typeface="Wingdings"/>
              </a:rPr>
              <a:t> returns to the intestine, replicates, and prompts further infection 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409089" y="1391998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23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9" y="964692"/>
            <a:ext cx="8026556" cy="12158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 More on Mediation </a:t>
            </a:r>
            <a:r>
              <a:rPr lang="en-US" dirty="0"/>
              <a:t>of the SPI2 system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Salmonella survives in the phagosome through mediation of SPI2 </a:t>
            </a:r>
          </a:p>
          <a:p>
            <a:endParaRPr lang="en-US" b="1" dirty="0" smtClean="0"/>
          </a:p>
          <a:p>
            <a:r>
              <a:rPr lang="en-US" b="1" dirty="0" smtClean="0"/>
              <a:t>The connection between vacuoles containing salmonella and toxic  lysosomes is STOPPED (</a:t>
            </a:r>
            <a:r>
              <a:rPr lang="en-US" dirty="0" smtClean="0"/>
              <a:t>as a result of Salmonella </a:t>
            </a:r>
            <a:r>
              <a:rPr lang="en-US" dirty="0" err="1"/>
              <a:t>PhoP</a:t>
            </a:r>
            <a:r>
              <a:rPr lang="en-US" dirty="0"/>
              <a:t>- </a:t>
            </a:r>
            <a:r>
              <a:rPr lang="en-US" dirty="0" err="1"/>
              <a:t>PhoQ</a:t>
            </a:r>
            <a:r>
              <a:rPr lang="en-US" dirty="0"/>
              <a:t> two component signal transduction </a:t>
            </a:r>
            <a:r>
              <a:rPr lang="en-US" dirty="0" smtClean="0"/>
              <a:t>system) </a:t>
            </a:r>
            <a:r>
              <a:rPr lang="en-US" b="1" dirty="0" smtClean="0"/>
              <a:t>: </a:t>
            </a:r>
            <a:endParaRPr lang="en-US" b="1" dirty="0"/>
          </a:p>
          <a:p>
            <a:pPr lvl="2"/>
            <a:r>
              <a:rPr lang="en-US" dirty="0" smtClean="0"/>
              <a:t>By encrypting the type III secretion system salmonella </a:t>
            </a:r>
            <a:r>
              <a:rPr lang="en-US" b="1" dirty="0" smtClean="0"/>
              <a:t>STOPS </a:t>
            </a:r>
            <a:r>
              <a:rPr lang="en-US" dirty="0" smtClean="0"/>
              <a:t>movement of toxic killing reactive oxygen species and reactive nitrogen intermediates</a:t>
            </a:r>
            <a:endParaRPr lang="en-US" b="1" dirty="0"/>
          </a:p>
        </p:txBody>
      </p:sp>
      <p:sp>
        <p:nvSpPr>
          <p:cNvPr id="4" name="5-Point Star 3"/>
          <p:cNvSpPr/>
          <p:nvPr/>
        </p:nvSpPr>
        <p:spPr>
          <a:xfrm>
            <a:off x="2068539" y="1176939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19046" y="5009618"/>
            <a:ext cx="1828800" cy="13911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Vacuole </a:t>
            </a:r>
            <a:r>
              <a:rPr lang="en-US" smtClean="0"/>
              <a:t>with salmonella 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29400" y="5310554"/>
            <a:ext cx="175846" cy="24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77708" y="5616935"/>
            <a:ext cx="175846" cy="24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20154" y="5863119"/>
            <a:ext cx="175846" cy="24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85686" y="5220491"/>
            <a:ext cx="175846" cy="24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41477" y="5971326"/>
            <a:ext cx="175846" cy="24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&quot;No&quot; Symbol 10"/>
          <p:cNvSpPr/>
          <p:nvPr/>
        </p:nvSpPr>
        <p:spPr>
          <a:xfrm>
            <a:off x="4854409" y="5364608"/>
            <a:ext cx="756138" cy="75083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9992" y="5009618"/>
            <a:ext cx="1307123" cy="139118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48600" y="5139862"/>
            <a:ext cx="203981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Reactive species movement are stopped and </a:t>
            </a:r>
            <a:r>
              <a:rPr lang="en-US" smtClean="0"/>
              <a:t>salmonella survives</a:t>
            </a:r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7273114" y="5009618"/>
            <a:ext cx="575486" cy="139118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6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More on RPoS </a:t>
            </a:r>
            <a:r>
              <a:rPr lang="en-US" dirty="0"/>
              <a:t>Dependent stress responses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167" y="2620460"/>
            <a:ext cx="9023018" cy="3551741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Suboptimal environments as a part of the host defenses (~ low stomach pH) challenge Salmonella’s </a:t>
            </a:r>
            <a:r>
              <a:rPr lang="en-US" dirty="0"/>
              <a:t>ability to </a:t>
            </a:r>
            <a:r>
              <a:rPr lang="en-US" dirty="0" smtClean="0"/>
              <a:t>grow </a:t>
            </a:r>
            <a:r>
              <a:rPr lang="mr-IN" dirty="0" smtClean="0"/>
              <a:t>–</a:t>
            </a:r>
            <a:r>
              <a:rPr lang="en-US" dirty="0" smtClean="0"/>
              <a:t>pathogen placed under environmental stress</a:t>
            </a:r>
          </a:p>
          <a:p>
            <a:pPr fontAlgn="base"/>
            <a:endParaRPr lang="en-US" dirty="0"/>
          </a:p>
          <a:p>
            <a:pPr lvl="1" fontAlgn="base"/>
            <a:r>
              <a:rPr lang="en-US" dirty="0"/>
              <a:t>L</a:t>
            </a:r>
            <a:r>
              <a:rPr lang="en-US" dirty="0" smtClean="0"/>
              <a:t>arge </a:t>
            </a:r>
            <a:r>
              <a:rPr lang="en-US" dirty="0"/>
              <a:t>stress </a:t>
            </a:r>
            <a:r>
              <a:rPr lang="en-US" dirty="0" smtClean="0"/>
              <a:t>conditions </a:t>
            </a:r>
            <a:r>
              <a:rPr lang="en-US" dirty="0" smtClean="0">
                <a:sym typeface="Wingdings"/>
              </a:rPr>
              <a:t> cause b</a:t>
            </a:r>
            <a:r>
              <a:rPr lang="en-US" dirty="0" smtClean="0"/>
              <a:t>acterial upregulation of the acid </a:t>
            </a:r>
            <a:r>
              <a:rPr lang="en-US" dirty="0"/>
              <a:t>stress response mechanism called </a:t>
            </a:r>
            <a:r>
              <a:rPr lang="en-US" b="1" dirty="0" err="1"/>
              <a:t>RpoS</a:t>
            </a:r>
            <a:r>
              <a:rPr lang="en-US" dirty="0"/>
              <a:t> - </a:t>
            </a:r>
            <a:r>
              <a:rPr lang="en-US" b="1" dirty="0"/>
              <a:t>dependent stress </a:t>
            </a:r>
            <a:r>
              <a:rPr lang="en-US" b="1" dirty="0" smtClean="0"/>
              <a:t>responses</a:t>
            </a:r>
          </a:p>
          <a:p>
            <a:pPr lvl="1" fontAlgn="base"/>
            <a:endParaRPr lang="en-US" dirty="0"/>
          </a:p>
          <a:p>
            <a:pPr lvl="1" fontAlgn="base"/>
            <a:r>
              <a:rPr lang="en-US" b="1" dirty="0"/>
              <a:t>RPOS - </a:t>
            </a:r>
            <a:r>
              <a:rPr lang="en-US" dirty="0"/>
              <a:t>global regulator of gene expression </a:t>
            </a:r>
            <a:endParaRPr lang="en-US" dirty="0" smtClean="0"/>
          </a:p>
          <a:p>
            <a:pPr lvl="1" fontAlgn="base"/>
            <a:endParaRPr lang="en-US" b="1" dirty="0"/>
          </a:p>
          <a:p>
            <a:pPr lvl="1" fontAlgn="base"/>
            <a:r>
              <a:rPr lang="en-US" dirty="0"/>
              <a:t>Instead of blocking the inflammatory response, salmonella secrete effectors to </a:t>
            </a:r>
            <a:r>
              <a:rPr lang="en-US" b="1" dirty="0"/>
              <a:t>increase </a:t>
            </a:r>
            <a:r>
              <a:rPr lang="en-US" b="1" dirty="0" smtClean="0"/>
              <a:t>the inflammatory response </a:t>
            </a:r>
            <a:r>
              <a:rPr lang="en-US" dirty="0" smtClean="0"/>
              <a:t>and </a:t>
            </a:r>
            <a:r>
              <a:rPr lang="en-US" b="1" dirty="0"/>
              <a:t>use</a:t>
            </a:r>
            <a:r>
              <a:rPr lang="en-US" dirty="0"/>
              <a:t> recruited host cells to promote the </a:t>
            </a:r>
            <a:r>
              <a:rPr lang="en-US" dirty="0" smtClean="0"/>
              <a:t>infection.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2461843" y="1224945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6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More on AMP </a:t>
            </a:r>
            <a:r>
              <a:rPr lang="en-US" dirty="0"/>
              <a:t>resistance schemes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Intracellular Salmonella resist cationic antimicrobial peptides secreted by macrophages and neutrophils by :</a:t>
            </a:r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en-US" u="sng" dirty="0" smtClean="0"/>
              <a:t>Modifying lipid A </a:t>
            </a:r>
            <a:r>
              <a:rPr lang="en-US" dirty="0" smtClean="0">
                <a:sym typeface="Wingdings"/>
              </a:rPr>
              <a:t> decreases recognition by TLR2/4</a:t>
            </a:r>
          </a:p>
          <a:p>
            <a:r>
              <a:rPr lang="en-US" dirty="0" smtClean="0">
                <a:sym typeface="Wingdings"/>
              </a:rPr>
              <a:t>2. </a:t>
            </a:r>
            <a:r>
              <a:rPr lang="en-US" u="sng" dirty="0" smtClean="0">
                <a:sym typeface="Wingdings"/>
              </a:rPr>
              <a:t>Expressing PgtE outer membrane protease </a:t>
            </a:r>
            <a:r>
              <a:rPr lang="en-US" dirty="0" smtClean="0">
                <a:sym typeface="Wingdings"/>
              </a:rPr>
              <a:t> cleaves alpha helices of AMPS</a:t>
            </a:r>
          </a:p>
          <a:p>
            <a:r>
              <a:rPr lang="en-US" dirty="0" smtClean="0">
                <a:sym typeface="Wingdings"/>
              </a:rPr>
              <a:t>3. </a:t>
            </a:r>
            <a:r>
              <a:rPr lang="en-US" u="sng" dirty="0" smtClean="0">
                <a:sym typeface="Wingdings"/>
              </a:rPr>
              <a:t>Encoding a locus that settles AMP resistance</a:t>
            </a:r>
            <a:endParaRPr lang="en-US" u="sng" dirty="0"/>
          </a:p>
        </p:txBody>
      </p:sp>
      <p:sp>
        <p:nvSpPr>
          <p:cNvPr id="4" name="5-Point Star 3"/>
          <p:cNvSpPr/>
          <p:nvPr/>
        </p:nvSpPr>
        <p:spPr>
          <a:xfrm>
            <a:off x="2356335" y="1224945"/>
            <a:ext cx="325194" cy="33410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353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60798" y="1404307"/>
            <a:ext cx="8389972" cy="4134846"/>
          </a:xfrm>
        </p:spPr>
        <p:txBody>
          <a:bodyPr>
            <a:normAutofit/>
          </a:bodyPr>
          <a:lstStyle/>
          <a:p>
            <a:r>
              <a:rPr lang="en-US" i="1" dirty="0"/>
              <a:t>Outcome: is the bacteria completely removed, does the patient recover fully and is there immunity to future infections from this particular bacteria?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29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Johnny make a full recovery?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8389972" cy="4008941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For the most part, yes he will! </a:t>
            </a:r>
          </a:p>
          <a:p>
            <a:pPr lvl="1"/>
            <a:r>
              <a:rPr lang="en-US" dirty="0" smtClean="0"/>
              <a:t>Signs/symptoms last 2-7 days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Diarrhea - up to 10 days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Illness : 4 </a:t>
            </a:r>
            <a:r>
              <a:rPr lang="mr-IN" dirty="0" smtClean="0"/>
              <a:t>–</a:t>
            </a:r>
            <a:r>
              <a:rPr lang="en-US" dirty="0" smtClean="0"/>
              <a:t> 7 days : usually no need for antibiotics or hospitalization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Bowels can take months to return to normal however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Bacteria should be cleared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816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Johnny was extremely old, extremely young, or immunocompromised?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Then SEVERE illness could result from the pathogen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The infection could spread to the blood stream and cause </a:t>
            </a:r>
            <a:r>
              <a:rPr lang="en-US" b="1" dirty="0" smtClean="0"/>
              <a:t>death</a:t>
            </a:r>
            <a:r>
              <a:rPr lang="en-US" dirty="0" smtClean="0"/>
              <a:t> without antibiotics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can develop reactive arthritis for months </a:t>
            </a:r>
            <a:r>
              <a:rPr lang="mr-IN" dirty="0" smtClean="0"/>
              <a:t>–</a:t>
            </a:r>
            <a:r>
              <a:rPr lang="en-US" dirty="0" smtClean="0"/>
              <a:t> years ~ difficult to treat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51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once I have it, I can’t get it again,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Wrong.</a:t>
            </a:r>
          </a:p>
          <a:p>
            <a:r>
              <a:rPr lang="en-US" dirty="0" smtClean="0"/>
              <a:t>Some protective immunity is developed but there are over </a:t>
            </a:r>
            <a:r>
              <a:rPr lang="en-US" b="1" dirty="0" smtClean="0"/>
              <a:t>2,300 serovars</a:t>
            </a:r>
            <a:r>
              <a:rPr lang="en-US" dirty="0" smtClean="0"/>
              <a:t>; in a future case you would most likely contract a different </a:t>
            </a:r>
            <a:r>
              <a:rPr lang="en-US" dirty="0" err="1" smtClean="0"/>
              <a:t>serovar</a:t>
            </a:r>
            <a:r>
              <a:rPr lang="en-US" dirty="0" smtClean="0"/>
              <a:t> than the first encounter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137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effectLst/>
        </p:spPr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1" y="2404871"/>
            <a:ext cx="3276261" cy="1828461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mtClean="0"/>
              <a:t>Stop salmonella!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95333" y="2235200"/>
            <a:ext cx="2201334" cy="37253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798" y="1404307"/>
            <a:ext cx="8389972" cy="4134846"/>
          </a:xfrm>
        </p:spPr>
        <p:txBody>
          <a:bodyPr>
            <a:normAutofit/>
          </a:bodyPr>
          <a:lstStyle/>
          <a:p>
            <a:r>
              <a:rPr lang="en-US" i="1"/>
              <a:t>Host response: what elements of the innate and adaptive (humoral and cellular) immune response are involved in this infection.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5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1660E788-AFA9-4A1B-9991-6AA74632A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181634"/>
            <a:ext cx="6250769" cy="4333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What regulates the innate &amp; Adaptive immune response?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Cytokines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Proteins that are secreted by cells and transduce actions in immune cells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Anti-inflammatory or pro-inflammatory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Signaling Equilibrium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Between opposing inflammatory responses allows for the host to clear infection while minimizing damage to self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7925" y="1184323"/>
            <a:ext cx="3405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Signaling Equilibrium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8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1660E788-AFA9-4A1B-9991-6AA74632A1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1004528"/>
            <a:ext cx="6250769" cy="4688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How Does Salmonella Enteriditis pass the gastric acid barrier?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Gram Negative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allows Salmonella to pass through the gastric acid barrier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goal of the innate immune system is to reduce the number of salmonellae entering the intestine from the stomach through a variety of tactics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85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two types of immune responses 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5400000">
            <a:off x="4923183" y="1795603"/>
            <a:ext cx="2345634" cy="30612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1739" y="4499046"/>
            <a:ext cx="3114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Innate Immune Response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Nonspecific defense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Activated rapidly following antigenic detection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Activated by PAMPs (Pathogen Associated Molecular Patterns)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3444" y="4499047"/>
            <a:ext cx="3279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Adaptive Immune Response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Specific and more complex response to antigen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Takes longer to activate (days)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Antigen processing, recognition, and attack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Generates 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61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56" y="1399289"/>
            <a:ext cx="5930374" cy="5398042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744" y="214024"/>
            <a:ext cx="7729728" cy="1188720"/>
          </a:xfrm>
        </p:spPr>
        <p:txBody>
          <a:bodyPr/>
          <a:lstStyle/>
          <a:p>
            <a:r>
              <a:rPr lang="en-US" dirty="0" smtClean="0"/>
              <a:t>Salmonella </a:t>
            </a:r>
            <a:r>
              <a:rPr lang="en-US" dirty="0" err="1" smtClean="0"/>
              <a:t>enteriditis</a:t>
            </a:r>
            <a:r>
              <a:rPr lang="en-US" dirty="0"/>
              <a:t> </a:t>
            </a:r>
            <a:r>
              <a:rPr lang="en-US" dirty="0" err="1" smtClean="0"/>
              <a:t>Pamp</a:t>
            </a:r>
            <a:r>
              <a:rPr lang="en-US" sz="1800" dirty="0" err="1" smtClean="0"/>
              <a:t>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20968" y="3135388"/>
            <a:ext cx="1970344" cy="192584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PAMPs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host can recognize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4277" y="1876362"/>
            <a:ext cx="543723" cy="372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LPS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01821" y="3913644"/>
            <a:ext cx="1076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Flagellin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4264" y="3913644"/>
            <a:ext cx="107619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Mannose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84295" y="5947725"/>
            <a:ext cx="1443685" cy="3665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Peptidoglycan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4" idx="0"/>
            <a:endCxn id="25" idx="2"/>
          </p:cNvCxnSpPr>
          <p:nvPr/>
        </p:nvCxnSpPr>
        <p:spPr>
          <a:xfrm flipH="1" flipV="1">
            <a:off x="3106139" y="2248896"/>
            <a:ext cx="1" cy="88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4" idx="6"/>
            <a:endCxn id="26" idx="1"/>
          </p:cNvCxnSpPr>
          <p:nvPr/>
        </p:nvCxnSpPr>
        <p:spPr>
          <a:xfrm flipV="1">
            <a:off x="4091312" y="4098310"/>
            <a:ext cx="7105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4"/>
            <a:endCxn id="28" idx="0"/>
          </p:cNvCxnSpPr>
          <p:nvPr/>
        </p:nvCxnSpPr>
        <p:spPr>
          <a:xfrm flipH="1">
            <a:off x="3106138" y="5061233"/>
            <a:ext cx="2" cy="88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2"/>
            <a:endCxn id="27" idx="3"/>
          </p:cNvCxnSpPr>
          <p:nvPr/>
        </p:nvCxnSpPr>
        <p:spPr>
          <a:xfrm flipH="1" flipV="1">
            <a:off x="1410459" y="4098310"/>
            <a:ext cx="7105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15137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1385</TotalTime>
  <Words>1515</Words>
  <Application>Microsoft Macintosh PowerPoint</Application>
  <PresentationFormat>Widescreen</PresentationFormat>
  <Paragraphs>218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Calibri</vt:lpstr>
      <vt:lpstr>Gill Sans MT</vt:lpstr>
      <vt:lpstr>Mangal</vt:lpstr>
      <vt:lpstr>Wingdings</vt:lpstr>
      <vt:lpstr>Arial</vt:lpstr>
      <vt:lpstr>Parcel</vt:lpstr>
      <vt:lpstr>The raw food diet</vt:lpstr>
      <vt:lpstr>The Case </vt:lpstr>
      <vt:lpstr>PowerPoint Presentation</vt:lpstr>
      <vt:lpstr>Stop salmonella!</vt:lpstr>
      <vt:lpstr>Host response: what elements of the innate and adaptive (humoral and cellular) immune response are involved in this infection.</vt:lpstr>
      <vt:lpstr>What regulates the innate &amp; Adaptive immune response?</vt:lpstr>
      <vt:lpstr>How Does Salmonella Enteriditis pass the gastric acid barrier?  </vt:lpstr>
      <vt:lpstr>There are two types of immune responses </vt:lpstr>
      <vt:lpstr>Salmonella enteriditis Pamps</vt:lpstr>
      <vt:lpstr>More on LPS Structure : </vt:lpstr>
      <vt:lpstr>There are a variety of non-specific innate immune response defenses:</vt:lpstr>
      <vt:lpstr>PowerPoint Presentation</vt:lpstr>
      <vt:lpstr>More on Antibody functions: </vt:lpstr>
      <vt:lpstr>WHAT IF IT’S NOT ENOUGH? – ADAPTIVE IMMUNE RESPONSE </vt:lpstr>
      <vt:lpstr>More Elements of the adaptive immune response</vt:lpstr>
      <vt:lpstr>More Elements of the adaptive immune response</vt:lpstr>
      <vt:lpstr>More Elements of the adaptive immune response – TLr5 - FLic</vt:lpstr>
      <vt:lpstr>What happens following TLR5 - flic signals inflammatory response?</vt:lpstr>
      <vt:lpstr>Host damage: what damage ensues to the host from the immune response?</vt:lpstr>
      <vt:lpstr>Damage to the host</vt:lpstr>
      <vt:lpstr>Damage to the host – host response damage</vt:lpstr>
      <vt:lpstr>Damage to the host – host response damage</vt:lpstr>
      <vt:lpstr>Damage to the host – host response damage</vt:lpstr>
      <vt:lpstr>Damage to the host – host response damage</vt:lpstr>
      <vt:lpstr>Damage to the host – host response damage</vt:lpstr>
      <vt:lpstr>Damage to the host – Pathogenic damage</vt:lpstr>
      <vt:lpstr>Damage to the host – Pathogenic damage</vt:lpstr>
      <vt:lpstr>Bacterial evasion: how does the bacteria attempt to evade these host response elements.</vt:lpstr>
      <vt:lpstr>Salmonella evasion tactics- how does salmonella evade the immune system defenses? </vt:lpstr>
      <vt:lpstr>More on Membrane rearrangement : </vt:lpstr>
      <vt:lpstr>More on secondary infection</vt:lpstr>
      <vt:lpstr> More on Mediation of the SPI2 system </vt:lpstr>
      <vt:lpstr>More on RPoS Dependent stress responses  </vt:lpstr>
      <vt:lpstr>More on AMP resistance schemes </vt:lpstr>
      <vt:lpstr>Outcome: is the bacteria completely removed, does the patient recover fully and is there immunity to future infections from this particular bacteria?</vt:lpstr>
      <vt:lpstr>Will Johnny make a full recovery?</vt:lpstr>
      <vt:lpstr>What if Johnny was extremely old, extremely young, or immunocompromised?</vt:lpstr>
      <vt:lpstr>But once I have it, I can’t get it again, right?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raw food diet</dc:title>
  <dc:creator>Alex Devante Hernandez</dc:creator>
  <cp:lastModifiedBy>Alex Devante Hernandez</cp:lastModifiedBy>
  <cp:revision>42</cp:revision>
  <dcterms:created xsi:type="dcterms:W3CDTF">2017-09-30T04:41:49Z</dcterms:created>
  <dcterms:modified xsi:type="dcterms:W3CDTF">2017-10-01T05:15:43Z</dcterms:modified>
</cp:coreProperties>
</file>