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0689A-765F-46EC-B2E6-94E0A413E4E5}" type="doc">
      <dgm:prSet loTypeId="urn:microsoft.com/office/officeart/2005/8/layout/list1" loCatId="list" qsTypeId="urn:microsoft.com/office/officeart/2005/8/quickstyle/simple1" qsCatId="simple" csTypeId="urn:microsoft.com/office/officeart/2005/8/colors/accent2_1" csCatId="accent2"/>
      <dgm:spPr/>
      <dgm:t>
        <a:bodyPr/>
        <a:lstStyle/>
        <a:p>
          <a:endParaRPr lang="en-US"/>
        </a:p>
      </dgm:t>
    </dgm:pt>
    <dgm:pt modelId="{0BD5E972-BA6C-4C5D-A499-197E6E79034F}">
      <dgm:prSet/>
      <dgm:spPr/>
      <dgm:t>
        <a:bodyPr/>
        <a:lstStyle/>
        <a:p>
          <a:r>
            <a:rPr lang="en-CA"/>
            <a:t>Crystal VC dipstick</a:t>
          </a:r>
          <a:endParaRPr lang="en-US"/>
        </a:p>
      </dgm:t>
    </dgm:pt>
    <dgm:pt modelId="{EB2BD9B7-8BE1-423A-9356-27D2B42351D3}" type="parTrans" cxnId="{3C18A6B0-141A-4E7D-AE0A-920195DE5DF7}">
      <dgm:prSet/>
      <dgm:spPr/>
      <dgm:t>
        <a:bodyPr/>
        <a:lstStyle/>
        <a:p>
          <a:endParaRPr lang="en-US"/>
        </a:p>
      </dgm:t>
    </dgm:pt>
    <dgm:pt modelId="{BBDA8235-7C11-4463-BC35-EAE24D1947D2}" type="sibTrans" cxnId="{3C18A6B0-141A-4E7D-AE0A-920195DE5DF7}">
      <dgm:prSet/>
      <dgm:spPr/>
      <dgm:t>
        <a:bodyPr/>
        <a:lstStyle/>
        <a:p>
          <a:endParaRPr lang="en-US"/>
        </a:p>
      </dgm:t>
    </dgm:pt>
    <dgm:pt modelId="{1C78997E-9D21-41FC-B7C4-B428E0C9AD15}">
      <dgm:prSet/>
      <dgm:spPr/>
      <dgm:t>
        <a:bodyPr/>
        <a:lstStyle/>
        <a:p>
          <a:r>
            <a:rPr lang="en-CA"/>
            <a:t>Rapid Diagnostic Test (RBT) – 15- 20 minutes</a:t>
          </a:r>
          <a:endParaRPr lang="en-US"/>
        </a:p>
      </dgm:t>
    </dgm:pt>
    <dgm:pt modelId="{9289B095-9E3C-406A-A3F2-A70B8392B175}" type="parTrans" cxnId="{6DC57749-E505-430A-8FAF-DE5DF3C41C12}">
      <dgm:prSet/>
      <dgm:spPr/>
      <dgm:t>
        <a:bodyPr/>
        <a:lstStyle/>
        <a:p>
          <a:endParaRPr lang="en-US"/>
        </a:p>
      </dgm:t>
    </dgm:pt>
    <dgm:pt modelId="{A13D956B-3A41-419F-9504-A9208AE656A4}" type="sibTrans" cxnId="{6DC57749-E505-430A-8FAF-DE5DF3C41C12}">
      <dgm:prSet/>
      <dgm:spPr/>
      <dgm:t>
        <a:bodyPr/>
        <a:lstStyle/>
        <a:p>
          <a:endParaRPr lang="en-US"/>
        </a:p>
      </dgm:t>
    </dgm:pt>
    <dgm:pt modelId="{B334AC61-FD0B-4507-BCEC-35D1448D5F0C}">
      <dgm:prSet/>
      <dgm:spPr/>
      <dgm:t>
        <a:bodyPr/>
        <a:lstStyle/>
        <a:p>
          <a:r>
            <a:rPr lang="en-CA"/>
            <a:t>Common for initial screening of a stool sample for Vibrio cholera, due to its convenience, speed and affordability</a:t>
          </a:r>
          <a:endParaRPr lang="en-US"/>
        </a:p>
      </dgm:t>
    </dgm:pt>
    <dgm:pt modelId="{52B286F2-9332-4C00-8D23-00EF8ADCBF6A}" type="parTrans" cxnId="{67A6CC9C-7730-407F-B47F-1C3CE2607471}">
      <dgm:prSet/>
      <dgm:spPr/>
      <dgm:t>
        <a:bodyPr/>
        <a:lstStyle/>
        <a:p>
          <a:endParaRPr lang="en-US"/>
        </a:p>
      </dgm:t>
    </dgm:pt>
    <dgm:pt modelId="{5DBC18ED-464B-4903-B559-31DF9D3EBF33}" type="sibTrans" cxnId="{67A6CC9C-7730-407F-B47F-1C3CE2607471}">
      <dgm:prSet/>
      <dgm:spPr/>
      <dgm:t>
        <a:bodyPr/>
        <a:lstStyle/>
        <a:p>
          <a:endParaRPr lang="en-US"/>
        </a:p>
      </dgm:t>
    </dgm:pt>
    <dgm:pt modelId="{B2A39BEC-B871-40E3-91A8-C2F4D7FF8FAD}">
      <dgm:prSet/>
      <dgm:spPr/>
      <dgm:t>
        <a:bodyPr/>
        <a:lstStyle/>
        <a:p>
          <a:r>
            <a:rPr lang="en-CA"/>
            <a:t>Not very accurate, therefore positive results are sent to labs </a:t>
          </a:r>
          <a:endParaRPr lang="en-US"/>
        </a:p>
      </dgm:t>
    </dgm:pt>
    <dgm:pt modelId="{CBC6A056-4155-43C9-847F-05C86F153853}" type="parTrans" cxnId="{F355890B-BEFA-470B-B917-79390B4F3530}">
      <dgm:prSet/>
      <dgm:spPr/>
      <dgm:t>
        <a:bodyPr/>
        <a:lstStyle/>
        <a:p>
          <a:endParaRPr lang="en-US"/>
        </a:p>
      </dgm:t>
    </dgm:pt>
    <dgm:pt modelId="{A58C1F9A-D4CF-4BDF-852F-CF8A05951705}" type="sibTrans" cxnId="{F355890B-BEFA-470B-B917-79390B4F3530}">
      <dgm:prSet/>
      <dgm:spPr/>
      <dgm:t>
        <a:bodyPr/>
        <a:lstStyle/>
        <a:p>
          <a:endParaRPr lang="en-US"/>
        </a:p>
      </dgm:t>
    </dgm:pt>
    <dgm:pt modelId="{8E865CD9-181D-498B-A639-68F1E8C1F239}">
      <dgm:prSet/>
      <dgm:spPr/>
      <dgm:t>
        <a:bodyPr/>
        <a:lstStyle/>
        <a:p>
          <a:r>
            <a:rPr lang="en-CA"/>
            <a:t>Detects LPS of O1 and O139 serotype V. cholerae</a:t>
          </a:r>
          <a:endParaRPr lang="en-US"/>
        </a:p>
      </dgm:t>
    </dgm:pt>
    <dgm:pt modelId="{E2C63F03-13A9-4C09-BB71-E21381418F58}" type="parTrans" cxnId="{6BDD1D53-2222-40A4-879E-A129D70793E6}">
      <dgm:prSet/>
      <dgm:spPr/>
      <dgm:t>
        <a:bodyPr/>
        <a:lstStyle/>
        <a:p>
          <a:endParaRPr lang="en-US"/>
        </a:p>
      </dgm:t>
    </dgm:pt>
    <dgm:pt modelId="{F565D11A-DCA0-4ECB-8745-BEFF8033F70D}" type="sibTrans" cxnId="{6BDD1D53-2222-40A4-879E-A129D70793E6}">
      <dgm:prSet/>
      <dgm:spPr/>
      <dgm:t>
        <a:bodyPr/>
        <a:lstStyle/>
        <a:p>
          <a:endParaRPr lang="en-US"/>
        </a:p>
      </dgm:t>
    </dgm:pt>
    <dgm:pt modelId="{840B9621-74B5-424B-AA8E-CF9AF236F3D9}">
      <dgm:prSet/>
      <dgm:spPr/>
      <dgm:t>
        <a:bodyPr/>
        <a:lstStyle/>
        <a:p>
          <a:r>
            <a:rPr lang="en-CA"/>
            <a:t>Cary-Blair/ Alkaline Peptone Water (APW) </a:t>
          </a:r>
          <a:endParaRPr lang="en-US"/>
        </a:p>
      </dgm:t>
    </dgm:pt>
    <dgm:pt modelId="{BC0348CB-A998-4E79-89F0-E3DA89016F7B}" type="parTrans" cxnId="{ACF8C6BF-9406-49F1-9324-E571FDF7DE29}">
      <dgm:prSet/>
      <dgm:spPr/>
      <dgm:t>
        <a:bodyPr/>
        <a:lstStyle/>
        <a:p>
          <a:endParaRPr lang="en-US"/>
        </a:p>
      </dgm:t>
    </dgm:pt>
    <dgm:pt modelId="{B3A8BDDA-B0F2-46AD-89A2-87A15C29E258}" type="sibTrans" cxnId="{ACF8C6BF-9406-49F1-9324-E571FDF7DE29}">
      <dgm:prSet/>
      <dgm:spPr/>
      <dgm:t>
        <a:bodyPr/>
        <a:lstStyle/>
        <a:p>
          <a:endParaRPr lang="en-US"/>
        </a:p>
      </dgm:t>
    </dgm:pt>
    <dgm:pt modelId="{2362587E-90F1-4C40-BBB2-EBB93176DC47}">
      <dgm:prSet/>
      <dgm:spPr/>
      <dgm:t>
        <a:bodyPr/>
        <a:lstStyle/>
        <a:p>
          <a:r>
            <a:rPr lang="en-CA"/>
            <a:t>Cary-Blair: Transport medium, keeps samples viable for up to 4 weeks </a:t>
          </a:r>
          <a:endParaRPr lang="en-US"/>
        </a:p>
      </dgm:t>
    </dgm:pt>
    <dgm:pt modelId="{ED6B478C-62E5-460E-9C1E-8182A38D8551}" type="parTrans" cxnId="{B425DD56-CEB7-4EE2-B5EF-492576307F4D}">
      <dgm:prSet/>
      <dgm:spPr/>
      <dgm:t>
        <a:bodyPr/>
        <a:lstStyle/>
        <a:p>
          <a:endParaRPr lang="en-US"/>
        </a:p>
      </dgm:t>
    </dgm:pt>
    <dgm:pt modelId="{55713511-7B33-48B2-92B5-C2E3887AF181}" type="sibTrans" cxnId="{B425DD56-CEB7-4EE2-B5EF-492576307F4D}">
      <dgm:prSet/>
      <dgm:spPr/>
      <dgm:t>
        <a:bodyPr/>
        <a:lstStyle/>
        <a:p>
          <a:endParaRPr lang="en-US"/>
        </a:p>
      </dgm:t>
    </dgm:pt>
    <dgm:pt modelId="{822550A4-C92A-4E0B-9CC4-7C05EB14505B}">
      <dgm:prSet/>
      <dgm:spPr/>
      <dgm:t>
        <a:bodyPr/>
        <a:lstStyle/>
        <a:p>
          <a:r>
            <a:rPr lang="en-CA"/>
            <a:t>APW: Transport medium and enrichment medium - allows for exponential growth of the pathogen</a:t>
          </a:r>
          <a:endParaRPr lang="en-US"/>
        </a:p>
      </dgm:t>
    </dgm:pt>
    <dgm:pt modelId="{C3FCFC7E-5760-4B88-A12A-3A19907FFBEC}" type="parTrans" cxnId="{1D00F1C0-05FF-4720-90E3-D333CD41662C}">
      <dgm:prSet/>
      <dgm:spPr/>
      <dgm:t>
        <a:bodyPr/>
        <a:lstStyle/>
        <a:p>
          <a:endParaRPr lang="en-US"/>
        </a:p>
      </dgm:t>
    </dgm:pt>
    <dgm:pt modelId="{ABC292CC-A136-4AA4-81D1-1EE44B3050F5}" type="sibTrans" cxnId="{1D00F1C0-05FF-4720-90E3-D333CD41662C}">
      <dgm:prSet/>
      <dgm:spPr/>
      <dgm:t>
        <a:bodyPr/>
        <a:lstStyle/>
        <a:p>
          <a:endParaRPr lang="en-US"/>
        </a:p>
      </dgm:t>
    </dgm:pt>
    <dgm:pt modelId="{DFC08C36-C3F9-4CCC-8E31-E9F78E0E5E0B}">
      <dgm:prSet/>
      <dgm:spPr/>
      <dgm:t>
        <a:bodyPr/>
        <a:lstStyle/>
        <a:p>
          <a:r>
            <a:rPr lang="en-CA"/>
            <a:t>Only use APW if Cary-Blair is not available</a:t>
          </a:r>
          <a:endParaRPr lang="en-US"/>
        </a:p>
      </dgm:t>
    </dgm:pt>
    <dgm:pt modelId="{0008940A-0C82-4435-A1ED-0C3C2478C817}" type="parTrans" cxnId="{D229902E-433B-43B6-A3E9-2976E3736E4D}">
      <dgm:prSet/>
      <dgm:spPr/>
      <dgm:t>
        <a:bodyPr/>
        <a:lstStyle/>
        <a:p>
          <a:endParaRPr lang="en-US"/>
        </a:p>
      </dgm:t>
    </dgm:pt>
    <dgm:pt modelId="{77EB8AD8-6F6A-4842-B207-36BE033CEDB7}" type="sibTrans" cxnId="{D229902E-433B-43B6-A3E9-2976E3736E4D}">
      <dgm:prSet/>
      <dgm:spPr/>
      <dgm:t>
        <a:bodyPr/>
        <a:lstStyle/>
        <a:p>
          <a:endParaRPr lang="en-US"/>
        </a:p>
      </dgm:t>
    </dgm:pt>
    <dgm:pt modelId="{14E075BC-82EE-4FF8-BF53-A3AB9508968B}">
      <dgm:prSet/>
      <dgm:spPr/>
      <dgm:t>
        <a:bodyPr/>
        <a:lstStyle/>
        <a:p>
          <a:r>
            <a:rPr lang="en-CA"/>
            <a:t>Cultures are places on a Petri dish or glass slide that has thiosulfate-citrate-bile salts-sucrose agar or TCBS </a:t>
          </a:r>
          <a:endParaRPr lang="en-US"/>
        </a:p>
      </dgm:t>
    </dgm:pt>
    <dgm:pt modelId="{6A0760C8-BF88-4A84-84F7-566A5F267F57}" type="parTrans" cxnId="{BD994A8C-3CC3-4713-985C-143E6DE36C43}">
      <dgm:prSet/>
      <dgm:spPr/>
      <dgm:t>
        <a:bodyPr/>
        <a:lstStyle/>
        <a:p>
          <a:endParaRPr lang="en-US"/>
        </a:p>
      </dgm:t>
    </dgm:pt>
    <dgm:pt modelId="{37443131-5913-4ABB-9737-05FB34216E14}" type="sibTrans" cxnId="{BD994A8C-3CC3-4713-985C-143E6DE36C43}">
      <dgm:prSet/>
      <dgm:spPr/>
      <dgm:t>
        <a:bodyPr/>
        <a:lstStyle/>
        <a:p>
          <a:endParaRPr lang="en-US"/>
        </a:p>
      </dgm:t>
    </dgm:pt>
    <dgm:pt modelId="{4B07AE7F-6166-477E-A321-284194C3E82A}">
      <dgm:prSet/>
      <dgm:spPr/>
      <dgm:t>
        <a:bodyPr/>
        <a:lstStyle/>
        <a:p>
          <a:r>
            <a:rPr lang="en-CA"/>
            <a:t>Selects for  V. cholera and eliminates non-target species that are in the stool sample</a:t>
          </a:r>
          <a:endParaRPr lang="en-US"/>
        </a:p>
      </dgm:t>
    </dgm:pt>
    <dgm:pt modelId="{5FF6D688-E97D-4AC6-98C2-8A0D40900D60}" type="parTrans" cxnId="{44D9EA21-A682-46EC-B920-5F4BCA56D109}">
      <dgm:prSet/>
      <dgm:spPr/>
      <dgm:t>
        <a:bodyPr/>
        <a:lstStyle/>
        <a:p>
          <a:endParaRPr lang="en-US"/>
        </a:p>
      </dgm:t>
    </dgm:pt>
    <dgm:pt modelId="{4EFA0265-2783-4531-A8C3-248A94CC7ED4}" type="sibTrans" cxnId="{44D9EA21-A682-46EC-B920-5F4BCA56D109}">
      <dgm:prSet/>
      <dgm:spPr/>
      <dgm:t>
        <a:bodyPr/>
        <a:lstStyle/>
        <a:p>
          <a:endParaRPr lang="en-US"/>
        </a:p>
      </dgm:t>
    </dgm:pt>
    <dgm:pt modelId="{B60D7BAF-EF3A-4B96-8375-F7E4ACAB73AB}">
      <dgm:prSet/>
      <dgm:spPr/>
      <dgm:t>
        <a:bodyPr/>
        <a:lstStyle/>
        <a:p>
          <a:r>
            <a:rPr lang="en-CA"/>
            <a:t>This is done by inhibiting growth of other bacteria such as E. coli, Salmonella and Shigella </a:t>
          </a:r>
          <a:endParaRPr lang="en-US"/>
        </a:p>
      </dgm:t>
    </dgm:pt>
    <dgm:pt modelId="{2943EBE6-FE2C-486F-B096-06543D5A2AF3}" type="parTrans" cxnId="{FE1D5FB1-9014-4CBA-B5A4-D7FEADDE536C}">
      <dgm:prSet/>
      <dgm:spPr/>
      <dgm:t>
        <a:bodyPr/>
        <a:lstStyle/>
        <a:p>
          <a:endParaRPr lang="en-US"/>
        </a:p>
      </dgm:t>
    </dgm:pt>
    <dgm:pt modelId="{7D54E3CC-BB1A-4F7B-B6B2-414880CD9FF6}" type="sibTrans" cxnId="{FE1D5FB1-9014-4CBA-B5A4-D7FEADDE536C}">
      <dgm:prSet/>
      <dgm:spPr/>
      <dgm:t>
        <a:bodyPr/>
        <a:lstStyle/>
        <a:p>
          <a:endParaRPr lang="en-US"/>
        </a:p>
      </dgm:t>
    </dgm:pt>
    <dgm:pt modelId="{F08114CD-0D9E-4B58-B7BD-A2C7BBC704C2}">
      <dgm:prSet/>
      <dgm:spPr/>
      <dgm:t>
        <a:bodyPr/>
        <a:lstStyle/>
        <a:p>
          <a:r>
            <a:rPr lang="en-CA"/>
            <a:t>Streaking: Inoculation loops are dragged across the media surface back and forth, plate is turned and this is done again until bacteria colonies are isolated</a:t>
          </a:r>
          <a:endParaRPr lang="en-US"/>
        </a:p>
      </dgm:t>
    </dgm:pt>
    <dgm:pt modelId="{14DF0134-100C-4F54-AB29-29C3B15CB156}" type="parTrans" cxnId="{09B5F7DC-BDD7-427E-AC9D-73ACABCED1A3}">
      <dgm:prSet/>
      <dgm:spPr/>
      <dgm:t>
        <a:bodyPr/>
        <a:lstStyle/>
        <a:p>
          <a:endParaRPr lang="en-US"/>
        </a:p>
      </dgm:t>
    </dgm:pt>
    <dgm:pt modelId="{348C6E8D-F958-4E33-A5DA-4A6EF8F46966}" type="sibTrans" cxnId="{09B5F7DC-BDD7-427E-AC9D-73ACABCED1A3}">
      <dgm:prSet/>
      <dgm:spPr/>
      <dgm:t>
        <a:bodyPr/>
        <a:lstStyle/>
        <a:p>
          <a:endParaRPr lang="en-US"/>
        </a:p>
      </dgm:t>
    </dgm:pt>
    <dgm:pt modelId="{E62797A3-0A36-48A0-8F28-14CAB3084C73}" type="pres">
      <dgm:prSet presAssocID="{3A00689A-765F-46EC-B2E6-94E0A413E4E5}" presName="linear" presStyleCnt="0">
        <dgm:presLayoutVars>
          <dgm:dir/>
          <dgm:animLvl val="lvl"/>
          <dgm:resizeHandles val="exact"/>
        </dgm:presLayoutVars>
      </dgm:prSet>
      <dgm:spPr/>
    </dgm:pt>
    <dgm:pt modelId="{7EDBA856-EE0F-447F-9678-E54E48A90F6B}" type="pres">
      <dgm:prSet presAssocID="{0BD5E972-BA6C-4C5D-A499-197E6E79034F}" presName="parentLin" presStyleCnt="0"/>
      <dgm:spPr/>
    </dgm:pt>
    <dgm:pt modelId="{AA6EDB36-E854-4299-A3C4-9CC9CC0C341D}" type="pres">
      <dgm:prSet presAssocID="{0BD5E972-BA6C-4C5D-A499-197E6E79034F}" presName="parentLeftMargin" presStyleLbl="node1" presStyleIdx="0" presStyleCnt="3"/>
      <dgm:spPr/>
    </dgm:pt>
    <dgm:pt modelId="{E0DEC356-31C2-412A-BBD9-AEC47D65BE08}" type="pres">
      <dgm:prSet presAssocID="{0BD5E972-BA6C-4C5D-A499-197E6E79034F}" presName="parentText" presStyleLbl="node1" presStyleIdx="0" presStyleCnt="3">
        <dgm:presLayoutVars>
          <dgm:chMax val="0"/>
          <dgm:bulletEnabled val="1"/>
        </dgm:presLayoutVars>
      </dgm:prSet>
      <dgm:spPr/>
    </dgm:pt>
    <dgm:pt modelId="{D58AB3A3-7BD5-4E37-B7B9-1386E661D281}" type="pres">
      <dgm:prSet presAssocID="{0BD5E972-BA6C-4C5D-A499-197E6E79034F}" presName="negativeSpace" presStyleCnt="0"/>
      <dgm:spPr/>
    </dgm:pt>
    <dgm:pt modelId="{EB9ECC2C-1142-4A0C-8965-5BC51797AB6B}" type="pres">
      <dgm:prSet presAssocID="{0BD5E972-BA6C-4C5D-A499-197E6E79034F}" presName="childText" presStyleLbl="conFgAcc1" presStyleIdx="0" presStyleCnt="3">
        <dgm:presLayoutVars>
          <dgm:bulletEnabled val="1"/>
        </dgm:presLayoutVars>
      </dgm:prSet>
      <dgm:spPr/>
    </dgm:pt>
    <dgm:pt modelId="{05D95F18-212F-4DAA-9045-D7DA415521DD}" type="pres">
      <dgm:prSet presAssocID="{BBDA8235-7C11-4463-BC35-EAE24D1947D2}" presName="spaceBetweenRectangles" presStyleCnt="0"/>
      <dgm:spPr/>
    </dgm:pt>
    <dgm:pt modelId="{422D09F7-033E-4A48-9F91-8DE01534239F}" type="pres">
      <dgm:prSet presAssocID="{840B9621-74B5-424B-AA8E-CF9AF236F3D9}" presName="parentLin" presStyleCnt="0"/>
      <dgm:spPr/>
    </dgm:pt>
    <dgm:pt modelId="{EBE8076C-D609-45B9-AA72-96689B2F984D}" type="pres">
      <dgm:prSet presAssocID="{840B9621-74B5-424B-AA8E-CF9AF236F3D9}" presName="parentLeftMargin" presStyleLbl="node1" presStyleIdx="0" presStyleCnt="3"/>
      <dgm:spPr/>
    </dgm:pt>
    <dgm:pt modelId="{47784405-5A51-4B4B-8659-DB2406FCF480}" type="pres">
      <dgm:prSet presAssocID="{840B9621-74B5-424B-AA8E-CF9AF236F3D9}" presName="parentText" presStyleLbl="node1" presStyleIdx="1" presStyleCnt="3">
        <dgm:presLayoutVars>
          <dgm:chMax val="0"/>
          <dgm:bulletEnabled val="1"/>
        </dgm:presLayoutVars>
      </dgm:prSet>
      <dgm:spPr/>
    </dgm:pt>
    <dgm:pt modelId="{F2B8DA20-6085-4D8B-8147-C3B9C91C5610}" type="pres">
      <dgm:prSet presAssocID="{840B9621-74B5-424B-AA8E-CF9AF236F3D9}" presName="negativeSpace" presStyleCnt="0"/>
      <dgm:spPr/>
    </dgm:pt>
    <dgm:pt modelId="{8E39E2E1-A277-4B68-A5A3-7D4AEE8E3838}" type="pres">
      <dgm:prSet presAssocID="{840B9621-74B5-424B-AA8E-CF9AF236F3D9}" presName="childText" presStyleLbl="conFgAcc1" presStyleIdx="1" presStyleCnt="3">
        <dgm:presLayoutVars>
          <dgm:bulletEnabled val="1"/>
        </dgm:presLayoutVars>
      </dgm:prSet>
      <dgm:spPr/>
    </dgm:pt>
    <dgm:pt modelId="{056907D1-972D-4F46-A1F4-39CD445E40E1}" type="pres">
      <dgm:prSet presAssocID="{B3A8BDDA-B0F2-46AD-89A2-87A15C29E258}" presName="spaceBetweenRectangles" presStyleCnt="0"/>
      <dgm:spPr/>
    </dgm:pt>
    <dgm:pt modelId="{CCFA6677-0FD5-43E4-B715-B54DDFF90ACE}" type="pres">
      <dgm:prSet presAssocID="{14E075BC-82EE-4FF8-BF53-A3AB9508968B}" presName="parentLin" presStyleCnt="0"/>
      <dgm:spPr/>
    </dgm:pt>
    <dgm:pt modelId="{44EAD589-6C83-4129-BD95-BFB735467703}" type="pres">
      <dgm:prSet presAssocID="{14E075BC-82EE-4FF8-BF53-A3AB9508968B}" presName="parentLeftMargin" presStyleLbl="node1" presStyleIdx="1" presStyleCnt="3"/>
      <dgm:spPr/>
    </dgm:pt>
    <dgm:pt modelId="{1E56CD0A-2290-49E2-B54F-FD72459CA8ED}" type="pres">
      <dgm:prSet presAssocID="{14E075BC-82EE-4FF8-BF53-A3AB9508968B}" presName="parentText" presStyleLbl="node1" presStyleIdx="2" presStyleCnt="3">
        <dgm:presLayoutVars>
          <dgm:chMax val="0"/>
          <dgm:bulletEnabled val="1"/>
        </dgm:presLayoutVars>
      </dgm:prSet>
      <dgm:spPr/>
    </dgm:pt>
    <dgm:pt modelId="{47A7BEC3-9633-4660-84E2-E5963F6829A1}" type="pres">
      <dgm:prSet presAssocID="{14E075BC-82EE-4FF8-BF53-A3AB9508968B}" presName="negativeSpace" presStyleCnt="0"/>
      <dgm:spPr/>
    </dgm:pt>
    <dgm:pt modelId="{FC4D71FA-93C0-4EB6-AE4B-714694DA717F}" type="pres">
      <dgm:prSet presAssocID="{14E075BC-82EE-4FF8-BF53-A3AB9508968B}" presName="childText" presStyleLbl="conFgAcc1" presStyleIdx="2" presStyleCnt="3">
        <dgm:presLayoutVars>
          <dgm:bulletEnabled val="1"/>
        </dgm:presLayoutVars>
      </dgm:prSet>
      <dgm:spPr/>
    </dgm:pt>
  </dgm:ptLst>
  <dgm:cxnLst>
    <dgm:cxn modelId="{BE034E04-FB27-40F1-B56F-6CC44362DA63}" type="presOf" srcId="{840B9621-74B5-424B-AA8E-CF9AF236F3D9}" destId="{EBE8076C-D609-45B9-AA72-96689B2F984D}" srcOrd="0" destOrd="0" presId="urn:microsoft.com/office/officeart/2005/8/layout/list1"/>
    <dgm:cxn modelId="{974C8E06-97E5-44F7-922B-3B1D79DFCFAB}" type="presOf" srcId="{2362587E-90F1-4C40-BBB2-EBB93176DC47}" destId="{8E39E2E1-A277-4B68-A5A3-7D4AEE8E3838}" srcOrd="0" destOrd="0" presId="urn:microsoft.com/office/officeart/2005/8/layout/list1"/>
    <dgm:cxn modelId="{F355890B-BEFA-470B-B917-79390B4F3530}" srcId="{0BD5E972-BA6C-4C5D-A499-197E6E79034F}" destId="{B2A39BEC-B871-40E3-91A8-C2F4D7FF8FAD}" srcOrd="2" destOrd="0" parTransId="{CBC6A056-4155-43C9-847F-05C86F153853}" sibTransId="{A58C1F9A-D4CF-4BDF-852F-CF8A05951705}"/>
    <dgm:cxn modelId="{44D9EA21-A682-46EC-B920-5F4BCA56D109}" srcId="{14E075BC-82EE-4FF8-BF53-A3AB9508968B}" destId="{4B07AE7F-6166-477E-A321-284194C3E82A}" srcOrd="0" destOrd="0" parTransId="{5FF6D688-E97D-4AC6-98C2-8A0D40900D60}" sibTransId="{4EFA0265-2783-4531-A8C3-248A94CC7ED4}"/>
    <dgm:cxn modelId="{2518BB26-2898-4292-B546-1A207C46E928}" type="presOf" srcId="{840B9621-74B5-424B-AA8E-CF9AF236F3D9}" destId="{47784405-5A51-4B4B-8659-DB2406FCF480}" srcOrd="1" destOrd="0" presId="urn:microsoft.com/office/officeart/2005/8/layout/list1"/>
    <dgm:cxn modelId="{5165752D-222C-4AB2-BBAF-F86A6276E673}" type="presOf" srcId="{F08114CD-0D9E-4B58-B7BD-A2C7BBC704C2}" destId="{FC4D71FA-93C0-4EB6-AE4B-714694DA717F}" srcOrd="0" destOrd="2" presId="urn:microsoft.com/office/officeart/2005/8/layout/list1"/>
    <dgm:cxn modelId="{D229902E-433B-43B6-A3E9-2976E3736E4D}" srcId="{840B9621-74B5-424B-AA8E-CF9AF236F3D9}" destId="{DFC08C36-C3F9-4CCC-8E31-E9F78E0E5E0B}" srcOrd="2" destOrd="0" parTransId="{0008940A-0C82-4435-A1ED-0C3C2478C817}" sibTransId="{77EB8AD8-6F6A-4842-B207-36BE033CEDB7}"/>
    <dgm:cxn modelId="{D6400735-92A4-4FC6-B0C2-7A3224852EF6}" type="presOf" srcId="{DFC08C36-C3F9-4CCC-8E31-E9F78E0E5E0B}" destId="{8E39E2E1-A277-4B68-A5A3-7D4AEE8E3838}" srcOrd="0" destOrd="2" presId="urn:microsoft.com/office/officeart/2005/8/layout/list1"/>
    <dgm:cxn modelId="{FD792247-DB0C-4048-AE41-FF7B95950F55}" type="presOf" srcId="{4B07AE7F-6166-477E-A321-284194C3E82A}" destId="{FC4D71FA-93C0-4EB6-AE4B-714694DA717F}" srcOrd="0" destOrd="0" presId="urn:microsoft.com/office/officeart/2005/8/layout/list1"/>
    <dgm:cxn modelId="{6DC57749-E505-430A-8FAF-DE5DF3C41C12}" srcId="{0BD5E972-BA6C-4C5D-A499-197E6E79034F}" destId="{1C78997E-9D21-41FC-B7C4-B428E0C9AD15}" srcOrd="0" destOrd="0" parTransId="{9289B095-9E3C-406A-A3F2-A70B8392B175}" sibTransId="{A13D956B-3A41-419F-9504-A9208AE656A4}"/>
    <dgm:cxn modelId="{2FA4FF52-251A-4522-AC49-37513C249291}" type="presOf" srcId="{0BD5E972-BA6C-4C5D-A499-197E6E79034F}" destId="{AA6EDB36-E854-4299-A3C4-9CC9CC0C341D}" srcOrd="0" destOrd="0" presId="urn:microsoft.com/office/officeart/2005/8/layout/list1"/>
    <dgm:cxn modelId="{6BDD1D53-2222-40A4-879E-A129D70793E6}" srcId="{0BD5E972-BA6C-4C5D-A499-197E6E79034F}" destId="{8E865CD9-181D-498B-A639-68F1E8C1F239}" srcOrd="3" destOrd="0" parTransId="{E2C63F03-13A9-4C09-BB71-E21381418F58}" sibTransId="{F565D11A-DCA0-4ECB-8745-BEFF8033F70D}"/>
    <dgm:cxn modelId="{B425DD56-CEB7-4EE2-B5EF-492576307F4D}" srcId="{840B9621-74B5-424B-AA8E-CF9AF236F3D9}" destId="{2362587E-90F1-4C40-BBB2-EBB93176DC47}" srcOrd="0" destOrd="0" parTransId="{ED6B478C-62E5-460E-9C1E-8182A38D8551}" sibTransId="{55713511-7B33-48B2-92B5-C2E3887AF181}"/>
    <dgm:cxn modelId="{A9B1BF5A-FAE1-4128-B43B-BCB18080B67F}" type="presOf" srcId="{1C78997E-9D21-41FC-B7C4-B428E0C9AD15}" destId="{EB9ECC2C-1142-4A0C-8965-5BC51797AB6B}" srcOrd="0" destOrd="0" presId="urn:microsoft.com/office/officeart/2005/8/layout/list1"/>
    <dgm:cxn modelId="{4DCA9081-43FD-457C-9B82-58E5D4CD15EA}" type="presOf" srcId="{B2A39BEC-B871-40E3-91A8-C2F4D7FF8FAD}" destId="{EB9ECC2C-1142-4A0C-8965-5BC51797AB6B}" srcOrd="0" destOrd="2" presId="urn:microsoft.com/office/officeart/2005/8/layout/list1"/>
    <dgm:cxn modelId="{383A0987-808C-4095-A80C-CA66B61B61E5}" type="presOf" srcId="{0BD5E972-BA6C-4C5D-A499-197E6E79034F}" destId="{E0DEC356-31C2-412A-BBD9-AEC47D65BE08}" srcOrd="1" destOrd="0" presId="urn:microsoft.com/office/officeart/2005/8/layout/list1"/>
    <dgm:cxn modelId="{BD994A8C-3CC3-4713-985C-143E6DE36C43}" srcId="{3A00689A-765F-46EC-B2E6-94E0A413E4E5}" destId="{14E075BC-82EE-4FF8-BF53-A3AB9508968B}" srcOrd="2" destOrd="0" parTransId="{6A0760C8-BF88-4A84-84F7-566A5F267F57}" sibTransId="{37443131-5913-4ABB-9737-05FB34216E14}"/>
    <dgm:cxn modelId="{2E662E8D-6115-4546-8D56-DEC923BC974B}" type="presOf" srcId="{14E075BC-82EE-4FF8-BF53-A3AB9508968B}" destId="{44EAD589-6C83-4129-BD95-BFB735467703}" srcOrd="0" destOrd="0" presId="urn:microsoft.com/office/officeart/2005/8/layout/list1"/>
    <dgm:cxn modelId="{FB8D2C8E-F51A-4FAF-BF6A-D2AD4BDDE18D}" type="presOf" srcId="{14E075BC-82EE-4FF8-BF53-A3AB9508968B}" destId="{1E56CD0A-2290-49E2-B54F-FD72459CA8ED}" srcOrd="1" destOrd="0" presId="urn:microsoft.com/office/officeart/2005/8/layout/list1"/>
    <dgm:cxn modelId="{67A6CC9C-7730-407F-B47F-1C3CE2607471}" srcId="{0BD5E972-BA6C-4C5D-A499-197E6E79034F}" destId="{B334AC61-FD0B-4507-BCEC-35D1448D5F0C}" srcOrd="1" destOrd="0" parTransId="{52B286F2-9332-4C00-8D23-00EF8ADCBF6A}" sibTransId="{5DBC18ED-464B-4903-B559-31DF9D3EBF33}"/>
    <dgm:cxn modelId="{060C989E-6722-43B5-8660-0426C20BD57A}" type="presOf" srcId="{822550A4-C92A-4E0B-9CC4-7C05EB14505B}" destId="{8E39E2E1-A277-4B68-A5A3-7D4AEE8E3838}" srcOrd="0" destOrd="1" presId="urn:microsoft.com/office/officeart/2005/8/layout/list1"/>
    <dgm:cxn modelId="{67CC91A5-4932-4203-AF64-B146606202B6}" type="presOf" srcId="{3A00689A-765F-46EC-B2E6-94E0A413E4E5}" destId="{E62797A3-0A36-48A0-8F28-14CAB3084C73}" srcOrd="0" destOrd="0" presId="urn:microsoft.com/office/officeart/2005/8/layout/list1"/>
    <dgm:cxn modelId="{F9C140B0-BE78-45E3-9B18-5684B1726573}" type="presOf" srcId="{B60D7BAF-EF3A-4B96-8375-F7E4ACAB73AB}" destId="{FC4D71FA-93C0-4EB6-AE4B-714694DA717F}" srcOrd="0" destOrd="1" presId="urn:microsoft.com/office/officeart/2005/8/layout/list1"/>
    <dgm:cxn modelId="{3C18A6B0-141A-4E7D-AE0A-920195DE5DF7}" srcId="{3A00689A-765F-46EC-B2E6-94E0A413E4E5}" destId="{0BD5E972-BA6C-4C5D-A499-197E6E79034F}" srcOrd="0" destOrd="0" parTransId="{EB2BD9B7-8BE1-423A-9356-27D2B42351D3}" sibTransId="{BBDA8235-7C11-4463-BC35-EAE24D1947D2}"/>
    <dgm:cxn modelId="{FE1D5FB1-9014-4CBA-B5A4-D7FEADDE536C}" srcId="{14E075BC-82EE-4FF8-BF53-A3AB9508968B}" destId="{B60D7BAF-EF3A-4B96-8375-F7E4ACAB73AB}" srcOrd="1" destOrd="0" parTransId="{2943EBE6-FE2C-486F-B096-06543D5A2AF3}" sibTransId="{7D54E3CC-BB1A-4F7B-B6B2-414880CD9FF6}"/>
    <dgm:cxn modelId="{D09F40BC-2463-42BE-AE78-2931244B1D63}" type="presOf" srcId="{B334AC61-FD0B-4507-BCEC-35D1448D5F0C}" destId="{EB9ECC2C-1142-4A0C-8965-5BC51797AB6B}" srcOrd="0" destOrd="1" presId="urn:microsoft.com/office/officeart/2005/8/layout/list1"/>
    <dgm:cxn modelId="{ACF8C6BF-9406-49F1-9324-E571FDF7DE29}" srcId="{3A00689A-765F-46EC-B2E6-94E0A413E4E5}" destId="{840B9621-74B5-424B-AA8E-CF9AF236F3D9}" srcOrd="1" destOrd="0" parTransId="{BC0348CB-A998-4E79-89F0-E3DA89016F7B}" sibTransId="{B3A8BDDA-B0F2-46AD-89A2-87A15C29E258}"/>
    <dgm:cxn modelId="{1D00F1C0-05FF-4720-90E3-D333CD41662C}" srcId="{840B9621-74B5-424B-AA8E-CF9AF236F3D9}" destId="{822550A4-C92A-4E0B-9CC4-7C05EB14505B}" srcOrd="1" destOrd="0" parTransId="{C3FCFC7E-5760-4B88-A12A-3A19907FFBEC}" sibTransId="{ABC292CC-A136-4AA4-81D1-1EE44B3050F5}"/>
    <dgm:cxn modelId="{7EB1C3CC-9228-4DEF-8CAE-09C84C58A372}" type="presOf" srcId="{8E865CD9-181D-498B-A639-68F1E8C1F239}" destId="{EB9ECC2C-1142-4A0C-8965-5BC51797AB6B}" srcOrd="0" destOrd="3" presId="urn:microsoft.com/office/officeart/2005/8/layout/list1"/>
    <dgm:cxn modelId="{09B5F7DC-BDD7-427E-AC9D-73ACABCED1A3}" srcId="{14E075BC-82EE-4FF8-BF53-A3AB9508968B}" destId="{F08114CD-0D9E-4B58-B7BD-A2C7BBC704C2}" srcOrd="2" destOrd="0" parTransId="{14DF0134-100C-4F54-AB29-29C3B15CB156}" sibTransId="{348C6E8D-F958-4E33-A5DA-4A6EF8F46966}"/>
    <dgm:cxn modelId="{54246F42-AF74-4161-A442-6A2D609C5619}" type="presParOf" srcId="{E62797A3-0A36-48A0-8F28-14CAB3084C73}" destId="{7EDBA856-EE0F-447F-9678-E54E48A90F6B}" srcOrd="0" destOrd="0" presId="urn:microsoft.com/office/officeart/2005/8/layout/list1"/>
    <dgm:cxn modelId="{F8262795-052C-44AF-9BAB-39C31EEB0F3E}" type="presParOf" srcId="{7EDBA856-EE0F-447F-9678-E54E48A90F6B}" destId="{AA6EDB36-E854-4299-A3C4-9CC9CC0C341D}" srcOrd="0" destOrd="0" presId="urn:microsoft.com/office/officeart/2005/8/layout/list1"/>
    <dgm:cxn modelId="{1ABEAA36-354E-436E-B292-84AEF03140DB}" type="presParOf" srcId="{7EDBA856-EE0F-447F-9678-E54E48A90F6B}" destId="{E0DEC356-31C2-412A-BBD9-AEC47D65BE08}" srcOrd="1" destOrd="0" presId="urn:microsoft.com/office/officeart/2005/8/layout/list1"/>
    <dgm:cxn modelId="{7E2A65A7-D4E7-42D3-958A-AEBDE760BF91}" type="presParOf" srcId="{E62797A3-0A36-48A0-8F28-14CAB3084C73}" destId="{D58AB3A3-7BD5-4E37-B7B9-1386E661D281}" srcOrd="1" destOrd="0" presId="urn:microsoft.com/office/officeart/2005/8/layout/list1"/>
    <dgm:cxn modelId="{1DCDD4EC-9D05-45E3-B4B7-5D3775100314}" type="presParOf" srcId="{E62797A3-0A36-48A0-8F28-14CAB3084C73}" destId="{EB9ECC2C-1142-4A0C-8965-5BC51797AB6B}" srcOrd="2" destOrd="0" presId="urn:microsoft.com/office/officeart/2005/8/layout/list1"/>
    <dgm:cxn modelId="{4323D206-2D09-41DF-9463-2C6D59705D51}" type="presParOf" srcId="{E62797A3-0A36-48A0-8F28-14CAB3084C73}" destId="{05D95F18-212F-4DAA-9045-D7DA415521DD}" srcOrd="3" destOrd="0" presId="urn:microsoft.com/office/officeart/2005/8/layout/list1"/>
    <dgm:cxn modelId="{8CBE45C5-F05F-462D-BECA-50A9B4DDEB89}" type="presParOf" srcId="{E62797A3-0A36-48A0-8F28-14CAB3084C73}" destId="{422D09F7-033E-4A48-9F91-8DE01534239F}" srcOrd="4" destOrd="0" presId="urn:microsoft.com/office/officeart/2005/8/layout/list1"/>
    <dgm:cxn modelId="{B94607A7-E5A5-4DAD-A2C0-B104ADB52885}" type="presParOf" srcId="{422D09F7-033E-4A48-9F91-8DE01534239F}" destId="{EBE8076C-D609-45B9-AA72-96689B2F984D}" srcOrd="0" destOrd="0" presId="urn:microsoft.com/office/officeart/2005/8/layout/list1"/>
    <dgm:cxn modelId="{1AF0E26B-39EC-461D-A45E-AD7C3FD56A1F}" type="presParOf" srcId="{422D09F7-033E-4A48-9F91-8DE01534239F}" destId="{47784405-5A51-4B4B-8659-DB2406FCF480}" srcOrd="1" destOrd="0" presId="urn:microsoft.com/office/officeart/2005/8/layout/list1"/>
    <dgm:cxn modelId="{D38575E3-FBAE-4960-B3BF-70E52CCEF7ED}" type="presParOf" srcId="{E62797A3-0A36-48A0-8F28-14CAB3084C73}" destId="{F2B8DA20-6085-4D8B-8147-C3B9C91C5610}" srcOrd="5" destOrd="0" presId="urn:microsoft.com/office/officeart/2005/8/layout/list1"/>
    <dgm:cxn modelId="{F6E2CB7F-491E-4A79-A795-6BA855D48C7C}" type="presParOf" srcId="{E62797A3-0A36-48A0-8F28-14CAB3084C73}" destId="{8E39E2E1-A277-4B68-A5A3-7D4AEE8E3838}" srcOrd="6" destOrd="0" presId="urn:microsoft.com/office/officeart/2005/8/layout/list1"/>
    <dgm:cxn modelId="{32F39B2F-3A8B-4D19-9594-9971FC11DB37}" type="presParOf" srcId="{E62797A3-0A36-48A0-8F28-14CAB3084C73}" destId="{056907D1-972D-4F46-A1F4-39CD445E40E1}" srcOrd="7" destOrd="0" presId="urn:microsoft.com/office/officeart/2005/8/layout/list1"/>
    <dgm:cxn modelId="{2C135074-7A01-4FA4-BA47-30A181C2B2CC}" type="presParOf" srcId="{E62797A3-0A36-48A0-8F28-14CAB3084C73}" destId="{CCFA6677-0FD5-43E4-B715-B54DDFF90ACE}" srcOrd="8" destOrd="0" presId="urn:microsoft.com/office/officeart/2005/8/layout/list1"/>
    <dgm:cxn modelId="{4FB1A2A1-8D66-4B9B-A757-6DB69A2B8C04}" type="presParOf" srcId="{CCFA6677-0FD5-43E4-B715-B54DDFF90ACE}" destId="{44EAD589-6C83-4129-BD95-BFB735467703}" srcOrd="0" destOrd="0" presId="urn:microsoft.com/office/officeart/2005/8/layout/list1"/>
    <dgm:cxn modelId="{572CAB0E-EF7F-48B3-827A-0AB3FF42EB12}" type="presParOf" srcId="{CCFA6677-0FD5-43E4-B715-B54DDFF90ACE}" destId="{1E56CD0A-2290-49E2-B54F-FD72459CA8ED}" srcOrd="1" destOrd="0" presId="urn:microsoft.com/office/officeart/2005/8/layout/list1"/>
    <dgm:cxn modelId="{41DB85FE-356B-435B-96C4-8C4E91684044}" type="presParOf" srcId="{E62797A3-0A36-48A0-8F28-14CAB3084C73}" destId="{47A7BEC3-9633-4660-84E2-E5963F6829A1}" srcOrd="9" destOrd="0" presId="urn:microsoft.com/office/officeart/2005/8/layout/list1"/>
    <dgm:cxn modelId="{286831AE-1603-4155-A6B8-A47C37338AAE}" type="presParOf" srcId="{E62797A3-0A36-48A0-8F28-14CAB3084C73}" destId="{FC4D71FA-93C0-4EB6-AE4B-714694DA717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ECC2C-1142-4A0C-8965-5BC51797AB6B}">
      <dsp:nvSpPr>
        <dsp:cNvPr id="0" name=""/>
        <dsp:cNvSpPr/>
      </dsp:nvSpPr>
      <dsp:spPr>
        <a:xfrm>
          <a:off x="0" y="309487"/>
          <a:ext cx="6254749" cy="1455299"/>
        </a:xfrm>
        <a:prstGeom prst="rect">
          <a:avLst/>
        </a:prstGeom>
        <a:solidFill>
          <a:schemeClr val="accent2">
            <a:alpha val="90000"/>
            <a:tint val="4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5438" tIns="291592" rIns="485438" bIns="99568" numCol="1" spcCol="1270" anchor="t" anchorCtr="0">
          <a:noAutofit/>
        </a:bodyPr>
        <a:lstStyle/>
        <a:p>
          <a:pPr marL="114300" lvl="1" indent="-114300" algn="l" defTabSz="622300">
            <a:lnSpc>
              <a:spcPct val="90000"/>
            </a:lnSpc>
            <a:spcBef>
              <a:spcPct val="0"/>
            </a:spcBef>
            <a:spcAft>
              <a:spcPct val="15000"/>
            </a:spcAft>
            <a:buChar char="•"/>
          </a:pPr>
          <a:r>
            <a:rPr lang="en-CA" sz="1400" kern="1200"/>
            <a:t>Rapid Diagnostic Test (RBT) – 15- 20 minutes</a:t>
          </a:r>
          <a:endParaRPr lang="en-US" sz="1400" kern="1200"/>
        </a:p>
        <a:p>
          <a:pPr marL="114300" lvl="1" indent="-114300" algn="l" defTabSz="622300">
            <a:lnSpc>
              <a:spcPct val="90000"/>
            </a:lnSpc>
            <a:spcBef>
              <a:spcPct val="0"/>
            </a:spcBef>
            <a:spcAft>
              <a:spcPct val="15000"/>
            </a:spcAft>
            <a:buChar char="•"/>
          </a:pPr>
          <a:r>
            <a:rPr lang="en-CA" sz="1400" kern="1200"/>
            <a:t>Common for initial screening of a stool sample for Vibrio cholera, due to its convenience, speed and affordability</a:t>
          </a:r>
          <a:endParaRPr lang="en-US" sz="1400" kern="1200"/>
        </a:p>
        <a:p>
          <a:pPr marL="114300" lvl="1" indent="-114300" algn="l" defTabSz="622300">
            <a:lnSpc>
              <a:spcPct val="90000"/>
            </a:lnSpc>
            <a:spcBef>
              <a:spcPct val="0"/>
            </a:spcBef>
            <a:spcAft>
              <a:spcPct val="15000"/>
            </a:spcAft>
            <a:buChar char="•"/>
          </a:pPr>
          <a:r>
            <a:rPr lang="en-CA" sz="1400" kern="1200"/>
            <a:t>Not very accurate, therefore positive results are sent to labs </a:t>
          </a:r>
          <a:endParaRPr lang="en-US" sz="1400" kern="1200"/>
        </a:p>
        <a:p>
          <a:pPr marL="114300" lvl="1" indent="-114300" algn="l" defTabSz="622300">
            <a:lnSpc>
              <a:spcPct val="90000"/>
            </a:lnSpc>
            <a:spcBef>
              <a:spcPct val="0"/>
            </a:spcBef>
            <a:spcAft>
              <a:spcPct val="15000"/>
            </a:spcAft>
            <a:buChar char="•"/>
          </a:pPr>
          <a:r>
            <a:rPr lang="en-CA" sz="1400" kern="1200"/>
            <a:t>Detects LPS of O1 and O139 serotype V. cholerae</a:t>
          </a:r>
          <a:endParaRPr lang="en-US" sz="1400" kern="1200"/>
        </a:p>
      </dsp:txBody>
      <dsp:txXfrm>
        <a:off x="0" y="309487"/>
        <a:ext cx="6254749" cy="1455299"/>
      </dsp:txXfrm>
    </dsp:sp>
    <dsp:sp modelId="{E0DEC356-31C2-412A-BBD9-AEC47D65BE08}">
      <dsp:nvSpPr>
        <dsp:cNvPr id="0" name=""/>
        <dsp:cNvSpPr/>
      </dsp:nvSpPr>
      <dsp:spPr>
        <a:xfrm>
          <a:off x="312737" y="102847"/>
          <a:ext cx="4378325" cy="413280"/>
        </a:xfrm>
        <a:prstGeom prst="roundRect">
          <a:avLst/>
        </a:prstGeom>
        <a:solidFill>
          <a:schemeClr val="lt1">
            <a:hueOff val="0"/>
            <a:satOff val="0"/>
            <a:lumOff val="0"/>
            <a:alphaOff val="0"/>
          </a:schemeClr>
        </a:solidFill>
        <a:ln w="12700"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490" tIns="0" rIns="165490" bIns="0" numCol="1" spcCol="1270" anchor="ctr" anchorCtr="0">
          <a:noAutofit/>
        </a:bodyPr>
        <a:lstStyle/>
        <a:p>
          <a:pPr marL="0" lvl="0" indent="0" algn="l" defTabSz="622300">
            <a:lnSpc>
              <a:spcPct val="90000"/>
            </a:lnSpc>
            <a:spcBef>
              <a:spcPct val="0"/>
            </a:spcBef>
            <a:spcAft>
              <a:spcPct val="35000"/>
            </a:spcAft>
            <a:buNone/>
          </a:pPr>
          <a:r>
            <a:rPr lang="en-CA" sz="1400" kern="1200"/>
            <a:t>Crystal VC dipstick</a:t>
          </a:r>
          <a:endParaRPr lang="en-US" sz="1400" kern="1200"/>
        </a:p>
      </dsp:txBody>
      <dsp:txXfrm>
        <a:off x="332912" y="123022"/>
        <a:ext cx="4337975" cy="372930"/>
      </dsp:txXfrm>
    </dsp:sp>
    <dsp:sp modelId="{8E39E2E1-A277-4B68-A5A3-7D4AEE8E3838}">
      <dsp:nvSpPr>
        <dsp:cNvPr id="0" name=""/>
        <dsp:cNvSpPr/>
      </dsp:nvSpPr>
      <dsp:spPr>
        <a:xfrm>
          <a:off x="0" y="2047027"/>
          <a:ext cx="6254749" cy="1212750"/>
        </a:xfrm>
        <a:prstGeom prst="rect">
          <a:avLst/>
        </a:prstGeom>
        <a:solidFill>
          <a:schemeClr val="accent2">
            <a:alpha val="90000"/>
            <a:tint val="4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5438" tIns="291592" rIns="485438" bIns="99568" numCol="1" spcCol="1270" anchor="t" anchorCtr="0">
          <a:noAutofit/>
        </a:bodyPr>
        <a:lstStyle/>
        <a:p>
          <a:pPr marL="114300" lvl="1" indent="-114300" algn="l" defTabSz="622300">
            <a:lnSpc>
              <a:spcPct val="90000"/>
            </a:lnSpc>
            <a:spcBef>
              <a:spcPct val="0"/>
            </a:spcBef>
            <a:spcAft>
              <a:spcPct val="15000"/>
            </a:spcAft>
            <a:buChar char="•"/>
          </a:pPr>
          <a:r>
            <a:rPr lang="en-CA" sz="1400" kern="1200"/>
            <a:t>Cary-Blair: Transport medium, keeps samples viable for up to 4 weeks </a:t>
          </a:r>
          <a:endParaRPr lang="en-US" sz="1400" kern="1200"/>
        </a:p>
        <a:p>
          <a:pPr marL="114300" lvl="1" indent="-114300" algn="l" defTabSz="622300">
            <a:lnSpc>
              <a:spcPct val="90000"/>
            </a:lnSpc>
            <a:spcBef>
              <a:spcPct val="0"/>
            </a:spcBef>
            <a:spcAft>
              <a:spcPct val="15000"/>
            </a:spcAft>
            <a:buChar char="•"/>
          </a:pPr>
          <a:r>
            <a:rPr lang="en-CA" sz="1400" kern="1200"/>
            <a:t>APW: Transport medium and enrichment medium - allows for exponential growth of the pathogen</a:t>
          </a:r>
          <a:endParaRPr lang="en-US" sz="1400" kern="1200"/>
        </a:p>
        <a:p>
          <a:pPr marL="114300" lvl="1" indent="-114300" algn="l" defTabSz="622300">
            <a:lnSpc>
              <a:spcPct val="90000"/>
            </a:lnSpc>
            <a:spcBef>
              <a:spcPct val="0"/>
            </a:spcBef>
            <a:spcAft>
              <a:spcPct val="15000"/>
            </a:spcAft>
            <a:buChar char="•"/>
          </a:pPr>
          <a:r>
            <a:rPr lang="en-CA" sz="1400" kern="1200"/>
            <a:t>Only use APW if Cary-Blair is not available</a:t>
          </a:r>
          <a:endParaRPr lang="en-US" sz="1400" kern="1200"/>
        </a:p>
      </dsp:txBody>
      <dsp:txXfrm>
        <a:off x="0" y="2047027"/>
        <a:ext cx="6254749" cy="1212750"/>
      </dsp:txXfrm>
    </dsp:sp>
    <dsp:sp modelId="{47784405-5A51-4B4B-8659-DB2406FCF480}">
      <dsp:nvSpPr>
        <dsp:cNvPr id="0" name=""/>
        <dsp:cNvSpPr/>
      </dsp:nvSpPr>
      <dsp:spPr>
        <a:xfrm>
          <a:off x="312737" y="1840387"/>
          <a:ext cx="4378325" cy="413280"/>
        </a:xfrm>
        <a:prstGeom prst="roundRect">
          <a:avLst/>
        </a:prstGeom>
        <a:solidFill>
          <a:schemeClr val="lt1">
            <a:hueOff val="0"/>
            <a:satOff val="0"/>
            <a:lumOff val="0"/>
            <a:alphaOff val="0"/>
          </a:schemeClr>
        </a:solidFill>
        <a:ln w="12700"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490" tIns="0" rIns="165490" bIns="0" numCol="1" spcCol="1270" anchor="ctr" anchorCtr="0">
          <a:noAutofit/>
        </a:bodyPr>
        <a:lstStyle/>
        <a:p>
          <a:pPr marL="0" lvl="0" indent="0" algn="l" defTabSz="622300">
            <a:lnSpc>
              <a:spcPct val="90000"/>
            </a:lnSpc>
            <a:spcBef>
              <a:spcPct val="0"/>
            </a:spcBef>
            <a:spcAft>
              <a:spcPct val="35000"/>
            </a:spcAft>
            <a:buNone/>
          </a:pPr>
          <a:r>
            <a:rPr lang="en-CA" sz="1400" kern="1200"/>
            <a:t>Cary-Blair/ Alkaline Peptone Water (APW) </a:t>
          </a:r>
          <a:endParaRPr lang="en-US" sz="1400" kern="1200"/>
        </a:p>
      </dsp:txBody>
      <dsp:txXfrm>
        <a:off x="332912" y="1860562"/>
        <a:ext cx="4337975" cy="372930"/>
      </dsp:txXfrm>
    </dsp:sp>
    <dsp:sp modelId="{FC4D71FA-93C0-4EB6-AE4B-714694DA717F}">
      <dsp:nvSpPr>
        <dsp:cNvPr id="0" name=""/>
        <dsp:cNvSpPr/>
      </dsp:nvSpPr>
      <dsp:spPr>
        <a:xfrm>
          <a:off x="0" y="3542017"/>
          <a:ext cx="6254749" cy="1764000"/>
        </a:xfrm>
        <a:prstGeom prst="rect">
          <a:avLst/>
        </a:prstGeom>
        <a:solidFill>
          <a:schemeClr val="accent2">
            <a:alpha val="90000"/>
            <a:tint val="40000"/>
            <a:hueOff val="0"/>
            <a:satOff val="0"/>
            <a:lumOff val="0"/>
            <a:alphaOff val="0"/>
          </a:schemeClr>
        </a:solidFill>
        <a:ln w="12700"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5438" tIns="291592" rIns="485438" bIns="99568" numCol="1" spcCol="1270" anchor="t" anchorCtr="0">
          <a:noAutofit/>
        </a:bodyPr>
        <a:lstStyle/>
        <a:p>
          <a:pPr marL="114300" lvl="1" indent="-114300" algn="l" defTabSz="622300">
            <a:lnSpc>
              <a:spcPct val="90000"/>
            </a:lnSpc>
            <a:spcBef>
              <a:spcPct val="0"/>
            </a:spcBef>
            <a:spcAft>
              <a:spcPct val="15000"/>
            </a:spcAft>
            <a:buChar char="•"/>
          </a:pPr>
          <a:r>
            <a:rPr lang="en-CA" sz="1400" kern="1200"/>
            <a:t>Selects for  V. cholera and eliminates non-target species that are in the stool sample</a:t>
          </a:r>
          <a:endParaRPr lang="en-US" sz="1400" kern="1200"/>
        </a:p>
        <a:p>
          <a:pPr marL="114300" lvl="1" indent="-114300" algn="l" defTabSz="622300">
            <a:lnSpc>
              <a:spcPct val="90000"/>
            </a:lnSpc>
            <a:spcBef>
              <a:spcPct val="0"/>
            </a:spcBef>
            <a:spcAft>
              <a:spcPct val="15000"/>
            </a:spcAft>
            <a:buChar char="•"/>
          </a:pPr>
          <a:r>
            <a:rPr lang="en-CA" sz="1400" kern="1200"/>
            <a:t>This is done by inhibiting growth of other bacteria such as E. coli, Salmonella and Shigella </a:t>
          </a:r>
          <a:endParaRPr lang="en-US" sz="1400" kern="1200"/>
        </a:p>
        <a:p>
          <a:pPr marL="114300" lvl="1" indent="-114300" algn="l" defTabSz="622300">
            <a:lnSpc>
              <a:spcPct val="90000"/>
            </a:lnSpc>
            <a:spcBef>
              <a:spcPct val="0"/>
            </a:spcBef>
            <a:spcAft>
              <a:spcPct val="15000"/>
            </a:spcAft>
            <a:buChar char="•"/>
          </a:pPr>
          <a:r>
            <a:rPr lang="en-CA" sz="1400" kern="1200"/>
            <a:t>Streaking: Inoculation loops are dragged across the media surface back and forth, plate is turned and this is done again until bacteria colonies are isolated</a:t>
          </a:r>
          <a:endParaRPr lang="en-US" sz="1400" kern="1200"/>
        </a:p>
      </dsp:txBody>
      <dsp:txXfrm>
        <a:off x="0" y="3542017"/>
        <a:ext cx="6254749" cy="1764000"/>
      </dsp:txXfrm>
    </dsp:sp>
    <dsp:sp modelId="{1E56CD0A-2290-49E2-B54F-FD72459CA8ED}">
      <dsp:nvSpPr>
        <dsp:cNvPr id="0" name=""/>
        <dsp:cNvSpPr/>
      </dsp:nvSpPr>
      <dsp:spPr>
        <a:xfrm>
          <a:off x="312737" y="3335377"/>
          <a:ext cx="4378325" cy="413280"/>
        </a:xfrm>
        <a:prstGeom prst="roundRect">
          <a:avLst/>
        </a:prstGeom>
        <a:solidFill>
          <a:schemeClr val="lt1">
            <a:hueOff val="0"/>
            <a:satOff val="0"/>
            <a:lumOff val="0"/>
            <a:alphaOff val="0"/>
          </a:schemeClr>
        </a:solidFill>
        <a:ln w="12700" cap="flat" cmpd="sng" algn="in">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490" tIns="0" rIns="165490" bIns="0" numCol="1" spcCol="1270" anchor="ctr" anchorCtr="0">
          <a:noAutofit/>
        </a:bodyPr>
        <a:lstStyle/>
        <a:p>
          <a:pPr marL="0" lvl="0" indent="0" algn="l" defTabSz="622300">
            <a:lnSpc>
              <a:spcPct val="90000"/>
            </a:lnSpc>
            <a:spcBef>
              <a:spcPct val="0"/>
            </a:spcBef>
            <a:spcAft>
              <a:spcPct val="35000"/>
            </a:spcAft>
            <a:buNone/>
          </a:pPr>
          <a:r>
            <a:rPr lang="en-CA" sz="1400" kern="1200"/>
            <a:t>Cultures are places on a Petri dish or glass slide that has thiosulfate-citrate-bile salts-sucrose agar or TCBS </a:t>
          </a:r>
          <a:endParaRPr lang="en-US" sz="1400" kern="1200"/>
        </a:p>
      </dsp:txBody>
      <dsp:txXfrm>
        <a:off x="332912" y="3355552"/>
        <a:ext cx="4337975"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FAB73BC-B049-4115-A692-8D63A059BFB8}"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2210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6881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1478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535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FAB73BC-B049-4115-A692-8D63A059BFB8}"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449622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771388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219753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4284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1734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5586B75A-687E-405C-8A0B-8D00578BA2C3}" type="datetimeFigureOut">
              <a:rPr lang="en-US" smtClean="0"/>
              <a:pPr/>
              <a:t>1/27/2018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4FAB73BC-B049-4115-A692-8D63A059BFB8}"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448203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5586B75A-687E-405C-8A0B-8D00578BA2C3}" type="datetimeFigureOut">
              <a:rPr lang="en-US" smtClean="0"/>
              <a:pPr/>
              <a:t>1/27/2018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1853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586B75A-687E-405C-8A0B-8D00578BA2C3}" type="datetimeFigureOut">
              <a:rPr lang="en-US" smtClean="0"/>
              <a:pPr/>
              <a:t>1/27/2018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FAB73BC-B049-4115-A692-8D63A059BFB8}"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53051518"/>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B84D-52B2-9C48-8AEF-D3DECAB3DB09}"/>
              </a:ext>
            </a:extLst>
          </p:cNvPr>
          <p:cNvSpPr>
            <a:spLocks noGrp="1"/>
          </p:cNvSpPr>
          <p:nvPr>
            <p:ph type="ctrTitle"/>
          </p:nvPr>
        </p:nvSpPr>
        <p:spPr/>
        <p:txBody>
          <a:bodyPr/>
          <a:lstStyle/>
          <a:p>
            <a:r>
              <a:rPr lang="en-CA" dirty="0"/>
              <a:t>Vibrio cholera</a:t>
            </a:r>
            <a:endParaRPr lang="en-US" dirty="0"/>
          </a:p>
        </p:txBody>
      </p:sp>
      <p:sp>
        <p:nvSpPr>
          <p:cNvPr id="3" name="Subtitle 2">
            <a:extLst>
              <a:ext uri="{FF2B5EF4-FFF2-40B4-BE49-F238E27FC236}">
                <a16:creationId xmlns:a16="http://schemas.microsoft.com/office/drawing/2014/main" id="{5F7B4A24-80E3-3847-948A-B4F9FBAAF7BA}"/>
              </a:ext>
            </a:extLst>
          </p:cNvPr>
          <p:cNvSpPr>
            <a:spLocks noGrp="1"/>
          </p:cNvSpPr>
          <p:nvPr>
            <p:ph type="subTitle" idx="1"/>
          </p:nvPr>
        </p:nvSpPr>
        <p:spPr/>
        <p:txBody>
          <a:bodyPr>
            <a:normAutofit lnSpcReduction="10000"/>
          </a:bodyPr>
          <a:lstStyle/>
          <a:p>
            <a:r>
              <a:rPr lang="en-CA" dirty="0"/>
              <a:t>The Microbiology Laboratory </a:t>
            </a:r>
          </a:p>
          <a:p>
            <a:r>
              <a:rPr lang="en-CA" dirty="0"/>
              <a:t>By Laura Ramirez</a:t>
            </a:r>
            <a:endParaRPr lang="en-US" dirty="0"/>
          </a:p>
        </p:txBody>
      </p:sp>
      <p:pic>
        <p:nvPicPr>
          <p:cNvPr id="5" name="Graphic 4" descr="Test tubes">
            <a:extLst>
              <a:ext uri="{FF2B5EF4-FFF2-40B4-BE49-F238E27FC236}">
                <a16:creationId xmlns:a16="http://schemas.microsoft.com/office/drawing/2014/main" id="{6446A8F4-4171-435A-9B83-13345664B1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517627" y="5807075"/>
            <a:ext cx="914400" cy="914400"/>
          </a:xfrm>
          <a:prstGeom prst="rect">
            <a:avLst/>
          </a:prstGeom>
        </p:spPr>
      </p:pic>
      <p:pic>
        <p:nvPicPr>
          <p:cNvPr id="7" name="Graphic 6" descr="Microscope">
            <a:extLst>
              <a:ext uri="{FF2B5EF4-FFF2-40B4-BE49-F238E27FC236}">
                <a16:creationId xmlns:a16="http://schemas.microsoft.com/office/drawing/2014/main" id="{6B5029D7-B4A8-4AC5-8412-4D20ED64114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15045" y="5807075"/>
            <a:ext cx="914400" cy="914400"/>
          </a:xfrm>
          <a:prstGeom prst="rect">
            <a:avLst/>
          </a:prstGeom>
        </p:spPr>
      </p:pic>
    </p:spTree>
    <p:extLst>
      <p:ext uri="{BB962C8B-B14F-4D97-AF65-F5344CB8AC3E}">
        <p14:creationId xmlns:p14="http://schemas.microsoft.com/office/powerpoint/2010/main" val="194503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4007598-E81C-924B-B2FC-D2B0A6877D3A}"/>
              </a:ext>
            </a:extLst>
          </p:cNvPr>
          <p:cNvPicPr>
            <a:picLocks noChangeAspect="1"/>
          </p:cNvPicPr>
          <p:nvPr/>
        </p:nvPicPr>
        <p:blipFill rotWithShape="1">
          <a:blip r:embed="rId2"/>
          <a:srcRect t="6361" r="-3" b="-3"/>
          <a:stretch/>
        </p:blipFill>
        <p:spPr>
          <a:xfrm>
            <a:off x="1328739" y="2400300"/>
            <a:ext cx="3743323" cy="3505200"/>
          </a:xfrm>
          <a:prstGeom prst="rect">
            <a:avLst/>
          </a:prstGeom>
        </p:spPr>
      </p:pic>
      <p:sp>
        <p:nvSpPr>
          <p:cNvPr id="2" name="Title 1">
            <a:extLst>
              <a:ext uri="{FF2B5EF4-FFF2-40B4-BE49-F238E27FC236}">
                <a16:creationId xmlns:a16="http://schemas.microsoft.com/office/drawing/2014/main" id="{57B31BF4-EC09-2B43-937A-BA7A4455A9EC}"/>
              </a:ext>
            </a:extLst>
          </p:cNvPr>
          <p:cNvSpPr>
            <a:spLocks noGrp="1"/>
          </p:cNvSpPr>
          <p:nvPr>
            <p:ph type="title"/>
          </p:nvPr>
        </p:nvSpPr>
        <p:spPr>
          <a:xfrm>
            <a:off x="1251678" y="382385"/>
            <a:ext cx="10178322" cy="1492132"/>
          </a:xfrm>
        </p:spPr>
        <p:txBody>
          <a:bodyPr>
            <a:normAutofit/>
          </a:bodyPr>
          <a:lstStyle/>
          <a:p>
            <a:r>
              <a:rPr lang="en-CA" dirty="0"/>
              <a:t>Travelling in India</a:t>
            </a:r>
            <a:endParaRPr lang="en-US" dirty="0"/>
          </a:p>
        </p:txBody>
      </p:sp>
      <p:sp>
        <p:nvSpPr>
          <p:cNvPr id="3" name="Content Placeholder 2">
            <a:extLst>
              <a:ext uri="{FF2B5EF4-FFF2-40B4-BE49-F238E27FC236}">
                <a16:creationId xmlns:a16="http://schemas.microsoft.com/office/drawing/2014/main" id="{1864D125-9698-264F-873B-A24E329F5BE0}"/>
              </a:ext>
            </a:extLst>
          </p:cNvPr>
          <p:cNvSpPr>
            <a:spLocks noGrp="1"/>
          </p:cNvSpPr>
          <p:nvPr>
            <p:ph idx="1"/>
          </p:nvPr>
        </p:nvSpPr>
        <p:spPr>
          <a:xfrm>
            <a:off x="5414103" y="1755059"/>
            <a:ext cx="6015897" cy="4124534"/>
          </a:xfrm>
        </p:spPr>
        <p:txBody>
          <a:bodyPr>
            <a:normAutofit/>
          </a:bodyPr>
          <a:lstStyle/>
          <a:p>
            <a:pPr>
              <a:lnSpc>
                <a:spcPct val="100000"/>
              </a:lnSpc>
            </a:pPr>
            <a:r>
              <a:rPr lang="en-CA" sz="1600" b="0" i="0" dirty="0">
                <a:effectLst/>
              </a:rPr>
              <a:t>Fulfilling a long held travel dream, Robert has taken six months off work and is making his way through India taking in the sights, experiencing local festivals and making time to get to know the people. He is cautious in his hygiene, eating and drinking habits but despite this he contracts a diarrhea with voluminous outpouring of fluid accompanied by vomiting. He suspects cholera and with the help of a fellow traveler gets himself to a local hospital where a stool sample is examined and his presumptive diagnosis is confirmed. He stocks up on appropriate fluids and stays put at the hostel he has booked into for a few days, experiencing some minor leg cramping along with the diarrhea. His curiosity about his illness has him reading up on the organisms when he returns to North America and he is left wondering what serotype of Vibrio cholerae he might have contracted, should he have been prescribed antibiotics, was there anything more he could have done to prevent contracting the organism and might he now be a carrier?</a:t>
            </a:r>
          </a:p>
        </p:txBody>
      </p:sp>
    </p:spTree>
    <p:extLst>
      <p:ext uri="{BB962C8B-B14F-4D97-AF65-F5344CB8AC3E}">
        <p14:creationId xmlns:p14="http://schemas.microsoft.com/office/powerpoint/2010/main" val="232018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074" name="Picture 2" descr="Doctor, Medical, Medicine, Health, Stetoscope">
            <a:extLst>
              <a:ext uri="{FF2B5EF4-FFF2-40B4-BE49-F238E27FC236}">
                <a16:creationId xmlns:a16="http://schemas.microsoft.com/office/drawing/2014/main" id="{9520227E-ADF1-47A6-B7B7-9C5410D36E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8716" r="-1" b="-1"/>
          <a:stretch/>
        </p:blipFill>
        <p:spPr bwMode="auto">
          <a:xfrm>
            <a:off x="7715250" y="2400300"/>
            <a:ext cx="3743323"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611A9A7-3E0A-F341-A10D-CE50FD03FF66}"/>
              </a:ext>
            </a:extLst>
          </p:cNvPr>
          <p:cNvSpPr>
            <a:spLocks noGrp="1"/>
          </p:cNvSpPr>
          <p:nvPr>
            <p:ph type="title"/>
          </p:nvPr>
        </p:nvSpPr>
        <p:spPr>
          <a:xfrm>
            <a:off x="1251678" y="382385"/>
            <a:ext cx="10178322" cy="1492132"/>
          </a:xfrm>
        </p:spPr>
        <p:txBody>
          <a:bodyPr>
            <a:normAutofit/>
          </a:bodyPr>
          <a:lstStyle/>
          <a:p>
            <a:r>
              <a:rPr lang="en-CA" sz="3200" b="0">
                <a:effectLst/>
              </a:rPr>
              <a:t>Other </a:t>
            </a:r>
            <a:r>
              <a:rPr lang="en-CA" sz="3200"/>
              <a:t>possible</a:t>
            </a:r>
            <a:r>
              <a:rPr lang="en-CA" sz="3200" b="0">
                <a:effectLst/>
              </a:rPr>
              <a:t> bacterial pathogens associated with this type of infectious scenario in Asia and in North America?</a:t>
            </a:r>
            <a:endParaRPr lang="en-US" sz="3200"/>
          </a:p>
        </p:txBody>
      </p:sp>
      <p:sp>
        <p:nvSpPr>
          <p:cNvPr id="3" name="Content Placeholder 2">
            <a:extLst>
              <a:ext uri="{FF2B5EF4-FFF2-40B4-BE49-F238E27FC236}">
                <a16:creationId xmlns:a16="http://schemas.microsoft.com/office/drawing/2014/main" id="{04B95579-1291-5244-A24F-1F8879551315}"/>
              </a:ext>
            </a:extLst>
          </p:cNvPr>
          <p:cNvSpPr>
            <a:spLocks noGrp="1"/>
          </p:cNvSpPr>
          <p:nvPr>
            <p:ph idx="1"/>
          </p:nvPr>
        </p:nvSpPr>
        <p:spPr>
          <a:xfrm>
            <a:off x="1251678" y="2286001"/>
            <a:ext cx="6015897" cy="3593591"/>
          </a:xfrm>
        </p:spPr>
        <p:txBody>
          <a:bodyPr>
            <a:normAutofit/>
          </a:bodyPr>
          <a:lstStyle/>
          <a:p>
            <a:pPr>
              <a:lnSpc>
                <a:spcPct val="100000"/>
              </a:lnSpc>
            </a:pPr>
            <a:r>
              <a:rPr lang="en-CA" sz="1400"/>
              <a:t>Campylobacter </a:t>
            </a:r>
          </a:p>
          <a:p>
            <a:pPr lvl="1">
              <a:lnSpc>
                <a:spcPct val="100000"/>
              </a:lnSpc>
            </a:pPr>
            <a:r>
              <a:rPr lang="en-CA" sz="1400"/>
              <a:t>Symptoms: diarrhea, abdominal pain, fever, nausea, and vomiting</a:t>
            </a:r>
          </a:p>
          <a:p>
            <a:pPr lvl="1">
              <a:lnSpc>
                <a:spcPct val="100000"/>
              </a:lnSpc>
            </a:pPr>
            <a:r>
              <a:rPr lang="en-CA" sz="1400"/>
              <a:t>Route to infection: food route</a:t>
            </a:r>
          </a:p>
          <a:p>
            <a:pPr lvl="1">
              <a:lnSpc>
                <a:spcPct val="100000"/>
              </a:lnSpc>
            </a:pPr>
            <a:r>
              <a:rPr lang="en-CA" sz="1400"/>
              <a:t>Leading cause of foodborne disease in Southeast Asia and N. America </a:t>
            </a:r>
          </a:p>
          <a:p>
            <a:pPr lvl="1">
              <a:lnSpc>
                <a:spcPct val="100000"/>
              </a:lnSpc>
            </a:pPr>
            <a:r>
              <a:rPr lang="en-CA" sz="1400"/>
              <a:t>20 million cases in Asia in 2010, 1.3 million cases in N. America</a:t>
            </a:r>
          </a:p>
          <a:p>
            <a:pPr>
              <a:lnSpc>
                <a:spcPct val="100000"/>
              </a:lnSpc>
            </a:pPr>
            <a:r>
              <a:rPr lang="en-CA" sz="1400"/>
              <a:t> Shigella</a:t>
            </a:r>
          </a:p>
          <a:p>
            <a:pPr lvl="1">
              <a:lnSpc>
                <a:spcPct val="100000"/>
              </a:lnSpc>
            </a:pPr>
            <a:r>
              <a:rPr lang="en-CA" sz="1400"/>
              <a:t>Symptoms: </a:t>
            </a:r>
            <a:r>
              <a:rPr lang="en-CA" sz="1400" err="1"/>
              <a:t>tenesmus</a:t>
            </a:r>
            <a:r>
              <a:rPr lang="en-CA" sz="1400"/>
              <a:t>, abdominal pain, watery diarrhea, fever, dehydration, dysentery and convulsions</a:t>
            </a:r>
          </a:p>
          <a:p>
            <a:pPr lvl="1">
              <a:lnSpc>
                <a:spcPct val="100000"/>
              </a:lnSpc>
            </a:pPr>
            <a:r>
              <a:rPr lang="en-CA" sz="1400"/>
              <a:t>Route to infection: food route</a:t>
            </a:r>
          </a:p>
          <a:p>
            <a:pPr lvl="1">
              <a:lnSpc>
                <a:spcPct val="100000"/>
              </a:lnSpc>
            </a:pPr>
            <a:r>
              <a:rPr lang="en-CA" sz="1400"/>
              <a:t>2nd most common food borne disease, 19 million cases, in Asia</a:t>
            </a:r>
          </a:p>
          <a:p>
            <a:pPr lvl="1">
              <a:lnSpc>
                <a:spcPct val="100000"/>
              </a:lnSpc>
            </a:pPr>
            <a:r>
              <a:rPr lang="en-CA" sz="1400"/>
              <a:t>500,000 cases annually in N. America</a:t>
            </a:r>
          </a:p>
        </p:txBody>
      </p:sp>
    </p:spTree>
    <p:extLst>
      <p:ext uri="{BB962C8B-B14F-4D97-AF65-F5344CB8AC3E}">
        <p14:creationId xmlns:p14="http://schemas.microsoft.com/office/powerpoint/2010/main" val="416205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332F6B8-8F46-4496-90FD-26B4E1CBF0D1}"/>
              </a:ext>
            </a:extLst>
          </p:cNvPr>
          <p:cNvPicPr>
            <a:picLocks noChangeAspect="1"/>
          </p:cNvPicPr>
          <p:nvPr/>
        </p:nvPicPr>
        <p:blipFill>
          <a:blip r:embed="rId2"/>
          <a:stretch>
            <a:fillRect/>
          </a:stretch>
        </p:blipFill>
        <p:spPr>
          <a:xfrm>
            <a:off x="5858854" y="4579023"/>
            <a:ext cx="4226473" cy="2039274"/>
          </a:xfrm>
          <a:prstGeom prst="rect">
            <a:avLst/>
          </a:prstGeom>
        </p:spPr>
      </p:pic>
      <p:sp>
        <p:nvSpPr>
          <p:cNvPr id="2" name="Title 1">
            <a:extLst>
              <a:ext uri="{FF2B5EF4-FFF2-40B4-BE49-F238E27FC236}">
                <a16:creationId xmlns:a16="http://schemas.microsoft.com/office/drawing/2014/main" id="{1AD62DCF-7998-9A4E-9FE2-943C2C6B40F5}"/>
              </a:ext>
            </a:extLst>
          </p:cNvPr>
          <p:cNvSpPr>
            <a:spLocks noGrp="1"/>
          </p:cNvSpPr>
          <p:nvPr>
            <p:ph type="title"/>
          </p:nvPr>
        </p:nvSpPr>
        <p:spPr>
          <a:xfrm>
            <a:off x="1150070" y="518718"/>
            <a:ext cx="2931735" cy="5657128"/>
          </a:xfrm>
        </p:spPr>
        <p:txBody>
          <a:bodyPr anchor="t">
            <a:normAutofit/>
          </a:bodyPr>
          <a:lstStyle/>
          <a:p>
            <a:r>
              <a:rPr lang="en-CA" sz="3100" b="0">
                <a:effectLst/>
              </a:rPr>
              <a:t>Other </a:t>
            </a:r>
            <a:r>
              <a:rPr lang="en-CA" sz="3100"/>
              <a:t>possible</a:t>
            </a:r>
            <a:r>
              <a:rPr lang="en-CA" sz="3100" b="0">
                <a:effectLst/>
              </a:rPr>
              <a:t> bacterial pathogens associated with this type of infectious scenario in Asia and in North America?</a:t>
            </a:r>
            <a:r>
              <a:rPr lang="en-CA" sz="3100"/>
              <a:t>  </a:t>
            </a:r>
            <a:endParaRPr lang="en-US" sz="3100"/>
          </a:p>
        </p:txBody>
      </p:sp>
      <p:sp>
        <p:nvSpPr>
          <p:cNvPr id="3" name="Content Placeholder 2">
            <a:extLst>
              <a:ext uri="{FF2B5EF4-FFF2-40B4-BE49-F238E27FC236}">
                <a16:creationId xmlns:a16="http://schemas.microsoft.com/office/drawing/2014/main" id="{452D499C-C740-C845-B312-73F33913EFD1}"/>
              </a:ext>
            </a:extLst>
          </p:cNvPr>
          <p:cNvSpPr>
            <a:spLocks noGrp="1"/>
          </p:cNvSpPr>
          <p:nvPr>
            <p:ph idx="1"/>
          </p:nvPr>
        </p:nvSpPr>
        <p:spPr>
          <a:xfrm>
            <a:off x="4358640" y="518719"/>
            <a:ext cx="7226903" cy="4060304"/>
          </a:xfrm>
        </p:spPr>
        <p:txBody>
          <a:bodyPr>
            <a:normAutofit fontScale="92500"/>
          </a:bodyPr>
          <a:lstStyle/>
          <a:p>
            <a:pPr>
              <a:lnSpc>
                <a:spcPct val="100000"/>
              </a:lnSpc>
            </a:pPr>
            <a:r>
              <a:rPr lang="en-CA" sz="1800" dirty="0"/>
              <a:t>Escherichia coli</a:t>
            </a:r>
          </a:p>
          <a:p>
            <a:pPr lvl="1">
              <a:lnSpc>
                <a:spcPct val="100000"/>
              </a:lnSpc>
            </a:pPr>
            <a:r>
              <a:rPr lang="en-CA" dirty="0"/>
              <a:t>Symptom: stomach cramps, bloody diarrhea, vomiting and fever</a:t>
            </a:r>
          </a:p>
          <a:p>
            <a:pPr lvl="1">
              <a:lnSpc>
                <a:spcPct val="100000"/>
              </a:lnSpc>
            </a:pPr>
            <a:r>
              <a:rPr lang="en-CA" dirty="0"/>
              <a:t>Natural resident in the gut flora, generally harmless, must acquire mutations and produce Shiga toxin to be pathogenic</a:t>
            </a:r>
          </a:p>
          <a:p>
            <a:pPr lvl="1">
              <a:lnSpc>
                <a:spcPct val="100000"/>
              </a:lnSpc>
            </a:pPr>
            <a:r>
              <a:rPr lang="en-CA" dirty="0"/>
              <a:t>Asia: 3</a:t>
            </a:r>
            <a:r>
              <a:rPr lang="en-CA" baseline="30000" dirty="0"/>
              <a:t>rd</a:t>
            </a:r>
            <a:r>
              <a:rPr lang="en-CA" dirty="0"/>
              <a:t> most common food borne diseases, 19 million cases, in 2010</a:t>
            </a:r>
          </a:p>
          <a:p>
            <a:pPr lvl="1">
              <a:lnSpc>
                <a:spcPct val="100000"/>
              </a:lnSpc>
            </a:pPr>
            <a:r>
              <a:rPr lang="en-CA" dirty="0"/>
              <a:t>265,000 cases in N. America, annually </a:t>
            </a:r>
          </a:p>
          <a:p>
            <a:pPr>
              <a:lnSpc>
                <a:spcPct val="100000"/>
              </a:lnSpc>
            </a:pPr>
            <a:r>
              <a:rPr lang="en-CA" sz="1800" dirty="0"/>
              <a:t>Salmonella </a:t>
            </a:r>
          </a:p>
          <a:p>
            <a:pPr lvl="1">
              <a:lnSpc>
                <a:spcPct val="100000"/>
              </a:lnSpc>
            </a:pPr>
            <a:r>
              <a:rPr lang="en-CA" dirty="0"/>
              <a:t>Symptoms: diarrhea, abdominal cramps, fever and in severe cases, enteric fevers that require antibiotics</a:t>
            </a:r>
          </a:p>
          <a:p>
            <a:pPr lvl="1">
              <a:lnSpc>
                <a:spcPct val="100000"/>
              </a:lnSpc>
            </a:pPr>
            <a:r>
              <a:rPr lang="en-CA" dirty="0"/>
              <a:t>Route to infection: food</a:t>
            </a:r>
          </a:p>
          <a:p>
            <a:pPr lvl="1">
              <a:lnSpc>
                <a:spcPct val="100000"/>
              </a:lnSpc>
            </a:pPr>
            <a:r>
              <a:rPr lang="en-CA" dirty="0"/>
              <a:t> 4 million cases in Asia in 2010</a:t>
            </a:r>
          </a:p>
          <a:p>
            <a:pPr lvl="1">
              <a:lnSpc>
                <a:spcPct val="100000"/>
              </a:lnSpc>
            </a:pPr>
            <a:r>
              <a:rPr lang="en-CA" dirty="0"/>
              <a:t>1.2 million cases annually, 450 deaths in N. America</a:t>
            </a:r>
          </a:p>
        </p:txBody>
      </p:sp>
    </p:spTree>
    <p:extLst>
      <p:ext uri="{BB962C8B-B14F-4D97-AF65-F5344CB8AC3E}">
        <p14:creationId xmlns:p14="http://schemas.microsoft.com/office/powerpoint/2010/main" val="217256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559BB-A253-D545-82FD-3764244F6418}"/>
              </a:ext>
            </a:extLst>
          </p:cNvPr>
          <p:cNvSpPr>
            <a:spLocks noGrp="1"/>
          </p:cNvSpPr>
          <p:nvPr>
            <p:ph type="title"/>
          </p:nvPr>
        </p:nvSpPr>
        <p:spPr/>
        <p:txBody>
          <a:bodyPr/>
          <a:lstStyle/>
          <a:p>
            <a:r>
              <a:rPr lang="en-CA" dirty="0"/>
              <a:t>diagnosis of V. cholera</a:t>
            </a:r>
            <a:endParaRPr lang="en-US" dirty="0"/>
          </a:p>
        </p:txBody>
      </p:sp>
      <p:sp>
        <p:nvSpPr>
          <p:cNvPr id="3" name="Content Placeholder 2">
            <a:extLst>
              <a:ext uri="{FF2B5EF4-FFF2-40B4-BE49-F238E27FC236}">
                <a16:creationId xmlns:a16="http://schemas.microsoft.com/office/drawing/2014/main" id="{92E95C3B-F435-834B-9B32-2C9FF5140F2B}"/>
              </a:ext>
            </a:extLst>
          </p:cNvPr>
          <p:cNvSpPr>
            <a:spLocks noGrp="1"/>
          </p:cNvSpPr>
          <p:nvPr>
            <p:ph idx="1"/>
          </p:nvPr>
        </p:nvSpPr>
        <p:spPr>
          <a:xfrm>
            <a:off x="1251677" y="2064238"/>
            <a:ext cx="9962287" cy="4523186"/>
          </a:xfrm>
        </p:spPr>
        <p:txBody>
          <a:bodyPr>
            <a:normAutofit/>
          </a:bodyPr>
          <a:lstStyle/>
          <a:p>
            <a:r>
              <a:rPr lang="en-CA" dirty="0"/>
              <a:t>Stool Sample</a:t>
            </a:r>
          </a:p>
          <a:p>
            <a:pPr lvl="1"/>
            <a:r>
              <a:rPr lang="en-CA" dirty="0"/>
              <a:t>Patient must follow dietary restrictions 72 hours before the sample is taken</a:t>
            </a:r>
          </a:p>
          <a:p>
            <a:pPr lvl="1"/>
            <a:r>
              <a:rPr lang="en-CA" dirty="0"/>
              <a:t>Cannot be mixed with water or urine, or it might interfere with the analytical process</a:t>
            </a:r>
          </a:p>
          <a:p>
            <a:pPr lvl="1"/>
            <a:r>
              <a:rPr lang="en-CA" dirty="0"/>
              <a:t>Must be kept in a cool environment until transport to the lab. With a transport medium, it can preserve the sample for up to 4 weeks</a:t>
            </a:r>
          </a:p>
          <a:p>
            <a:pPr lvl="1"/>
            <a:r>
              <a:rPr lang="en-CA" dirty="0"/>
              <a:t>Once in the isolation medium, sample should be left to incubate for 18-24 hours at 35 to 37°.</a:t>
            </a:r>
          </a:p>
          <a:p>
            <a:r>
              <a:rPr lang="en-CA" dirty="0"/>
              <a:t>Diagnosis requires the stool sample due to the many other possible pathogens that could be causing the same symptoms</a:t>
            </a:r>
          </a:p>
          <a:p>
            <a:pPr lvl="1"/>
            <a:r>
              <a:rPr lang="en-CA" dirty="0"/>
              <a:t>Some treatments against one pathogen, may enhance another pathogen</a:t>
            </a:r>
            <a:endParaRPr lang="en-US" dirty="0"/>
          </a:p>
        </p:txBody>
      </p:sp>
      <p:pic>
        <p:nvPicPr>
          <p:cNvPr id="2050" name="Picture 2" descr="Poop, Shit, Wc">
            <a:extLst>
              <a:ext uri="{FF2B5EF4-FFF2-40B4-BE49-F238E27FC236}">
                <a16:creationId xmlns:a16="http://schemas.microsoft.com/office/drawing/2014/main" id="{2677A42F-101B-4DE0-869B-2CFDE7F30E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4830" y="208884"/>
            <a:ext cx="1839134" cy="1839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178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C7F07-8B4B-0D42-A87A-FFD236D9C8DD}"/>
              </a:ext>
            </a:extLst>
          </p:cNvPr>
          <p:cNvSpPr>
            <a:spLocks noGrp="1"/>
          </p:cNvSpPr>
          <p:nvPr>
            <p:ph type="title"/>
          </p:nvPr>
        </p:nvSpPr>
        <p:spPr>
          <a:xfrm>
            <a:off x="1251679" y="645107"/>
            <a:ext cx="3384329" cy="5408283"/>
          </a:xfrm>
        </p:spPr>
        <p:txBody>
          <a:bodyPr anchor="ctr">
            <a:normAutofit/>
          </a:bodyPr>
          <a:lstStyle/>
          <a:p>
            <a:r>
              <a:rPr lang="en-CA" sz="4000"/>
              <a:t>Laboratory testing for diagnosis of V. cholera</a:t>
            </a:r>
            <a:endParaRPr lang="en-US" sz="4000"/>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934893568"/>
              </p:ext>
            </p:extLst>
          </p:nvPr>
        </p:nvGraphicFramePr>
        <p:xfrm>
          <a:off x="5175250" y="644525"/>
          <a:ext cx="6254750" cy="540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527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Dna, String, Biology, 3D, Biotechnology, Chemistry">
            <a:extLst>
              <a:ext uri="{FF2B5EF4-FFF2-40B4-BE49-F238E27FC236}">
                <a16:creationId xmlns:a16="http://schemas.microsoft.com/office/drawing/2014/main" id="{F5DCBA9A-E95C-4A3E-A810-AD0F0036774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884" r="39049" b="1"/>
          <a:stretch/>
        </p:blipFill>
        <p:spPr bwMode="auto">
          <a:xfrm>
            <a:off x="688434" y="-9525"/>
            <a:ext cx="4129822" cy="6867525"/>
          </a:xfrm>
          <a:prstGeom prst="rect">
            <a:avLst/>
          </a:prstGeom>
          <a:noFill/>
          <a:extLst>
            <a:ext uri="{909E8E84-426E-40DD-AFC4-6F175D3DCCD1}">
              <a14:hiddenFill xmlns:a14="http://schemas.microsoft.com/office/drawing/2010/main">
                <a:solidFill>
                  <a:srgbClr val="FFFFFF"/>
                </a:solidFill>
              </a14:hiddenFill>
            </a:ext>
          </a:extLst>
        </p:spPr>
      </p:pic>
      <p:sp>
        <p:nvSpPr>
          <p:cNvPr id="135" name="Freeform 6" title="Left scallop edge">
            <a:extLst>
              <a:ext uri="{FF2B5EF4-FFF2-40B4-BE49-F238E27FC236}">
                <a16:creationId xmlns:a16="http://schemas.microsoft.com/office/drawing/2014/main" id="{13BB9F0A-A6B1-43FD-ABFD-B67F0052CA8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37" name="Rectangle 136" title="right edge border">
            <a:extLst>
              <a:ext uri="{FF2B5EF4-FFF2-40B4-BE49-F238E27FC236}">
                <a16:creationId xmlns:a16="http://schemas.microsoft.com/office/drawing/2014/main" id="{39B0DFB7-1638-4F5E-AB22-F955AEE9EDE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5112D5D-225B-E34E-961E-1AAE5FB72F8B}"/>
              </a:ext>
            </a:extLst>
          </p:cNvPr>
          <p:cNvSpPr>
            <a:spLocks noGrp="1"/>
          </p:cNvSpPr>
          <p:nvPr>
            <p:ph type="title"/>
          </p:nvPr>
        </p:nvSpPr>
        <p:spPr>
          <a:xfrm>
            <a:off x="5195727" y="382385"/>
            <a:ext cx="6335338" cy="1492132"/>
          </a:xfrm>
        </p:spPr>
        <p:txBody>
          <a:bodyPr>
            <a:normAutofit/>
          </a:bodyPr>
          <a:lstStyle/>
          <a:p>
            <a:r>
              <a:rPr lang="en-CA" sz="4300" dirty="0"/>
              <a:t>Laboratory Testing for diagnosis of V. cholera</a:t>
            </a:r>
            <a:endParaRPr lang="en-US" sz="4300" dirty="0"/>
          </a:p>
        </p:txBody>
      </p:sp>
      <p:sp>
        <p:nvSpPr>
          <p:cNvPr id="3" name="Content Placeholder 2">
            <a:extLst>
              <a:ext uri="{FF2B5EF4-FFF2-40B4-BE49-F238E27FC236}">
                <a16:creationId xmlns:a16="http://schemas.microsoft.com/office/drawing/2014/main" id="{AAB5DA36-3DBF-544B-9A8D-0B37338443BA}"/>
              </a:ext>
            </a:extLst>
          </p:cNvPr>
          <p:cNvSpPr>
            <a:spLocks noGrp="1"/>
          </p:cNvSpPr>
          <p:nvPr>
            <p:ph idx="1"/>
          </p:nvPr>
        </p:nvSpPr>
        <p:spPr>
          <a:xfrm>
            <a:off x="5195727" y="2286001"/>
            <a:ext cx="6335338" cy="3593591"/>
          </a:xfrm>
        </p:spPr>
        <p:txBody>
          <a:bodyPr>
            <a:normAutofit/>
          </a:bodyPr>
          <a:lstStyle/>
          <a:p>
            <a:pPr>
              <a:lnSpc>
                <a:spcPct val="100000"/>
              </a:lnSpc>
            </a:pPr>
            <a:r>
              <a:rPr lang="en-CA" sz="1500" dirty="0"/>
              <a:t>Other tests</a:t>
            </a:r>
          </a:p>
          <a:p>
            <a:pPr lvl="1">
              <a:lnSpc>
                <a:spcPct val="100000"/>
              </a:lnSpc>
            </a:pPr>
            <a:r>
              <a:rPr lang="en-CA" sz="1500" dirty="0"/>
              <a:t>Oxidase test- drop oxidase reagents onto filter paper in a Petri dish, smear sample across the wet filter paper with an inoculating loop, if turns purple in 10 seconds, then it is positive. </a:t>
            </a:r>
          </a:p>
          <a:p>
            <a:pPr lvl="1">
              <a:lnSpc>
                <a:spcPct val="100000"/>
              </a:lnSpc>
            </a:pPr>
            <a:r>
              <a:rPr lang="en-CA" sz="1500" dirty="0"/>
              <a:t>String test-  rules out possibility of </a:t>
            </a:r>
            <a:r>
              <a:rPr lang="en-CA" sz="1500" dirty="0" err="1"/>
              <a:t>Aeromonas</a:t>
            </a:r>
            <a:r>
              <a:rPr lang="en-CA" sz="1500" dirty="0"/>
              <a:t> species, V. cholera suspension from HIA medium is  added with sodium deoxycholate, if it has mucous like texture, it is positive for V. cholera.</a:t>
            </a:r>
          </a:p>
          <a:p>
            <a:pPr lvl="1">
              <a:lnSpc>
                <a:spcPct val="100000"/>
              </a:lnSpc>
            </a:pPr>
            <a:r>
              <a:rPr lang="en-CA" sz="1500" dirty="0"/>
              <a:t>Gram stains- sample can be identified with crystal violet to observe the curved rod-like morphology  </a:t>
            </a:r>
          </a:p>
          <a:p>
            <a:pPr lvl="1">
              <a:lnSpc>
                <a:spcPct val="100000"/>
              </a:lnSpc>
            </a:pPr>
            <a:r>
              <a:rPr lang="en-CA" sz="1500" dirty="0"/>
              <a:t>PCR- polymer chain reaction detects cholera toxins, test targets virulence genes or DNA sequence specific to the pathogen</a:t>
            </a:r>
          </a:p>
          <a:p>
            <a:pPr lvl="1">
              <a:lnSpc>
                <a:spcPct val="100000"/>
              </a:lnSpc>
            </a:pPr>
            <a:r>
              <a:rPr lang="en-CA" sz="1500" dirty="0"/>
              <a:t> Growing bacteria on other media: </a:t>
            </a:r>
            <a:r>
              <a:rPr lang="en-CA" sz="1500" dirty="0" err="1"/>
              <a:t>Kliger</a:t>
            </a:r>
            <a:r>
              <a:rPr lang="en-CA" sz="1500" dirty="0"/>
              <a:t> iron agar (KIA), triple sugar iron agar (TIA), Taurocholate-telluride gelatine agar (TTGA)</a:t>
            </a:r>
          </a:p>
        </p:txBody>
      </p:sp>
    </p:spTree>
    <p:extLst>
      <p:ext uri="{BB962C8B-B14F-4D97-AF65-F5344CB8AC3E}">
        <p14:creationId xmlns:p14="http://schemas.microsoft.com/office/powerpoint/2010/main" val="353331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30398-54E8-1D4A-91C4-9C9EAAE53ED6}"/>
              </a:ext>
            </a:extLst>
          </p:cNvPr>
          <p:cNvSpPr>
            <a:spLocks noGrp="1"/>
          </p:cNvSpPr>
          <p:nvPr>
            <p:ph type="title"/>
          </p:nvPr>
        </p:nvSpPr>
        <p:spPr/>
        <p:txBody>
          <a:bodyPr>
            <a:normAutofit/>
          </a:bodyPr>
          <a:lstStyle/>
          <a:p>
            <a:r>
              <a:rPr lang="en-CA" dirty="0"/>
              <a:t>V. cholera Serotype Diagnosis</a:t>
            </a:r>
            <a:br>
              <a:rPr lang="en-CA" dirty="0"/>
            </a:br>
            <a:endParaRPr lang="en-US" dirty="0"/>
          </a:p>
        </p:txBody>
      </p:sp>
      <p:sp>
        <p:nvSpPr>
          <p:cNvPr id="3" name="Content Placeholder 2">
            <a:extLst>
              <a:ext uri="{FF2B5EF4-FFF2-40B4-BE49-F238E27FC236}">
                <a16:creationId xmlns:a16="http://schemas.microsoft.com/office/drawing/2014/main" id="{6209C411-CE2B-7A41-9B6C-006F0279988A}"/>
              </a:ext>
            </a:extLst>
          </p:cNvPr>
          <p:cNvSpPr>
            <a:spLocks noGrp="1"/>
          </p:cNvSpPr>
          <p:nvPr>
            <p:ph idx="1"/>
          </p:nvPr>
        </p:nvSpPr>
        <p:spPr/>
        <p:txBody>
          <a:bodyPr>
            <a:normAutofit lnSpcReduction="10000"/>
          </a:bodyPr>
          <a:lstStyle/>
          <a:p>
            <a:r>
              <a:rPr lang="en-CA" dirty="0"/>
              <a:t>Slide Agglutination Test </a:t>
            </a:r>
          </a:p>
          <a:p>
            <a:pPr lvl="1"/>
            <a:r>
              <a:rPr lang="en-CA" dirty="0"/>
              <a:t>Confirms serotype</a:t>
            </a:r>
          </a:p>
          <a:p>
            <a:pPr lvl="1"/>
            <a:r>
              <a:rPr lang="en-CA" dirty="0"/>
              <a:t>Done by taking a colony, streaking and incubating it onto a heart infusion agar or </a:t>
            </a:r>
            <a:r>
              <a:rPr lang="en-CA" dirty="0" err="1"/>
              <a:t>tryptone</a:t>
            </a:r>
            <a:r>
              <a:rPr lang="en-CA" dirty="0"/>
              <a:t> soy agar</a:t>
            </a:r>
          </a:p>
          <a:p>
            <a:pPr lvl="1"/>
            <a:r>
              <a:rPr lang="en-CA" dirty="0"/>
              <a:t>Let grow for 6-24 hours </a:t>
            </a:r>
          </a:p>
          <a:p>
            <a:pPr lvl="1"/>
            <a:r>
              <a:rPr lang="en-CA" dirty="0"/>
              <a:t>Usually O1 and O139 are detected </a:t>
            </a:r>
          </a:p>
          <a:p>
            <a:r>
              <a:rPr lang="en-CA" dirty="0"/>
              <a:t>Serotype Test</a:t>
            </a:r>
          </a:p>
          <a:p>
            <a:pPr lvl="1"/>
            <a:r>
              <a:rPr lang="en-CA" dirty="0"/>
              <a:t>Use a drop of sterile saline on a clean glass slide, add a V. cholera suspension, add a small drop of antiserum specific to the O1 serotype and tilt back and forth to spread a solution</a:t>
            </a:r>
          </a:p>
          <a:p>
            <a:pPr lvl="1"/>
            <a:r>
              <a:rPr lang="en-CA" dirty="0"/>
              <a:t>Agglutination in 30 -60 seconds confirms O1 serotype, if negative result these re-examine with O139 antisera</a:t>
            </a:r>
          </a:p>
        </p:txBody>
      </p:sp>
    </p:spTree>
    <p:extLst>
      <p:ext uri="{BB962C8B-B14F-4D97-AF65-F5344CB8AC3E}">
        <p14:creationId xmlns:p14="http://schemas.microsoft.com/office/powerpoint/2010/main" val="127986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100" name="Picture 4" descr="http://wiki.ubc.ca/images/thumb/5/54/Figure_6._PCR_results_for_V._cholerae_from_Huq_et_al%2C_2013.png/180px-Figure_6._PCR_results_for_V._cholerae_from_Huq_et_al%2C_2013.png">
            <a:extLst>
              <a:ext uri="{FF2B5EF4-FFF2-40B4-BE49-F238E27FC236}">
                <a16:creationId xmlns:a16="http://schemas.microsoft.com/office/drawing/2014/main" id="{99C8EF8C-77AE-474F-B352-1A4295EA32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4628" y="3714292"/>
            <a:ext cx="3372320" cy="271659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iki.ubc.ca/images/thumb/9/9b/TCBSagar.png/180px-TCBSagar.png">
            <a:extLst>
              <a:ext uri="{FF2B5EF4-FFF2-40B4-BE49-F238E27FC236}">
                <a16:creationId xmlns:a16="http://schemas.microsoft.com/office/drawing/2014/main" id="{2BFD4C41-20EF-4073-B288-ABCE9A3FE8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205" y="645105"/>
            <a:ext cx="3900743" cy="188535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5E3EDA3-C1A0-134D-ACFA-95A1BFBEBB82}"/>
              </a:ext>
            </a:extLst>
          </p:cNvPr>
          <p:cNvSpPr>
            <a:spLocks noGrp="1"/>
          </p:cNvSpPr>
          <p:nvPr>
            <p:ph type="title"/>
          </p:nvPr>
        </p:nvSpPr>
        <p:spPr>
          <a:xfrm>
            <a:off x="1251677" y="645105"/>
            <a:ext cx="4854155" cy="1320855"/>
          </a:xfrm>
        </p:spPr>
        <p:txBody>
          <a:bodyPr>
            <a:normAutofit/>
          </a:bodyPr>
          <a:lstStyle/>
          <a:p>
            <a:r>
              <a:rPr lang="en-CA" sz="4400" dirty="0"/>
              <a:t>Expected Results </a:t>
            </a:r>
            <a:endParaRPr lang="en-US" sz="4400" dirty="0"/>
          </a:p>
        </p:txBody>
      </p:sp>
      <p:sp>
        <p:nvSpPr>
          <p:cNvPr id="3" name="Content Placeholder 2">
            <a:extLst>
              <a:ext uri="{FF2B5EF4-FFF2-40B4-BE49-F238E27FC236}">
                <a16:creationId xmlns:a16="http://schemas.microsoft.com/office/drawing/2014/main" id="{C9524AE6-9498-734F-A9B5-89681C74426F}"/>
              </a:ext>
            </a:extLst>
          </p:cNvPr>
          <p:cNvSpPr>
            <a:spLocks noGrp="1"/>
          </p:cNvSpPr>
          <p:nvPr>
            <p:ph idx="1"/>
          </p:nvPr>
        </p:nvSpPr>
        <p:spPr>
          <a:xfrm>
            <a:off x="1251678" y="1637071"/>
            <a:ext cx="5621070" cy="4793811"/>
          </a:xfrm>
        </p:spPr>
        <p:txBody>
          <a:bodyPr>
            <a:normAutofit fontScale="92500" lnSpcReduction="20000"/>
          </a:bodyPr>
          <a:lstStyle/>
          <a:p>
            <a:pPr>
              <a:lnSpc>
                <a:spcPct val="100000"/>
              </a:lnSpc>
            </a:pPr>
            <a:r>
              <a:rPr lang="en-CA" sz="1500" dirty="0"/>
              <a:t>If using cultures</a:t>
            </a:r>
          </a:p>
          <a:p>
            <a:pPr lvl="1">
              <a:lnSpc>
                <a:spcPct val="100000"/>
              </a:lnSpc>
            </a:pPr>
            <a:r>
              <a:rPr lang="en-CA" sz="1500" dirty="0"/>
              <a:t>TTGA – colonies 1-2mm in diameter, translucent with black center</a:t>
            </a:r>
          </a:p>
          <a:p>
            <a:pPr lvl="1">
              <a:lnSpc>
                <a:spcPct val="100000"/>
              </a:lnSpc>
            </a:pPr>
            <a:r>
              <a:rPr lang="en-CA" sz="1500" dirty="0"/>
              <a:t>TCBS – colonies 2-3mm in diameter, yellow and shiny</a:t>
            </a:r>
          </a:p>
          <a:p>
            <a:pPr lvl="1">
              <a:lnSpc>
                <a:spcPct val="100000"/>
              </a:lnSpc>
            </a:pPr>
            <a:r>
              <a:rPr lang="en-CA" sz="1500" dirty="0"/>
              <a:t>MacConkey medium – colonies 1-3mm in diameter, colourless to pink</a:t>
            </a:r>
          </a:p>
          <a:p>
            <a:pPr lvl="2">
              <a:lnSpc>
                <a:spcPct val="100000"/>
              </a:lnSpc>
            </a:pPr>
            <a:r>
              <a:rPr lang="en-CA" sz="1500" dirty="0"/>
              <a:t>Not every strain of O1 is able to be cultured with this method</a:t>
            </a:r>
          </a:p>
          <a:p>
            <a:pPr>
              <a:lnSpc>
                <a:spcPct val="100000"/>
              </a:lnSpc>
            </a:pPr>
            <a:r>
              <a:rPr lang="en-CA" sz="1500" dirty="0"/>
              <a:t>If using ELISA/FLISA &amp; Immunocapture Agglutination Assay </a:t>
            </a:r>
          </a:p>
          <a:p>
            <a:pPr lvl="1">
              <a:lnSpc>
                <a:spcPct val="100000"/>
              </a:lnSpc>
            </a:pPr>
            <a:r>
              <a:rPr lang="en-CA" sz="1500" dirty="0"/>
              <a:t>ELISA- color change when bound to antigen-bound antibody</a:t>
            </a:r>
          </a:p>
          <a:p>
            <a:pPr lvl="1">
              <a:lnSpc>
                <a:spcPct val="100000"/>
              </a:lnSpc>
            </a:pPr>
            <a:r>
              <a:rPr lang="en-CA" sz="1500" dirty="0"/>
              <a:t>FLISA- fluorophore-tagged antibody emits light upon epitope-antigen binding </a:t>
            </a:r>
          </a:p>
          <a:p>
            <a:pPr lvl="1">
              <a:lnSpc>
                <a:spcPct val="100000"/>
              </a:lnSpc>
            </a:pPr>
            <a:r>
              <a:rPr lang="en-CA" sz="1500" dirty="0"/>
              <a:t>IAA- large clumps form due to antibodies cross-linking between antigens</a:t>
            </a:r>
          </a:p>
          <a:p>
            <a:pPr>
              <a:lnSpc>
                <a:spcPct val="100000"/>
              </a:lnSpc>
            </a:pPr>
            <a:r>
              <a:rPr lang="en-CA" sz="1500" dirty="0"/>
              <a:t>PCR and Non-inhibitory Detection Methods</a:t>
            </a:r>
          </a:p>
          <a:p>
            <a:pPr lvl="1">
              <a:lnSpc>
                <a:spcPct val="100000"/>
              </a:lnSpc>
            </a:pPr>
            <a:r>
              <a:rPr lang="en-CA" sz="1500" dirty="0"/>
              <a:t>KIA and TIA- pink color </a:t>
            </a:r>
          </a:p>
          <a:p>
            <a:pPr lvl="1">
              <a:lnSpc>
                <a:spcPct val="100000"/>
              </a:lnSpc>
            </a:pPr>
            <a:r>
              <a:rPr lang="en-CA" sz="1500" dirty="0"/>
              <a:t>Decarboxylase/</a:t>
            </a:r>
            <a:r>
              <a:rPr lang="en-CA" sz="1500" dirty="0" err="1"/>
              <a:t>dihydrolase</a:t>
            </a:r>
            <a:r>
              <a:rPr lang="en-CA" sz="1500" dirty="0"/>
              <a:t> reactions- purple color if positive </a:t>
            </a:r>
          </a:p>
          <a:p>
            <a:pPr lvl="1">
              <a:lnSpc>
                <a:spcPct val="100000"/>
              </a:lnSpc>
            </a:pPr>
            <a:r>
              <a:rPr lang="en-CA" sz="1500" dirty="0"/>
              <a:t>PCR- amplifies regions specific to V. cholera, products are analyzed with gel electrophoresis and compared to known samples of V. cholera</a:t>
            </a:r>
            <a:r>
              <a:rPr lang="en-CA" sz="1400" dirty="0"/>
              <a:t>. </a:t>
            </a:r>
          </a:p>
        </p:txBody>
      </p:sp>
    </p:spTree>
    <p:extLst>
      <p:ext uri="{BB962C8B-B14F-4D97-AF65-F5344CB8AC3E}">
        <p14:creationId xmlns:p14="http://schemas.microsoft.com/office/powerpoint/2010/main" val="124242106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28</TotalTime>
  <Words>1092</Words>
  <Application>Microsoft Office PowerPoint</Application>
  <PresentationFormat>Widescreen</PresentationFormat>
  <Paragraphs>79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Gill Sans MT</vt:lpstr>
      <vt:lpstr>Impact</vt:lpstr>
      <vt:lpstr>Badge</vt:lpstr>
      <vt:lpstr>Vibrio cholera</vt:lpstr>
      <vt:lpstr>Travelling in India</vt:lpstr>
      <vt:lpstr>Other possible bacterial pathogens associated with this type of infectious scenario in Asia and in North America?</vt:lpstr>
      <vt:lpstr>Other possible bacterial pathogens associated with this type of infectious scenario in Asia and in North America?  </vt:lpstr>
      <vt:lpstr>diagnosis of V. cholera</vt:lpstr>
      <vt:lpstr>Laboratory testing for diagnosis of V. cholera</vt:lpstr>
      <vt:lpstr>Laboratory Testing for diagnosis of V. cholera</vt:lpstr>
      <vt:lpstr>V. cholera Serotype Diagnosis </vt:lpstr>
      <vt:lpstr>Expected 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Vibrio cholera</dc:title>
  <cp:lastModifiedBy>Peter</cp:lastModifiedBy>
  <cp:revision>7</cp:revision>
  <dcterms:modified xsi:type="dcterms:W3CDTF">2018-01-28T07:34:02Z</dcterms:modified>
</cp:coreProperties>
</file>