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6" r:id="rId12"/>
    <p:sldId id="265" r:id="rId13"/>
    <p:sldId id="268" r:id="rId14"/>
    <p:sldId id="269" r:id="rId15"/>
    <p:sldId id="267"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jan Sivanathan" initials="SS" lastIdx="1" clrIdx="0">
    <p:extLst>
      <p:ext uri="{19B8F6BF-5375-455C-9EA6-DF929625EA0E}">
        <p15:presenceInfo xmlns:p15="http://schemas.microsoft.com/office/powerpoint/2012/main" userId="Sujan Sivanat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66" d="100"/>
          <a:sy n="66" d="100"/>
        </p:scale>
        <p:origin x="679"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45A67-6642-4897-8986-00D6CCF2DD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81E8E-207F-4BE9-B673-6FC0A4C93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D20A32-7C36-49F0-A5FD-FFF119C1D88E}"/>
              </a:ext>
            </a:extLst>
          </p:cNvPr>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a:extLst>
              <a:ext uri="{FF2B5EF4-FFF2-40B4-BE49-F238E27FC236}">
                <a16:creationId xmlns:a16="http://schemas.microsoft.com/office/drawing/2014/main" id="{0949B90B-98E2-401D-B3B0-5FDFBC475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55A37-1135-48E2-A75F-E7B80CFD20E1}"/>
              </a:ext>
            </a:extLst>
          </p:cNvPr>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139458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3930-A35C-4124-8293-2119E7891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F5C466-C9DF-415F-B6ED-3900E6E552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972E5-4891-425E-9F66-60E395D1B892}"/>
              </a:ext>
            </a:extLst>
          </p:cNvPr>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a:extLst>
              <a:ext uri="{FF2B5EF4-FFF2-40B4-BE49-F238E27FC236}">
                <a16:creationId xmlns:a16="http://schemas.microsoft.com/office/drawing/2014/main" id="{CC7B1175-2A50-4B4B-AD86-BAAC74E1B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7D10-9D87-4C2F-9A51-9D6653B07282}"/>
              </a:ext>
            </a:extLst>
          </p:cNvPr>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234831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13353-EBCC-4F24-ABFC-32BA69820B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E128C2-1AAB-488D-AFED-74E6A36EB5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38FF6-C44C-4549-8C53-8358EADD24FF}"/>
              </a:ext>
            </a:extLst>
          </p:cNvPr>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a:extLst>
              <a:ext uri="{FF2B5EF4-FFF2-40B4-BE49-F238E27FC236}">
                <a16:creationId xmlns:a16="http://schemas.microsoft.com/office/drawing/2014/main" id="{CC4EB6AC-769C-4A19-8C21-6015E5630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388ED-6E4B-4FD8-84F5-024FC7A0AB16}"/>
              </a:ext>
            </a:extLst>
          </p:cNvPr>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180450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4220E3C-EA76-48F8-B095-11FE5E720730}" type="datetimeFigureOut">
              <a:rPr lang="en-US" smtClean="0"/>
              <a:t>11/11/2017</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235188141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2741500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3769323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220E3C-EA76-48F8-B095-11FE5E720730}"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415904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220E3C-EA76-48F8-B095-11FE5E720730}" type="datetimeFigureOut">
              <a:rPr lang="en-US" smtClean="0"/>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1990651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220E3C-EA76-48F8-B095-11FE5E720730}"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276451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4220E3C-EA76-48F8-B095-11FE5E720730}" type="datetimeFigureOut">
              <a:rPr lang="en-US" smtClean="0"/>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1878605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220E3C-EA76-48F8-B095-11FE5E720730}"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11150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5A26-DE79-44FD-AFB1-1A6F5C40B6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7FF2A7-BA11-4086-A1AE-20AB1FE05B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19982-95D8-4526-A89B-971C6A7E464E}"/>
              </a:ext>
            </a:extLst>
          </p:cNvPr>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a:extLst>
              <a:ext uri="{FF2B5EF4-FFF2-40B4-BE49-F238E27FC236}">
                <a16:creationId xmlns:a16="http://schemas.microsoft.com/office/drawing/2014/main" id="{C1728D8D-B1CD-4D95-82F8-9188A8696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258CF-2C05-4496-9806-C4DE8E386430}"/>
              </a:ext>
            </a:extLst>
          </p:cNvPr>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2796593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220E3C-EA76-48F8-B095-11FE5E720730}"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523226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220E3C-EA76-48F8-B095-11FE5E720730}"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2981570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1905111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3767013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328753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1722567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2891273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6B30-440E-4F70-AD66-BF45921B2543}"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854615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404068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6616-595C-4071-820D-AB8BB65F1B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145DB9-CC74-4403-8919-3249A40BF3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F49D5A-CDF1-4621-841D-019EBE21371D}"/>
              </a:ext>
            </a:extLst>
          </p:cNvPr>
          <p:cNvSpPr>
            <a:spLocks noGrp="1"/>
          </p:cNvSpPr>
          <p:nvPr>
            <p:ph type="dt" sz="half" idx="10"/>
          </p:nvPr>
        </p:nvSpPr>
        <p:spPr/>
        <p:txBody>
          <a:bodyPr/>
          <a:lstStyle/>
          <a:p>
            <a:fld id="{04220E3C-EA76-48F8-B095-11FE5E720730}" type="datetimeFigureOut">
              <a:rPr lang="en-US" smtClean="0"/>
              <a:t>11/11/2017</a:t>
            </a:fld>
            <a:endParaRPr lang="en-US"/>
          </a:p>
        </p:txBody>
      </p:sp>
      <p:sp>
        <p:nvSpPr>
          <p:cNvPr id="5" name="Footer Placeholder 4">
            <a:extLst>
              <a:ext uri="{FF2B5EF4-FFF2-40B4-BE49-F238E27FC236}">
                <a16:creationId xmlns:a16="http://schemas.microsoft.com/office/drawing/2014/main" id="{55576407-3A3C-4A5B-8905-50ECD0F62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D0076-CC40-4B34-9408-13135B4E4FEA}"/>
              </a:ext>
            </a:extLst>
          </p:cNvPr>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191699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ACED-2F0B-4FCA-96F4-AA8CBEBF5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858EE8-3318-4C33-B20F-EF52A63F78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00ACF6-BE1F-4A9F-84DE-CECAA2DC2B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81E7B1-DBFB-49CC-A061-739E9EC3A723}"/>
              </a:ext>
            </a:extLst>
          </p:cNvPr>
          <p:cNvSpPr>
            <a:spLocks noGrp="1"/>
          </p:cNvSpPr>
          <p:nvPr>
            <p:ph type="dt" sz="half" idx="10"/>
          </p:nvPr>
        </p:nvSpPr>
        <p:spPr/>
        <p:txBody>
          <a:bodyPr/>
          <a:lstStyle/>
          <a:p>
            <a:fld id="{04220E3C-EA76-48F8-B095-11FE5E720730}" type="datetimeFigureOut">
              <a:rPr lang="en-US" smtClean="0"/>
              <a:t>11/11/2017</a:t>
            </a:fld>
            <a:endParaRPr lang="en-US"/>
          </a:p>
        </p:txBody>
      </p:sp>
      <p:sp>
        <p:nvSpPr>
          <p:cNvPr id="6" name="Footer Placeholder 5">
            <a:extLst>
              <a:ext uri="{FF2B5EF4-FFF2-40B4-BE49-F238E27FC236}">
                <a16:creationId xmlns:a16="http://schemas.microsoft.com/office/drawing/2014/main" id="{F0B0EE7D-B46E-433B-8499-6E98A1F6D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3F8FB-0688-4BEC-B556-37C2113CDFC6}"/>
              </a:ext>
            </a:extLst>
          </p:cNvPr>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330111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9AFE-ADDD-440E-BD6C-84FA736DAE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CB4118-4EAE-4175-BF61-21211FB11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1E6751-9EC2-4352-8ECF-971AF6838E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2C4143-79EF-4465-ABFD-207C1059B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A824D1-DC4E-4CB4-BA22-882C4CFAB1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839209-1995-458E-82C9-AFCEC4165291}"/>
              </a:ext>
            </a:extLst>
          </p:cNvPr>
          <p:cNvSpPr>
            <a:spLocks noGrp="1"/>
          </p:cNvSpPr>
          <p:nvPr>
            <p:ph type="dt" sz="half" idx="10"/>
          </p:nvPr>
        </p:nvSpPr>
        <p:spPr/>
        <p:txBody>
          <a:bodyPr/>
          <a:lstStyle/>
          <a:p>
            <a:fld id="{04220E3C-EA76-48F8-B095-11FE5E720730}" type="datetimeFigureOut">
              <a:rPr lang="en-US" smtClean="0"/>
              <a:t>11/11/2017</a:t>
            </a:fld>
            <a:endParaRPr lang="en-US"/>
          </a:p>
        </p:txBody>
      </p:sp>
      <p:sp>
        <p:nvSpPr>
          <p:cNvPr id="8" name="Footer Placeholder 7">
            <a:extLst>
              <a:ext uri="{FF2B5EF4-FFF2-40B4-BE49-F238E27FC236}">
                <a16:creationId xmlns:a16="http://schemas.microsoft.com/office/drawing/2014/main" id="{27657299-05C5-47D8-B33C-AF4F5F818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AE9C30-A408-4175-83BE-792BFE7B92F4}"/>
              </a:ext>
            </a:extLst>
          </p:cNvPr>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378477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C6A2-954E-43D6-8134-D82FC740F0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66CB8F-7DC6-432F-BA9F-021727998497}"/>
              </a:ext>
            </a:extLst>
          </p:cNvPr>
          <p:cNvSpPr>
            <a:spLocks noGrp="1"/>
          </p:cNvSpPr>
          <p:nvPr>
            <p:ph type="dt" sz="half" idx="10"/>
          </p:nvPr>
        </p:nvSpPr>
        <p:spPr/>
        <p:txBody>
          <a:bodyPr/>
          <a:lstStyle/>
          <a:p>
            <a:fld id="{04220E3C-EA76-48F8-B095-11FE5E720730}" type="datetimeFigureOut">
              <a:rPr lang="en-US" smtClean="0"/>
              <a:t>11/11/2017</a:t>
            </a:fld>
            <a:endParaRPr lang="en-US"/>
          </a:p>
        </p:txBody>
      </p:sp>
      <p:sp>
        <p:nvSpPr>
          <p:cNvPr id="4" name="Footer Placeholder 3">
            <a:extLst>
              <a:ext uri="{FF2B5EF4-FFF2-40B4-BE49-F238E27FC236}">
                <a16:creationId xmlns:a16="http://schemas.microsoft.com/office/drawing/2014/main" id="{D3E776E5-EE76-4A50-80F5-A28A04D952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C810BA-A648-4CD9-A7CE-9C0AEC368E37}"/>
              </a:ext>
            </a:extLst>
          </p:cNvPr>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128151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BBC538-6D89-465D-95C6-E380E2BDEDE0}"/>
              </a:ext>
            </a:extLst>
          </p:cNvPr>
          <p:cNvSpPr>
            <a:spLocks noGrp="1"/>
          </p:cNvSpPr>
          <p:nvPr>
            <p:ph type="dt" sz="half" idx="10"/>
          </p:nvPr>
        </p:nvSpPr>
        <p:spPr/>
        <p:txBody>
          <a:bodyPr/>
          <a:lstStyle/>
          <a:p>
            <a:fld id="{04220E3C-EA76-48F8-B095-11FE5E720730}" type="datetimeFigureOut">
              <a:rPr lang="en-US" smtClean="0"/>
              <a:t>11/11/2017</a:t>
            </a:fld>
            <a:endParaRPr lang="en-US"/>
          </a:p>
        </p:txBody>
      </p:sp>
      <p:sp>
        <p:nvSpPr>
          <p:cNvPr id="3" name="Footer Placeholder 2">
            <a:extLst>
              <a:ext uri="{FF2B5EF4-FFF2-40B4-BE49-F238E27FC236}">
                <a16:creationId xmlns:a16="http://schemas.microsoft.com/office/drawing/2014/main" id="{FCE596C0-7B80-4F48-9204-E745ABB859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910CE8-A6C1-4E23-95E0-EC1148E57B49}"/>
              </a:ext>
            </a:extLst>
          </p:cNvPr>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230488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40ED-CE0A-4372-B14B-75142FE446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62DEB4-F918-4749-BD0D-830E75BF1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7E5F6B-1B41-4663-AAA3-902930F1B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FE3938-949D-43E9-865E-1A6BD2594AD7}"/>
              </a:ext>
            </a:extLst>
          </p:cNvPr>
          <p:cNvSpPr>
            <a:spLocks noGrp="1"/>
          </p:cNvSpPr>
          <p:nvPr>
            <p:ph type="dt" sz="half" idx="10"/>
          </p:nvPr>
        </p:nvSpPr>
        <p:spPr/>
        <p:txBody>
          <a:bodyPr/>
          <a:lstStyle/>
          <a:p>
            <a:fld id="{04220E3C-EA76-48F8-B095-11FE5E720730}" type="datetimeFigureOut">
              <a:rPr lang="en-US" smtClean="0"/>
              <a:t>11/11/2017</a:t>
            </a:fld>
            <a:endParaRPr lang="en-US"/>
          </a:p>
        </p:txBody>
      </p:sp>
      <p:sp>
        <p:nvSpPr>
          <p:cNvPr id="6" name="Footer Placeholder 5">
            <a:extLst>
              <a:ext uri="{FF2B5EF4-FFF2-40B4-BE49-F238E27FC236}">
                <a16:creationId xmlns:a16="http://schemas.microsoft.com/office/drawing/2014/main" id="{CD3A4580-148A-4196-AAB4-9428FC43C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081F2-FEA0-4E54-B33A-E79D20C9ACD0}"/>
              </a:ext>
            </a:extLst>
          </p:cNvPr>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340292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426F-160D-465B-A7DC-6256FB788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ACC19F-B4B0-407E-863D-7573C91EE8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E43DD1-0372-4100-8B0A-A846A5D9B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9573EE-B023-4DCD-9C06-B5E4D095408C}"/>
              </a:ext>
            </a:extLst>
          </p:cNvPr>
          <p:cNvSpPr>
            <a:spLocks noGrp="1"/>
          </p:cNvSpPr>
          <p:nvPr>
            <p:ph type="dt" sz="half" idx="10"/>
          </p:nvPr>
        </p:nvSpPr>
        <p:spPr/>
        <p:txBody>
          <a:bodyPr/>
          <a:lstStyle/>
          <a:p>
            <a:fld id="{04220E3C-EA76-48F8-B095-11FE5E720730}" type="datetimeFigureOut">
              <a:rPr lang="en-US" smtClean="0"/>
              <a:t>11/11/2017</a:t>
            </a:fld>
            <a:endParaRPr lang="en-US"/>
          </a:p>
        </p:txBody>
      </p:sp>
      <p:sp>
        <p:nvSpPr>
          <p:cNvPr id="6" name="Footer Placeholder 5">
            <a:extLst>
              <a:ext uri="{FF2B5EF4-FFF2-40B4-BE49-F238E27FC236}">
                <a16:creationId xmlns:a16="http://schemas.microsoft.com/office/drawing/2014/main" id="{E4AF8D88-2F4E-4B8D-BCD4-4949FF6B0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66D46B-985B-403B-9D54-46F335B95892}"/>
              </a:ext>
            </a:extLst>
          </p:cNvPr>
          <p:cNvSpPr>
            <a:spLocks noGrp="1"/>
          </p:cNvSpPr>
          <p:nvPr>
            <p:ph type="sldNum" sz="quarter" idx="12"/>
          </p:nvPr>
        </p:nvSpPr>
        <p:spPr/>
        <p:txBody>
          <a:bodyPr/>
          <a:lstStyle/>
          <a:p>
            <a:fld id="{26B46B30-440E-4F70-AD66-BF45921B2543}" type="slidenum">
              <a:rPr lang="en-US" smtClean="0"/>
              <a:t>‹#›</a:t>
            </a:fld>
            <a:endParaRPr lang="en-US"/>
          </a:p>
        </p:txBody>
      </p:sp>
    </p:spTree>
    <p:extLst>
      <p:ext uri="{BB962C8B-B14F-4D97-AF65-F5344CB8AC3E}">
        <p14:creationId xmlns:p14="http://schemas.microsoft.com/office/powerpoint/2010/main" val="399196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F7A07-CB8C-4C5F-8575-9F3BE86E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F44D0C-4C9B-4EDF-A257-A1E3BD046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6218B-1FD7-4382-A753-E92BF667A2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20E3C-EA76-48F8-B095-11FE5E720730}" type="datetimeFigureOut">
              <a:rPr lang="en-US" smtClean="0"/>
              <a:t>11/11/2017</a:t>
            </a:fld>
            <a:endParaRPr lang="en-US"/>
          </a:p>
        </p:txBody>
      </p:sp>
      <p:sp>
        <p:nvSpPr>
          <p:cNvPr id="5" name="Footer Placeholder 4">
            <a:extLst>
              <a:ext uri="{FF2B5EF4-FFF2-40B4-BE49-F238E27FC236}">
                <a16:creationId xmlns:a16="http://schemas.microsoft.com/office/drawing/2014/main" id="{B823920F-C5AD-4830-9D8A-381CC7ECC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37D570-08A3-480D-B303-7A2B5B64C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46B30-440E-4F70-AD66-BF45921B2543}" type="slidenum">
              <a:rPr lang="en-US" smtClean="0"/>
              <a:t>‹#›</a:t>
            </a:fld>
            <a:endParaRPr lang="en-US"/>
          </a:p>
        </p:txBody>
      </p:sp>
    </p:spTree>
    <p:extLst>
      <p:ext uri="{BB962C8B-B14F-4D97-AF65-F5344CB8AC3E}">
        <p14:creationId xmlns:p14="http://schemas.microsoft.com/office/powerpoint/2010/main" val="898326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220E3C-EA76-48F8-B095-11FE5E720730}" type="datetimeFigureOut">
              <a:rPr lang="en-US" smtClean="0"/>
              <a:t>11/11/2017</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B46B30-440E-4F70-AD66-BF45921B2543}" type="slidenum">
              <a:rPr lang="en-US" smtClean="0"/>
              <a:t>‹#›</a:t>
            </a:fld>
            <a:endParaRPr lang="en-US"/>
          </a:p>
        </p:txBody>
      </p:sp>
    </p:spTree>
    <p:extLst>
      <p:ext uri="{BB962C8B-B14F-4D97-AF65-F5344CB8AC3E}">
        <p14:creationId xmlns:p14="http://schemas.microsoft.com/office/powerpoint/2010/main" val="14521893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2ECD-1AA7-4F90-A820-2F562C7783A5}"/>
              </a:ext>
            </a:extLst>
          </p:cNvPr>
          <p:cNvSpPr>
            <a:spLocks noGrp="1"/>
          </p:cNvSpPr>
          <p:nvPr>
            <p:ph type="ctrTitle"/>
          </p:nvPr>
        </p:nvSpPr>
        <p:spPr/>
        <p:txBody>
          <a:bodyPr/>
          <a:lstStyle/>
          <a:p>
            <a:r>
              <a:rPr lang="en-US" dirty="0"/>
              <a:t>Case 3: Bacterial Pathogenesis </a:t>
            </a:r>
          </a:p>
        </p:txBody>
      </p:sp>
      <p:sp>
        <p:nvSpPr>
          <p:cNvPr id="3" name="Subtitle 2">
            <a:extLst>
              <a:ext uri="{FF2B5EF4-FFF2-40B4-BE49-F238E27FC236}">
                <a16:creationId xmlns:a16="http://schemas.microsoft.com/office/drawing/2014/main" id="{D4845D88-058E-4EB3-9C8B-8C9E6883D895}"/>
              </a:ext>
            </a:extLst>
          </p:cNvPr>
          <p:cNvSpPr>
            <a:spLocks noGrp="1"/>
          </p:cNvSpPr>
          <p:nvPr>
            <p:ph type="subTitle" idx="1"/>
          </p:nvPr>
        </p:nvSpPr>
        <p:spPr/>
        <p:txBody>
          <a:bodyPr>
            <a:normAutofit fontScale="40000" lnSpcReduction="20000"/>
          </a:bodyPr>
          <a:lstStyle/>
          <a:p>
            <a:r>
              <a:rPr lang="en-US" b="1" dirty="0"/>
              <a:t>A Red Rash</a:t>
            </a:r>
            <a:endParaRPr lang="en-US" dirty="0"/>
          </a:p>
          <a:p>
            <a:r>
              <a:rPr lang="en-US" dirty="0"/>
              <a:t>Robert is a 41-year-old man who came down with a high fever, headache, abdominal pain and muscle aches. He decides to tough it out at home but after 2 days, he also develops a red rash on his arms and legs. His wife drives him to the hospital where he is assessed by the emergency physician. The doctor asks about any insect bites and Robert tells him about getting tick bites during a camping trip one week prior to developing the first symptoms. Upon examining Robert he notes the macular rash on the arms and legs. Initial bloodwork shows that Robert has a low platelet count, low sodium levels and abnormal liver function tests.</a:t>
            </a:r>
          </a:p>
          <a:p>
            <a:r>
              <a:rPr lang="en-US" dirty="0"/>
              <a:t>The doctor orders a microbiological serology test and starts him on intravenous antibiotics. The acute serologic test for </a:t>
            </a:r>
            <a:r>
              <a:rPr lang="en-US" sz="6000" b="1" i="1" dirty="0"/>
              <a:t>Rickettsia rickettsii</a:t>
            </a:r>
            <a:r>
              <a:rPr lang="en-US" dirty="0"/>
              <a:t> shows a low level of IgM antibodies and Rick is diagnosed with Rocky Mountain Spotted Fever. The diagnosis is subsequently confirmed when convalescent serology shows a 16-fold rise in antibody titers to </a:t>
            </a:r>
            <a:r>
              <a:rPr lang="en-US" i="1" dirty="0"/>
              <a:t>R. rickettsia</a:t>
            </a:r>
            <a:r>
              <a:rPr lang="en-US" dirty="0"/>
              <a:t>.</a:t>
            </a:r>
          </a:p>
          <a:p>
            <a:endParaRPr lang="en-US" dirty="0"/>
          </a:p>
        </p:txBody>
      </p:sp>
    </p:spTree>
    <p:extLst>
      <p:ext uri="{BB962C8B-B14F-4D97-AF65-F5344CB8AC3E}">
        <p14:creationId xmlns:p14="http://schemas.microsoft.com/office/powerpoint/2010/main" val="359147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1B2AF202-99CD-4D7D-B75F-9C9E5FCB35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solidFill>
            <a:srgbClr val="53D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72">
            <a:extLst>
              <a:ext uri="{FF2B5EF4-FFF2-40B4-BE49-F238E27FC236}">
                <a16:creationId xmlns:a16="http://schemas.microsoft.com/office/drawing/2014/main" id="{E7D0293F-4714-4ED3-9B3D-2009BAD305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rgbClr val="456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EDAB602-A0DB-4325-8907-4F988F91100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a:solidFill>
              <a:srgbClr val="456E74"/>
            </a:solidFill>
          </a:ln>
        </p:spPr>
        <p:style>
          <a:lnRef idx="1">
            <a:schemeClr val="accent1"/>
          </a:lnRef>
          <a:fillRef idx="0">
            <a:schemeClr val="accent1"/>
          </a:fillRef>
          <a:effectRef idx="0">
            <a:schemeClr val="accent1"/>
          </a:effectRef>
          <a:fontRef idx="minor">
            <a:schemeClr val="tx1"/>
          </a:fontRef>
        </p:style>
      </p:cxnSp>
      <p:pic>
        <p:nvPicPr>
          <p:cNvPr id="6146" name="Picture 2" descr="Image result for filopodia formation">
            <a:extLst>
              <a:ext uri="{FF2B5EF4-FFF2-40B4-BE49-F238E27FC236}">
                <a16:creationId xmlns:a16="http://schemas.microsoft.com/office/drawing/2014/main" id="{928BE6E6-DCDC-4B83-98C4-CE6DFCDD1E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62" r="3" b="3"/>
          <a:stretch/>
        </p:blipFill>
        <p:spPr bwMode="auto">
          <a:xfrm>
            <a:off x="8776091" y="2503727"/>
            <a:ext cx="2931277" cy="3897073"/>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5">
            <a:extLst>
              <a:ext uri="{FF2B5EF4-FFF2-40B4-BE49-F238E27FC236}">
                <a16:creationId xmlns:a16="http://schemas.microsoft.com/office/drawing/2014/main" id="{3C016773-81DE-45D5-AD63-246739EA04EE}"/>
              </a:ext>
            </a:extLst>
          </p:cNvPr>
          <p:cNvPicPr>
            <a:picLocks noChangeAspect="1"/>
          </p:cNvPicPr>
          <p:nvPr/>
        </p:nvPicPr>
        <p:blipFill rotWithShape="1">
          <a:blip r:embed="rId3">
            <a:extLst>
              <a:ext uri="{28A0092B-C50C-407E-A947-70E740481C1C}">
                <a14:useLocalDpi xmlns:a14="http://schemas.microsoft.com/office/drawing/2010/main" val="0"/>
              </a:ext>
            </a:extLst>
          </a:blip>
          <a:srcRect l="26969" r="23416" b="-4"/>
          <a:stretch/>
        </p:blipFill>
        <p:spPr>
          <a:xfrm>
            <a:off x="6408277" y="481264"/>
            <a:ext cx="2231644" cy="2878804"/>
          </a:xfrm>
          <a:prstGeom prst="rect">
            <a:avLst/>
          </a:prstGeom>
        </p:spPr>
      </p:pic>
      <p:sp>
        <p:nvSpPr>
          <p:cNvPr id="2" name="Title 1">
            <a:extLst>
              <a:ext uri="{FF2B5EF4-FFF2-40B4-BE49-F238E27FC236}">
                <a16:creationId xmlns:a16="http://schemas.microsoft.com/office/drawing/2014/main" id="{9EC02287-EA95-4DAB-9D19-251486A79B95}"/>
              </a:ext>
            </a:extLst>
          </p:cNvPr>
          <p:cNvSpPr>
            <a:spLocks noGrp="1"/>
          </p:cNvSpPr>
          <p:nvPr>
            <p:ph type="title"/>
          </p:nvPr>
        </p:nvSpPr>
        <p:spPr>
          <a:xfrm>
            <a:off x="838200" y="365125"/>
            <a:ext cx="4981734" cy="1212315"/>
          </a:xfrm>
        </p:spPr>
        <p:txBody>
          <a:bodyPr anchor="b">
            <a:normAutofit/>
          </a:bodyPr>
          <a:lstStyle/>
          <a:p>
            <a:r>
              <a:rPr lang="en-US" sz="2800" dirty="0"/>
              <a:t>Bacterial Pathogenesis: Multiplication &amp; Spread (Cont’d) </a:t>
            </a:r>
          </a:p>
        </p:txBody>
      </p:sp>
      <p:sp>
        <p:nvSpPr>
          <p:cNvPr id="13" name="Content Placeholder 10"/>
          <p:cNvSpPr>
            <a:spLocks noGrp="1"/>
          </p:cNvSpPr>
          <p:nvPr>
            <p:ph idx="1"/>
          </p:nvPr>
        </p:nvSpPr>
        <p:spPr>
          <a:xfrm>
            <a:off x="838200" y="1825624"/>
            <a:ext cx="4981734" cy="4708277"/>
          </a:xfrm>
        </p:spPr>
        <p:txBody>
          <a:bodyPr>
            <a:normAutofit/>
          </a:bodyPr>
          <a:lstStyle/>
          <a:p>
            <a:pPr>
              <a:buClr>
                <a:srgbClr val="456E74"/>
              </a:buClr>
            </a:pPr>
            <a:r>
              <a:rPr lang="en-US" sz="2000" dirty="0"/>
              <a:t>Infection of neighboring cells requires activation of bacterial Rick A protein by host Arp 2/3 </a:t>
            </a:r>
          </a:p>
          <a:p>
            <a:pPr>
              <a:buClr>
                <a:srgbClr val="456E74"/>
              </a:buClr>
            </a:pPr>
            <a:endParaRPr lang="en-US" sz="2000" dirty="0"/>
          </a:p>
          <a:p>
            <a:pPr>
              <a:buClr>
                <a:srgbClr val="456E74"/>
              </a:buClr>
            </a:pPr>
            <a:r>
              <a:rPr lang="en-US" sz="2000" dirty="0"/>
              <a:t>Rick A directs actin nucleation at one end of bacterium to form little tails </a:t>
            </a:r>
          </a:p>
          <a:p>
            <a:pPr>
              <a:buClr>
                <a:srgbClr val="456E74"/>
              </a:buClr>
            </a:pPr>
            <a:endParaRPr lang="en-US" sz="2000" dirty="0"/>
          </a:p>
          <a:p>
            <a:pPr>
              <a:buClr>
                <a:srgbClr val="456E74"/>
              </a:buClr>
            </a:pPr>
            <a:r>
              <a:rPr lang="en-US" sz="2000" dirty="0"/>
              <a:t>Tails mediate movement around cytosol, once the bacterium gains sufficient velocity </a:t>
            </a:r>
            <a:r>
              <a:rPr lang="en-US" sz="2000" dirty="0">
                <a:sym typeface="Wingdings" panose="05000000000000000000" pitchFamily="2" charset="2"/>
              </a:rPr>
              <a:t> formation of filopodia </a:t>
            </a:r>
          </a:p>
          <a:p>
            <a:pPr>
              <a:buClr>
                <a:srgbClr val="456E74"/>
              </a:buClr>
            </a:pPr>
            <a:endParaRPr lang="en-US" sz="2000" dirty="0">
              <a:sym typeface="Wingdings" panose="05000000000000000000" pitchFamily="2" charset="2"/>
            </a:endParaRPr>
          </a:p>
          <a:p>
            <a:pPr>
              <a:buClr>
                <a:srgbClr val="456E74"/>
              </a:buClr>
            </a:pPr>
            <a:r>
              <a:rPr lang="en-US" sz="2000" dirty="0">
                <a:sym typeface="Wingdings" panose="05000000000000000000" pitchFamily="2" charset="2"/>
              </a:rPr>
              <a:t>Filopodia pierce into the adjacent cell  infection of neighboring cell </a:t>
            </a:r>
            <a:endParaRPr lang="en-US" sz="2000" dirty="0"/>
          </a:p>
          <a:p>
            <a:pPr>
              <a:buClr>
                <a:srgbClr val="456E74"/>
              </a:buClr>
            </a:pPr>
            <a:endParaRPr lang="en-US" sz="1900" dirty="0"/>
          </a:p>
        </p:txBody>
      </p:sp>
      <p:sp>
        <p:nvSpPr>
          <p:cNvPr id="3" name="Oval 2">
            <a:extLst>
              <a:ext uri="{FF2B5EF4-FFF2-40B4-BE49-F238E27FC236}">
                <a16:creationId xmlns:a16="http://schemas.microsoft.com/office/drawing/2014/main" id="{DED6AA30-6C39-4689-8EFA-F4CC1AAEB761}"/>
              </a:ext>
            </a:extLst>
          </p:cNvPr>
          <p:cNvSpPr/>
          <p:nvPr/>
        </p:nvSpPr>
        <p:spPr>
          <a:xfrm>
            <a:off x="6873139" y="2664477"/>
            <a:ext cx="436005" cy="248281"/>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A103E1-C95D-40CA-AC34-DA138E15EC6C}"/>
              </a:ext>
            </a:extLst>
          </p:cNvPr>
          <p:cNvSpPr/>
          <p:nvPr/>
        </p:nvSpPr>
        <p:spPr>
          <a:xfrm>
            <a:off x="7287072" y="2802340"/>
            <a:ext cx="436005" cy="248281"/>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131BFC4-B447-41A6-9AEC-69AB889CCCB8}"/>
              </a:ext>
            </a:extLst>
          </p:cNvPr>
          <p:cNvSpPr/>
          <p:nvPr/>
        </p:nvSpPr>
        <p:spPr>
          <a:xfrm>
            <a:off x="7982328" y="903298"/>
            <a:ext cx="713555" cy="622721"/>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909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2DF3-462C-46BC-8E06-C85ACF5C038C}"/>
              </a:ext>
            </a:extLst>
          </p:cNvPr>
          <p:cNvSpPr>
            <a:spLocks noGrp="1"/>
          </p:cNvSpPr>
          <p:nvPr>
            <p:ph type="title"/>
          </p:nvPr>
        </p:nvSpPr>
        <p:spPr>
          <a:xfrm>
            <a:off x="838200" y="365126"/>
            <a:ext cx="10515600" cy="400110"/>
          </a:xfrm>
        </p:spPr>
        <p:txBody>
          <a:bodyPr>
            <a:noAutofit/>
          </a:bodyPr>
          <a:lstStyle/>
          <a:p>
            <a:r>
              <a:rPr lang="en-US" sz="3600" dirty="0"/>
              <a:t>Maintaining Host Cell Integrity: “Endothelial Activation” </a:t>
            </a:r>
          </a:p>
        </p:txBody>
      </p:sp>
      <p:sp>
        <p:nvSpPr>
          <p:cNvPr id="4" name="TextBox 3">
            <a:extLst>
              <a:ext uri="{FF2B5EF4-FFF2-40B4-BE49-F238E27FC236}">
                <a16:creationId xmlns:a16="http://schemas.microsoft.com/office/drawing/2014/main" id="{0743714A-5F99-45BB-95A5-9EFB264ACA0B}"/>
              </a:ext>
            </a:extLst>
          </p:cNvPr>
          <p:cNvSpPr txBox="1"/>
          <p:nvPr/>
        </p:nvSpPr>
        <p:spPr>
          <a:xfrm>
            <a:off x="4762982" y="1084829"/>
            <a:ext cx="2159451" cy="400110"/>
          </a:xfrm>
          <a:prstGeom prst="rect">
            <a:avLst/>
          </a:prstGeom>
          <a:noFill/>
        </p:spPr>
        <p:txBody>
          <a:bodyPr wrap="square" rtlCol="0">
            <a:spAutoFit/>
          </a:bodyPr>
          <a:lstStyle/>
          <a:p>
            <a:r>
              <a:rPr lang="en-US" sz="2000" i="1" dirty="0"/>
              <a:t>R. rickettsii </a:t>
            </a:r>
          </a:p>
        </p:txBody>
      </p:sp>
      <p:sp>
        <p:nvSpPr>
          <p:cNvPr id="7" name="Rectangle 6">
            <a:extLst>
              <a:ext uri="{FF2B5EF4-FFF2-40B4-BE49-F238E27FC236}">
                <a16:creationId xmlns:a16="http://schemas.microsoft.com/office/drawing/2014/main" id="{2C461C5B-29AA-4C66-AE84-7F7AE8EB05E7}"/>
              </a:ext>
            </a:extLst>
          </p:cNvPr>
          <p:cNvSpPr/>
          <p:nvPr/>
        </p:nvSpPr>
        <p:spPr>
          <a:xfrm>
            <a:off x="7373281" y="2526220"/>
            <a:ext cx="2984150" cy="369332"/>
          </a:xfrm>
          <a:prstGeom prst="rect">
            <a:avLst/>
          </a:prstGeom>
        </p:spPr>
        <p:txBody>
          <a:bodyPr wrap="none">
            <a:spAutoFit/>
          </a:bodyPr>
          <a:lstStyle/>
          <a:p>
            <a:r>
              <a:rPr lang="en-US" dirty="0"/>
              <a:t>MAP-Kinase (MAPK) pathway </a:t>
            </a:r>
          </a:p>
        </p:txBody>
      </p:sp>
      <p:sp>
        <p:nvSpPr>
          <p:cNvPr id="8" name="Rectangle 7">
            <a:extLst>
              <a:ext uri="{FF2B5EF4-FFF2-40B4-BE49-F238E27FC236}">
                <a16:creationId xmlns:a16="http://schemas.microsoft.com/office/drawing/2014/main" id="{11444BA2-5628-4210-B23C-A9DB2E83802B}"/>
              </a:ext>
            </a:extLst>
          </p:cNvPr>
          <p:cNvSpPr/>
          <p:nvPr/>
        </p:nvSpPr>
        <p:spPr>
          <a:xfrm>
            <a:off x="1224232" y="2218209"/>
            <a:ext cx="2032653" cy="1200329"/>
          </a:xfrm>
          <a:prstGeom prst="rect">
            <a:avLst/>
          </a:prstGeom>
        </p:spPr>
        <p:txBody>
          <a:bodyPr wrap="square">
            <a:spAutoFit/>
          </a:bodyPr>
          <a:lstStyle/>
          <a:p>
            <a:r>
              <a:rPr lang="en-US" dirty="0"/>
              <a:t>Increase NF</a:t>
            </a:r>
            <a:r>
              <a:rPr lang="el-GR" dirty="0"/>
              <a:t>-κ</a:t>
            </a:r>
            <a:r>
              <a:rPr lang="en-US" dirty="0"/>
              <a:t>B gene expression in infected endothelial cells    </a:t>
            </a:r>
          </a:p>
        </p:txBody>
      </p:sp>
      <p:sp>
        <p:nvSpPr>
          <p:cNvPr id="11" name="Rectangle 10">
            <a:extLst>
              <a:ext uri="{FF2B5EF4-FFF2-40B4-BE49-F238E27FC236}">
                <a16:creationId xmlns:a16="http://schemas.microsoft.com/office/drawing/2014/main" id="{2388BEB0-7441-4A9A-A5EA-F13B84C3724B}"/>
              </a:ext>
            </a:extLst>
          </p:cNvPr>
          <p:cNvSpPr/>
          <p:nvPr/>
        </p:nvSpPr>
        <p:spPr>
          <a:xfrm>
            <a:off x="4407773" y="2386901"/>
            <a:ext cx="2295124" cy="923330"/>
          </a:xfrm>
          <a:prstGeom prst="rect">
            <a:avLst/>
          </a:prstGeom>
        </p:spPr>
        <p:txBody>
          <a:bodyPr wrap="square">
            <a:spAutoFit/>
          </a:bodyPr>
          <a:lstStyle/>
          <a:p>
            <a:r>
              <a:rPr lang="en-US" dirty="0"/>
              <a:t>Directly interact with inactive form of NF</a:t>
            </a:r>
            <a:r>
              <a:rPr lang="el-GR" dirty="0"/>
              <a:t>-κ</a:t>
            </a:r>
            <a:r>
              <a:rPr lang="en-US" dirty="0"/>
              <a:t>B in host cytoplasm </a:t>
            </a:r>
          </a:p>
        </p:txBody>
      </p:sp>
      <p:sp>
        <p:nvSpPr>
          <p:cNvPr id="12" name="Rectangle 11">
            <a:extLst>
              <a:ext uri="{FF2B5EF4-FFF2-40B4-BE49-F238E27FC236}">
                <a16:creationId xmlns:a16="http://schemas.microsoft.com/office/drawing/2014/main" id="{4C77BF03-9192-4A83-85EB-E8CAFA1E57D6}"/>
              </a:ext>
            </a:extLst>
          </p:cNvPr>
          <p:cNvSpPr/>
          <p:nvPr/>
        </p:nvSpPr>
        <p:spPr>
          <a:xfrm>
            <a:off x="782148" y="4553513"/>
            <a:ext cx="2916820" cy="1477328"/>
          </a:xfrm>
          <a:prstGeom prst="rect">
            <a:avLst/>
          </a:prstGeom>
        </p:spPr>
        <p:txBody>
          <a:bodyPr wrap="square">
            <a:spAutoFit/>
          </a:bodyPr>
          <a:lstStyle/>
          <a:p>
            <a:r>
              <a:rPr lang="en-US" dirty="0"/>
              <a:t>Alter expression of B-cell  lymphoma-2 (Bcl-2) family of proteins; includes anti-apoptotic and pro-apoptotic mitochondrial proteins </a:t>
            </a:r>
          </a:p>
        </p:txBody>
      </p:sp>
      <p:sp>
        <p:nvSpPr>
          <p:cNvPr id="13" name="Rectangle 12">
            <a:extLst>
              <a:ext uri="{FF2B5EF4-FFF2-40B4-BE49-F238E27FC236}">
                <a16:creationId xmlns:a16="http://schemas.microsoft.com/office/drawing/2014/main" id="{CEC69BC8-DE5E-4CAC-8BE6-9B4330F55D7B}"/>
              </a:ext>
            </a:extLst>
          </p:cNvPr>
          <p:cNvSpPr/>
          <p:nvPr/>
        </p:nvSpPr>
        <p:spPr>
          <a:xfrm>
            <a:off x="7271864" y="6134235"/>
            <a:ext cx="3026436" cy="369332"/>
          </a:xfrm>
          <a:prstGeom prst="rect">
            <a:avLst/>
          </a:prstGeom>
        </p:spPr>
        <p:txBody>
          <a:bodyPr wrap="square">
            <a:spAutoFit/>
          </a:bodyPr>
          <a:lstStyle/>
          <a:p>
            <a:r>
              <a:rPr lang="en-US" dirty="0"/>
              <a:t>Net anti-apoptotic effect</a:t>
            </a:r>
          </a:p>
        </p:txBody>
      </p:sp>
      <p:sp>
        <p:nvSpPr>
          <p:cNvPr id="14" name="Rectangle 13">
            <a:extLst>
              <a:ext uri="{FF2B5EF4-FFF2-40B4-BE49-F238E27FC236}">
                <a16:creationId xmlns:a16="http://schemas.microsoft.com/office/drawing/2014/main" id="{D850AFA6-2190-4F04-9A3B-DC965D11486B}"/>
              </a:ext>
            </a:extLst>
          </p:cNvPr>
          <p:cNvSpPr/>
          <p:nvPr/>
        </p:nvSpPr>
        <p:spPr>
          <a:xfrm>
            <a:off x="4407773" y="4572843"/>
            <a:ext cx="2159451" cy="1200328"/>
          </a:xfrm>
          <a:prstGeom prst="rect">
            <a:avLst/>
          </a:prstGeom>
        </p:spPr>
        <p:txBody>
          <a:bodyPr wrap="square">
            <a:spAutoFit/>
          </a:bodyPr>
          <a:lstStyle/>
          <a:p>
            <a:r>
              <a:rPr lang="en-US" dirty="0"/>
              <a:t>Inhibition of caspase-8/9 mediated apoptotic pathways  </a:t>
            </a:r>
          </a:p>
        </p:txBody>
      </p:sp>
      <p:cxnSp>
        <p:nvCxnSpPr>
          <p:cNvPr id="17" name="Straight Arrow Connector 16">
            <a:extLst>
              <a:ext uri="{FF2B5EF4-FFF2-40B4-BE49-F238E27FC236}">
                <a16:creationId xmlns:a16="http://schemas.microsoft.com/office/drawing/2014/main" id="{C60AACA4-9D74-41A5-B795-E2D2773DD820}"/>
              </a:ext>
            </a:extLst>
          </p:cNvPr>
          <p:cNvCxnSpPr>
            <a:cxnSpLocks/>
          </p:cNvCxnSpPr>
          <p:nvPr/>
        </p:nvCxnSpPr>
        <p:spPr>
          <a:xfrm flipH="1">
            <a:off x="2853159" y="1469081"/>
            <a:ext cx="1770927" cy="5102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B147EB5-F092-40DC-9240-BD4BD0356F22}"/>
              </a:ext>
            </a:extLst>
          </p:cNvPr>
          <p:cNvCxnSpPr>
            <a:cxnSpLocks/>
          </p:cNvCxnSpPr>
          <p:nvPr/>
        </p:nvCxnSpPr>
        <p:spPr>
          <a:xfrm>
            <a:off x="5385191" y="1557672"/>
            <a:ext cx="0" cy="6605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6EF607C-D787-495A-A2A0-83D5FDA6FBDF}"/>
              </a:ext>
            </a:extLst>
          </p:cNvPr>
          <p:cNvCxnSpPr>
            <a:cxnSpLocks/>
          </p:cNvCxnSpPr>
          <p:nvPr/>
        </p:nvCxnSpPr>
        <p:spPr>
          <a:xfrm>
            <a:off x="6146297" y="1439054"/>
            <a:ext cx="1421619" cy="7791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1F8E220-6557-4987-95EC-DF7BA3D839C1}"/>
              </a:ext>
            </a:extLst>
          </p:cNvPr>
          <p:cNvCxnSpPr>
            <a:cxnSpLocks/>
            <a:stCxn id="8" idx="2"/>
          </p:cNvCxnSpPr>
          <p:nvPr/>
        </p:nvCxnSpPr>
        <p:spPr>
          <a:xfrm flipH="1">
            <a:off x="2240558" y="3418538"/>
            <a:ext cx="1" cy="3332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AF35BAB-63E6-4E82-BAF8-04534AD28AA9}"/>
              </a:ext>
            </a:extLst>
          </p:cNvPr>
          <p:cNvCxnSpPr>
            <a:cxnSpLocks/>
          </p:cNvCxnSpPr>
          <p:nvPr/>
        </p:nvCxnSpPr>
        <p:spPr>
          <a:xfrm flipH="1">
            <a:off x="5555335" y="3369918"/>
            <a:ext cx="2" cy="3997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F8ED65-9F81-4106-8D1B-FEF2F5D7944D}"/>
              </a:ext>
            </a:extLst>
          </p:cNvPr>
          <p:cNvCxnSpPr>
            <a:cxnSpLocks/>
          </p:cNvCxnSpPr>
          <p:nvPr/>
        </p:nvCxnSpPr>
        <p:spPr>
          <a:xfrm flipH="1" flipV="1">
            <a:off x="2240558" y="3751810"/>
            <a:ext cx="3314777" cy="179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056C138-AB04-49AA-A8ED-C4E5C180CA45}"/>
              </a:ext>
            </a:extLst>
          </p:cNvPr>
          <p:cNvCxnSpPr>
            <a:cxnSpLocks/>
          </p:cNvCxnSpPr>
          <p:nvPr/>
        </p:nvCxnSpPr>
        <p:spPr>
          <a:xfrm flipH="1">
            <a:off x="2853159" y="3769710"/>
            <a:ext cx="845809" cy="5592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36991D5-3BAE-4881-B0D2-31A345CCAD24}"/>
              </a:ext>
            </a:extLst>
          </p:cNvPr>
          <p:cNvCxnSpPr>
            <a:cxnSpLocks/>
          </p:cNvCxnSpPr>
          <p:nvPr/>
        </p:nvCxnSpPr>
        <p:spPr>
          <a:xfrm>
            <a:off x="3698968" y="3760760"/>
            <a:ext cx="925118" cy="6491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ED0FACA-900E-4D69-809A-47930A86C82A}"/>
              </a:ext>
            </a:extLst>
          </p:cNvPr>
          <p:cNvCxnSpPr>
            <a:cxnSpLocks/>
          </p:cNvCxnSpPr>
          <p:nvPr/>
        </p:nvCxnSpPr>
        <p:spPr>
          <a:xfrm>
            <a:off x="2218265" y="6030841"/>
            <a:ext cx="0" cy="248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BA66796-1840-4CA0-A653-F31C8D366E3F}"/>
              </a:ext>
            </a:extLst>
          </p:cNvPr>
          <p:cNvCxnSpPr>
            <a:cxnSpLocks/>
          </p:cNvCxnSpPr>
          <p:nvPr/>
        </p:nvCxnSpPr>
        <p:spPr>
          <a:xfrm flipV="1">
            <a:off x="2215440" y="6255422"/>
            <a:ext cx="4706993" cy="70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CBCB288-3996-4943-8862-1E698F13B6D6}"/>
              </a:ext>
            </a:extLst>
          </p:cNvPr>
          <p:cNvCxnSpPr>
            <a:cxnSpLocks/>
          </p:cNvCxnSpPr>
          <p:nvPr/>
        </p:nvCxnSpPr>
        <p:spPr>
          <a:xfrm>
            <a:off x="6567224" y="5010560"/>
            <a:ext cx="938958" cy="8706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0598D8B-B7B4-49A7-9BBC-FD8A23686A71}"/>
              </a:ext>
            </a:extLst>
          </p:cNvPr>
          <p:cNvCxnSpPr>
            <a:cxnSpLocks/>
          </p:cNvCxnSpPr>
          <p:nvPr/>
        </p:nvCxnSpPr>
        <p:spPr>
          <a:xfrm>
            <a:off x="8588312" y="3049664"/>
            <a:ext cx="86913" cy="28765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2F5473D3-AFBF-47C9-B204-3A25E3AFFF62}"/>
              </a:ext>
            </a:extLst>
          </p:cNvPr>
          <p:cNvSpPr/>
          <p:nvPr/>
        </p:nvSpPr>
        <p:spPr>
          <a:xfrm>
            <a:off x="7069001" y="6030841"/>
            <a:ext cx="2848065" cy="594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053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map&#10;&#10;Description generated with high confidence">
            <a:extLst>
              <a:ext uri="{FF2B5EF4-FFF2-40B4-BE49-F238E27FC236}">
                <a16:creationId xmlns:a16="http://schemas.microsoft.com/office/drawing/2014/main" id="{DF3BDFC8-AAA5-4FB0-8570-6ECFC1C1B813}"/>
              </a:ext>
            </a:extLst>
          </p:cNvPr>
          <p:cNvPicPr/>
          <p:nvPr/>
        </p:nvPicPr>
        <p:blipFill rotWithShape="1">
          <a:blip r:embed="rId2" cstate="print">
            <a:extLst>
              <a:ext uri="{28A0092B-C50C-407E-A947-70E740481C1C}">
                <a14:useLocalDpi xmlns:a14="http://schemas.microsoft.com/office/drawing/2010/main" val="0"/>
              </a:ext>
            </a:extLst>
          </a:blip>
          <a:srcRect l="12488" r="16548"/>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3363CA-FF90-4FB0-A35B-BC2258B8A723}"/>
              </a:ext>
            </a:extLst>
          </p:cNvPr>
          <p:cNvSpPr>
            <a:spLocks noGrp="1"/>
          </p:cNvSpPr>
          <p:nvPr>
            <p:ph type="title"/>
          </p:nvPr>
        </p:nvSpPr>
        <p:spPr>
          <a:xfrm>
            <a:off x="4965430" y="629268"/>
            <a:ext cx="6586491" cy="1286160"/>
          </a:xfrm>
        </p:spPr>
        <p:txBody>
          <a:bodyPr anchor="b">
            <a:normAutofit/>
          </a:bodyPr>
          <a:lstStyle/>
          <a:p>
            <a:r>
              <a:rPr lang="en-US" sz="4100" dirty="0"/>
              <a:t>Bacterial Pathogenesis: Host Damage </a:t>
            </a:r>
          </a:p>
        </p:txBody>
      </p:sp>
      <p:sp>
        <p:nvSpPr>
          <p:cNvPr id="3" name="Content Placeholder 2">
            <a:extLst>
              <a:ext uri="{FF2B5EF4-FFF2-40B4-BE49-F238E27FC236}">
                <a16:creationId xmlns:a16="http://schemas.microsoft.com/office/drawing/2014/main" id="{4B177346-B93C-495B-9D04-D7C6B34FB29D}"/>
              </a:ext>
            </a:extLst>
          </p:cNvPr>
          <p:cNvSpPr>
            <a:spLocks noGrp="1"/>
          </p:cNvSpPr>
          <p:nvPr>
            <p:ph idx="1"/>
          </p:nvPr>
        </p:nvSpPr>
        <p:spPr>
          <a:xfrm>
            <a:off x="4965431" y="2438400"/>
            <a:ext cx="6586489" cy="3785419"/>
          </a:xfrm>
        </p:spPr>
        <p:txBody>
          <a:bodyPr>
            <a:normAutofit/>
          </a:bodyPr>
          <a:lstStyle/>
          <a:p>
            <a:r>
              <a:rPr lang="en-US" sz="2000" i="1" dirty="0"/>
              <a:t>R. rickettsii </a:t>
            </a:r>
            <a:r>
              <a:rPr lang="en-US" sz="2000" dirty="0"/>
              <a:t>damages vascular endothelial cells </a:t>
            </a:r>
          </a:p>
          <a:p>
            <a:pPr marL="0" indent="0">
              <a:buNone/>
            </a:pPr>
            <a:endParaRPr lang="en-US" sz="2000" dirty="0"/>
          </a:p>
          <a:p>
            <a:r>
              <a:rPr lang="en-US" sz="2000" dirty="0"/>
              <a:t>This can lead to multisystem vasculitis, necrotic lesions, and infiltration by perivascular mononuclear cells </a:t>
            </a:r>
          </a:p>
          <a:p>
            <a:pPr marL="0" indent="0">
              <a:buNone/>
            </a:pPr>
            <a:endParaRPr lang="en-US" sz="2000" dirty="0"/>
          </a:p>
          <a:p>
            <a:r>
              <a:rPr lang="en-US" sz="2000" dirty="0"/>
              <a:t>Basically there is going to be a lot of blood/fluid leakage into the adjacent tissues </a:t>
            </a:r>
          </a:p>
          <a:p>
            <a:endParaRPr lang="en-US" sz="2000" dirty="0"/>
          </a:p>
          <a:p>
            <a:endParaRPr lang="en-US" sz="2000" i="1" dirty="0"/>
          </a:p>
        </p:txBody>
      </p:sp>
    </p:spTree>
    <p:extLst>
      <p:ext uri="{BB962C8B-B14F-4D97-AF65-F5344CB8AC3E}">
        <p14:creationId xmlns:p14="http://schemas.microsoft.com/office/powerpoint/2010/main" val="332711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B5C2-7A05-476A-806A-7F1A20239C10}"/>
              </a:ext>
            </a:extLst>
          </p:cNvPr>
          <p:cNvSpPr>
            <a:spLocks noGrp="1"/>
          </p:cNvSpPr>
          <p:nvPr>
            <p:ph type="title"/>
          </p:nvPr>
        </p:nvSpPr>
        <p:spPr/>
        <p:txBody>
          <a:bodyPr/>
          <a:lstStyle/>
          <a:p>
            <a:r>
              <a:rPr lang="en-US" dirty="0"/>
              <a:t>Bacterial Pathogenesis: Host Damage (Cont’d) </a:t>
            </a:r>
          </a:p>
        </p:txBody>
      </p:sp>
      <p:sp>
        <p:nvSpPr>
          <p:cNvPr id="3" name="Content Placeholder 2">
            <a:extLst>
              <a:ext uri="{FF2B5EF4-FFF2-40B4-BE49-F238E27FC236}">
                <a16:creationId xmlns:a16="http://schemas.microsoft.com/office/drawing/2014/main" id="{BC5AA586-6AD4-474D-A3FC-A5CB202C9B6A}"/>
              </a:ext>
            </a:extLst>
          </p:cNvPr>
          <p:cNvSpPr>
            <a:spLocks noGrp="1"/>
          </p:cNvSpPr>
          <p:nvPr>
            <p:ph idx="1"/>
          </p:nvPr>
        </p:nvSpPr>
        <p:spPr/>
        <p:txBody>
          <a:bodyPr>
            <a:normAutofit fontScale="92500" lnSpcReduction="20000"/>
          </a:bodyPr>
          <a:lstStyle/>
          <a:p>
            <a:r>
              <a:rPr lang="en-US" dirty="0"/>
              <a:t>The consequences of this includes the dermal rash as well as… </a:t>
            </a:r>
          </a:p>
          <a:p>
            <a:pPr marL="0" indent="0">
              <a:buNone/>
            </a:pPr>
            <a:endParaRPr lang="en-US" dirty="0"/>
          </a:p>
          <a:p>
            <a:r>
              <a:rPr lang="en-US" dirty="0"/>
              <a:t>Hypovolemia, reduced tissue perfusion </a:t>
            </a:r>
          </a:p>
          <a:p>
            <a:pPr marL="0" indent="0">
              <a:buNone/>
            </a:pPr>
            <a:endParaRPr lang="en-US" dirty="0"/>
          </a:p>
          <a:p>
            <a:r>
              <a:rPr lang="en-US" dirty="0"/>
              <a:t>Coupled with decreased number of circulating platelets (via vascular leakage)…</a:t>
            </a:r>
          </a:p>
          <a:p>
            <a:pPr marL="0" indent="0">
              <a:buNone/>
            </a:pPr>
            <a:endParaRPr lang="en-US" dirty="0"/>
          </a:p>
          <a:p>
            <a:r>
              <a:rPr lang="en-US" dirty="0"/>
              <a:t>There can be severe organ damage (due to decreased amounts of blood flowing to organs)  </a:t>
            </a:r>
          </a:p>
          <a:p>
            <a:endParaRPr lang="en-US" dirty="0"/>
          </a:p>
          <a:p>
            <a:r>
              <a:rPr lang="en-US" dirty="0"/>
              <a:t>But how do we get here? (See summary of events on the next slide) </a:t>
            </a:r>
          </a:p>
          <a:p>
            <a:endParaRPr lang="en-US" dirty="0"/>
          </a:p>
        </p:txBody>
      </p:sp>
    </p:spTree>
    <p:extLst>
      <p:ext uri="{BB962C8B-B14F-4D97-AF65-F5344CB8AC3E}">
        <p14:creationId xmlns:p14="http://schemas.microsoft.com/office/powerpoint/2010/main" val="9907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D55457-1405-423A-8E81-75CC138A4792}"/>
              </a:ext>
            </a:extLst>
          </p:cNvPr>
          <p:cNvSpPr txBox="1"/>
          <p:nvPr/>
        </p:nvSpPr>
        <p:spPr>
          <a:xfrm>
            <a:off x="4415740" y="210591"/>
            <a:ext cx="1516285" cy="400110"/>
          </a:xfrm>
          <a:prstGeom prst="rect">
            <a:avLst/>
          </a:prstGeom>
          <a:noFill/>
          <a:ln>
            <a:solidFill>
              <a:schemeClr val="bg1"/>
            </a:solidFill>
          </a:ln>
        </p:spPr>
        <p:txBody>
          <a:bodyPr wrap="square" rtlCol="0">
            <a:spAutoFit/>
          </a:bodyPr>
          <a:lstStyle/>
          <a:p>
            <a:r>
              <a:rPr lang="en-US" sz="2000" i="1" dirty="0"/>
              <a:t>R. rickettsii </a:t>
            </a:r>
          </a:p>
        </p:txBody>
      </p:sp>
      <p:sp>
        <p:nvSpPr>
          <p:cNvPr id="8" name="Rectangle 7">
            <a:extLst>
              <a:ext uri="{FF2B5EF4-FFF2-40B4-BE49-F238E27FC236}">
                <a16:creationId xmlns:a16="http://schemas.microsoft.com/office/drawing/2014/main" id="{4029EE15-6EC6-4F15-85CF-078313AFE02E}"/>
              </a:ext>
            </a:extLst>
          </p:cNvPr>
          <p:cNvSpPr/>
          <p:nvPr/>
        </p:nvSpPr>
        <p:spPr>
          <a:xfrm>
            <a:off x="477252" y="1281896"/>
            <a:ext cx="2091022" cy="400110"/>
          </a:xfrm>
          <a:prstGeom prst="rect">
            <a:avLst/>
          </a:prstGeom>
          <a:ln>
            <a:solidFill>
              <a:schemeClr val="tx1"/>
            </a:solidFill>
          </a:ln>
        </p:spPr>
        <p:txBody>
          <a:bodyPr wrap="none">
            <a:spAutoFit/>
          </a:bodyPr>
          <a:lstStyle/>
          <a:p>
            <a:r>
              <a:rPr lang="en-US" sz="2000" b="1" dirty="0">
                <a:solidFill>
                  <a:srgbClr val="00B050"/>
                </a:solidFill>
              </a:rPr>
              <a:t>↑</a:t>
            </a:r>
            <a:r>
              <a:rPr lang="en-US" sz="2000" dirty="0"/>
              <a:t> NF</a:t>
            </a:r>
            <a:r>
              <a:rPr lang="el-GR" sz="2000" dirty="0"/>
              <a:t>-κ</a:t>
            </a:r>
            <a:r>
              <a:rPr lang="en-US" sz="2000" dirty="0"/>
              <a:t>B Pathway </a:t>
            </a:r>
          </a:p>
        </p:txBody>
      </p:sp>
      <p:sp>
        <p:nvSpPr>
          <p:cNvPr id="9" name="Rectangle 8">
            <a:extLst>
              <a:ext uri="{FF2B5EF4-FFF2-40B4-BE49-F238E27FC236}">
                <a16:creationId xmlns:a16="http://schemas.microsoft.com/office/drawing/2014/main" id="{43709305-0440-4F8D-A984-BCA3FC52FABE}"/>
              </a:ext>
            </a:extLst>
          </p:cNvPr>
          <p:cNvSpPr/>
          <p:nvPr/>
        </p:nvSpPr>
        <p:spPr>
          <a:xfrm>
            <a:off x="2823724" y="1281896"/>
            <a:ext cx="2049344" cy="400110"/>
          </a:xfrm>
          <a:prstGeom prst="rect">
            <a:avLst/>
          </a:prstGeom>
          <a:ln>
            <a:solidFill>
              <a:schemeClr val="tx1"/>
            </a:solidFill>
          </a:ln>
        </p:spPr>
        <p:txBody>
          <a:bodyPr wrap="none">
            <a:spAutoFit/>
          </a:bodyPr>
          <a:lstStyle/>
          <a:p>
            <a:r>
              <a:rPr lang="en-US" sz="2000" b="1" dirty="0">
                <a:solidFill>
                  <a:srgbClr val="00B050"/>
                </a:solidFill>
              </a:rPr>
              <a:t>↑</a:t>
            </a:r>
            <a:r>
              <a:rPr lang="en-US" sz="2000" dirty="0"/>
              <a:t> MAPK Pathway</a:t>
            </a:r>
          </a:p>
        </p:txBody>
      </p:sp>
      <p:sp>
        <p:nvSpPr>
          <p:cNvPr id="10" name="Rectangle 9">
            <a:extLst>
              <a:ext uri="{FF2B5EF4-FFF2-40B4-BE49-F238E27FC236}">
                <a16:creationId xmlns:a16="http://schemas.microsoft.com/office/drawing/2014/main" id="{580C5824-4C8C-4A1D-967E-B3D03CEE92B4}"/>
              </a:ext>
            </a:extLst>
          </p:cNvPr>
          <p:cNvSpPr/>
          <p:nvPr/>
        </p:nvSpPr>
        <p:spPr>
          <a:xfrm>
            <a:off x="5660020" y="1104072"/>
            <a:ext cx="3170801" cy="707886"/>
          </a:xfrm>
          <a:prstGeom prst="rect">
            <a:avLst/>
          </a:prstGeom>
          <a:ln>
            <a:solidFill>
              <a:schemeClr val="tx1"/>
            </a:solidFill>
          </a:ln>
        </p:spPr>
        <p:txBody>
          <a:bodyPr wrap="square">
            <a:spAutoFit/>
          </a:bodyPr>
          <a:lstStyle/>
          <a:p>
            <a:r>
              <a:rPr lang="en-US" sz="2000" b="1" dirty="0">
                <a:solidFill>
                  <a:srgbClr val="FF0000"/>
                </a:solidFill>
              </a:rPr>
              <a:t>↓</a:t>
            </a:r>
            <a:r>
              <a:rPr lang="en-US" sz="2000" dirty="0">
                <a:solidFill>
                  <a:srgbClr val="FF0000"/>
                </a:solidFill>
              </a:rPr>
              <a:t> </a:t>
            </a:r>
            <a:r>
              <a:rPr lang="en-US" sz="2000" dirty="0"/>
              <a:t>Cellular glutathione </a:t>
            </a:r>
            <a:br>
              <a:rPr lang="en-US" sz="2000" dirty="0"/>
            </a:br>
            <a:r>
              <a:rPr lang="en-US" sz="2000" dirty="0"/>
              <a:t>(</a:t>
            </a:r>
            <a:r>
              <a:rPr lang="en-US" sz="2000" b="1" dirty="0">
                <a:solidFill>
                  <a:srgbClr val="FF0000"/>
                </a:solidFill>
              </a:rPr>
              <a:t>↓</a:t>
            </a:r>
            <a:r>
              <a:rPr lang="en-US" sz="2000" b="1" dirty="0"/>
              <a:t> </a:t>
            </a:r>
            <a:r>
              <a:rPr lang="en-US" sz="2000" dirty="0"/>
              <a:t>Host defenses) </a:t>
            </a:r>
          </a:p>
        </p:txBody>
      </p:sp>
      <p:sp>
        <p:nvSpPr>
          <p:cNvPr id="11" name="Rectangle 10">
            <a:extLst>
              <a:ext uri="{FF2B5EF4-FFF2-40B4-BE49-F238E27FC236}">
                <a16:creationId xmlns:a16="http://schemas.microsoft.com/office/drawing/2014/main" id="{D682EB05-8492-4B41-98F5-5058C2E07C15}"/>
              </a:ext>
            </a:extLst>
          </p:cNvPr>
          <p:cNvSpPr/>
          <p:nvPr/>
        </p:nvSpPr>
        <p:spPr>
          <a:xfrm>
            <a:off x="9286533" y="1143396"/>
            <a:ext cx="2489191" cy="707886"/>
          </a:xfrm>
          <a:prstGeom prst="rect">
            <a:avLst/>
          </a:prstGeom>
          <a:ln>
            <a:solidFill>
              <a:schemeClr val="tx1"/>
            </a:solidFill>
          </a:ln>
        </p:spPr>
        <p:txBody>
          <a:bodyPr wrap="square">
            <a:spAutoFit/>
          </a:bodyPr>
          <a:lstStyle/>
          <a:p>
            <a:r>
              <a:rPr lang="en-US" sz="2000" b="1" dirty="0">
                <a:solidFill>
                  <a:srgbClr val="FF0000"/>
                </a:solidFill>
              </a:rPr>
              <a:t>↓</a:t>
            </a:r>
            <a:r>
              <a:rPr lang="en-US" sz="2000" dirty="0"/>
              <a:t> Cellular adenosine 5-phosphate  </a:t>
            </a:r>
          </a:p>
        </p:txBody>
      </p:sp>
      <p:sp>
        <p:nvSpPr>
          <p:cNvPr id="14" name="Rectangle 13">
            <a:extLst>
              <a:ext uri="{FF2B5EF4-FFF2-40B4-BE49-F238E27FC236}">
                <a16:creationId xmlns:a16="http://schemas.microsoft.com/office/drawing/2014/main" id="{725A8CA7-D238-4CB5-A2C2-625853538550}"/>
              </a:ext>
            </a:extLst>
          </p:cNvPr>
          <p:cNvSpPr/>
          <p:nvPr/>
        </p:nvSpPr>
        <p:spPr>
          <a:xfrm>
            <a:off x="930097" y="2384391"/>
            <a:ext cx="3099190" cy="917004"/>
          </a:xfrm>
          <a:prstGeom prst="rect">
            <a:avLst/>
          </a:prstGeom>
        </p:spPr>
        <p:txBody>
          <a:bodyPr wrap="square">
            <a:spAutoFit/>
          </a:bodyPr>
          <a:lstStyle/>
          <a:p>
            <a:r>
              <a:rPr lang="en-US" sz="2000" b="1" dirty="0">
                <a:solidFill>
                  <a:srgbClr val="00B050"/>
                </a:solidFill>
              </a:rPr>
              <a:t>↑</a:t>
            </a:r>
            <a:r>
              <a:rPr lang="en-US" sz="2000" dirty="0"/>
              <a:t> </a:t>
            </a:r>
            <a:r>
              <a:rPr lang="en-US" sz="2000" b="1" dirty="0"/>
              <a:t>Inflammatory mediators </a:t>
            </a:r>
            <a:br>
              <a:rPr lang="en-US" sz="2000" b="1" dirty="0"/>
            </a:br>
            <a:r>
              <a:rPr lang="en-US" sz="2000" b="1" dirty="0"/>
              <a:t>(e.g. IL-1, -6, -8) </a:t>
            </a:r>
            <a:r>
              <a:rPr lang="en-US" sz="1400" dirty="0"/>
              <a:t>*accounts for fever</a:t>
            </a:r>
            <a:endParaRPr lang="en-US" sz="1400" b="1" dirty="0"/>
          </a:p>
        </p:txBody>
      </p:sp>
      <p:sp>
        <p:nvSpPr>
          <p:cNvPr id="15" name="Oval 14">
            <a:extLst>
              <a:ext uri="{FF2B5EF4-FFF2-40B4-BE49-F238E27FC236}">
                <a16:creationId xmlns:a16="http://schemas.microsoft.com/office/drawing/2014/main" id="{05255B21-F341-4641-933C-0738C3FFAF4E}"/>
              </a:ext>
            </a:extLst>
          </p:cNvPr>
          <p:cNvSpPr/>
          <p:nvPr/>
        </p:nvSpPr>
        <p:spPr>
          <a:xfrm>
            <a:off x="4262710" y="90099"/>
            <a:ext cx="1608881" cy="64633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1B1732F-A489-4517-B0EA-9D01588ABA71}"/>
              </a:ext>
            </a:extLst>
          </p:cNvPr>
          <p:cNvSpPr/>
          <p:nvPr/>
        </p:nvSpPr>
        <p:spPr>
          <a:xfrm>
            <a:off x="4276846" y="2624287"/>
            <a:ext cx="4665893" cy="677108"/>
          </a:xfrm>
          <a:prstGeom prst="rect">
            <a:avLst/>
          </a:prstGeom>
        </p:spPr>
        <p:txBody>
          <a:bodyPr wrap="none">
            <a:spAutoFit/>
          </a:bodyPr>
          <a:lstStyle/>
          <a:p>
            <a:r>
              <a:rPr lang="en-US" sz="2000" b="1" dirty="0">
                <a:solidFill>
                  <a:srgbClr val="00B050"/>
                </a:solidFill>
              </a:rPr>
              <a:t>↑</a:t>
            </a:r>
            <a:r>
              <a:rPr lang="en-US" sz="2000" dirty="0">
                <a:solidFill>
                  <a:srgbClr val="00B050"/>
                </a:solidFill>
              </a:rPr>
              <a:t> </a:t>
            </a:r>
            <a:r>
              <a:rPr lang="en-US" sz="2000" b="1" dirty="0"/>
              <a:t>Oxidative stress</a:t>
            </a:r>
            <a:r>
              <a:rPr lang="en-US" sz="2000" dirty="0"/>
              <a:t> (↑ ROS e.g. O2-, H2O2</a:t>
            </a:r>
            <a:r>
              <a:rPr lang="en-US" dirty="0"/>
              <a:t>)</a:t>
            </a:r>
          </a:p>
          <a:p>
            <a:endParaRPr lang="en-US" dirty="0"/>
          </a:p>
        </p:txBody>
      </p:sp>
      <p:sp>
        <p:nvSpPr>
          <p:cNvPr id="18" name="Rectangle 17">
            <a:extLst>
              <a:ext uri="{FF2B5EF4-FFF2-40B4-BE49-F238E27FC236}">
                <a16:creationId xmlns:a16="http://schemas.microsoft.com/office/drawing/2014/main" id="{F2AF15C0-A4A7-4E6A-9197-957AABC96B5B}"/>
              </a:ext>
            </a:extLst>
          </p:cNvPr>
          <p:cNvSpPr/>
          <p:nvPr/>
        </p:nvSpPr>
        <p:spPr>
          <a:xfrm>
            <a:off x="6198174" y="3762717"/>
            <a:ext cx="2594794" cy="1015663"/>
          </a:xfrm>
          <a:prstGeom prst="rect">
            <a:avLst/>
          </a:prstGeom>
        </p:spPr>
        <p:txBody>
          <a:bodyPr wrap="square">
            <a:spAutoFit/>
          </a:bodyPr>
          <a:lstStyle/>
          <a:p>
            <a:r>
              <a:rPr lang="en-US" sz="2000" b="1" dirty="0">
                <a:solidFill>
                  <a:srgbClr val="00B050"/>
                </a:solidFill>
              </a:rPr>
              <a:t>↑</a:t>
            </a:r>
            <a:r>
              <a:rPr lang="en-US" sz="2000" dirty="0"/>
              <a:t>Membrane Dilation, Loss of osmoregulatory control, cell lysis</a:t>
            </a:r>
          </a:p>
        </p:txBody>
      </p:sp>
      <p:sp>
        <p:nvSpPr>
          <p:cNvPr id="21" name="Rectangle 20">
            <a:extLst>
              <a:ext uri="{FF2B5EF4-FFF2-40B4-BE49-F238E27FC236}">
                <a16:creationId xmlns:a16="http://schemas.microsoft.com/office/drawing/2014/main" id="{04EA3F88-9DDF-49B2-BB20-D2AB4231A7F9}"/>
              </a:ext>
            </a:extLst>
          </p:cNvPr>
          <p:cNvSpPr/>
          <p:nvPr/>
        </p:nvSpPr>
        <p:spPr>
          <a:xfrm>
            <a:off x="2828423" y="3774893"/>
            <a:ext cx="3514583" cy="1446550"/>
          </a:xfrm>
          <a:prstGeom prst="rect">
            <a:avLst/>
          </a:prstGeom>
        </p:spPr>
        <p:txBody>
          <a:bodyPr wrap="square">
            <a:spAutoFit/>
          </a:bodyPr>
          <a:lstStyle/>
          <a:p>
            <a:r>
              <a:rPr lang="en-US" sz="2000" b="1" dirty="0">
                <a:solidFill>
                  <a:srgbClr val="00B050"/>
                </a:solidFill>
              </a:rPr>
              <a:t>↑</a:t>
            </a:r>
            <a:r>
              <a:rPr lang="en-US" sz="2000" dirty="0">
                <a:solidFill>
                  <a:srgbClr val="00B050"/>
                </a:solidFill>
              </a:rPr>
              <a:t> </a:t>
            </a:r>
            <a:r>
              <a:rPr lang="en-US" sz="2000" dirty="0"/>
              <a:t>Heme oxygenase (HO-1) – (Regulator of vascular cyclooxygenase system) </a:t>
            </a:r>
            <a:r>
              <a:rPr lang="en-US" sz="1400" dirty="0"/>
              <a:t>*by-product biliverdin may account for abnormal liver function test</a:t>
            </a:r>
          </a:p>
        </p:txBody>
      </p:sp>
      <p:sp>
        <p:nvSpPr>
          <p:cNvPr id="22" name="Rectangle 21">
            <a:extLst>
              <a:ext uri="{FF2B5EF4-FFF2-40B4-BE49-F238E27FC236}">
                <a16:creationId xmlns:a16="http://schemas.microsoft.com/office/drawing/2014/main" id="{4E247B3D-FE7B-4D10-8DD6-4CC5CE50292B}"/>
              </a:ext>
            </a:extLst>
          </p:cNvPr>
          <p:cNvSpPr/>
          <p:nvPr/>
        </p:nvSpPr>
        <p:spPr>
          <a:xfrm>
            <a:off x="2913244" y="5423393"/>
            <a:ext cx="4486855" cy="400110"/>
          </a:xfrm>
          <a:prstGeom prst="rect">
            <a:avLst/>
          </a:prstGeom>
        </p:spPr>
        <p:txBody>
          <a:bodyPr wrap="square">
            <a:spAutoFit/>
          </a:bodyPr>
          <a:lstStyle/>
          <a:p>
            <a:r>
              <a:rPr lang="en-US" sz="2000" b="1" dirty="0">
                <a:solidFill>
                  <a:srgbClr val="00B050"/>
                </a:solidFill>
              </a:rPr>
              <a:t>↑</a:t>
            </a:r>
            <a:r>
              <a:rPr lang="en-US" sz="2000" dirty="0"/>
              <a:t> COX-2 &amp; prostaglandin (PGE2/I2</a:t>
            </a:r>
          </a:p>
        </p:txBody>
      </p:sp>
      <p:sp>
        <p:nvSpPr>
          <p:cNvPr id="23" name="Rectangle 22">
            <a:extLst>
              <a:ext uri="{FF2B5EF4-FFF2-40B4-BE49-F238E27FC236}">
                <a16:creationId xmlns:a16="http://schemas.microsoft.com/office/drawing/2014/main" id="{A36E806C-9EDD-4977-B9F5-936E5ACB0A44}"/>
              </a:ext>
            </a:extLst>
          </p:cNvPr>
          <p:cNvSpPr/>
          <p:nvPr/>
        </p:nvSpPr>
        <p:spPr>
          <a:xfrm>
            <a:off x="4005759" y="6184190"/>
            <a:ext cx="3731663" cy="400110"/>
          </a:xfrm>
          <a:prstGeom prst="rect">
            <a:avLst/>
          </a:prstGeom>
        </p:spPr>
        <p:txBody>
          <a:bodyPr wrap="none">
            <a:spAutoFit/>
          </a:bodyPr>
          <a:lstStyle/>
          <a:p>
            <a:r>
              <a:rPr lang="en-US" sz="2000" b="1" dirty="0">
                <a:solidFill>
                  <a:srgbClr val="00B050"/>
                </a:solidFill>
              </a:rPr>
              <a:t>↑</a:t>
            </a:r>
            <a:r>
              <a:rPr lang="en-US" sz="2000" dirty="0"/>
              <a:t>Vascular permeability &amp; Edema </a:t>
            </a:r>
          </a:p>
        </p:txBody>
      </p:sp>
      <p:sp>
        <p:nvSpPr>
          <p:cNvPr id="24" name="Rectangle 23">
            <a:extLst>
              <a:ext uri="{FF2B5EF4-FFF2-40B4-BE49-F238E27FC236}">
                <a16:creationId xmlns:a16="http://schemas.microsoft.com/office/drawing/2014/main" id="{BE9D55DD-0233-47C5-8BDB-F0EB75AEBD53}"/>
              </a:ext>
            </a:extLst>
          </p:cNvPr>
          <p:cNvSpPr/>
          <p:nvPr/>
        </p:nvSpPr>
        <p:spPr>
          <a:xfrm>
            <a:off x="9190299" y="3151654"/>
            <a:ext cx="2298386" cy="400110"/>
          </a:xfrm>
          <a:prstGeom prst="rect">
            <a:avLst/>
          </a:prstGeom>
        </p:spPr>
        <p:txBody>
          <a:bodyPr wrap="none">
            <a:spAutoFit/>
          </a:bodyPr>
          <a:lstStyle/>
          <a:p>
            <a:r>
              <a:rPr lang="en-US" sz="2000" dirty="0"/>
              <a:t>Failure of Na+ Pump</a:t>
            </a:r>
          </a:p>
        </p:txBody>
      </p:sp>
      <p:cxnSp>
        <p:nvCxnSpPr>
          <p:cNvPr id="27" name="Straight Arrow Connector 26">
            <a:extLst>
              <a:ext uri="{FF2B5EF4-FFF2-40B4-BE49-F238E27FC236}">
                <a16:creationId xmlns:a16="http://schemas.microsoft.com/office/drawing/2014/main" id="{CA53477D-E693-4163-A216-7C440BED7ABE}"/>
              </a:ext>
            </a:extLst>
          </p:cNvPr>
          <p:cNvCxnSpPr>
            <a:cxnSpLocks/>
          </p:cNvCxnSpPr>
          <p:nvPr/>
        </p:nvCxnSpPr>
        <p:spPr>
          <a:xfrm flipH="1">
            <a:off x="2802969" y="532683"/>
            <a:ext cx="1123309" cy="4377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0D35ABB-90B1-4DF3-9C2B-422771C3408F}"/>
              </a:ext>
            </a:extLst>
          </p:cNvPr>
          <p:cNvCxnSpPr>
            <a:cxnSpLocks/>
          </p:cNvCxnSpPr>
          <p:nvPr/>
        </p:nvCxnSpPr>
        <p:spPr>
          <a:xfrm flipH="1">
            <a:off x="4054859" y="776000"/>
            <a:ext cx="621109" cy="367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F7D3DB3-9DBD-4960-BAD4-ECC060C423E1}"/>
              </a:ext>
            </a:extLst>
          </p:cNvPr>
          <p:cNvCxnSpPr>
            <a:cxnSpLocks/>
          </p:cNvCxnSpPr>
          <p:nvPr/>
        </p:nvCxnSpPr>
        <p:spPr>
          <a:xfrm>
            <a:off x="6085055" y="391828"/>
            <a:ext cx="3105244" cy="640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6CB3799-0CD5-4680-B3A6-E444CAA5D6A4}"/>
              </a:ext>
            </a:extLst>
          </p:cNvPr>
          <p:cNvCxnSpPr>
            <a:cxnSpLocks/>
          </p:cNvCxnSpPr>
          <p:nvPr/>
        </p:nvCxnSpPr>
        <p:spPr>
          <a:xfrm>
            <a:off x="5827853" y="673810"/>
            <a:ext cx="706056" cy="3589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C94306A-57C9-4BA7-A560-53E05A243EA7}"/>
              </a:ext>
            </a:extLst>
          </p:cNvPr>
          <p:cNvCxnSpPr>
            <a:cxnSpLocks/>
          </p:cNvCxnSpPr>
          <p:nvPr/>
        </p:nvCxnSpPr>
        <p:spPr>
          <a:xfrm>
            <a:off x="1632030" y="1811958"/>
            <a:ext cx="0" cy="5724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6E8DB6A-E0C5-40F7-9268-460FC5C8A769}"/>
              </a:ext>
            </a:extLst>
          </p:cNvPr>
          <p:cNvCxnSpPr>
            <a:cxnSpLocks/>
            <a:endCxn id="14" idx="0"/>
          </p:cNvCxnSpPr>
          <p:nvPr/>
        </p:nvCxnSpPr>
        <p:spPr>
          <a:xfrm flipH="1">
            <a:off x="2479692" y="1819568"/>
            <a:ext cx="855348" cy="5648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5B1BB52-BCA6-48EC-9AC0-B56B1C3688BD}"/>
              </a:ext>
            </a:extLst>
          </p:cNvPr>
          <p:cNvCxnSpPr>
            <a:cxnSpLocks/>
          </p:cNvCxnSpPr>
          <p:nvPr/>
        </p:nvCxnSpPr>
        <p:spPr>
          <a:xfrm>
            <a:off x="4316094" y="1819568"/>
            <a:ext cx="888214" cy="7143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B4404F3-90C8-4640-A16D-006898314C92}"/>
              </a:ext>
            </a:extLst>
          </p:cNvPr>
          <p:cNvCxnSpPr>
            <a:cxnSpLocks/>
          </p:cNvCxnSpPr>
          <p:nvPr/>
        </p:nvCxnSpPr>
        <p:spPr>
          <a:xfrm flipH="1">
            <a:off x="6987694" y="1902347"/>
            <a:ext cx="1" cy="7365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5F20148-C6C8-4753-A9DA-DCB389D9E6C0}"/>
              </a:ext>
            </a:extLst>
          </p:cNvPr>
          <p:cNvCxnSpPr>
            <a:cxnSpLocks/>
          </p:cNvCxnSpPr>
          <p:nvPr/>
        </p:nvCxnSpPr>
        <p:spPr>
          <a:xfrm>
            <a:off x="10230027" y="1925598"/>
            <a:ext cx="0" cy="11051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33229AA-7DEB-4224-8D8E-5EFB20721773}"/>
              </a:ext>
            </a:extLst>
          </p:cNvPr>
          <p:cNvCxnSpPr>
            <a:cxnSpLocks/>
          </p:cNvCxnSpPr>
          <p:nvPr/>
        </p:nvCxnSpPr>
        <p:spPr>
          <a:xfrm flipH="1">
            <a:off x="3893396" y="3115785"/>
            <a:ext cx="935397" cy="5740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38BD70C-04F1-4739-8007-39E4A15B7A3D}"/>
              </a:ext>
            </a:extLst>
          </p:cNvPr>
          <p:cNvCxnSpPr>
            <a:cxnSpLocks/>
          </p:cNvCxnSpPr>
          <p:nvPr/>
        </p:nvCxnSpPr>
        <p:spPr>
          <a:xfrm flipH="1">
            <a:off x="4990669" y="5066213"/>
            <a:ext cx="1" cy="3348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5871A99-25F8-41FA-B7E9-225AF11F0C13}"/>
              </a:ext>
            </a:extLst>
          </p:cNvPr>
          <p:cNvCxnSpPr>
            <a:cxnSpLocks/>
          </p:cNvCxnSpPr>
          <p:nvPr/>
        </p:nvCxnSpPr>
        <p:spPr>
          <a:xfrm>
            <a:off x="4988296" y="5823503"/>
            <a:ext cx="2373" cy="3580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8061C65A-3C70-4C3F-AE04-24FA243EC4AE}"/>
              </a:ext>
            </a:extLst>
          </p:cNvPr>
          <p:cNvCxnSpPr>
            <a:cxnSpLocks/>
          </p:cNvCxnSpPr>
          <p:nvPr/>
        </p:nvCxnSpPr>
        <p:spPr>
          <a:xfrm flipH="1">
            <a:off x="7433610" y="3033764"/>
            <a:ext cx="1" cy="635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CDF9A4D-8829-42A8-939D-AC389FC6B888}"/>
              </a:ext>
            </a:extLst>
          </p:cNvPr>
          <p:cNvCxnSpPr>
            <a:cxnSpLocks/>
          </p:cNvCxnSpPr>
          <p:nvPr/>
        </p:nvCxnSpPr>
        <p:spPr>
          <a:xfrm>
            <a:off x="1765139" y="3301395"/>
            <a:ext cx="0" cy="3041532"/>
          </a:xfrm>
          <a:prstGeom prst="line">
            <a:avLst/>
          </a:prstGeom>
          <a:ln w="19050"/>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5900D4CB-033F-433C-A342-2ECE3274AA5F}"/>
              </a:ext>
            </a:extLst>
          </p:cNvPr>
          <p:cNvCxnSpPr>
            <a:cxnSpLocks/>
          </p:cNvCxnSpPr>
          <p:nvPr/>
        </p:nvCxnSpPr>
        <p:spPr>
          <a:xfrm>
            <a:off x="1765140" y="6342927"/>
            <a:ext cx="2083256" cy="41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3828135-E43F-468C-A2D0-6430791C29B9}"/>
              </a:ext>
            </a:extLst>
          </p:cNvPr>
          <p:cNvCxnSpPr>
            <a:cxnSpLocks/>
          </p:cNvCxnSpPr>
          <p:nvPr/>
        </p:nvCxnSpPr>
        <p:spPr>
          <a:xfrm>
            <a:off x="10230027" y="3471157"/>
            <a:ext cx="0" cy="2964367"/>
          </a:xfrm>
          <a:prstGeom prst="line">
            <a:avLst/>
          </a:prstGeom>
          <a:ln w="19050"/>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6277AEE7-756F-4FC4-8B4D-46F9C37600A6}"/>
              </a:ext>
            </a:extLst>
          </p:cNvPr>
          <p:cNvCxnSpPr>
            <a:cxnSpLocks/>
            <a:endCxn id="23" idx="3"/>
          </p:cNvCxnSpPr>
          <p:nvPr/>
        </p:nvCxnSpPr>
        <p:spPr>
          <a:xfrm flipH="1" flipV="1">
            <a:off x="7737422" y="6384245"/>
            <a:ext cx="2492606" cy="51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773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A21D-6074-44DE-95C1-C8F2F4C6EF29}"/>
              </a:ext>
            </a:extLst>
          </p:cNvPr>
          <p:cNvSpPr>
            <a:spLocks noGrp="1"/>
          </p:cNvSpPr>
          <p:nvPr>
            <p:ph type="title"/>
          </p:nvPr>
        </p:nvSpPr>
        <p:spPr/>
        <p:txBody>
          <a:bodyPr/>
          <a:lstStyle/>
          <a:p>
            <a:r>
              <a:rPr lang="en-US" dirty="0"/>
              <a:t>THE END </a:t>
            </a:r>
            <a:r>
              <a:rPr lang="en-US" dirty="0">
                <a:sym typeface="Wingdings" panose="05000000000000000000" pitchFamily="2" charset="2"/>
              </a:rPr>
              <a:t> </a:t>
            </a:r>
            <a:endParaRPr lang="en-US" dirty="0"/>
          </a:p>
        </p:txBody>
      </p:sp>
      <p:sp>
        <p:nvSpPr>
          <p:cNvPr id="3" name="Content Placeholder 2">
            <a:extLst>
              <a:ext uri="{FF2B5EF4-FFF2-40B4-BE49-F238E27FC236}">
                <a16:creationId xmlns:a16="http://schemas.microsoft.com/office/drawing/2014/main" id="{3FB0B7EF-062C-459E-BA07-9D819D08E36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47082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2" descr="Image result for continents of the world">
            <a:extLst>
              <a:ext uri="{FF2B5EF4-FFF2-40B4-BE49-F238E27FC236}">
                <a16:creationId xmlns:a16="http://schemas.microsoft.com/office/drawing/2014/main" id="{E7D7BB70-0D88-41D5-B246-5D5674EEA2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12" r="12074" b="5"/>
          <a:stretch/>
        </p:blipFill>
        <p:spPr bwMode="auto">
          <a:xfrm>
            <a:off x="83820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D510A2-4349-456D-A96B-47EDB7FCD998}"/>
              </a:ext>
            </a:extLst>
          </p:cNvPr>
          <p:cNvSpPr>
            <a:spLocks noGrp="1"/>
          </p:cNvSpPr>
          <p:nvPr>
            <p:ph type="title"/>
          </p:nvPr>
        </p:nvSpPr>
        <p:spPr>
          <a:xfrm>
            <a:off x="838200" y="365125"/>
            <a:ext cx="10515600" cy="1325563"/>
          </a:xfrm>
        </p:spPr>
        <p:txBody>
          <a:bodyPr>
            <a:normAutofit/>
          </a:bodyPr>
          <a:lstStyle/>
          <a:p>
            <a:r>
              <a:rPr lang="en-US" dirty="0"/>
              <a:t>Geographical Distribution </a:t>
            </a:r>
          </a:p>
        </p:txBody>
      </p:sp>
      <p:sp>
        <p:nvSpPr>
          <p:cNvPr id="1031" name="Content Placeholder 1030"/>
          <p:cNvSpPr>
            <a:spLocks noGrp="1"/>
          </p:cNvSpPr>
          <p:nvPr>
            <p:ph idx="1"/>
          </p:nvPr>
        </p:nvSpPr>
        <p:spPr>
          <a:xfrm>
            <a:off x="7477245" y="1226916"/>
            <a:ext cx="3923817" cy="5330142"/>
          </a:xfrm>
        </p:spPr>
        <p:txBody>
          <a:bodyPr>
            <a:normAutofit/>
          </a:bodyPr>
          <a:lstStyle/>
          <a:p>
            <a:r>
              <a:rPr lang="en-US" sz="2000" i="1" dirty="0"/>
              <a:t>Rickettsia rickettsii </a:t>
            </a:r>
            <a:r>
              <a:rPr lang="en-US" sz="2000" dirty="0"/>
              <a:t>can be found on almost every continent except Antarctica </a:t>
            </a:r>
          </a:p>
          <a:p>
            <a:pPr marL="0" indent="0">
              <a:buNone/>
            </a:pPr>
            <a:endParaRPr lang="en-US" sz="2000" dirty="0"/>
          </a:p>
          <a:p>
            <a:r>
              <a:rPr lang="en-US" sz="2000" dirty="0"/>
              <a:t>Disease, however, is restricted to the Americas (most common in southeast/southcentral states in N.A.) </a:t>
            </a:r>
          </a:p>
          <a:p>
            <a:endParaRPr lang="en-US" sz="2000" dirty="0"/>
          </a:p>
          <a:p>
            <a:r>
              <a:rPr lang="en-US" sz="2000" dirty="0"/>
              <a:t>Prefer warm damp places </a:t>
            </a:r>
          </a:p>
          <a:p>
            <a:endParaRPr lang="en-US" sz="2000" dirty="0"/>
          </a:p>
          <a:p>
            <a:r>
              <a:rPr lang="en-US" sz="2000" dirty="0"/>
              <a:t>Majority of infections occur between April and October (during rainy and warm seasons)</a:t>
            </a:r>
          </a:p>
        </p:txBody>
      </p:sp>
      <p:sp>
        <p:nvSpPr>
          <p:cNvPr id="4" name="Oval 3">
            <a:extLst>
              <a:ext uri="{FF2B5EF4-FFF2-40B4-BE49-F238E27FC236}">
                <a16:creationId xmlns:a16="http://schemas.microsoft.com/office/drawing/2014/main" id="{52AA22FF-A977-428A-BC89-02604122DA52}"/>
              </a:ext>
            </a:extLst>
          </p:cNvPr>
          <p:cNvSpPr/>
          <p:nvPr/>
        </p:nvSpPr>
        <p:spPr>
          <a:xfrm>
            <a:off x="519954" y="1412111"/>
            <a:ext cx="2622573" cy="25001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F23E930-1405-4D72-BE9A-507B0F2507BC}"/>
              </a:ext>
            </a:extLst>
          </p:cNvPr>
          <p:cNvSpPr/>
          <p:nvPr/>
        </p:nvSpPr>
        <p:spPr>
          <a:xfrm>
            <a:off x="838200" y="3277564"/>
            <a:ext cx="2622573" cy="25001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32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A0B6-7B2D-45A7-BA94-CDC85726BCE1}"/>
              </a:ext>
            </a:extLst>
          </p:cNvPr>
          <p:cNvSpPr>
            <a:spLocks noGrp="1"/>
          </p:cNvSpPr>
          <p:nvPr>
            <p:ph type="title"/>
          </p:nvPr>
        </p:nvSpPr>
        <p:spPr>
          <a:xfrm>
            <a:off x="838200" y="365125"/>
            <a:ext cx="10515600" cy="757619"/>
          </a:xfrm>
        </p:spPr>
        <p:txBody>
          <a:bodyPr>
            <a:normAutofit/>
          </a:bodyPr>
          <a:lstStyle/>
          <a:p>
            <a:r>
              <a:rPr lang="en-US" dirty="0"/>
              <a:t>Bacterial Characteristics </a:t>
            </a:r>
          </a:p>
        </p:txBody>
      </p:sp>
      <p:sp>
        <p:nvSpPr>
          <p:cNvPr id="3" name="Content Placeholder 2">
            <a:extLst>
              <a:ext uri="{FF2B5EF4-FFF2-40B4-BE49-F238E27FC236}">
                <a16:creationId xmlns:a16="http://schemas.microsoft.com/office/drawing/2014/main" id="{6CC11ED2-F088-4F30-AD28-A8A03580DD4A}"/>
              </a:ext>
            </a:extLst>
          </p:cNvPr>
          <p:cNvSpPr>
            <a:spLocks noGrp="1"/>
          </p:cNvSpPr>
          <p:nvPr>
            <p:ph idx="1"/>
          </p:nvPr>
        </p:nvSpPr>
        <p:spPr>
          <a:xfrm>
            <a:off x="838200" y="1360026"/>
            <a:ext cx="10515600" cy="5721854"/>
          </a:xfrm>
        </p:spPr>
        <p:txBody>
          <a:bodyPr>
            <a:normAutofit fontScale="92500" lnSpcReduction="20000"/>
          </a:bodyPr>
          <a:lstStyle/>
          <a:p>
            <a:r>
              <a:rPr lang="en-US" dirty="0"/>
              <a:t>Gram-negative, coccobacilli, with no flagella </a:t>
            </a:r>
          </a:p>
          <a:p>
            <a:endParaRPr lang="en-US" dirty="0"/>
          </a:p>
          <a:p>
            <a:r>
              <a:rPr lang="en-US" dirty="0"/>
              <a:t>Have LPS, peptidoglycan, and slime layer </a:t>
            </a:r>
          </a:p>
          <a:p>
            <a:endParaRPr lang="en-US" dirty="0"/>
          </a:p>
          <a:p>
            <a:r>
              <a:rPr lang="en-US" dirty="0"/>
              <a:t>Slime layer: </a:t>
            </a:r>
          </a:p>
          <a:p>
            <a:pPr lvl="1"/>
            <a:r>
              <a:rPr lang="en-US" dirty="0"/>
              <a:t>a) Allows bacteria to adhere to smooth surfaces </a:t>
            </a:r>
          </a:p>
          <a:p>
            <a:pPr lvl="1"/>
            <a:r>
              <a:rPr lang="en-US" dirty="0"/>
              <a:t>b) Helps protect bacteria against desiccation and antibiotics </a:t>
            </a:r>
          </a:p>
          <a:p>
            <a:endParaRPr lang="en-US" dirty="0"/>
          </a:p>
          <a:p>
            <a:r>
              <a:rPr lang="en-US" dirty="0"/>
              <a:t>Divide by binary fission inside host organism (cytoplasm or nucleus) </a:t>
            </a:r>
          </a:p>
          <a:p>
            <a:endParaRPr lang="en-US" dirty="0"/>
          </a:p>
          <a:p>
            <a:r>
              <a:rPr lang="en-US" dirty="0"/>
              <a:t>Metabolize host-derived glutamate via aerobic respiration and TCA cycle  </a:t>
            </a:r>
          </a:p>
          <a:p>
            <a:pPr marL="0" indent="0">
              <a:buNone/>
            </a:pPr>
            <a:endParaRPr lang="en-US" dirty="0"/>
          </a:p>
          <a:p>
            <a:r>
              <a:rPr lang="en-US" dirty="0"/>
              <a:t>Able to grow in levels of nutrients with exponential growth phase without lag period </a:t>
            </a:r>
          </a:p>
        </p:txBody>
      </p:sp>
    </p:spTree>
    <p:extLst>
      <p:ext uri="{BB962C8B-B14F-4D97-AF65-F5344CB8AC3E}">
        <p14:creationId xmlns:p14="http://schemas.microsoft.com/office/powerpoint/2010/main" val="341356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7" name="Picture 2" descr="Image result for tick anatomy diagram">
            <a:extLst>
              <a:ext uri="{FF2B5EF4-FFF2-40B4-BE49-F238E27FC236}">
                <a16:creationId xmlns:a16="http://schemas.microsoft.com/office/drawing/2014/main" id="{8A2AD87E-C6AA-4496-A39A-4EF13F0A77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8" r="3" b="3"/>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AE07B5-6EB5-441C-A173-FBA557B1E724}"/>
              </a:ext>
            </a:extLst>
          </p:cNvPr>
          <p:cNvSpPr>
            <a:spLocks noGrp="1"/>
          </p:cNvSpPr>
          <p:nvPr>
            <p:ph type="title"/>
          </p:nvPr>
        </p:nvSpPr>
        <p:spPr>
          <a:xfrm>
            <a:off x="648929" y="324469"/>
            <a:ext cx="5127031" cy="620411"/>
          </a:xfrm>
        </p:spPr>
        <p:txBody>
          <a:bodyPr>
            <a:normAutofit fontScale="90000"/>
          </a:bodyPr>
          <a:lstStyle/>
          <a:p>
            <a:r>
              <a:rPr lang="en-US" dirty="0"/>
              <a:t>Vector Characteristics </a:t>
            </a:r>
          </a:p>
        </p:txBody>
      </p:sp>
      <p:sp>
        <p:nvSpPr>
          <p:cNvPr id="2058" name="Content Placeholder 2054"/>
          <p:cNvSpPr>
            <a:spLocks noGrp="1"/>
          </p:cNvSpPr>
          <p:nvPr>
            <p:ph idx="1"/>
          </p:nvPr>
        </p:nvSpPr>
        <p:spPr>
          <a:xfrm>
            <a:off x="639664" y="1153811"/>
            <a:ext cx="5136296" cy="5379720"/>
          </a:xfrm>
        </p:spPr>
        <p:txBody>
          <a:bodyPr>
            <a:normAutofit fontScale="77500" lnSpcReduction="20000"/>
          </a:bodyPr>
          <a:lstStyle/>
          <a:p>
            <a:r>
              <a:rPr lang="en-US" dirty="0"/>
              <a:t>Ixodidae (“hard-bodied”) ticks are the main vector </a:t>
            </a:r>
            <a:br>
              <a:rPr lang="en-US" dirty="0"/>
            </a:br>
            <a:endParaRPr lang="en-US" dirty="0"/>
          </a:p>
          <a:p>
            <a:r>
              <a:rPr lang="en-US" dirty="0"/>
              <a:t>1) </a:t>
            </a:r>
            <a:r>
              <a:rPr lang="en-US" i="1" dirty="0"/>
              <a:t>R. rickettsii </a:t>
            </a:r>
            <a:r>
              <a:rPr lang="en-US" dirty="0"/>
              <a:t>must colonize the midgut </a:t>
            </a:r>
          </a:p>
          <a:p>
            <a:r>
              <a:rPr lang="en-US" dirty="0"/>
              <a:t>2) Bypass the tick’s midgut </a:t>
            </a:r>
          </a:p>
          <a:p>
            <a:r>
              <a:rPr lang="en-US" dirty="0"/>
              <a:t>3) Reach the salivary glands for transmission via tick bite </a:t>
            </a:r>
            <a:br>
              <a:rPr lang="en-US" dirty="0"/>
            </a:br>
            <a:endParaRPr lang="en-US" dirty="0"/>
          </a:p>
          <a:p>
            <a:r>
              <a:rPr lang="en-US" dirty="0"/>
              <a:t>Other factors: </a:t>
            </a:r>
            <a:br>
              <a:rPr lang="en-US" dirty="0"/>
            </a:br>
            <a:endParaRPr lang="en-US" dirty="0"/>
          </a:p>
          <a:p>
            <a:pPr lvl="1"/>
            <a:r>
              <a:rPr lang="en-US" dirty="0"/>
              <a:t>Bacteria must overcome vector’s defenses (phagocytosis by hemocytes, antimicrobial peptides, RNA interference) </a:t>
            </a:r>
          </a:p>
          <a:p>
            <a:pPr marL="457200" lvl="1" indent="0">
              <a:buNone/>
            </a:pPr>
            <a:endParaRPr lang="en-US" dirty="0"/>
          </a:p>
          <a:p>
            <a:pPr lvl="1"/>
            <a:r>
              <a:rPr lang="en-US" dirty="0"/>
              <a:t>Compete with other species of </a:t>
            </a:r>
            <a:r>
              <a:rPr lang="en-US" i="1" dirty="0"/>
              <a:t>Rickettsia</a:t>
            </a:r>
          </a:p>
          <a:p>
            <a:pPr lvl="1"/>
            <a:endParaRPr lang="en-US" i="1" dirty="0"/>
          </a:p>
          <a:p>
            <a:r>
              <a:rPr lang="en-US" dirty="0"/>
              <a:t>Maintained in the vector by transovarial transmission (i.e. mother lays infects eggs)</a:t>
            </a:r>
          </a:p>
          <a:p>
            <a:endParaRPr lang="en-US" dirty="0"/>
          </a:p>
          <a:p>
            <a:endParaRPr lang="en-US" dirty="0"/>
          </a:p>
        </p:txBody>
      </p:sp>
    </p:spTree>
    <p:extLst>
      <p:ext uri="{BB962C8B-B14F-4D97-AF65-F5344CB8AC3E}">
        <p14:creationId xmlns:p14="http://schemas.microsoft.com/office/powerpoint/2010/main" val="3718765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EC50-CFCE-43A9-8E3D-1523CA216CBE}"/>
              </a:ext>
            </a:extLst>
          </p:cNvPr>
          <p:cNvSpPr>
            <a:spLocks noGrp="1"/>
          </p:cNvSpPr>
          <p:nvPr>
            <p:ph type="title"/>
          </p:nvPr>
        </p:nvSpPr>
        <p:spPr>
          <a:xfrm>
            <a:off x="838200" y="148907"/>
            <a:ext cx="10515600" cy="869315"/>
          </a:xfrm>
        </p:spPr>
        <p:txBody>
          <a:bodyPr>
            <a:normAutofit/>
          </a:bodyPr>
          <a:lstStyle/>
          <a:p>
            <a:r>
              <a:rPr lang="en-US" dirty="0"/>
              <a:t>Vector Characteristics (Cont’d) </a:t>
            </a:r>
          </a:p>
        </p:txBody>
      </p:sp>
      <p:sp>
        <p:nvSpPr>
          <p:cNvPr id="3" name="Content Placeholder 2">
            <a:extLst>
              <a:ext uri="{FF2B5EF4-FFF2-40B4-BE49-F238E27FC236}">
                <a16:creationId xmlns:a16="http://schemas.microsoft.com/office/drawing/2014/main" id="{608D27AC-63CB-40D4-90DC-A5DA2F0AE9E4}"/>
              </a:ext>
            </a:extLst>
          </p:cNvPr>
          <p:cNvSpPr>
            <a:spLocks noGrp="1"/>
          </p:cNvSpPr>
          <p:nvPr>
            <p:ph idx="1"/>
          </p:nvPr>
        </p:nvSpPr>
        <p:spPr>
          <a:xfrm>
            <a:off x="196088" y="1253330"/>
            <a:ext cx="5757672" cy="4583589"/>
          </a:xfrm>
        </p:spPr>
        <p:txBody>
          <a:bodyPr>
            <a:normAutofit/>
          </a:bodyPr>
          <a:lstStyle/>
          <a:p>
            <a:r>
              <a:rPr lang="en-US" sz="2400" dirty="0"/>
              <a:t>Occasionally uninfected ticks may become infected by feeding on reservoirs (small mammals that carry </a:t>
            </a:r>
            <a:r>
              <a:rPr lang="en-US" sz="2400" i="1" dirty="0"/>
              <a:t>R. rickettsii</a:t>
            </a:r>
            <a:r>
              <a:rPr lang="en-US" sz="2400" dirty="0"/>
              <a:t> in their bloodstream)</a:t>
            </a:r>
          </a:p>
          <a:p>
            <a:endParaRPr lang="en-US" sz="2400" dirty="0"/>
          </a:p>
          <a:p>
            <a:r>
              <a:rPr lang="en-US" sz="2400" dirty="0"/>
              <a:t>Infection mainly occurs through tick bite </a:t>
            </a:r>
          </a:p>
          <a:p>
            <a:endParaRPr lang="en-US" sz="2400" dirty="0"/>
          </a:p>
          <a:p>
            <a:r>
              <a:rPr lang="en-US" sz="2400" dirty="0"/>
              <a:t>Less likely ways of transmission: contact with infected tick’s saliva, blood, bodily fluids, or feces, or through contact with mammals infected with bacteria </a:t>
            </a:r>
          </a:p>
        </p:txBody>
      </p:sp>
      <p:pic>
        <p:nvPicPr>
          <p:cNvPr id="3078" name="Picture 6" descr="Image result for life cycle of rickettsia rickettsii">
            <a:extLst>
              <a:ext uri="{FF2B5EF4-FFF2-40B4-BE49-F238E27FC236}">
                <a16:creationId xmlns:a16="http://schemas.microsoft.com/office/drawing/2014/main" id="{21610E45-74B5-49B6-A56C-7137411B1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680" y="1571634"/>
            <a:ext cx="6378456" cy="410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9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E21A-5998-4BF5-BD04-4DD6D5A4B57C}"/>
              </a:ext>
            </a:extLst>
          </p:cNvPr>
          <p:cNvSpPr>
            <a:spLocks noGrp="1"/>
          </p:cNvSpPr>
          <p:nvPr>
            <p:ph type="title"/>
          </p:nvPr>
        </p:nvSpPr>
        <p:spPr>
          <a:xfrm>
            <a:off x="838200" y="365125"/>
            <a:ext cx="10515600" cy="1325563"/>
          </a:xfrm>
        </p:spPr>
        <p:txBody>
          <a:bodyPr/>
          <a:lstStyle/>
          <a:p>
            <a:r>
              <a:rPr lang="en-US" dirty="0"/>
              <a:t>Bacterial Pathogenesis: Overview </a:t>
            </a:r>
          </a:p>
        </p:txBody>
      </p:sp>
      <p:pic>
        <p:nvPicPr>
          <p:cNvPr id="4098" name="Picture 2" descr="Related image">
            <a:extLst>
              <a:ext uri="{FF2B5EF4-FFF2-40B4-BE49-F238E27FC236}">
                <a16:creationId xmlns:a16="http://schemas.microsoft.com/office/drawing/2014/main" id="{93C8E7FC-8008-4DCE-B6BA-9A3BC2EA8E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666" y="1930401"/>
            <a:ext cx="324955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blood vessels skin">
            <a:extLst>
              <a:ext uri="{FF2B5EF4-FFF2-40B4-BE49-F238E27FC236}">
                <a16:creationId xmlns:a16="http://schemas.microsoft.com/office/drawing/2014/main" id="{30B6073B-4448-432E-BFE8-823CC1E32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284" y="4052531"/>
            <a:ext cx="3398710" cy="22155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vascular endothelial cells">
            <a:extLst>
              <a:ext uri="{FF2B5EF4-FFF2-40B4-BE49-F238E27FC236}">
                <a16:creationId xmlns:a16="http://schemas.microsoft.com/office/drawing/2014/main" id="{85D70D03-9F77-4BFB-B711-1F030B8E2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425" y="1625599"/>
            <a:ext cx="3888605" cy="2717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9F14DE-91B4-4D93-9A27-E8EFE51523E8}"/>
              </a:ext>
            </a:extLst>
          </p:cNvPr>
          <p:cNvSpPr txBox="1"/>
          <p:nvPr/>
        </p:nvSpPr>
        <p:spPr>
          <a:xfrm>
            <a:off x="706120" y="4236720"/>
            <a:ext cx="2788920" cy="2246769"/>
          </a:xfrm>
          <a:prstGeom prst="rect">
            <a:avLst/>
          </a:prstGeom>
          <a:noFill/>
        </p:spPr>
        <p:txBody>
          <a:bodyPr wrap="square" rtlCol="0">
            <a:spAutoFit/>
          </a:bodyPr>
          <a:lstStyle/>
          <a:p>
            <a:r>
              <a:rPr lang="en-US" sz="2000" dirty="0"/>
              <a:t>(1) Bacteria enters host through skin at point of tick bite </a:t>
            </a:r>
          </a:p>
          <a:p>
            <a:endParaRPr lang="en-US" sz="2000" dirty="0"/>
          </a:p>
          <a:p>
            <a:r>
              <a:rPr lang="en-US" sz="2000" dirty="0"/>
              <a:t>Note: Can enter through mucous membrane and lugs (less likely)</a:t>
            </a:r>
          </a:p>
        </p:txBody>
      </p:sp>
      <p:sp>
        <p:nvSpPr>
          <p:cNvPr id="5" name="Oval 4">
            <a:extLst>
              <a:ext uri="{FF2B5EF4-FFF2-40B4-BE49-F238E27FC236}">
                <a16:creationId xmlns:a16="http://schemas.microsoft.com/office/drawing/2014/main" id="{1ACF1A4E-C734-43ED-81DB-CBA5F79E5B90}"/>
              </a:ext>
            </a:extLst>
          </p:cNvPr>
          <p:cNvSpPr/>
          <p:nvPr/>
        </p:nvSpPr>
        <p:spPr>
          <a:xfrm>
            <a:off x="5105400" y="2338864"/>
            <a:ext cx="431800" cy="4246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4" name="Picture 8" descr="Image result for endothelial cell">
            <a:extLst>
              <a:ext uri="{FF2B5EF4-FFF2-40B4-BE49-F238E27FC236}">
                <a16:creationId xmlns:a16="http://schemas.microsoft.com/office/drawing/2014/main" id="{8A0D3C5B-175C-4EA8-9F9C-75DD319E8B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4491" y="1468120"/>
            <a:ext cx="3192177" cy="2547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E84C3B-1921-4119-A164-EE907B200C12}"/>
              </a:ext>
            </a:extLst>
          </p:cNvPr>
          <p:cNvSpPr txBox="1"/>
          <p:nvPr/>
        </p:nvSpPr>
        <p:spPr>
          <a:xfrm>
            <a:off x="8016240" y="4343400"/>
            <a:ext cx="3829083" cy="2246769"/>
          </a:xfrm>
          <a:prstGeom prst="rect">
            <a:avLst/>
          </a:prstGeom>
          <a:noFill/>
        </p:spPr>
        <p:txBody>
          <a:bodyPr wrap="square" rtlCol="0">
            <a:spAutoFit/>
          </a:bodyPr>
          <a:lstStyle/>
          <a:p>
            <a:r>
              <a:rPr lang="en-US" sz="2000" dirty="0"/>
              <a:t>(2) With high affinity, adheres to and invades vascular endothelial cells linking small and medium sized blood cells </a:t>
            </a:r>
          </a:p>
          <a:p>
            <a:endParaRPr lang="en-US" sz="2000" dirty="0"/>
          </a:p>
          <a:p>
            <a:r>
              <a:rPr lang="en-US" sz="2000" dirty="0"/>
              <a:t>(3) Replicates intracellular before spread </a:t>
            </a:r>
          </a:p>
        </p:txBody>
      </p:sp>
      <p:cxnSp>
        <p:nvCxnSpPr>
          <p:cNvPr id="9" name="Straight Connector 8">
            <a:extLst>
              <a:ext uri="{FF2B5EF4-FFF2-40B4-BE49-F238E27FC236}">
                <a16:creationId xmlns:a16="http://schemas.microsoft.com/office/drawing/2014/main" id="{D8E12B38-0709-4361-BF30-E0C32D9FD248}"/>
              </a:ext>
            </a:extLst>
          </p:cNvPr>
          <p:cNvCxnSpPr>
            <a:cxnSpLocks/>
            <a:stCxn id="5" idx="6"/>
          </p:cNvCxnSpPr>
          <p:nvPr/>
        </p:nvCxnSpPr>
        <p:spPr>
          <a:xfrm flipV="1">
            <a:off x="5537200" y="1625599"/>
            <a:ext cx="2844800" cy="9255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E13E170-5D5B-4458-A1DD-22951597DE8C}"/>
              </a:ext>
            </a:extLst>
          </p:cNvPr>
          <p:cNvCxnSpPr>
            <a:cxnSpLocks/>
            <a:stCxn id="5" idx="6"/>
          </p:cNvCxnSpPr>
          <p:nvPr/>
        </p:nvCxnSpPr>
        <p:spPr>
          <a:xfrm>
            <a:off x="5537200" y="2551192"/>
            <a:ext cx="2550160" cy="9590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10112C1-8171-4A48-A398-9317186A6D48}"/>
              </a:ext>
            </a:extLst>
          </p:cNvPr>
          <p:cNvSpPr/>
          <p:nvPr/>
        </p:nvSpPr>
        <p:spPr>
          <a:xfrm>
            <a:off x="7799036" y="1192291"/>
            <a:ext cx="3829083" cy="30444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942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F425-CAFB-4A67-A7C0-C36F4F624360}"/>
              </a:ext>
            </a:extLst>
          </p:cNvPr>
          <p:cNvSpPr>
            <a:spLocks noGrp="1"/>
          </p:cNvSpPr>
          <p:nvPr>
            <p:ph type="title"/>
          </p:nvPr>
        </p:nvSpPr>
        <p:spPr/>
        <p:txBody>
          <a:bodyPr/>
          <a:lstStyle/>
          <a:p>
            <a:r>
              <a:rPr lang="en-US" dirty="0"/>
              <a:t>Bacterial Pathogenesis: Mechanism of Adherence </a:t>
            </a:r>
          </a:p>
        </p:txBody>
      </p:sp>
      <p:sp>
        <p:nvSpPr>
          <p:cNvPr id="5" name="Oval 4">
            <a:extLst>
              <a:ext uri="{FF2B5EF4-FFF2-40B4-BE49-F238E27FC236}">
                <a16:creationId xmlns:a16="http://schemas.microsoft.com/office/drawing/2014/main" id="{7D3A16F9-1884-4230-BC6D-FB5D435FA45D}"/>
              </a:ext>
            </a:extLst>
          </p:cNvPr>
          <p:cNvSpPr/>
          <p:nvPr/>
        </p:nvSpPr>
        <p:spPr>
          <a:xfrm>
            <a:off x="2682130" y="2941469"/>
            <a:ext cx="1336040" cy="2428240"/>
          </a:xfrm>
          <a:prstGeom prst="ellipse">
            <a:avLst/>
          </a:prstGeom>
          <a:solidFill>
            <a:srgbClr val="E14B4B"/>
          </a:solidFill>
          <a:ln>
            <a:solidFill>
              <a:srgbClr val="E1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4BFE8FE-785D-4AB6-8CD9-E1A2EA2A7598}"/>
              </a:ext>
            </a:extLst>
          </p:cNvPr>
          <p:cNvSpPr/>
          <p:nvPr/>
        </p:nvSpPr>
        <p:spPr>
          <a:xfrm>
            <a:off x="6276974" y="2361803"/>
            <a:ext cx="2270760" cy="35052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74F5D46-4C31-471B-9ED8-14D9C0884886}"/>
              </a:ext>
            </a:extLst>
          </p:cNvPr>
          <p:cNvSpPr/>
          <p:nvPr/>
        </p:nvSpPr>
        <p:spPr>
          <a:xfrm>
            <a:off x="7218680" y="3429000"/>
            <a:ext cx="726440" cy="914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50A33D-53F3-4887-938D-CE391DCB1E50}"/>
              </a:ext>
            </a:extLst>
          </p:cNvPr>
          <p:cNvSpPr/>
          <p:nvPr/>
        </p:nvSpPr>
        <p:spPr>
          <a:xfrm>
            <a:off x="4002408" y="3623222"/>
            <a:ext cx="1026160" cy="198120"/>
          </a:xfrm>
          <a:prstGeom prst="rect">
            <a:avLst/>
          </a:prstGeom>
          <a:solidFill>
            <a:srgbClr val="FF0000"/>
          </a:solidFill>
          <a:ln>
            <a:solidFill>
              <a:srgbClr val="E1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14B4B"/>
              </a:solidFill>
            </a:endParaRPr>
          </a:p>
        </p:txBody>
      </p:sp>
      <p:sp>
        <p:nvSpPr>
          <p:cNvPr id="10" name="Rectangle 9">
            <a:extLst>
              <a:ext uri="{FF2B5EF4-FFF2-40B4-BE49-F238E27FC236}">
                <a16:creationId xmlns:a16="http://schemas.microsoft.com/office/drawing/2014/main" id="{BC4241CE-0223-476E-8A09-E61FDC63EDE9}"/>
              </a:ext>
            </a:extLst>
          </p:cNvPr>
          <p:cNvSpPr/>
          <p:nvPr/>
        </p:nvSpPr>
        <p:spPr>
          <a:xfrm>
            <a:off x="4010289" y="4491902"/>
            <a:ext cx="1026160" cy="19812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14B4B"/>
              </a:solidFill>
            </a:endParaRPr>
          </a:p>
        </p:txBody>
      </p:sp>
      <p:sp>
        <p:nvSpPr>
          <p:cNvPr id="11" name="Rectangle 10">
            <a:extLst>
              <a:ext uri="{FF2B5EF4-FFF2-40B4-BE49-F238E27FC236}">
                <a16:creationId xmlns:a16="http://schemas.microsoft.com/office/drawing/2014/main" id="{1D47424B-170D-4FA9-911A-A14124725625}"/>
              </a:ext>
            </a:extLst>
          </p:cNvPr>
          <p:cNvSpPr/>
          <p:nvPr/>
        </p:nvSpPr>
        <p:spPr>
          <a:xfrm>
            <a:off x="5250814" y="3630534"/>
            <a:ext cx="1026160" cy="198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74E420-92AE-45A5-A16B-66F89CBD241C}"/>
              </a:ext>
            </a:extLst>
          </p:cNvPr>
          <p:cNvSpPr/>
          <p:nvPr/>
        </p:nvSpPr>
        <p:spPr>
          <a:xfrm>
            <a:off x="5250814" y="4491902"/>
            <a:ext cx="1026160" cy="198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D7BC686-3806-45A6-ABB7-5E904B7ADF2F}"/>
              </a:ext>
            </a:extLst>
          </p:cNvPr>
          <p:cNvSpPr txBox="1"/>
          <p:nvPr/>
        </p:nvSpPr>
        <p:spPr>
          <a:xfrm>
            <a:off x="2848658" y="4001701"/>
            <a:ext cx="1170940" cy="338554"/>
          </a:xfrm>
          <a:prstGeom prst="rect">
            <a:avLst/>
          </a:prstGeom>
          <a:noFill/>
        </p:spPr>
        <p:txBody>
          <a:bodyPr wrap="square" rtlCol="0">
            <a:spAutoFit/>
          </a:bodyPr>
          <a:lstStyle/>
          <a:p>
            <a:r>
              <a:rPr lang="en-US" sz="1600" i="1" dirty="0">
                <a:solidFill>
                  <a:schemeClr val="bg1"/>
                </a:solidFill>
              </a:rPr>
              <a:t>R. rickettsii </a:t>
            </a:r>
          </a:p>
        </p:txBody>
      </p:sp>
      <p:sp>
        <p:nvSpPr>
          <p:cNvPr id="14" name="TextBox 13">
            <a:extLst>
              <a:ext uri="{FF2B5EF4-FFF2-40B4-BE49-F238E27FC236}">
                <a16:creationId xmlns:a16="http://schemas.microsoft.com/office/drawing/2014/main" id="{D898D943-00EC-4F97-839D-59976DE771F8}"/>
              </a:ext>
            </a:extLst>
          </p:cNvPr>
          <p:cNvSpPr txBox="1"/>
          <p:nvPr/>
        </p:nvSpPr>
        <p:spPr>
          <a:xfrm>
            <a:off x="6240778" y="2660015"/>
            <a:ext cx="2334262" cy="369332"/>
          </a:xfrm>
          <a:prstGeom prst="rect">
            <a:avLst/>
          </a:prstGeom>
          <a:noFill/>
        </p:spPr>
        <p:txBody>
          <a:bodyPr wrap="square" rtlCol="0">
            <a:spAutoFit/>
          </a:bodyPr>
          <a:lstStyle/>
          <a:p>
            <a:r>
              <a:rPr lang="en-US" dirty="0">
                <a:solidFill>
                  <a:schemeClr val="bg1"/>
                </a:solidFill>
              </a:rPr>
              <a:t>Host endothelial cell </a:t>
            </a:r>
          </a:p>
        </p:txBody>
      </p:sp>
      <p:sp>
        <p:nvSpPr>
          <p:cNvPr id="15" name="TextBox 14">
            <a:extLst>
              <a:ext uri="{FF2B5EF4-FFF2-40B4-BE49-F238E27FC236}">
                <a16:creationId xmlns:a16="http://schemas.microsoft.com/office/drawing/2014/main" id="{F5036ABE-F32A-41CE-8E55-39BEEDB08F7B}"/>
              </a:ext>
            </a:extLst>
          </p:cNvPr>
          <p:cNvSpPr txBox="1"/>
          <p:nvPr/>
        </p:nvSpPr>
        <p:spPr>
          <a:xfrm>
            <a:off x="4054366" y="3240997"/>
            <a:ext cx="1026160" cy="369332"/>
          </a:xfrm>
          <a:prstGeom prst="rect">
            <a:avLst/>
          </a:prstGeom>
          <a:noFill/>
        </p:spPr>
        <p:txBody>
          <a:bodyPr wrap="square" rtlCol="0">
            <a:spAutoFit/>
          </a:bodyPr>
          <a:lstStyle/>
          <a:p>
            <a:r>
              <a:rPr lang="en-US" dirty="0"/>
              <a:t>rOmpA </a:t>
            </a:r>
          </a:p>
        </p:txBody>
      </p:sp>
      <p:sp>
        <p:nvSpPr>
          <p:cNvPr id="16" name="Rectangle 15">
            <a:extLst>
              <a:ext uri="{FF2B5EF4-FFF2-40B4-BE49-F238E27FC236}">
                <a16:creationId xmlns:a16="http://schemas.microsoft.com/office/drawing/2014/main" id="{CFDBB5DE-1CB4-498A-B041-E71F359CC9B5}"/>
              </a:ext>
            </a:extLst>
          </p:cNvPr>
          <p:cNvSpPr/>
          <p:nvPr/>
        </p:nvSpPr>
        <p:spPr>
          <a:xfrm>
            <a:off x="4093900" y="4170978"/>
            <a:ext cx="848309" cy="369332"/>
          </a:xfrm>
          <a:prstGeom prst="rect">
            <a:avLst/>
          </a:prstGeom>
        </p:spPr>
        <p:txBody>
          <a:bodyPr wrap="none">
            <a:spAutoFit/>
          </a:bodyPr>
          <a:lstStyle/>
          <a:p>
            <a:r>
              <a:rPr lang="en-US" dirty="0"/>
              <a:t>rOmpB</a:t>
            </a:r>
          </a:p>
        </p:txBody>
      </p:sp>
      <p:sp>
        <p:nvSpPr>
          <p:cNvPr id="17" name="Rectangle 16">
            <a:extLst>
              <a:ext uri="{FF2B5EF4-FFF2-40B4-BE49-F238E27FC236}">
                <a16:creationId xmlns:a16="http://schemas.microsoft.com/office/drawing/2014/main" id="{AD9EA7F1-7CDB-4992-BC43-52AE819D5B90}"/>
              </a:ext>
            </a:extLst>
          </p:cNvPr>
          <p:cNvSpPr/>
          <p:nvPr/>
        </p:nvSpPr>
        <p:spPr>
          <a:xfrm>
            <a:off x="5641388" y="3244334"/>
            <a:ext cx="292068" cy="369332"/>
          </a:xfrm>
          <a:prstGeom prst="rect">
            <a:avLst/>
          </a:prstGeom>
        </p:spPr>
        <p:txBody>
          <a:bodyPr wrap="none">
            <a:spAutoFit/>
          </a:bodyPr>
          <a:lstStyle/>
          <a:p>
            <a:r>
              <a:rPr lang="en-US" dirty="0"/>
              <a:t>?</a:t>
            </a:r>
          </a:p>
        </p:txBody>
      </p:sp>
      <p:sp>
        <p:nvSpPr>
          <p:cNvPr id="18" name="Rectangle 17">
            <a:extLst>
              <a:ext uri="{FF2B5EF4-FFF2-40B4-BE49-F238E27FC236}">
                <a16:creationId xmlns:a16="http://schemas.microsoft.com/office/drawing/2014/main" id="{85A72E58-38DC-4CEE-A91A-481E3C9AA66F}"/>
              </a:ext>
            </a:extLst>
          </p:cNvPr>
          <p:cNvSpPr/>
          <p:nvPr/>
        </p:nvSpPr>
        <p:spPr>
          <a:xfrm rot="10800000" flipV="1">
            <a:off x="5638857" y="4155589"/>
            <a:ext cx="1135331" cy="369332"/>
          </a:xfrm>
          <a:prstGeom prst="rect">
            <a:avLst/>
          </a:prstGeom>
        </p:spPr>
        <p:txBody>
          <a:bodyPr wrap="square">
            <a:spAutoFit/>
          </a:bodyPr>
          <a:lstStyle/>
          <a:p>
            <a:r>
              <a:rPr lang="en-US" dirty="0"/>
              <a:t>? </a:t>
            </a:r>
          </a:p>
        </p:txBody>
      </p:sp>
      <p:sp>
        <p:nvSpPr>
          <p:cNvPr id="19" name="TextBox 18">
            <a:extLst>
              <a:ext uri="{FF2B5EF4-FFF2-40B4-BE49-F238E27FC236}">
                <a16:creationId xmlns:a16="http://schemas.microsoft.com/office/drawing/2014/main" id="{FCA615D5-73C1-4642-9F0B-58BF7294278E}"/>
              </a:ext>
            </a:extLst>
          </p:cNvPr>
          <p:cNvSpPr txBox="1"/>
          <p:nvPr/>
        </p:nvSpPr>
        <p:spPr>
          <a:xfrm>
            <a:off x="304801" y="2432040"/>
            <a:ext cx="2301599"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a:t>Main mechanism of adherence is adhesin-receptor interaction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rOmpA and rOmpB are the bacterial adhesins </a:t>
            </a:r>
          </a:p>
          <a:p>
            <a:pPr marL="285750" indent="-285750">
              <a:buFont typeface="Arial" panose="020B0604020202020204" pitchFamily="34" charset="0"/>
              <a:buChar char="•"/>
            </a:pPr>
            <a:endParaRPr lang="en-US" dirty="0"/>
          </a:p>
        </p:txBody>
      </p:sp>
      <p:sp>
        <p:nvSpPr>
          <p:cNvPr id="20" name="TextBox 19">
            <a:extLst>
              <a:ext uri="{FF2B5EF4-FFF2-40B4-BE49-F238E27FC236}">
                <a16:creationId xmlns:a16="http://schemas.microsoft.com/office/drawing/2014/main" id="{E4107287-6B7D-4937-B94C-407FED0FB480}"/>
              </a:ext>
            </a:extLst>
          </p:cNvPr>
          <p:cNvSpPr txBox="1"/>
          <p:nvPr/>
        </p:nvSpPr>
        <p:spPr>
          <a:xfrm>
            <a:off x="8808403" y="2432040"/>
            <a:ext cx="227076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Host cell receptors have not yet been identified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rOmpB also has a role in bacterial internalization into host cell  </a:t>
            </a:r>
          </a:p>
        </p:txBody>
      </p:sp>
    </p:spTree>
    <p:extLst>
      <p:ext uri="{BB962C8B-B14F-4D97-AF65-F5344CB8AC3E}">
        <p14:creationId xmlns:p14="http://schemas.microsoft.com/office/powerpoint/2010/main" val="404427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CEBE-87AC-4105-BE03-10BDA9E3BDFD}"/>
              </a:ext>
            </a:extLst>
          </p:cNvPr>
          <p:cNvSpPr>
            <a:spLocks noGrp="1"/>
          </p:cNvSpPr>
          <p:nvPr>
            <p:ph type="title"/>
          </p:nvPr>
        </p:nvSpPr>
        <p:spPr/>
        <p:txBody>
          <a:bodyPr/>
          <a:lstStyle/>
          <a:p>
            <a:r>
              <a:rPr lang="en-US" dirty="0"/>
              <a:t>Bacterial Pathogenesis: Entry </a:t>
            </a:r>
          </a:p>
        </p:txBody>
      </p:sp>
      <p:pic>
        <p:nvPicPr>
          <p:cNvPr id="5" name="Content Placeholder 4" descr="A close up of a map&#10;&#10;Description generated with high confidence">
            <a:extLst>
              <a:ext uri="{FF2B5EF4-FFF2-40B4-BE49-F238E27FC236}">
                <a16:creationId xmlns:a16="http://schemas.microsoft.com/office/drawing/2014/main" id="{6935DFE5-83AE-444C-9B4D-6A862B3ACE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166" y="2690756"/>
            <a:ext cx="7315834" cy="4115157"/>
          </a:xfrm>
        </p:spPr>
      </p:pic>
      <p:sp>
        <p:nvSpPr>
          <p:cNvPr id="6" name="TextBox 5">
            <a:extLst>
              <a:ext uri="{FF2B5EF4-FFF2-40B4-BE49-F238E27FC236}">
                <a16:creationId xmlns:a16="http://schemas.microsoft.com/office/drawing/2014/main" id="{806DF10E-753D-4550-8B70-FE411976630F}"/>
              </a:ext>
            </a:extLst>
          </p:cNvPr>
          <p:cNvSpPr txBox="1"/>
          <p:nvPr/>
        </p:nvSpPr>
        <p:spPr>
          <a:xfrm>
            <a:off x="5448601" y="4243389"/>
            <a:ext cx="847725" cy="261610"/>
          </a:xfrm>
          <a:prstGeom prst="rect">
            <a:avLst/>
          </a:prstGeom>
          <a:noFill/>
        </p:spPr>
        <p:txBody>
          <a:bodyPr wrap="square" rtlCol="0">
            <a:spAutoFit/>
          </a:bodyPr>
          <a:lstStyle/>
          <a:p>
            <a:r>
              <a:rPr lang="en-US" sz="1100" i="1" dirty="0"/>
              <a:t>R. rickettsii  </a:t>
            </a:r>
          </a:p>
        </p:txBody>
      </p:sp>
      <p:sp>
        <p:nvSpPr>
          <p:cNvPr id="7" name="TextBox 6">
            <a:extLst>
              <a:ext uri="{FF2B5EF4-FFF2-40B4-BE49-F238E27FC236}">
                <a16:creationId xmlns:a16="http://schemas.microsoft.com/office/drawing/2014/main" id="{B686D703-FE95-4BE4-B79F-FD6B244AECBA}"/>
              </a:ext>
            </a:extLst>
          </p:cNvPr>
          <p:cNvSpPr txBox="1"/>
          <p:nvPr/>
        </p:nvSpPr>
        <p:spPr>
          <a:xfrm>
            <a:off x="445625" y="1879260"/>
            <a:ext cx="4149524" cy="4370427"/>
          </a:xfrm>
          <a:prstGeom prst="rect">
            <a:avLst/>
          </a:prstGeom>
          <a:noFill/>
        </p:spPr>
        <p:txBody>
          <a:bodyPr wrap="square" rtlCol="0">
            <a:spAutoFit/>
          </a:bodyPr>
          <a:lstStyle/>
          <a:p>
            <a:pPr marL="285750" indent="-285750">
              <a:buFont typeface="Arial" panose="020B0604020202020204" pitchFamily="34" charset="0"/>
              <a:buChar char="•"/>
            </a:pPr>
            <a:r>
              <a:rPr lang="en-US" sz="2000" i="1" dirty="0"/>
              <a:t>R. rickettsii </a:t>
            </a:r>
            <a:r>
              <a:rPr lang="en-US" sz="2000" dirty="0"/>
              <a:t>likely uses the</a:t>
            </a:r>
            <a:r>
              <a:rPr lang="en-US" sz="2000" b="1" dirty="0"/>
              <a:t> zipper</a:t>
            </a:r>
            <a:r>
              <a:rPr lang="en-US" sz="2000" dirty="0"/>
              <a:t> mechanism for invasion: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 Binding of </a:t>
            </a:r>
            <a:r>
              <a:rPr lang="en-US" sz="2000" b="1" dirty="0"/>
              <a:t>OmpB</a:t>
            </a:r>
            <a:r>
              <a:rPr lang="en-US" sz="2000" dirty="0"/>
              <a:t> to </a:t>
            </a:r>
            <a:r>
              <a:rPr lang="en-US" sz="2000" b="1" dirty="0"/>
              <a:t>Ku-70</a:t>
            </a:r>
            <a:r>
              <a:rPr lang="en-US" sz="2000" dirty="0"/>
              <a:t> (a nuclear DNA-dependent protein kinase on host cell membrane) </a:t>
            </a:r>
          </a:p>
          <a:p>
            <a:endParaRPr lang="en-US" sz="2000" dirty="0"/>
          </a:p>
          <a:p>
            <a:pPr marL="285750" indent="-285750">
              <a:buFont typeface="Arial" panose="020B0604020202020204" pitchFamily="34" charset="0"/>
              <a:buChar char="•"/>
            </a:pPr>
            <a:r>
              <a:rPr lang="en-US" sz="2000" dirty="0"/>
              <a:t>b) </a:t>
            </a:r>
            <a:r>
              <a:rPr lang="en-US" sz="2000" b="1" dirty="0"/>
              <a:t>Ubiquitination</a:t>
            </a:r>
            <a:r>
              <a:rPr lang="en-US" sz="2000" dirty="0"/>
              <a:t> of Ku-70 </a:t>
            </a:r>
            <a:r>
              <a:rPr lang="en-US" sz="2000" b="1" dirty="0"/>
              <a:t>via c-</a:t>
            </a:r>
            <a:r>
              <a:rPr lang="en-US" sz="2000" b="1" dirty="0" err="1"/>
              <a:t>Cbl</a:t>
            </a:r>
            <a:r>
              <a:rPr lang="en-US" sz="2000" b="1" dirty="0"/>
              <a:t> </a:t>
            </a:r>
          </a:p>
          <a:p>
            <a:endParaRPr lang="en-US" sz="2000" dirty="0"/>
          </a:p>
          <a:p>
            <a:pPr marL="285750" indent="-285750">
              <a:buFont typeface="Arial" panose="020B0604020202020204" pitchFamily="34" charset="0"/>
              <a:buChar char="•"/>
            </a:pPr>
            <a:r>
              <a:rPr lang="en-US" sz="2000" dirty="0"/>
              <a:t>c) Induction of mass host cell signaling events via activation of various effector proteins  </a:t>
            </a:r>
          </a:p>
          <a:p>
            <a:endParaRPr lang="en-US" dirty="0"/>
          </a:p>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D5873A27-D239-4B1A-91DA-54045343CDE1}"/>
              </a:ext>
            </a:extLst>
          </p:cNvPr>
          <p:cNvSpPr/>
          <p:nvPr/>
        </p:nvSpPr>
        <p:spPr>
          <a:xfrm>
            <a:off x="8036689" y="1647820"/>
            <a:ext cx="3260202" cy="1754326"/>
          </a:xfrm>
          <a:prstGeom prst="rect">
            <a:avLst/>
          </a:prstGeom>
        </p:spPr>
        <p:txBody>
          <a:bodyPr wrap="square">
            <a:spAutoFit/>
          </a:bodyPr>
          <a:lstStyle/>
          <a:p>
            <a:pPr marL="285750" indent="-285750">
              <a:buFont typeface="Arial" panose="020B0604020202020204" pitchFamily="34" charset="0"/>
              <a:buChar char="•"/>
            </a:pPr>
            <a:r>
              <a:rPr lang="en-US" dirty="0"/>
              <a:t>d)  Signaling cascade culminates in activation of </a:t>
            </a:r>
            <a:r>
              <a:rPr lang="en-US" b="1" dirty="0"/>
              <a:t>Arp 2/3 </a:t>
            </a:r>
            <a:r>
              <a:rPr lang="en-US" dirty="0"/>
              <a:t>(actin nucleating complex); instigates localized </a:t>
            </a:r>
            <a:r>
              <a:rPr lang="en-US" b="1" dirty="0"/>
              <a:t>actin rearrangement and engulfment of </a:t>
            </a:r>
            <a:r>
              <a:rPr lang="en-US" b="1" i="1" dirty="0"/>
              <a:t>R. rickettsii </a:t>
            </a:r>
            <a:endParaRPr lang="en-US" b="1" dirty="0"/>
          </a:p>
        </p:txBody>
      </p:sp>
      <p:sp>
        <p:nvSpPr>
          <p:cNvPr id="9" name="Oval 8">
            <a:extLst>
              <a:ext uri="{FF2B5EF4-FFF2-40B4-BE49-F238E27FC236}">
                <a16:creationId xmlns:a16="http://schemas.microsoft.com/office/drawing/2014/main" id="{47097386-39BB-4F29-8B37-AAE6E22DB95A}"/>
              </a:ext>
            </a:extLst>
          </p:cNvPr>
          <p:cNvSpPr/>
          <p:nvPr/>
        </p:nvSpPr>
        <p:spPr>
          <a:xfrm>
            <a:off x="6679556" y="6179916"/>
            <a:ext cx="572947" cy="272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3C4DC1B-2835-4427-AF00-F8D2568ADAEE}"/>
              </a:ext>
            </a:extLst>
          </p:cNvPr>
          <p:cNvSpPr/>
          <p:nvPr/>
        </p:nvSpPr>
        <p:spPr>
          <a:xfrm>
            <a:off x="6296326" y="5233062"/>
            <a:ext cx="572947" cy="272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7486712-CEF9-48AB-85A7-30306DC4BB3A}"/>
              </a:ext>
            </a:extLst>
          </p:cNvPr>
          <p:cNvSpPr/>
          <p:nvPr/>
        </p:nvSpPr>
        <p:spPr>
          <a:xfrm>
            <a:off x="6029445" y="4612331"/>
            <a:ext cx="572947" cy="457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DEA75EB-98DF-48AA-8409-047F3456977C}"/>
              </a:ext>
            </a:extLst>
          </p:cNvPr>
          <p:cNvSpPr/>
          <p:nvPr/>
        </p:nvSpPr>
        <p:spPr>
          <a:xfrm>
            <a:off x="6447098" y="4933708"/>
            <a:ext cx="572947" cy="272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09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28613CAA-21C7-4A46-9F0D-9B925A81104F}"/>
              </a:ext>
            </a:extLst>
          </p:cNvPr>
          <p:cNvPicPr>
            <a:picLocks noChangeAspect="1"/>
          </p:cNvPicPr>
          <p:nvPr/>
        </p:nvPicPr>
        <p:blipFill rotWithShape="1">
          <a:blip r:embed="rId2">
            <a:extLst>
              <a:ext uri="{28A0092B-C50C-407E-A947-70E740481C1C}">
                <a14:useLocalDpi xmlns:a14="http://schemas.microsoft.com/office/drawing/2010/main" val="0"/>
              </a:ext>
            </a:extLst>
          </a:blip>
          <a:srcRect l="5091" r="1542" b="-1"/>
          <a:stretch/>
        </p:blipFill>
        <p:spPr>
          <a:xfrm>
            <a:off x="838200" y="1904281"/>
            <a:ext cx="6233160" cy="4272681"/>
          </a:xfrm>
          <a:prstGeom prst="rect">
            <a:avLst/>
          </a:prstGeom>
        </p:spPr>
      </p:pic>
      <p:sp>
        <p:nvSpPr>
          <p:cNvPr id="2" name="Title 1">
            <a:extLst>
              <a:ext uri="{FF2B5EF4-FFF2-40B4-BE49-F238E27FC236}">
                <a16:creationId xmlns:a16="http://schemas.microsoft.com/office/drawing/2014/main" id="{9EC02287-EA95-4DAB-9D19-251486A79B95}"/>
              </a:ext>
            </a:extLst>
          </p:cNvPr>
          <p:cNvSpPr>
            <a:spLocks noGrp="1"/>
          </p:cNvSpPr>
          <p:nvPr>
            <p:ph type="title"/>
          </p:nvPr>
        </p:nvSpPr>
        <p:spPr>
          <a:xfrm>
            <a:off x="838200" y="365126"/>
            <a:ext cx="10515600" cy="1194734"/>
          </a:xfrm>
        </p:spPr>
        <p:txBody>
          <a:bodyPr>
            <a:normAutofit fontScale="90000"/>
          </a:bodyPr>
          <a:lstStyle/>
          <a:p>
            <a:r>
              <a:rPr lang="en-US" dirty="0"/>
              <a:t>Bacterial Pathogenesis: Multiplication &amp; Spread  </a:t>
            </a:r>
          </a:p>
        </p:txBody>
      </p:sp>
      <p:sp>
        <p:nvSpPr>
          <p:cNvPr id="13" name="Content Placeholder 10"/>
          <p:cNvSpPr>
            <a:spLocks noGrp="1"/>
          </p:cNvSpPr>
          <p:nvPr>
            <p:ph idx="1"/>
          </p:nvPr>
        </p:nvSpPr>
        <p:spPr>
          <a:xfrm>
            <a:off x="7552944" y="1825625"/>
            <a:ext cx="3800856" cy="4351338"/>
          </a:xfrm>
        </p:spPr>
        <p:txBody>
          <a:bodyPr>
            <a:normAutofit/>
          </a:bodyPr>
          <a:lstStyle/>
          <a:p>
            <a:r>
              <a:rPr lang="en-US" sz="2000" dirty="0"/>
              <a:t>Once internalized, </a:t>
            </a:r>
            <a:r>
              <a:rPr lang="en-US" sz="2000" i="1" dirty="0"/>
              <a:t>R. rickettsii </a:t>
            </a:r>
            <a:r>
              <a:rPr lang="en-US" sz="2000" dirty="0"/>
              <a:t>is inside a phagosome </a:t>
            </a:r>
          </a:p>
          <a:p>
            <a:endParaRPr lang="en-US" sz="2000" dirty="0"/>
          </a:p>
          <a:p>
            <a:r>
              <a:rPr lang="en-US" sz="2000" dirty="0"/>
              <a:t>Bacteria escapes phagosome via membranolytic phospholipase D and hemolysin C (and possibly phospholipase A2) </a:t>
            </a:r>
          </a:p>
          <a:p>
            <a:endParaRPr lang="en-US" sz="2000" dirty="0"/>
          </a:p>
          <a:p>
            <a:r>
              <a:rPr lang="en-US" sz="2000" dirty="0"/>
              <a:t>Once out into the cytosol, the bacteria can survive, grow and multiply using host nutrients </a:t>
            </a:r>
          </a:p>
          <a:p>
            <a:endParaRPr lang="en-US" sz="1200" dirty="0"/>
          </a:p>
          <a:p>
            <a:endParaRPr lang="en-US" sz="2000" dirty="0"/>
          </a:p>
        </p:txBody>
      </p:sp>
    </p:spTree>
    <p:extLst>
      <p:ext uri="{BB962C8B-B14F-4D97-AF65-F5344CB8AC3E}">
        <p14:creationId xmlns:p14="http://schemas.microsoft.com/office/powerpoint/2010/main" val="254463014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388</TotalTime>
  <Words>927</Words>
  <Application>Microsoft Office PowerPoint</Application>
  <PresentationFormat>Widescreen</PresentationFormat>
  <Paragraphs>124</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Wingdings</vt:lpstr>
      <vt:lpstr>Office Theme</vt:lpstr>
      <vt:lpstr>Celestial</vt:lpstr>
      <vt:lpstr>Case 3: Bacterial Pathogenesis </vt:lpstr>
      <vt:lpstr>Geographical Distribution </vt:lpstr>
      <vt:lpstr>Bacterial Characteristics </vt:lpstr>
      <vt:lpstr>Vector Characteristics </vt:lpstr>
      <vt:lpstr>Vector Characteristics (Cont’d) </vt:lpstr>
      <vt:lpstr>Bacterial Pathogenesis: Overview </vt:lpstr>
      <vt:lpstr>Bacterial Pathogenesis: Mechanism of Adherence </vt:lpstr>
      <vt:lpstr>Bacterial Pathogenesis: Entry </vt:lpstr>
      <vt:lpstr>Bacterial Pathogenesis: Multiplication &amp; Spread  </vt:lpstr>
      <vt:lpstr>Bacterial Pathogenesis: Multiplication &amp; Spread (Cont’d) </vt:lpstr>
      <vt:lpstr>Maintaining Host Cell Integrity: “Endothelial Activation” </vt:lpstr>
      <vt:lpstr>Bacterial Pathogenesis: Host Damage </vt:lpstr>
      <vt:lpstr>Bacterial Pathogenesis: Host Damage (Cont’d) </vt:lpstr>
      <vt:lpstr>PowerPoint Presentation</vt:lpstr>
      <vt:lpstr>THE END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3: Bacterial Pathogenesis</dc:title>
  <dc:creator>Sujan Sivanathan</dc:creator>
  <cp:lastModifiedBy>Sujan Sivanathan</cp:lastModifiedBy>
  <cp:revision>29</cp:revision>
  <dcterms:created xsi:type="dcterms:W3CDTF">2017-11-11T17:42:08Z</dcterms:created>
  <dcterms:modified xsi:type="dcterms:W3CDTF">2017-11-12T00:10:17Z</dcterms:modified>
</cp:coreProperties>
</file>