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9" r:id="rId4"/>
    <p:sldId id="258"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5"/>
    <p:restoredTop sz="94715"/>
  </p:normalViewPr>
  <p:slideViewPr>
    <p:cSldViewPr snapToGrid="0" snapToObjects="1">
      <p:cViewPr>
        <p:scale>
          <a:sx n="70" d="100"/>
          <a:sy n="70" d="100"/>
        </p:scale>
        <p:origin x="416"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1/24/18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1/24/18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1/24/18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t>1/24/18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1/24/18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490892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86267"/>
            <a:ext cx="8825658" cy="2677648"/>
          </a:xfrm>
        </p:spPr>
        <p:txBody>
          <a:bodyPr/>
          <a:lstStyle/>
          <a:p>
            <a:r>
              <a:rPr lang="en-US" sz="6000" b="1" dirty="0" smtClean="0"/>
              <a:t>Pathology 417 Case 1</a:t>
            </a:r>
            <a:r>
              <a:rPr lang="en-US" dirty="0" smtClean="0"/>
              <a:t/>
            </a:r>
            <a:br>
              <a:rPr lang="en-US" dirty="0" smtClean="0"/>
            </a:br>
            <a:r>
              <a:rPr lang="en-US" dirty="0" smtClean="0"/>
              <a:t>Microbiology Laboratory</a:t>
            </a:r>
            <a:endParaRPr lang="en-US" dirty="0"/>
          </a:p>
        </p:txBody>
      </p:sp>
      <p:sp>
        <p:nvSpPr>
          <p:cNvPr id="3" name="Subtitle 2"/>
          <p:cNvSpPr>
            <a:spLocks noGrp="1"/>
          </p:cNvSpPr>
          <p:nvPr>
            <p:ph type="subTitle" idx="1"/>
          </p:nvPr>
        </p:nvSpPr>
        <p:spPr/>
        <p:txBody>
          <a:bodyPr/>
          <a:lstStyle/>
          <a:p>
            <a:r>
              <a:rPr lang="en-US" dirty="0" smtClean="0"/>
              <a:t>By: Sabrina budhwani </a:t>
            </a:r>
            <a:endParaRPr lang="en-US" dirty="0"/>
          </a:p>
        </p:txBody>
      </p:sp>
    </p:spTree>
    <p:extLst>
      <p:ext uri="{BB962C8B-B14F-4D97-AF65-F5344CB8AC3E}">
        <p14:creationId xmlns:p14="http://schemas.microsoft.com/office/powerpoint/2010/main" val="927688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6914" y="3940628"/>
            <a:ext cx="9862457" cy="696685"/>
          </a:xfrm>
        </p:spPr>
        <p:txBody>
          <a:bodyPr/>
          <a:lstStyle/>
          <a:p>
            <a:r>
              <a:rPr lang="en-US" sz="3600" b="1" dirty="0" smtClean="0"/>
              <a:t>Q2: What samples are taken for laboratory testing in these cases and how important is the Microbiology Laboratory in the diagnosis of this particular infectious disease? </a:t>
            </a:r>
            <a:endParaRPr lang="en-US" sz="3600" dirty="0"/>
          </a:p>
        </p:txBody>
      </p:sp>
    </p:spTree>
    <p:extLst>
      <p:ext uri="{BB962C8B-B14F-4D97-AF65-F5344CB8AC3E}">
        <p14:creationId xmlns:p14="http://schemas.microsoft.com/office/powerpoint/2010/main" val="1864785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Stool Sample </a:t>
            </a:r>
            <a:endParaRPr lang="en-US" dirty="0"/>
          </a:p>
        </p:txBody>
      </p:sp>
      <p:sp>
        <p:nvSpPr>
          <p:cNvPr id="3" name="Content Placeholder 2"/>
          <p:cNvSpPr>
            <a:spLocks noGrp="1"/>
          </p:cNvSpPr>
          <p:nvPr>
            <p:ph idx="1"/>
          </p:nvPr>
        </p:nvSpPr>
        <p:spPr/>
        <p:txBody>
          <a:bodyPr>
            <a:normAutofit/>
          </a:bodyPr>
          <a:lstStyle/>
          <a:p>
            <a:r>
              <a:rPr lang="en-US" dirty="0" smtClean="0"/>
              <a:t>To determine the pathogen causing diarrhea, a stool sample must be collected since the stool sample is likely to have the pathogen present </a:t>
            </a:r>
          </a:p>
          <a:p>
            <a:r>
              <a:rPr lang="en-US" dirty="0" smtClean="0"/>
              <a:t>Since cholera has symptoms similar to those of other food borne illness causing pathogens (e.g. Salmonella, E.coli), it is necessary to distinguish the pathogen of interest</a:t>
            </a:r>
          </a:p>
          <a:p>
            <a:r>
              <a:rPr lang="en-US" dirty="0" smtClean="0"/>
              <a:t>In order for Robert to give a stool sample, he must ensure he has followed certain restrictions prior to this test </a:t>
            </a:r>
          </a:p>
          <a:p>
            <a:pPr lvl="1"/>
            <a:r>
              <a:rPr lang="en-US" sz="1800" dirty="0" smtClean="0"/>
              <a:t>Dietary restrictions 72 hours before taking the sample to make sure drugs and chemicals are not present in the body </a:t>
            </a:r>
          </a:p>
        </p:txBody>
      </p:sp>
    </p:spTree>
    <p:extLst>
      <p:ext uri="{BB962C8B-B14F-4D97-AF65-F5344CB8AC3E}">
        <p14:creationId xmlns:p14="http://schemas.microsoft.com/office/powerpoint/2010/main" val="1136780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the Microbiology Laboratory for Diagnosis </a:t>
            </a:r>
            <a:endParaRPr lang="en-US" dirty="0"/>
          </a:p>
        </p:txBody>
      </p:sp>
      <p:sp>
        <p:nvSpPr>
          <p:cNvPr id="3" name="Content Placeholder 2"/>
          <p:cNvSpPr>
            <a:spLocks noGrp="1"/>
          </p:cNvSpPr>
          <p:nvPr>
            <p:ph idx="1"/>
          </p:nvPr>
        </p:nvSpPr>
        <p:spPr/>
        <p:txBody>
          <a:bodyPr/>
          <a:lstStyle/>
          <a:p>
            <a:r>
              <a:rPr lang="en-US" dirty="0" smtClean="0"/>
              <a:t>In order to provide the correct treatment to Robert, it is crucial to identify the pathogen causing his symptoms. </a:t>
            </a:r>
          </a:p>
          <a:p>
            <a:r>
              <a:rPr lang="en-US" dirty="0" smtClean="0"/>
              <a:t>It is also important to provide treatment in a timely manner due to the detrimental effects of diarrhea and in order to avoid further complications.</a:t>
            </a:r>
          </a:p>
          <a:p>
            <a:pPr lvl="1"/>
            <a:r>
              <a:rPr lang="en-US" sz="1800" dirty="0" smtClean="0"/>
              <a:t>Providing accurate treatment is also crucial since providing the wrong treatment can lead to further illness or even increase the virulence of the pathogen. </a:t>
            </a:r>
          </a:p>
          <a:p>
            <a:endParaRPr lang="en-US" dirty="0"/>
          </a:p>
        </p:txBody>
      </p:sp>
    </p:spTree>
    <p:extLst>
      <p:ext uri="{BB962C8B-B14F-4D97-AF65-F5344CB8AC3E}">
        <p14:creationId xmlns:p14="http://schemas.microsoft.com/office/powerpoint/2010/main" val="415606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412" y="2689981"/>
            <a:ext cx="8825658" cy="2677648"/>
          </a:xfrm>
        </p:spPr>
        <p:txBody>
          <a:bodyPr/>
          <a:lstStyle/>
          <a:p>
            <a:r>
              <a:rPr lang="en-US" sz="3600" b="1" dirty="0" smtClean="0"/>
              <a:t>Q3: Explain the tests that will be performed on the samples taken in order to detect any of the potential bacterial pathogens causing this disease. What about Roberts question regarding serotype- how is this answered in the laboratory?</a:t>
            </a:r>
            <a:endParaRPr lang="en-US" sz="3600" dirty="0"/>
          </a:p>
        </p:txBody>
      </p:sp>
    </p:spTree>
    <p:extLst>
      <p:ext uri="{BB962C8B-B14F-4D97-AF65-F5344CB8AC3E}">
        <p14:creationId xmlns:p14="http://schemas.microsoft.com/office/powerpoint/2010/main" val="1212147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Performed on the Stool Sample prior to reaching the laboratory </a:t>
            </a:r>
            <a:endParaRPr lang="en-US" dirty="0"/>
          </a:p>
        </p:txBody>
      </p:sp>
      <p:sp>
        <p:nvSpPr>
          <p:cNvPr id="3" name="Content Placeholder 2"/>
          <p:cNvSpPr>
            <a:spLocks noGrp="1"/>
          </p:cNvSpPr>
          <p:nvPr>
            <p:ph idx="1"/>
          </p:nvPr>
        </p:nvSpPr>
        <p:spPr>
          <a:xfrm>
            <a:off x="1154954" y="2603500"/>
            <a:ext cx="5267617" cy="3416300"/>
          </a:xfrm>
        </p:spPr>
        <p:txBody>
          <a:bodyPr>
            <a:normAutofit lnSpcReduction="10000"/>
          </a:bodyPr>
          <a:lstStyle/>
          <a:p>
            <a:r>
              <a:rPr lang="en-US" dirty="0" smtClean="0"/>
              <a:t>As a quick initial screening process the Crystal VC dipstick is used to detect LPS of the O1 and O139 serotype V.cholerae. If positive results arise then these are transported to the labs for further investigation. </a:t>
            </a:r>
          </a:p>
          <a:p>
            <a:pPr lvl="1"/>
            <a:r>
              <a:rPr lang="en-US" sz="1800" dirty="0" smtClean="0"/>
              <a:t>During this transport, the following transport mediums are used to preserve and allow growth of V.cholerae </a:t>
            </a:r>
          </a:p>
          <a:p>
            <a:pPr lvl="2"/>
            <a:r>
              <a:rPr lang="en-US" sz="1800" dirty="0" smtClean="0"/>
              <a:t>Cary-Blair  or Alkaline peptone water (APW)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785" y="2603500"/>
            <a:ext cx="4445000" cy="2857500"/>
          </a:xfrm>
          <a:prstGeom prst="rect">
            <a:avLst/>
          </a:prstGeom>
        </p:spPr>
      </p:pic>
      <p:sp>
        <p:nvSpPr>
          <p:cNvPr id="5" name="TextBox 4"/>
          <p:cNvSpPr txBox="1"/>
          <p:nvPr/>
        </p:nvSpPr>
        <p:spPr>
          <a:xfrm>
            <a:off x="6703785" y="5461000"/>
            <a:ext cx="4445000" cy="923330"/>
          </a:xfrm>
          <a:prstGeom prst="rect">
            <a:avLst/>
          </a:prstGeom>
          <a:noFill/>
        </p:spPr>
        <p:txBody>
          <a:bodyPr wrap="square" rtlCol="0">
            <a:spAutoFit/>
          </a:bodyPr>
          <a:lstStyle/>
          <a:p>
            <a:r>
              <a:rPr lang="en-US" dirty="0" smtClean="0"/>
              <a:t>Figure 5. Crystal VC Dipstick is a rapid immunochromatographic test. (Labmedica 2016)</a:t>
            </a:r>
            <a:endParaRPr lang="en-US" dirty="0"/>
          </a:p>
        </p:txBody>
      </p:sp>
    </p:spTree>
    <p:extLst>
      <p:ext uri="{BB962C8B-B14F-4D97-AF65-F5344CB8AC3E}">
        <p14:creationId xmlns:p14="http://schemas.microsoft.com/office/powerpoint/2010/main" val="1996806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Performed on the Stool Sample after reaching the laboratory </a:t>
            </a:r>
            <a:endParaRPr lang="en-US" dirty="0"/>
          </a:p>
        </p:txBody>
      </p:sp>
      <p:sp>
        <p:nvSpPr>
          <p:cNvPr id="3" name="Content Placeholder 2"/>
          <p:cNvSpPr>
            <a:spLocks noGrp="1"/>
          </p:cNvSpPr>
          <p:nvPr>
            <p:ph idx="1"/>
          </p:nvPr>
        </p:nvSpPr>
        <p:spPr>
          <a:xfrm>
            <a:off x="914400" y="2286000"/>
            <a:ext cx="10145486" cy="4332514"/>
          </a:xfrm>
        </p:spPr>
        <p:txBody>
          <a:bodyPr>
            <a:noAutofit/>
          </a:bodyPr>
          <a:lstStyle/>
          <a:p>
            <a:r>
              <a:rPr lang="en-US" sz="2000" dirty="0" smtClean="0"/>
              <a:t>Cultures from the transport medium are plated onto a </a:t>
            </a:r>
            <a:r>
              <a:rPr lang="en-US" sz="2000" b="1" dirty="0" smtClean="0"/>
              <a:t>petri dish or a glass slide </a:t>
            </a:r>
            <a:r>
              <a:rPr lang="en-US" sz="2000" dirty="0" smtClean="0"/>
              <a:t>containing thiosulfate-citrate-bile salts-sucrose (TCBS) agar in order to isolate V. cholerae. Using the streaking technique, single bacteria colonies form and then the stool samples are incubated in the medium. </a:t>
            </a:r>
          </a:p>
          <a:p>
            <a:r>
              <a:rPr lang="en-US" sz="2000" dirty="0" smtClean="0"/>
              <a:t>Further confirmation steps are undertaken to confirm the presence of V.cholerae </a:t>
            </a:r>
          </a:p>
          <a:p>
            <a:pPr lvl="1"/>
            <a:r>
              <a:rPr lang="en-US" sz="2000" b="1" dirty="0" smtClean="0"/>
              <a:t>The oxidase test</a:t>
            </a:r>
            <a:r>
              <a:rPr lang="en-US" sz="2000" dirty="0" smtClean="0"/>
              <a:t>: using oxidase reagents on the petri dish/glass slide </a:t>
            </a:r>
            <a:r>
              <a:rPr lang="mr-IN" sz="2000" dirty="0" smtClean="0"/>
              <a:t>–</a:t>
            </a:r>
            <a:r>
              <a:rPr lang="en-US" sz="2000" dirty="0" smtClean="0"/>
              <a:t> change of color to purple yields a positive test result </a:t>
            </a:r>
            <a:endParaRPr lang="en-US" sz="2000" b="1" dirty="0" smtClean="0"/>
          </a:p>
          <a:p>
            <a:pPr lvl="1"/>
            <a:r>
              <a:rPr lang="en-US" sz="2000" b="1" dirty="0" smtClean="0"/>
              <a:t>String test: </a:t>
            </a:r>
            <a:r>
              <a:rPr lang="en-US" sz="2000" dirty="0" smtClean="0"/>
              <a:t>to rule out </a:t>
            </a:r>
            <a:r>
              <a:rPr lang="en-US" sz="2000" dirty="0" err="1" smtClean="0"/>
              <a:t>Aeomonas</a:t>
            </a:r>
            <a:r>
              <a:rPr lang="en-US" sz="2000" dirty="0" smtClean="0"/>
              <a:t>, sodium deoxycholate is added</a:t>
            </a:r>
            <a:endParaRPr lang="en-US" sz="2000" b="1" dirty="0" smtClean="0"/>
          </a:p>
          <a:p>
            <a:pPr lvl="1"/>
            <a:r>
              <a:rPr lang="en-US" sz="2000" b="1" dirty="0" smtClean="0"/>
              <a:t>Gram stains: </a:t>
            </a:r>
            <a:r>
              <a:rPr lang="en-US" sz="2000" dirty="0" smtClean="0"/>
              <a:t>morphology of V.cholera can be identified by a microscope</a:t>
            </a:r>
            <a:endParaRPr lang="en-US" sz="2000" b="1" dirty="0" smtClean="0"/>
          </a:p>
          <a:p>
            <a:pPr lvl="1"/>
            <a:r>
              <a:rPr lang="en-US" sz="2000" b="1" dirty="0" smtClean="0"/>
              <a:t>PCR:</a:t>
            </a:r>
            <a:r>
              <a:rPr lang="en-US" sz="2000" dirty="0" smtClean="0"/>
              <a:t> targets virulence genes or DNA sequences specific to the pathogen</a:t>
            </a:r>
            <a:endParaRPr lang="en-US" sz="2000" b="1" dirty="0" smtClean="0"/>
          </a:p>
          <a:p>
            <a:pPr lvl="1"/>
            <a:r>
              <a:rPr lang="en-US" sz="2000" b="1" dirty="0" smtClean="0"/>
              <a:t>Growing bacteria on various media </a:t>
            </a:r>
          </a:p>
        </p:txBody>
      </p:sp>
    </p:spTree>
    <p:extLst>
      <p:ext uri="{BB962C8B-B14F-4D97-AF65-F5344CB8AC3E}">
        <p14:creationId xmlns:p14="http://schemas.microsoft.com/office/powerpoint/2010/main" val="2139201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Serotyping </a:t>
            </a:r>
            <a:endParaRPr lang="en-US" dirty="0"/>
          </a:p>
        </p:txBody>
      </p:sp>
      <p:sp>
        <p:nvSpPr>
          <p:cNvPr id="3" name="Content Placeholder 2"/>
          <p:cNvSpPr>
            <a:spLocks noGrp="1"/>
          </p:cNvSpPr>
          <p:nvPr>
            <p:ph idx="1"/>
          </p:nvPr>
        </p:nvSpPr>
        <p:spPr/>
        <p:txBody>
          <a:bodyPr/>
          <a:lstStyle/>
          <a:p>
            <a:r>
              <a:rPr lang="en-US" dirty="0" smtClean="0">
                <a:solidFill>
                  <a:schemeClr val="tx1"/>
                </a:solidFill>
              </a:rPr>
              <a:t>In order to determine the serotype sterile saline is dropped onto a glass slide and a suspension of V.cholerae is added. </a:t>
            </a:r>
          </a:p>
          <a:p>
            <a:r>
              <a:rPr lang="en-US" dirty="0" smtClean="0">
                <a:solidFill>
                  <a:schemeClr val="tx1"/>
                </a:solidFill>
              </a:rPr>
              <a:t>Next, a drop of antiserum specific for O1 group V.cholerae is added </a:t>
            </a:r>
          </a:p>
          <a:p>
            <a:r>
              <a:rPr lang="en-US" dirty="0" smtClean="0">
                <a:solidFill>
                  <a:schemeClr val="tx1"/>
                </a:solidFill>
              </a:rPr>
              <a:t>If there is agglutination within 1 min, this is a confirmatory result for O1 serotype. IF there is no agglutination the sample can be tested with O139 antisera. </a:t>
            </a:r>
          </a:p>
          <a:p>
            <a:r>
              <a:rPr lang="en-US" dirty="0" smtClean="0">
                <a:solidFill>
                  <a:schemeClr val="tx1"/>
                </a:solidFill>
              </a:rPr>
              <a:t>If it is a  O1 serotype then it can then be further tested on to determine which of the three O1 serotypes it is</a:t>
            </a:r>
            <a:endParaRPr lang="en-US" dirty="0">
              <a:solidFill>
                <a:schemeClr val="tx1"/>
              </a:solidFill>
            </a:endParaRPr>
          </a:p>
        </p:txBody>
      </p:sp>
    </p:spTree>
    <p:extLst>
      <p:ext uri="{BB962C8B-B14F-4D97-AF65-F5344CB8AC3E}">
        <p14:creationId xmlns:p14="http://schemas.microsoft.com/office/powerpoint/2010/main" val="1893229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1640" y="1405467"/>
            <a:ext cx="8825658" cy="2677648"/>
          </a:xfrm>
        </p:spPr>
        <p:txBody>
          <a:bodyPr/>
          <a:lstStyle/>
          <a:p>
            <a:r>
              <a:rPr lang="en-US" sz="3200" b="1" dirty="0" smtClean="0"/>
              <a:t>Q4: What are the results expected from these tests that might allow </a:t>
            </a:r>
            <a:r>
              <a:rPr lang="en-US" sz="3200" b="1" smtClean="0"/>
              <a:t>the identification of the bacteria named in this case?</a:t>
            </a:r>
            <a:endParaRPr lang="en-US" sz="3200" dirty="0"/>
          </a:p>
        </p:txBody>
      </p:sp>
    </p:spTree>
    <p:extLst>
      <p:ext uri="{BB962C8B-B14F-4D97-AF65-F5344CB8AC3E}">
        <p14:creationId xmlns:p14="http://schemas.microsoft.com/office/powerpoint/2010/main" val="1675928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Cultures</a:t>
            </a:r>
            <a:endParaRPr lang="en-US" dirty="0"/>
          </a:p>
        </p:txBody>
      </p:sp>
      <p:sp>
        <p:nvSpPr>
          <p:cNvPr id="3" name="Content Placeholder 2"/>
          <p:cNvSpPr>
            <a:spLocks noGrp="1"/>
          </p:cNvSpPr>
          <p:nvPr>
            <p:ph idx="1"/>
          </p:nvPr>
        </p:nvSpPr>
        <p:spPr>
          <a:xfrm>
            <a:off x="218783" y="2559957"/>
            <a:ext cx="5071675" cy="3416300"/>
          </a:xfrm>
        </p:spPr>
        <p:txBody>
          <a:bodyPr>
            <a:noAutofit/>
          </a:bodyPr>
          <a:lstStyle/>
          <a:p>
            <a:r>
              <a:rPr lang="en-US" dirty="0" smtClean="0">
                <a:solidFill>
                  <a:schemeClr val="tx1"/>
                </a:solidFill>
              </a:rPr>
              <a:t>Depending </a:t>
            </a:r>
            <a:r>
              <a:rPr lang="en-US" dirty="0">
                <a:solidFill>
                  <a:schemeClr val="tx1"/>
                </a:solidFill>
              </a:rPr>
              <a:t>on the culture used, one could expect various results </a:t>
            </a:r>
            <a:endParaRPr lang="en-US" dirty="0" smtClean="0">
              <a:solidFill>
                <a:schemeClr val="tx1"/>
              </a:solidFill>
            </a:endParaRPr>
          </a:p>
          <a:p>
            <a:pPr lvl="1"/>
            <a:r>
              <a:rPr lang="en-US" sz="1800" dirty="0" smtClean="0">
                <a:solidFill>
                  <a:schemeClr val="tx1"/>
                </a:solidFill>
              </a:rPr>
              <a:t>If cultured on </a:t>
            </a:r>
            <a:r>
              <a:rPr lang="en-US" sz="1800" b="1" dirty="0" smtClean="0">
                <a:solidFill>
                  <a:schemeClr val="tx1"/>
                </a:solidFill>
              </a:rPr>
              <a:t>Taurocholate-tellurite-gelatin agar (TTGA), </a:t>
            </a:r>
            <a:r>
              <a:rPr lang="en-US" sz="1800" dirty="0" smtClean="0">
                <a:solidFill>
                  <a:schemeClr val="tx1"/>
                </a:solidFill>
              </a:rPr>
              <a:t>colonies will be approx. 1-2mm in diameter and have a black center. </a:t>
            </a:r>
          </a:p>
          <a:p>
            <a:pPr lvl="1"/>
            <a:r>
              <a:rPr lang="en-US" sz="1800" dirty="0" smtClean="0">
                <a:solidFill>
                  <a:schemeClr val="tx1"/>
                </a:solidFill>
              </a:rPr>
              <a:t>If cultured with </a:t>
            </a:r>
            <a:r>
              <a:rPr lang="en-US" sz="1800" b="1" dirty="0" smtClean="0">
                <a:solidFill>
                  <a:schemeClr val="tx1"/>
                </a:solidFill>
              </a:rPr>
              <a:t>thiosulphate citrate bile salts sucrose agar (TCBS)</a:t>
            </a:r>
            <a:r>
              <a:rPr lang="en-US" sz="1800" dirty="0" smtClean="0">
                <a:solidFill>
                  <a:schemeClr val="tx1"/>
                </a:solidFill>
              </a:rPr>
              <a:t>, colonies will be yellow and shiny </a:t>
            </a:r>
          </a:p>
          <a:p>
            <a:pPr lvl="1"/>
            <a:r>
              <a:rPr lang="en-US" sz="1800" dirty="0" smtClean="0">
                <a:solidFill>
                  <a:schemeClr val="tx1"/>
                </a:solidFill>
              </a:rPr>
              <a:t>If cultured with </a:t>
            </a:r>
            <a:r>
              <a:rPr lang="en-US" sz="1800" b="1" dirty="0" smtClean="0">
                <a:solidFill>
                  <a:schemeClr val="tx1"/>
                </a:solidFill>
              </a:rPr>
              <a:t>MacConkey medium</a:t>
            </a:r>
            <a:r>
              <a:rPr lang="en-US" sz="1800" dirty="0" smtClean="0">
                <a:solidFill>
                  <a:schemeClr val="tx1"/>
                </a:solidFill>
              </a:rPr>
              <a:t>, colonies will be colorless to pink (though not all strains of V.cholerae O1 is able to be cultured using this medium) </a:t>
            </a:r>
            <a:endParaRPr lang="en-US" sz="1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16960" y="2278743"/>
            <a:ext cx="3610996" cy="17507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660" y="2278743"/>
            <a:ext cx="2781300" cy="17716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661" y="4627640"/>
            <a:ext cx="2781300" cy="2066591"/>
          </a:xfrm>
          <a:prstGeom prst="rect">
            <a:avLst/>
          </a:prstGeom>
        </p:spPr>
      </p:pic>
      <p:sp>
        <p:nvSpPr>
          <p:cNvPr id="7" name="TextBox 6"/>
          <p:cNvSpPr txBox="1"/>
          <p:nvPr/>
        </p:nvSpPr>
        <p:spPr>
          <a:xfrm>
            <a:off x="5535660" y="4050393"/>
            <a:ext cx="952226"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8316960" y="4052778"/>
            <a:ext cx="674640" cy="366947"/>
          </a:xfrm>
          <a:prstGeom prst="rect">
            <a:avLst/>
          </a:prstGeom>
          <a:noFill/>
        </p:spPr>
        <p:txBody>
          <a:bodyPr wrap="square" rtlCol="0">
            <a:spAutoFit/>
          </a:bodyPr>
          <a:lstStyle/>
          <a:p>
            <a:r>
              <a:rPr lang="en-US" smtClean="0"/>
              <a:t>(B)</a:t>
            </a:r>
            <a:endParaRPr lang="en-US"/>
          </a:p>
        </p:txBody>
      </p:sp>
      <p:sp>
        <p:nvSpPr>
          <p:cNvPr id="11" name="TextBox 10"/>
          <p:cNvSpPr txBox="1"/>
          <p:nvPr/>
        </p:nvSpPr>
        <p:spPr>
          <a:xfrm>
            <a:off x="8316960" y="6324899"/>
            <a:ext cx="1338424" cy="369332"/>
          </a:xfrm>
          <a:prstGeom prst="rect">
            <a:avLst/>
          </a:prstGeom>
          <a:noFill/>
        </p:spPr>
        <p:txBody>
          <a:bodyPr wrap="square" rtlCol="0">
            <a:spAutoFit/>
          </a:bodyPr>
          <a:lstStyle/>
          <a:p>
            <a:r>
              <a:rPr lang="de-DE" dirty="0" smtClean="0"/>
              <a:t>(C) </a:t>
            </a:r>
            <a:endParaRPr lang="en-US" dirty="0"/>
          </a:p>
        </p:txBody>
      </p:sp>
      <p:sp>
        <p:nvSpPr>
          <p:cNvPr id="12" name="TextBox 11"/>
          <p:cNvSpPr txBox="1"/>
          <p:nvPr/>
        </p:nvSpPr>
        <p:spPr>
          <a:xfrm>
            <a:off x="8918324" y="4645272"/>
            <a:ext cx="3273676" cy="2031325"/>
          </a:xfrm>
          <a:prstGeom prst="rect">
            <a:avLst/>
          </a:prstGeom>
          <a:noFill/>
        </p:spPr>
        <p:txBody>
          <a:bodyPr wrap="square" rtlCol="0">
            <a:spAutoFit/>
          </a:bodyPr>
          <a:lstStyle/>
          <a:p>
            <a:r>
              <a:rPr lang="en-US" dirty="0" smtClean="0"/>
              <a:t>Figure 6. (A) Shows TTGA culture with the black centers. (B) shows the </a:t>
            </a:r>
            <a:r>
              <a:rPr lang="mr-IN" dirty="0" smtClean="0"/>
              <a:t>–</a:t>
            </a:r>
            <a:r>
              <a:rPr lang="en-US" dirty="0" smtClean="0"/>
              <a:t> and + test results of the TCBS culture which are yellow. (C) shows the MacConkey culture. </a:t>
            </a:r>
            <a:endParaRPr lang="en-US" dirty="0"/>
          </a:p>
        </p:txBody>
      </p:sp>
    </p:spTree>
    <p:extLst>
      <p:ext uri="{BB962C8B-B14F-4D97-AF65-F5344CB8AC3E}">
        <p14:creationId xmlns:p14="http://schemas.microsoft.com/office/powerpoint/2010/main" val="488104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ELISA/FLISA &amp; Immunocapture Agglutination Assay </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tx1"/>
                </a:solidFill>
              </a:rPr>
              <a:t>Enzyme-linked immunosorbent Assay (ELISA) </a:t>
            </a:r>
            <a:r>
              <a:rPr lang="en-US" dirty="0" smtClean="0">
                <a:solidFill>
                  <a:schemeClr val="tx1"/>
                </a:solidFill>
              </a:rPr>
              <a:t>is used to identify the Cholera toxin or virulence factor </a:t>
            </a:r>
            <a:r>
              <a:rPr lang="en-US" dirty="0" err="1" smtClean="0">
                <a:solidFill>
                  <a:schemeClr val="tx1"/>
                </a:solidFill>
              </a:rPr>
              <a:t>Mucinase</a:t>
            </a:r>
            <a:r>
              <a:rPr lang="en-US" dirty="0">
                <a:solidFill>
                  <a:schemeClr val="tx1"/>
                </a:solidFill>
              </a:rPr>
              <a:t> </a:t>
            </a:r>
            <a:r>
              <a:rPr lang="en-US" dirty="0" smtClean="0">
                <a:solidFill>
                  <a:schemeClr val="tx1"/>
                </a:solidFill>
              </a:rPr>
              <a:t>by using an enzyme substrate which changes colour when it binds to an antigen bound antibody.</a:t>
            </a:r>
          </a:p>
          <a:p>
            <a:r>
              <a:rPr lang="en-US" b="1" dirty="0" smtClean="0">
                <a:solidFill>
                  <a:schemeClr val="tx1"/>
                </a:solidFill>
              </a:rPr>
              <a:t>FLISA (Fluorescence-linked immunosorbent Assay) </a:t>
            </a:r>
            <a:r>
              <a:rPr lang="en-US" dirty="0" smtClean="0">
                <a:solidFill>
                  <a:schemeClr val="tx1"/>
                </a:solidFill>
              </a:rPr>
              <a:t>is similar to ELISA except that a fluorophore-tagged antibody is used which emits light when an epitope-antigen binding occurs. </a:t>
            </a:r>
          </a:p>
          <a:p>
            <a:r>
              <a:rPr lang="en-US" b="1" dirty="0" smtClean="0">
                <a:solidFill>
                  <a:schemeClr val="tx1"/>
                </a:solidFill>
              </a:rPr>
              <a:t>Immunocapture Agglutination Assay </a:t>
            </a:r>
            <a:r>
              <a:rPr lang="en-US" dirty="0" smtClean="0">
                <a:solidFill>
                  <a:schemeClr val="tx1"/>
                </a:solidFill>
              </a:rPr>
              <a:t>can be used for V.cholerae associated antigens (CT), if the antigens are present then large clumps form because of the antibodies cross linking between antigens. </a:t>
            </a:r>
          </a:p>
          <a:p>
            <a:r>
              <a:rPr lang="en-US" dirty="0" smtClean="0">
                <a:solidFill>
                  <a:schemeClr val="tx1"/>
                </a:solidFill>
              </a:rPr>
              <a:t>* Note: these methods are used mainly in research facilities and diagnostics outside of Canada </a:t>
            </a:r>
            <a:endParaRPr lang="en-US" dirty="0">
              <a:solidFill>
                <a:schemeClr val="tx1"/>
              </a:solidFill>
            </a:endParaRPr>
          </a:p>
        </p:txBody>
      </p:sp>
    </p:spTree>
    <p:extLst>
      <p:ext uri="{BB962C8B-B14F-4D97-AF65-F5344CB8AC3E}">
        <p14:creationId xmlns:p14="http://schemas.microsoft.com/office/powerpoint/2010/main" val="1517166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Traveling in India</a:t>
            </a:r>
            <a:endParaRPr lang="en-US" dirty="0"/>
          </a:p>
        </p:txBody>
      </p:sp>
      <p:sp>
        <p:nvSpPr>
          <p:cNvPr id="3" name="Content Placeholder 2"/>
          <p:cNvSpPr>
            <a:spLocks noGrp="1"/>
          </p:cNvSpPr>
          <p:nvPr>
            <p:ph idx="1"/>
          </p:nvPr>
        </p:nvSpPr>
        <p:spPr>
          <a:xfrm>
            <a:off x="321734" y="2472267"/>
            <a:ext cx="11430000" cy="3979333"/>
          </a:xfrm>
        </p:spPr>
        <p:txBody>
          <a:bodyPr>
            <a:noAutofit/>
          </a:bodyPr>
          <a:lstStyle/>
          <a:p>
            <a:pPr>
              <a:lnSpc>
                <a:spcPct val="160000"/>
              </a:lnSpc>
            </a:pPr>
            <a:r>
              <a:rPr lang="en-US" sz="1600" b="1" dirty="0">
                <a:latin typeface="Arial" charset="0"/>
                <a:ea typeface="Arial" charset="0"/>
                <a:cs typeface="Arial" charset="0"/>
              </a:rPr>
              <a:t>Fulfilling a long held travel dream, Robert has taken six months off work and is making his way through India taking in the sights, experiencing local festivals and making time to get to know the people. He is cautious in his hygiene, eating and drinking habits but despite this he contracts a diarrhea with voluminous outpouring of fluid accompanied by vomiting. He suspects cholera and with the help of a fellow traveler gets himself to a local hospital where a stool sample is examined and his presumptive diagnosis is confirmed. He stocks up on appropriate fluids and stays put at the hostel he has booked into for a few days, experiencing some minor leg cramping along with the diarrhea. His curiosity about his illness has him reading up on the organisms when he returns to North America and he is left wondering what serotype of Vibrio cholerae he might have contracted, should he have been prescribed antibiotics, was there anything more he could have done to prevent contracting the organism and might he now be a carrier?</a:t>
            </a:r>
            <a:endParaRPr lang="en-US" sz="1600" b="1" dirty="0">
              <a:latin typeface="Arial" charset="0"/>
              <a:ea typeface="Arial" charset="0"/>
              <a:cs typeface="Arial" charset="0"/>
            </a:endParaRPr>
          </a:p>
        </p:txBody>
      </p:sp>
    </p:spTree>
    <p:extLst>
      <p:ext uri="{BB962C8B-B14F-4D97-AF65-F5344CB8AC3E}">
        <p14:creationId xmlns:p14="http://schemas.microsoft.com/office/powerpoint/2010/main" val="936737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Polymerase chain reaction (PCR) and Non-inhibitory Detection Methods </a:t>
            </a:r>
            <a:endParaRPr lang="en-US" dirty="0"/>
          </a:p>
        </p:txBody>
      </p:sp>
      <p:sp>
        <p:nvSpPr>
          <p:cNvPr id="3" name="Content Placeholder 2"/>
          <p:cNvSpPr>
            <a:spLocks noGrp="1"/>
          </p:cNvSpPr>
          <p:nvPr>
            <p:ph idx="1"/>
          </p:nvPr>
        </p:nvSpPr>
        <p:spPr>
          <a:xfrm>
            <a:off x="1154954" y="2603500"/>
            <a:ext cx="3547675" cy="3416300"/>
          </a:xfrm>
        </p:spPr>
        <p:txBody>
          <a:bodyPr>
            <a:normAutofit/>
          </a:bodyPr>
          <a:lstStyle/>
          <a:p>
            <a:r>
              <a:rPr lang="en-US" b="1" dirty="0" smtClean="0">
                <a:solidFill>
                  <a:schemeClr val="tx1"/>
                </a:solidFill>
              </a:rPr>
              <a:t>PCR </a:t>
            </a:r>
            <a:r>
              <a:rPr lang="en-US" dirty="0" smtClean="0">
                <a:solidFill>
                  <a:schemeClr val="tx1"/>
                </a:solidFill>
              </a:rPr>
              <a:t>amplifies genomic regions using PCR primers specific to V.cholera. Strains of V. cholerae can be screened for genes associated with virulence. PCR products are analyzed by gel electrophoresis and visualized under UV light with ethidium bromide.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9" y="2559988"/>
            <a:ext cx="4287158" cy="3459812"/>
          </a:xfrm>
          <a:prstGeom prst="rect">
            <a:avLst/>
          </a:prstGeom>
        </p:spPr>
      </p:pic>
      <p:sp>
        <p:nvSpPr>
          <p:cNvPr id="5" name="TextBox 4"/>
          <p:cNvSpPr txBox="1"/>
          <p:nvPr/>
        </p:nvSpPr>
        <p:spPr>
          <a:xfrm>
            <a:off x="8989787" y="2168103"/>
            <a:ext cx="3023348" cy="4524315"/>
          </a:xfrm>
          <a:prstGeom prst="rect">
            <a:avLst/>
          </a:prstGeom>
          <a:noFill/>
        </p:spPr>
        <p:txBody>
          <a:bodyPr wrap="square" rtlCol="0">
            <a:spAutoFit/>
          </a:bodyPr>
          <a:lstStyle/>
          <a:p>
            <a:r>
              <a:rPr lang="en-US" dirty="0" smtClean="0"/>
              <a:t>Figure 7. PCR results for V.cholerae </a:t>
            </a:r>
            <a:r>
              <a:rPr lang="en-US" dirty="0"/>
              <a:t>showing Lane 1, Hyperladder IV (Bioline); lane 2, V. cholerae-specific ITS; lane 3, ctxA (pCTA); lane 4, tcpA of V. cholerae O1 Classical, lane 5, tcpA of V. cholerae O1 El Tor; lane 6, tcpA of V. cholerae O139; lane 7, toxR; lane 8, zot; lane 9, ompU; lane 10, O1-O139/ctxA multiplex of V. cholerae O1 and </a:t>
            </a:r>
            <a:r>
              <a:rPr lang="en-US" dirty="0" smtClean="0"/>
              <a:t>O139. (Huq </a:t>
            </a:r>
            <a:r>
              <a:rPr lang="en-US" dirty="0"/>
              <a:t>et al, </a:t>
            </a:r>
            <a:r>
              <a:rPr lang="en-US" dirty="0" smtClean="0"/>
              <a:t>2013)</a:t>
            </a:r>
            <a:endParaRPr lang="en-US" dirty="0"/>
          </a:p>
        </p:txBody>
      </p:sp>
    </p:spTree>
    <p:extLst>
      <p:ext uri="{BB962C8B-B14F-4D97-AF65-F5344CB8AC3E}">
        <p14:creationId xmlns:p14="http://schemas.microsoft.com/office/powerpoint/2010/main" val="814853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on-inhibitory Detection Methods </a:t>
            </a:r>
            <a:endParaRPr lang="en-US" dirty="0"/>
          </a:p>
        </p:txBody>
      </p:sp>
      <p:sp>
        <p:nvSpPr>
          <p:cNvPr id="3" name="Content Placeholder 2"/>
          <p:cNvSpPr>
            <a:spLocks noGrp="1"/>
          </p:cNvSpPr>
          <p:nvPr>
            <p:ph idx="1"/>
          </p:nvPr>
        </p:nvSpPr>
        <p:spPr>
          <a:xfrm>
            <a:off x="392955" y="2429328"/>
            <a:ext cx="7079569" cy="4428671"/>
          </a:xfrm>
        </p:spPr>
        <p:txBody>
          <a:bodyPr>
            <a:normAutofit lnSpcReduction="10000"/>
          </a:bodyPr>
          <a:lstStyle/>
          <a:p>
            <a:r>
              <a:rPr lang="en-US" sz="1900" b="1" dirty="0" smtClean="0"/>
              <a:t>Decarboxylase/dihydrolase reactions- </a:t>
            </a:r>
            <a:r>
              <a:rPr lang="en-US" sz="1900" dirty="0" smtClean="0"/>
              <a:t>bromcresol purple and cresol red are used as indicators. V. cholerae is positive for lysine decarboxylase and ornithine decarboxylase while being negative for arginine dihydrolase. </a:t>
            </a:r>
          </a:p>
          <a:p>
            <a:pPr lvl="1"/>
            <a:r>
              <a:rPr lang="en-US" sz="1900" dirty="0" smtClean="0"/>
              <a:t>The indicators produce a dark orange colour for a positive result for the lysine and ornithine, and a yellow colour for the negative arginine result. </a:t>
            </a:r>
          </a:p>
          <a:p>
            <a:r>
              <a:rPr lang="en-US" sz="1900" b="1" dirty="0" smtClean="0"/>
              <a:t>Kligler’s iron (KIA) agar </a:t>
            </a:r>
            <a:r>
              <a:rPr lang="en-US" sz="1900" dirty="0" smtClean="0"/>
              <a:t>or</a:t>
            </a:r>
            <a:r>
              <a:rPr lang="en-US" sz="1900" b="1" dirty="0" smtClean="0"/>
              <a:t> triple sugar iron (TSI) </a:t>
            </a:r>
            <a:r>
              <a:rPr lang="en-US" sz="1900" dirty="0" smtClean="0"/>
              <a:t>agar contain carbohydrates and are mediums used to identify V.cholerae. </a:t>
            </a:r>
          </a:p>
          <a:p>
            <a:pPr lvl="1"/>
            <a:r>
              <a:rPr lang="en-US" sz="1900" dirty="0" smtClean="0"/>
              <a:t>V.cholerae ferment the sugars (carbohydrates) in these mediums and a pink colour indicates acid production using an </a:t>
            </a:r>
            <a:r>
              <a:rPr lang="en-US" sz="1900" b="1" dirty="0" smtClean="0"/>
              <a:t>Andrade indicator.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524" y="2429328"/>
            <a:ext cx="4430486" cy="2700280"/>
          </a:xfrm>
          <a:prstGeom prst="rect">
            <a:avLst/>
          </a:prstGeom>
        </p:spPr>
      </p:pic>
      <p:sp>
        <p:nvSpPr>
          <p:cNvPr id="5" name="TextBox 4"/>
          <p:cNvSpPr txBox="1"/>
          <p:nvPr/>
        </p:nvSpPr>
        <p:spPr>
          <a:xfrm>
            <a:off x="7472524" y="5139640"/>
            <a:ext cx="3810000" cy="1477328"/>
          </a:xfrm>
          <a:prstGeom prst="rect">
            <a:avLst/>
          </a:prstGeom>
          <a:noFill/>
        </p:spPr>
        <p:txBody>
          <a:bodyPr wrap="square" rtlCol="0">
            <a:spAutoFit/>
          </a:bodyPr>
          <a:lstStyle/>
          <a:p>
            <a:r>
              <a:rPr lang="en-US" dirty="0" smtClean="0"/>
              <a:t>Figure 8. </a:t>
            </a:r>
            <a:r>
              <a:rPr lang="en-US" dirty="0"/>
              <a:t>Decarboxylase and dihydrolase reactions for V. cholerae are, from left to right, lysine (+), arginine (-), ornithine (+), and control </a:t>
            </a:r>
            <a:r>
              <a:rPr lang="en-US" dirty="0" smtClean="0"/>
              <a:t>(-) (CDC 2018) </a:t>
            </a:r>
            <a:endParaRPr lang="en-US" dirty="0"/>
          </a:p>
        </p:txBody>
      </p:sp>
    </p:spTree>
    <p:extLst>
      <p:ext uri="{BB962C8B-B14F-4D97-AF65-F5344CB8AC3E}">
        <p14:creationId xmlns:p14="http://schemas.microsoft.com/office/powerpoint/2010/main" val="504431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on-inhibitory Detection Methods Cont.</a:t>
            </a:r>
            <a:endParaRPr lang="en-US" dirty="0"/>
          </a:p>
        </p:txBody>
      </p:sp>
      <p:sp>
        <p:nvSpPr>
          <p:cNvPr id="3" name="Content Placeholder 2"/>
          <p:cNvSpPr>
            <a:spLocks noGrp="1"/>
          </p:cNvSpPr>
          <p:nvPr>
            <p:ph idx="1"/>
          </p:nvPr>
        </p:nvSpPr>
        <p:spPr>
          <a:xfrm>
            <a:off x="0" y="2326511"/>
            <a:ext cx="5224075" cy="3416300"/>
          </a:xfrm>
        </p:spPr>
        <p:txBody>
          <a:bodyPr>
            <a:normAutofit/>
          </a:bodyPr>
          <a:lstStyle/>
          <a:p>
            <a:r>
              <a:rPr lang="en-US" b="1" dirty="0" smtClean="0"/>
              <a:t>Salt broths</a:t>
            </a:r>
            <a:r>
              <a:rPr lang="en-US" dirty="0" smtClean="0"/>
              <a:t>: V. cholerae grows without NaCl, but addition of 1% NaCl can stimulate growth. This growth can  be detected visually.</a:t>
            </a:r>
          </a:p>
          <a:p>
            <a:r>
              <a:rPr lang="en-US" b="1" dirty="0" smtClean="0"/>
              <a:t>Voges-Proskauer tests</a:t>
            </a:r>
            <a:r>
              <a:rPr lang="en-US" dirty="0" smtClean="0"/>
              <a:t>: increases its sensitivity to vibrios. A positive reaction is indicated by a cherry red colour.  </a:t>
            </a:r>
            <a:endParaRPr lang="en-US" b="1"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459" y="2326511"/>
            <a:ext cx="2632528" cy="2862322"/>
          </a:xfrm>
          <a:prstGeom prst="rect">
            <a:avLst/>
          </a:prstGeom>
        </p:spPr>
      </p:pic>
      <p:sp>
        <p:nvSpPr>
          <p:cNvPr id="5" name="TextBox 4"/>
          <p:cNvSpPr txBox="1"/>
          <p:nvPr/>
        </p:nvSpPr>
        <p:spPr>
          <a:xfrm>
            <a:off x="8109274" y="2189814"/>
            <a:ext cx="4082726" cy="2031325"/>
          </a:xfrm>
          <a:prstGeom prst="rect">
            <a:avLst/>
          </a:prstGeom>
          <a:noFill/>
        </p:spPr>
        <p:txBody>
          <a:bodyPr wrap="square" rtlCol="0">
            <a:spAutoFit/>
          </a:bodyPr>
          <a:lstStyle/>
          <a:p>
            <a:r>
              <a:rPr lang="en-US" dirty="0" smtClean="0"/>
              <a:t>Figure 9. </a:t>
            </a:r>
            <a:r>
              <a:rPr lang="en-US" dirty="0"/>
              <a:t>V. cholerae grows in the absence of NaCl (tube B) but growth is stimulated with addition of 1% NaCl (tube A). Tube C shows 0% NaCl, inoculated with V. parahaemolyticus, and no growth</a:t>
            </a:r>
            <a:r>
              <a:rPr lang="en-US" dirty="0" smtClean="0"/>
              <a:t>, (CDC 2018)</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8450"/>
            <a:ext cx="2341384" cy="2208722"/>
          </a:xfrm>
          <a:prstGeom prst="rect">
            <a:avLst/>
          </a:prstGeom>
        </p:spPr>
      </p:pic>
      <p:sp>
        <p:nvSpPr>
          <p:cNvPr id="7" name="TextBox 6"/>
          <p:cNvSpPr txBox="1"/>
          <p:nvPr/>
        </p:nvSpPr>
        <p:spPr>
          <a:xfrm>
            <a:off x="2612036" y="5551714"/>
            <a:ext cx="5310951" cy="1200329"/>
          </a:xfrm>
          <a:prstGeom prst="rect">
            <a:avLst/>
          </a:prstGeom>
          <a:noFill/>
        </p:spPr>
        <p:txBody>
          <a:bodyPr wrap="square" rtlCol="0">
            <a:spAutoFit/>
          </a:bodyPr>
          <a:lstStyle/>
          <a:p>
            <a:r>
              <a:rPr lang="en-US" dirty="0" smtClean="0"/>
              <a:t>Figure 10. </a:t>
            </a:r>
            <a:r>
              <a:rPr lang="en-US" dirty="0"/>
              <a:t>V. cholerae produces acetoin, which is detected in the Voges-Proskauer test, giving a red (positive) reaction (left). A negative reaction is on the </a:t>
            </a:r>
            <a:r>
              <a:rPr lang="en-US" dirty="0" smtClean="0"/>
              <a:t>right (CDC 2018).</a:t>
            </a:r>
            <a:endParaRPr lang="en-US" dirty="0"/>
          </a:p>
        </p:txBody>
      </p:sp>
    </p:spTree>
    <p:extLst>
      <p:ext uri="{BB962C8B-B14F-4D97-AF65-F5344CB8AC3E}">
        <p14:creationId xmlns:p14="http://schemas.microsoft.com/office/powerpoint/2010/main" val="796905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8340" y="2108852"/>
            <a:ext cx="8825658" cy="2677648"/>
          </a:xfrm>
        </p:spPr>
        <p:txBody>
          <a:bodyPr/>
          <a:lstStyle/>
          <a:p>
            <a:r>
              <a:rPr lang="en-US" sz="3600" b="1" dirty="0" smtClean="0"/>
              <a:t>Q1: Other than the stated bacterial cause, what are the most common bacterial pathogens associated with this type of infectious scenario in Asia and in North America?</a:t>
            </a:r>
            <a:endParaRPr lang="en-US" sz="3600" dirty="0"/>
          </a:p>
        </p:txBody>
      </p:sp>
    </p:spTree>
    <p:extLst>
      <p:ext uri="{BB962C8B-B14F-4D97-AF65-F5344CB8AC3E}">
        <p14:creationId xmlns:p14="http://schemas.microsoft.com/office/powerpoint/2010/main" val="175707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Usual Suspects in Asia (in order of prevalence) </a:t>
            </a:r>
            <a:endParaRPr lang="en-US" dirty="0"/>
          </a:p>
        </p:txBody>
      </p:sp>
      <p:sp>
        <p:nvSpPr>
          <p:cNvPr id="3" name="Content Placeholder 2"/>
          <p:cNvSpPr>
            <a:spLocks noGrp="1"/>
          </p:cNvSpPr>
          <p:nvPr>
            <p:ph idx="1"/>
          </p:nvPr>
        </p:nvSpPr>
        <p:spPr/>
        <p:txBody>
          <a:bodyPr>
            <a:normAutofit/>
          </a:bodyPr>
          <a:lstStyle/>
          <a:p>
            <a:r>
              <a:rPr lang="en-US" sz="3200" b="1" dirty="0" smtClean="0">
                <a:latin typeface="Arial" charset="0"/>
                <a:ea typeface="Arial" charset="0"/>
                <a:cs typeface="Arial" charset="0"/>
              </a:rPr>
              <a:t>Campylobacter </a:t>
            </a:r>
          </a:p>
          <a:p>
            <a:r>
              <a:rPr lang="en-US" sz="3200" b="1" dirty="0" smtClean="0">
                <a:latin typeface="Arial" charset="0"/>
                <a:ea typeface="Arial" charset="0"/>
                <a:cs typeface="Arial" charset="0"/>
              </a:rPr>
              <a:t>Shigella </a:t>
            </a:r>
          </a:p>
          <a:p>
            <a:r>
              <a:rPr lang="en-US" sz="3200" b="1" dirty="0" smtClean="0">
                <a:latin typeface="Arial" charset="0"/>
                <a:ea typeface="Arial" charset="0"/>
                <a:cs typeface="Arial" charset="0"/>
              </a:rPr>
              <a:t>Escherichia coli </a:t>
            </a:r>
          </a:p>
          <a:p>
            <a:r>
              <a:rPr lang="en-US" sz="3200" b="1" dirty="0" smtClean="0">
                <a:latin typeface="Arial" charset="0"/>
                <a:ea typeface="Arial" charset="0"/>
                <a:cs typeface="Arial" charset="0"/>
              </a:rPr>
              <a:t>Salmonella </a:t>
            </a:r>
          </a:p>
        </p:txBody>
      </p:sp>
    </p:spTree>
    <p:extLst>
      <p:ext uri="{BB962C8B-B14F-4D97-AF65-F5344CB8AC3E}">
        <p14:creationId xmlns:p14="http://schemas.microsoft.com/office/powerpoint/2010/main" val="542193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Usual Suspects in North America (in order of prevalence) </a:t>
            </a:r>
            <a:endParaRPr lang="en-US" dirty="0"/>
          </a:p>
        </p:txBody>
      </p:sp>
      <p:sp>
        <p:nvSpPr>
          <p:cNvPr id="3" name="Content Placeholder 2"/>
          <p:cNvSpPr>
            <a:spLocks noGrp="1"/>
          </p:cNvSpPr>
          <p:nvPr>
            <p:ph idx="1"/>
          </p:nvPr>
        </p:nvSpPr>
        <p:spPr/>
        <p:txBody>
          <a:bodyPr>
            <a:normAutofit/>
          </a:bodyPr>
          <a:lstStyle/>
          <a:p>
            <a:r>
              <a:rPr lang="en-US" sz="3200" b="1" dirty="0" smtClean="0">
                <a:latin typeface="Arial" charset="0"/>
                <a:ea typeface="Arial" charset="0"/>
                <a:cs typeface="Arial" charset="0"/>
              </a:rPr>
              <a:t>Campylobacter </a:t>
            </a:r>
          </a:p>
          <a:p>
            <a:r>
              <a:rPr lang="en-US" sz="3200" b="1" dirty="0" smtClean="0">
                <a:latin typeface="Arial" charset="0"/>
                <a:ea typeface="Arial" charset="0"/>
                <a:cs typeface="Arial" charset="0"/>
              </a:rPr>
              <a:t>Salmonella</a:t>
            </a:r>
          </a:p>
          <a:p>
            <a:r>
              <a:rPr lang="en-US" sz="3200" b="1" dirty="0" smtClean="0">
                <a:latin typeface="Arial" charset="0"/>
                <a:ea typeface="Arial" charset="0"/>
                <a:cs typeface="Arial" charset="0"/>
              </a:rPr>
              <a:t>Shigella</a:t>
            </a:r>
          </a:p>
          <a:p>
            <a:r>
              <a:rPr lang="en-US" sz="3200" b="1" dirty="0" smtClean="0">
                <a:latin typeface="Arial" charset="0"/>
                <a:ea typeface="Arial" charset="0"/>
                <a:cs typeface="Arial" charset="0"/>
              </a:rPr>
              <a:t>E.coli </a:t>
            </a:r>
          </a:p>
        </p:txBody>
      </p:sp>
    </p:spTree>
    <p:extLst>
      <p:ext uri="{BB962C8B-B14F-4D97-AF65-F5344CB8AC3E}">
        <p14:creationId xmlns:p14="http://schemas.microsoft.com/office/powerpoint/2010/main" val="1166571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Campylobacter</a:t>
            </a:r>
            <a:endParaRPr lang="en-US" dirty="0"/>
          </a:p>
        </p:txBody>
      </p:sp>
      <p:sp>
        <p:nvSpPr>
          <p:cNvPr id="3" name="Content Placeholder 2"/>
          <p:cNvSpPr>
            <a:spLocks noGrp="1"/>
          </p:cNvSpPr>
          <p:nvPr>
            <p:ph idx="1"/>
          </p:nvPr>
        </p:nvSpPr>
        <p:spPr>
          <a:xfrm>
            <a:off x="1154955" y="2603500"/>
            <a:ext cx="6007846" cy="3416300"/>
          </a:xfrm>
        </p:spPr>
        <p:txBody>
          <a:bodyPr>
            <a:normAutofit/>
          </a:bodyPr>
          <a:lstStyle/>
          <a:p>
            <a:r>
              <a:rPr lang="en-US" dirty="0" smtClean="0">
                <a:solidFill>
                  <a:schemeClr val="tx1"/>
                </a:solidFill>
              </a:rPr>
              <a:t>Campylobacter is the leading cause of foodborne diseases in Southeast Asia </a:t>
            </a:r>
            <a:r>
              <a:rPr lang="mr-IN" dirty="0" smtClean="0">
                <a:solidFill>
                  <a:schemeClr val="tx1"/>
                </a:solidFill>
              </a:rPr>
              <a:t>–</a:t>
            </a:r>
            <a:r>
              <a:rPr lang="en-US" dirty="0" smtClean="0">
                <a:solidFill>
                  <a:schemeClr val="tx1"/>
                </a:solidFill>
              </a:rPr>
              <a:t> infecting 20 million people/year and is also the leading foodborne disease in North America </a:t>
            </a:r>
            <a:r>
              <a:rPr lang="mr-IN" dirty="0" smtClean="0">
                <a:solidFill>
                  <a:schemeClr val="tx1"/>
                </a:solidFill>
              </a:rPr>
              <a:t>–</a:t>
            </a:r>
            <a:r>
              <a:rPr lang="en-US" dirty="0" smtClean="0">
                <a:solidFill>
                  <a:schemeClr val="tx1"/>
                </a:solidFill>
              </a:rPr>
              <a:t> infecting 1.3 million people/year (WHO 2015)</a:t>
            </a:r>
          </a:p>
          <a:p>
            <a:r>
              <a:rPr lang="en-US" dirty="0" smtClean="0">
                <a:solidFill>
                  <a:schemeClr val="tx1"/>
                </a:solidFill>
              </a:rPr>
              <a:t>Campylobacter infects the large and small intestines </a:t>
            </a:r>
          </a:p>
          <a:p>
            <a:r>
              <a:rPr lang="en-US" dirty="0" smtClean="0">
                <a:solidFill>
                  <a:schemeClr val="tx1"/>
                </a:solidFill>
              </a:rPr>
              <a:t>Symptoms:</a:t>
            </a:r>
          </a:p>
          <a:p>
            <a:pPr lvl="1"/>
            <a:r>
              <a:rPr lang="en-US" sz="1800" dirty="0" smtClean="0">
                <a:solidFill>
                  <a:schemeClr val="tx1"/>
                </a:solidFill>
              </a:rPr>
              <a:t>diarrhea, abdominal pain, fever, nausea, and vomiting </a:t>
            </a:r>
            <a:endParaRPr lang="en-US" sz="18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28" y="2603500"/>
            <a:ext cx="4223657" cy="2375807"/>
          </a:xfrm>
          <a:prstGeom prst="rect">
            <a:avLst/>
          </a:prstGeom>
        </p:spPr>
      </p:pic>
      <p:sp>
        <p:nvSpPr>
          <p:cNvPr id="7" name="TextBox 6"/>
          <p:cNvSpPr txBox="1"/>
          <p:nvPr/>
        </p:nvSpPr>
        <p:spPr>
          <a:xfrm>
            <a:off x="7445828" y="4979307"/>
            <a:ext cx="4223657" cy="923330"/>
          </a:xfrm>
          <a:prstGeom prst="rect">
            <a:avLst/>
          </a:prstGeom>
          <a:noFill/>
        </p:spPr>
        <p:txBody>
          <a:bodyPr wrap="square" rtlCol="0">
            <a:spAutoFit/>
          </a:bodyPr>
          <a:lstStyle/>
          <a:p>
            <a:r>
              <a:rPr lang="en-US" dirty="0" smtClean="0">
                <a:latin typeface="Arial" charset="0"/>
                <a:ea typeface="Arial" charset="0"/>
                <a:cs typeface="Arial" charset="0"/>
              </a:rPr>
              <a:t>Figure 1. Campylobacter is a s-shaped, motile gram negative bacteria (CDC 2016)</a:t>
            </a:r>
            <a:endParaRPr lang="en-US" dirty="0">
              <a:latin typeface="Arial" charset="0"/>
              <a:ea typeface="Arial" charset="0"/>
              <a:cs typeface="Arial" charset="0"/>
            </a:endParaRPr>
          </a:p>
        </p:txBody>
      </p:sp>
    </p:spTree>
    <p:extLst>
      <p:ext uri="{BB962C8B-B14F-4D97-AF65-F5344CB8AC3E}">
        <p14:creationId xmlns:p14="http://schemas.microsoft.com/office/powerpoint/2010/main" val="116011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Shigella </a:t>
            </a:r>
            <a:endParaRPr lang="en-US" dirty="0"/>
          </a:p>
        </p:txBody>
      </p:sp>
      <p:sp>
        <p:nvSpPr>
          <p:cNvPr id="3" name="Content Placeholder 2"/>
          <p:cNvSpPr>
            <a:spLocks noGrp="1"/>
          </p:cNvSpPr>
          <p:nvPr>
            <p:ph idx="1"/>
          </p:nvPr>
        </p:nvSpPr>
        <p:spPr>
          <a:xfrm>
            <a:off x="1154955" y="2603500"/>
            <a:ext cx="4396760" cy="3416300"/>
          </a:xfrm>
        </p:spPr>
        <p:txBody>
          <a:bodyPr>
            <a:normAutofit/>
          </a:bodyPr>
          <a:lstStyle/>
          <a:p>
            <a:r>
              <a:rPr lang="en-US" dirty="0" smtClean="0">
                <a:solidFill>
                  <a:schemeClr val="tx1"/>
                </a:solidFill>
              </a:rPr>
              <a:t>Intestinal disease </a:t>
            </a:r>
          </a:p>
          <a:p>
            <a:r>
              <a:rPr lang="en-US" dirty="0" smtClean="0">
                <a:solidFill>
                  <a:schemeClr val="tx1"/>
                </a:solidFill>
              </a:rPr>
              <a:t>Symptoms </a:t>
            </a:r>
          </a:p>
          <a:p>
            <a:pPr lvl="1"/>
            <a:r>
              <a:rPr lang="en-US" sz="1800" dirty="0" smtClean="0">
                <a:solidFill>
                  <a:schemeClr val="tx1"/>
                </a:solidFill>
              </a:rPr>
              <a:t>Tenesmus, abdominal pain, watery diarrhea, fever, vomiting, dehydration, dysentery and convulsions </a:t>
            </a:r>
            <a:endParaRPr lang="en-US" sz="1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886" y="2603500"/>
            <a:ext cx="4071257" cy="3118934"/>
          </a:xfrm>
          <a:prstGeom prst="rect">
            <a:avLst/>
          </a:prstGeom>
        </p:spPr>
      </p:pic>
      <p:sp>
        <p:nvSpPr>
          <p:cNvPr id="5" name="TextBox 4"/>
          <p:cNvSpPr txBox="1"/>
          <p:nvPr/>
        </p:nvSpPr>
        <p:spPr>
          <a:xfrm>
            <a:off x="7271658" y="5721972"/>
            <a:ext cx="4049485" cy="923330"/>
          </a:xfrm>
          <a:prstGeom prst="rect">
            <a:avLst/>
          </a:prstGeom>
          <a:noFill/>
        </p:spPr>
        <p:txBody>
          <a:bodyPr wrap="square" rtlCol="0">
            <a:spAutoFit/>
          </a:bodyPr>
          <a:lstStyle/>
          <a:p>
            <a:r>
              <a:rPr lang="en-US" dirty="0" smtClean="0">
                <a:ea typeface="Arial" charset="0"/>
                <a:cs typeface="Arial" charset="0"/>
              </a:rPr>
              <a:t>Figure 2. Shigella is a gram-negative, non motile, rod shaped bacteria (CDC 2016) </a:t>
            </a:r>
            <a:endParaRPr lang="en-US" dirty="0">
              <a:ea typeface="Arial" charset="0"/>
              <a:cs typeface="Arial" charset="0"/>
            </a:endParaRPr>
          </a:p>
        </p:txBody>
      </p:sp>
    </p:spTree>
    <p:extLst>
      <p:ext uri="{BB962C8B-B14F-4D97-AF65-F5344CB8AC3E}">
        <p14:creationId xmlns:p14="http://schemas.microsoft.com/office/powerpoint/2010/main" val="2064448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Escherichia coli</a:t>
            </a:r>
            <a:endParaRPr lang="en-US" dirty="0"/>
          </a:p>
        </p:txBody>
      </p:sp>
      <p:sp>
        <p:nvSpPr>
          <p:cNvPr id="3" name="Content Placeholder 2"/>
          <p:cNvSpPr>
            <a:spLocks noGrp="1"/>
          </p:cNvSpPr>
          <p:nvPr>
            <p:ph idx="1"/>
          </p:nvPr>
        </p:nvSpPr>
        <p:spPr>
          <a:xfrm>
            <a:off x="1154954" y="2603500"/>
            <a:ext cx="5354703" cy="3416300"/>
          </a:xfrm>
        </p:spPr>
        <p:txBody>
          <a:bodyPr>
            <a:normAutofit fontScale="92500"/>
          </a:bodyPr>
          <a:lstStyle/>
          <a:p>
            <a:r>
              <a:rPr lang="en-US" dirty="0" smtClean="0">
                <a:solidFill>
                  <a:schemeClr val="tx1"/>
                </a:solidFill>
              </a:rPr>
              <a:t>E.coli is harmless and is part of our healthy gut flora </a:t>
            </a:r>
          </a:p>
          <a:p>
            <a:r>
              <a:rPr lang="en-US" dirty="0" smtClean="0">
                <a:solidFill>
                  <a:schemeClr val="tx1"/>
                </a:solidFill>
              </a:rPr>
              <a:t>E.coli can become virulent due to mutations leading them to produce Shiga toxin </a:t>
            </a:r>
          </a:p>
          <a:p>
            <a:r>
              <a:rPr lang="en-US" dirty="0" smtClean="0">
                <a:solidFill>
                  <a:schemeClr val="tx1"/>
                </a:solidFill>
              </a:rPr>
              <a:t>Enteropathogenic E.coli is an important cause of infant diarrhea, and Enterotoxigenic E.coli is the cause of travelers diarrhea </a:t>
            </a:r>
          </a:p>
          <a:p>
            <a:pPr lvl="1"/>
            <a:r>
              <a:rPr lang="en-US" sz="1800" dirty="0" smtClean="0">
                <a:solidFill>
                  <a:schemeClr val="tx1"/>
                </a:solidFill>
              </a:rPr>
              <a:t>Symptoms</a:t>
            </a:r>
          </a:p>
          <a:p>
            <a:pPr lvl="2"/>
            <a:r>
              <a:rPr lang="en-US" sz="1800" dirty="0" smtClean="0">
                <a:solidFill>
                  <a:schemeClr val="tx1"/>
                </a:solidFill>
              </a:rPr>
              <a:t>Severe stomach cramps, bloody diarrhea, vomiting and fever</a:t>
            </a:r>
            <a:endParaRPr lang="en-US" sz="1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9657" y="2603500"/>
            <a:ext cx="5560587" cy="2473207"/>
          </a:xfrm>
          <a:prstGeom prst="rect">
            <a:avLst/>
          </a:prstGeom>
        </p:spPr>
      </p:pic>
      <p:sp>
        <p:nvSpPr>
          <p:cNvPr id="5" name="TextBox 4"/>
          <p:cNvSpPr txBox="1"/>
          <p:nvPr/>
        </p:nvSpPr>
        <p:spPr>
          <a:xfrm>
            <a:off x="6509657" y="5076707"/>
            <a:ext cx="5560587" cy="646331"/>
          </a:xfrm>
          <a:prstGeom prst="rect">
            <a:avLst/>
          </a:prstGeom>
          <a:noFill/>
        </p:spPr>
        <p:txBody>
          <a:bodyPr wrap="square" rtlCol="0">
            <a:spAutoFit/>
          </a:bodyPr>
          <a:lstStyle/>
          <a:p>
            <a:r>
              <a:rPr lang="en-US" dirty="0" smtClean="0"/>
              <a:t>Figure 3. E.coli is a rod shaped, gram-negative coliform bacterium (CDC 2018)</a:t>
            </a:r>
            <a:endParaRPr lang="en-US" dirty="0"/>
          </a:p>
        </p:txBody>
      </p:sp>
    </p:spTree>
    <p:extLst>
      <p:ext uri="{BB962C8B-B14F-4D97-AF65-F5344CB8AC3E}">
        <p14:creationId xmlns:p14="http://schemas.microsoft.com/office/powerpoint/2010/main" val="30040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Salmonella </a:t>
            </a:r>
            <a:endParaRPr lang="en-US" dirty="0"/>
          </a:p>
        </p:txBody>
      </p:sp>
      <p:sp>
        <p:nvSpPr>
          <p:cNvPr id="3" name="Content Placeholder 2"/>
          <p:cNvSpPr>
            <a:spLocks noGrp="1"/>
          </p:cNvSpPr>
          <p:nvPr>
            <p:ph idx="1"/>
          </p:nvPr>
        </p:nvSpPr>
        <p:spPr>
          <a:xfrm>
            <a:off x="1154955" y="2603500"/>
            <a:ext cx="3874246" cy="3416300"/>
          </a:xfrm>
        </p:spPr>
        <p:txBody>
          <a:bodyPr/>
          <a:lstStyle/>
          <a:p>
            <a:r>
              <a:rPr lang="en-US" dirty="0" smtClean="0">
                <a:solidFill>
                  <a:schemeClr val="tx1"/>
                </a:solidFill>
              </a:rPr>
              <a:t>Due to undercooked poultry </a:t>
            </a:r>
            <a:r>
              <a:rPr lang="mr-IN" dirty="0" smtClean="0">
                <a:solidFill>
                  <a:schemeClr val="tx1"/>
                </a:solidFill>
              </a:rPr>
              <a:t>–</a:t>
            </a:r>
            <a:r>
              <a:rPr lang="en-US" dirty="0" smtClean="0">
                <a:solidFill>
                  <a:schemeClr val="tx1"/>
                </a:solidFill>
              </a:rPr>
              <a:t> causes salmonellosis  </a:t>
            </a:r>
          </a:p>
          <a:p>
            <a:r>
              <a:rPr lang="en-US" dirty="0" smtClean="0">
                <a:solidFill>
                  <a:schemeClr val="tx1"/>
                </a:solidFill>
              </a:rPr>
              <a:t>One of the most common causes of food borne illness </a:t>
            </a:r>
          </a:p>
          <a:p>
            <a:r>
              <a:rPr lang="en-US" dirty="0" smtClean="0">
                <a:solidFill>
                  <a:schemeClr val="tx1"/>
                </a:solidFill>
              </a:rPr>
              <a:t>Symptoms</a:t>
            </a:r>
            <a:endParaRPr lang="en-US" dirty="0">
              <a:solidFill>
                <a:schemeClr val="tx1"/>
              </a:solidFill>
            </a:endParaRPr>
          </a:p>
          <a:p>
            <a:pPr lvl="2"/>
            <a:r>
              <a:rPr lang="en-US" sz="1800" dirty="0">
                <a:solidFill>
                  <a:schemeClr val="tx1"/>
                </a:solidFill>
              </a:rPr>
              <a:t>Diarrhea, abdominal cramps, fever and can lead to life threatening febrile systemic </a:t>
            </a:r>
            <a:r>
              <a:rPr lang="en-US" sz="1800" dirty="0" smtClean="0">
                <a:solidFill>
                  <a:schemeClr val="tx1"/>
                </a:solidFill>
              </a:rPr>
              <a:t>illness</a:t>
            </a:r>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00" y="2451645"/>
            <a:ext cx="4020457" cy="3568155"/>
          </a:xfrm>
          <a:prstGeom prst="rect">
            <a:avLst/>
          </a:prstGeom>
        </p:spPr>
      </p:pic>
      <p:sp>
        <p:nvSpPr>
          <p:cNvPr id="5" name="TextBox 4"/>
          <p:cNvSpPr txBox="1"/>
          <p:nvPr/>
        </p:nvSpPr>
        <p:spPr>
          <a:xfrm>
            <a:off x="7213600" y="6019800"/>
            <a:ext cx="4172857" cy="923330"/>
          </a:xfrm>
          <a:prstGeom prst="rect">
            <a:avLst/>
          </a:prstGeom>
          <a:noFill/>
        </p:spPr>
        <p:txBody>
          <a:bodyPr wrap="square" rtlCol="0">
            <a:spAutoFit/>
          </a:bodyPr>
          <a:lstStyle/>
          <a:p>
            <a:r>
              <a:rPr lang="en-US" dirty="0" smtClean="0"/>
              <a:t>Figure 4. Salmonella is a rod-shaped gram negative bacteria (CDC 2014)</a:t>
            </a:r>
            <a:endParaRPr lang="en-US" dirty="0"/>
          </a:p>
        </p:txBody>
      </p:sp>
    </p:spTree>
    <p:extLst>
      <p:ext uri="{BB962C8B-B14F-4D97-AF65-F5344CB8AC3E}">
        <p14:creationId xmlns:p14="http://schemas.microsoft.com/office/powerpoint/2010/main" val="654770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3983</TotalTime>
  <Words>1668</Words>
  <Application>Microsoft Macintosh PowerPoint</Application>
  <PresentationFormat>Widescreen</PresentationFormat>
  <Paragraphs>97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Century Gothic</vt:lpstr>
      <vt:lpstr>Mangal</vt:lpstr>
      <vt:lpstr>Wingdings 3</vt:lpstr>
      <vt:lpstr>Arial</vt:lpstr>
      <vt:lpstr>Ion Boardroom</vt:lpstr>
      <vt:lpstr>Pathology 417 Case 1 Microbiology Laboratory</vt:lpstr>
      <vt:lpstr>CASE 1: Traveling in India</vt:lpstr>
      <vt:lpstr>Q1: Other than the stated bacterial cause, what are the most common bacterial pathogens associated with this type of infectious scenario in Asia and in North America?</vt:lpstr>
      <vt:lpstr>Usual Suspects in Asia (in order of prevalence) </vt:lpstr>
      <vt:lpstr>Usual Suspects in North America (in order of prevalence) </vt:lpstr>
      <vt:lpstr>Campylobacter</vt:lpstr>
      <vt:lpstr>Shigella </vt:lpstr>
      <vt:lpstr>Escherichia coli</vt:lpstr>
      <vt:lpstr>Salmonella </vt:lpstr>
      <vt:lpstr>Q2: What samples are taken for laboratory testing in these cases and how important is the Microbiology Laboratory in the diagnosis of this particular infectious disease? </vt:lpstr>
      <vt:lpstr>Stool Sample </vt:lpstr>
      <vt:lpstr>Importance of the Microbiology Laboratory for Diagnosis </vt:lpstr>
      <vt:lpstr>Q3: Explain the tests that will be performed on the samples taken in order to detect any of the potential bacterial pathogens causing this disease. What about Roberts question regarding serotype- how is this answered in the laboratory?</vt:lpstr>
      <vt:lpstr>Tests Performed on the Stool Sample prior to reaching the laboratory </vt:lpstr>
      <vt:lpstr>Tests Performed on the Stool Sample after reaching the laboratory </vt:lpstr>
      <vt:lpstr>Serotyping </vt:lpstr>
      <vt:lpstr>Q4: What are the results expected from these tests that might allow the identification of the bacteria named in this case?</vt:lpstr>
      <vt:lpstr>Cultures</vt:lpstr>
      <vt:lpstr>ELISA/FLISA &amp; Immunocapture Agglutination Assay </vt:lpstr>
      <vt:lpstr>Polymerase chain reaction (PCR) and Non-inhibitory Detection Methods </vt:lpstr>
      <vt:lpstr>Non-inhibitory Detection Methods </vt:lpstr>
      <vt:lpstr>Non-inhibitory Detection Methods Cont.</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417 Case 1 Microbiology Laboratory</dc:title>
  <dc:creator>Sabrina Budhwani</dc:creator>
  <cp:lastModifiedBy>Sabrina Budhwani</cp:lastModifiedBy>
  <cp:revision>31</cp:revision>
  <dcterms:created xsi:type="dcterms:W3CDTF">2018-01-25T03:36:32Z</dcterms:created>
  <dcterms:modified xsi:type="dcterms:W3CDTF">2018-01-27T21:59:56Z</dcterms:modified>
</cp:coreProperties>
</file>