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7" r:id="rId4"/>
    <p:sldId id="261" r:id="rId5"/>
    <p:sldId id="257" r:id="rId6"/>
    <p:sldId id="262" r:id="rId7"/>
    <p:sldId id="263" r:id="rId8"/>
    <p:sldId id="268" r:id="rId9"/>
    <p:sldId id="264"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2" d="100"/>
          <a:sy n="72" d="100"/>
        </p:scale>
        <p:origin x="110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4685E-593F-4F9D-ACA5-B9C58871B00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CA"/>
          </a:p>
        </p:txBody>
      </p:sp>
      <p:sp>
        <p:nvSpPr>
          <p:cNvPr id="3" name="Sous-titre 2">
            <a:extLst>
              <a:ext uri="{FF2B5EF4-FFF2-40B4-BE49-F238E27FC236}">
                <a16:creationId xmlns:a16="http://schemas.microsoft.com/office/drawing/2014/main" id="{EC750653-D2E7-442A-B763-A8979B47E0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a:p>
        </p:txBody>
      </p:sp>
      <p:sp>
        <p:nvSpPr>
          <p:cNvPr id="4" name="Espace réservé de la date 3">
            <a:extLst>
              <a:ext uri="{FF2B5EF4-FFF2-40B4-BE49-F238E27FC236}">
                <a16:creationId xmlns:a16="http://schemas.microsoft.com/office/drawing/2014/main" id="{76D88414-52F9-417B-A80F-BF211BEFFA1D}"/>
              </a:ext>
            </a:extLst>
          </p:cNvPr>
          <p:cNvSpPr>
            <a:spLocks noGrp="1"/>
          </p:cNvSpPr>
          <p:nvPr>
            <p:ph type="dt" sz="half" idx="10"/>
          </p:nvPr>
        </p:nvSpPr>
        <p:spPr/>
        <p:txBody>
          <a:bodyPr/>
          <a:lstStyle/>
          <a:p>
            <a:fld id="{F923B4F7-74AF-4508-9702-B466F686D68C}" type="datetimeFigureOut">
              <a:rPr lang="en-CA" smtClean="0"/>
              <a:t>2018-03-16</a:t>
            </a:fld>
            <a:endParaRPr lang="en-CA"/>
          </a:p>
        </p:txBody>
      </p:sp>
      <p:sp>
        <p:nvSpPr>
          <p:cNvPr id="5" name="Espace réservé du pied de page 4">
            <a:extLst>
              <a:ext uri="{FF2B5EF4-FFF2-40B4-BE49-F238E27FC236}">
                <a16:creationId xmlns:a16="http://schemas.microsoft.com/office/drawing/2014/main" id="{47CB7E39-B9BF-49D4-B90B-E960FE2F6312}"/>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3AB22E66-AD0F-4790-837C-6170C4239515}"/>
              </a:ext>
            </a:extLst>
          </p:cNvPr>
          <p:cNvSpPr>
            <a:spLocks noGrp="1"/>
          </p:cNvSpPr>
          <p:nvPr>
            <p:ph type="sldNum" sz="quarter" idx="12"/>
          </p:nvPr>
        </p:nvSpPr>
        <p:spPr/>
        <p:txBody>
          <a:bodyPr/>
          <a:lstStyle/>
          <a:p>
            <a:fld id="{DBF80DF2-6E3F-4C48-A30E-168F9C7EADAE}" type="slidenum">
              <a:rPr lang="en-CA" smtClean="0"/>
              <a:t>‹N°›</a:t>
            </a:fld>
            <a:endParaRPr lang="en-CA"/>
          </a:p>
        </p:txBody>
      </p:sp>
    </p:spTree>
    <p:extLst>
      <p:ext uri="{BB962C8B-B14F-4D97-AF65-F5344CB8AC3E}">
        <p14:creationId xmlns:p14="http://schemas.microsoft.com/office/powerpoint/2010/main" val="317428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BE8628-94AC-4DB7-A196-02A886F8228F}"/>
              </a:ext>
            </a:extLst>
          </p:cNvPr>
          <p:cNvSpPr>
            <a:spLocks noGrp="1"/>
          </p:cNvSpPr>
          <p:nvPr>
            <p:ph type="title"/>
          </p:nvPr>
        </p:nvSpPr>
        <p:spPr/>
        <p:txBody>
          <a:bodyPr/>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4E393152-0DC7-4578-AD40-D0B940F68C12}"/>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E86A433C-4EBF-49E8-A5B6-0D3AA4066FE5}"/>
              </a:ext>
            </a:extLst>
          </p:cNvPr>
          <p:cNvSpPr>
            <a:spLocks noGrp="1"/>
          </p:cNvSpPr>
          <p:nvPr>
            <p:ph type="dt" sz="half" idx="10"/>
          </p:nvPr>
        </p:nvSpPr>
        <p:spPr/>
        <p:txBody>
          <a:bodyPr/>
          <a:lstStyle/>
          <a:p>
            <a:fld id="{F923B4F7-74AF-4508-9702-B466F686D68C}" type="datetimeFigureOut">
              <a:rPr lang="en-CA" smtClean="0"/>
              <a:t>2018-03-16</a:t>
            </a:fld>
            <a:endParaRPr lang="en-CA"/>
          </a:p>
        </p:txBody>
      </p:sp>
      <p:sp>
        <p:nvSpPr>
          <p:cNvPr id="5" name="Espace réservé du pied de page 4">
            <a:extLst>
              <a:ext uri="{FF2B5EF4-FFF2-40B4-BE49-F238E27FC236}">
                <a16:creationId xmlns:a16="http://schemas.microsoft.com/office/drawing/2014/main" id="{4C2487C3-A421-49BF-B8DB-06D65B4DF075}"/>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60EC80D0-A183-48BA-A586-27BCF93192C6}"/>
              </a:ext>
            </a:extLst>
          </p:cNvPr>
          <p:cNvSpPr>
            <a:spLocks noGrp="1"/>
          </p:cNvSpPr>
          <p:nvPr>
            <p:ph type="sldNum" sz="quarter" idx="12"/>
          </p:nvPr>
        </p:nvSpPr>
        <p:spPr/>
        <p:txBody>
          <a:bodyPr/>
          <a:lstStyle/>
          <a:p>
            <a:fld id="{DBF80DF2-6E3F-4C48-A30E-168F9C7EADAE}" type="slidenum">
              <a:rPr lang="en-CA" smtClean="0"/>
              <a:t>‹N°›</a:t>
            </a:fld>
            <a:endParaRPr lang="en-CA"/>
          </a:p>
        </p:txBody>
      </p:sp>
    </p:spTree>
    <p:extLst>
      <p:ext uri="{BB962C8B-B14F-4D97-AF65-F5344CB8AC3E}">
        <p14:creationId xmlns:p14="http://schemas.microsoft.com/office/powerpoint/2010/main" val="356401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8D7F825-76E9-4C93-824F-308D162D48A8}"/>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0E7AB10F-71F3-4E4E-9E6C-70172E540AA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567E83C8-EE9E-4E90-BB27-B3EDB8750007}"/>
              </a:ext>
            </a:extLst>
          </p:cNvPr>
          <p:cNvSpPr>
            <a:spLocks noGrp="1"/>
          </p:cNvSpPr>
          <p:nvPr>
            <p:ph type="dt" sz="half" idx="10"/>
          </p:nvPr>
        </p:nvSpPr>
        <p:spPr/>
        <p:txBody>
          <a:bodyPr/>
          <a:lstStyle/>
          <a:p>
            <a:fld id="{F923B4F7-74AF-4508-9702-B466F686D68C}" type="datetimeFigureOut">
              <a:rPr lang="en-CA" smtClean="0"/>
              <a:t>2018-03-16</a:t>
            </a:fld>
            <a:endParaRPr lang="en-CA"/>
          </a:p>
        </p:txBody>
      </p:sp>
      <p:sp>
        <p:nvSpPr>
          <p:cNvPr id="5" name="Espace réservé du pied de page 4">
            <a:extLst>
              <a:ext uri="{FF2B5EF4-FFF2-40B4-BE49-F238E27FC236}">
                <a16:creationId xmlns:a16="http://schemas.microsoft.com/office/drawing/2014/main" id="{79F1C504-EABE-4F86-A82E-F66599C6E86E}"/>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2B43CF59-CBB6-48D6-B70F-442B970B69F9}"/>
              </a:ext>
            </a:extLst>
          </p:cNvPr>
          <p:cNvSpPr>
            <a:spLocks noGrp="1"/>
          </p:cNvSpPr>
          <p:nvPr>
            <p:ph type="sldNum" sz="quarter" idx="12"/>
          </p:nvPr>
        </p:nvSpPr>
        <p:spPr/>
        <p:txBody>
          <a:bodyPr/>
          <a:lstStyle/>
          <a:p>
            <a:fld id="{DBF80DF2-6E3F-4C48-A30E-168F9C7EADAE}" type="slidenum">
              <a:rPr lang="en-CA" smtClean="0"/>
              <a:t>‹N°›</a:t>
            </a:fld>
            <a:endParaRPr lang="en-CA"/>
          </a:p>
        </p:txBody>
      </p:sp>
    </p:spTree>
    <p:extLst>
      <p:ext uri="{BB962C8B-B14F-4D97-AF65-F5344CB8AC3E}">
        <p14:creationId xmlns:p14="http://schemas.microsoft.com/office/powerpoint/2010/main" val="134944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BC8AB-2E1A-41D7-9C52-3C1AA75DC231}"/>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F1148B87-EF96-4A5E-8C1D-180AD411EE4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ABC9D753-3DA8-41E1-B3D9-67B6DD9832C7}"/>
              </a:ext>
            </a:extLst>
          </p:cNvPr>
          <p:cNvSpPr>
            <a:spLocks noGrp="1"/>
          </p:cNvSpPr>
          <p:nvPr>
            <p:ph type="dt" sz="half" idx="10"/>
          </p:nvPr>
        </p:nvSpPr>
        <p:spPr/>
        <p:txBody>
          <a:bodyPr/>
          <a:lstStyle/>
          <a:p>
            <a:fld id="{F923B4F7-74AF-4508-9702-B466F686D68C}" type="datetimeFigureOut">
              <a:rPr lang="en-CA" smtClean="0"/>
              <a:t>2018-03-16</a:t>
            </a:fld>
            <a:endParaRPr lang="en-CA"/>
          </a:p>
        </p:txBody>
      </p:sp>
      <p:sp>
        <p:nvSpPr>
          <p:cNvPr id="5" name="Espace réservé du pied de page 4">
            <a:extLst>
              <a:ext uri="{FF2B5EF4-FFF2-40B4-BE49-F238E27FC236}">
                <a16:creationId xmlns:a16="http://schemas.microsoft.com/office/drawing/2014/main" id="{8D519C7C-505B-4C52-A5E5-44CF90298C26}"/>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D649C1E7-07DB-44D6-9954-BDDA475E801E}"/>
              </a:ext>
            </a:extLst>
          </p:cNvPr>
          <p:cNvSpPr>
            <a:spLocks noGrp="1"/>
          </p:cNvSpPr>
          <p:nvPr>
            <p:ph type="sldNum" sz="quarter" idx="12"/>
          </p:nvPr>
        </p:nvSpPr>
        <p:spPr/>
        <p:txBody>
          <a:bodyPr/>
          <a:lstStyle/>
          <a:p>
            <a:fld id="{DBF80DF2-6E3F-4C48-A30E-168F9C7EADAE}" type="slidenum">
              <a:rPr lang="en-CA" smtClean="0"/>
              <a:t>‹N°›</a:t>
            </a:fld>
            <a:endParaRPr lang="en-CA"/>
          </a:p>
        </p:txBody>
      </p:sp>
    </p:spTree>
    <p:extLst>
      <p:ext uri="{BB962C8B-B14F-4D97-AF65-F5344CB8AC3E}">
        <p14:creationId xmlns:p14="http://schemas.microsoft.com/office/powerpoint/2010/main" val="121351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680A66-576A-418C-AF3C-8AF46DC0D14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CA"/>
          </a:p>
        </p:txBody>
      </p:sp>
      <p:sp>
        <p:nvSpPr>
          <p:cNvPr id="3" name="Espace réservé du texte 2">
            <a:extLst>
              <a:ext uri="{FF2B5EF4-FFF2-40B4-BE49-F238E27FC236}">
                <a16:creationId xmlns:a16="http://schemas.microsoft.com/office/drawing/2014/main" id="{6B0538A5-5977-4BE1-A828-744A1C2A0B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A8F3F76A-F138-4BE7-A703-1A0E6B9C566D}"/>
              </a:ext>
            </a:extLst>
          </p:cNvPr>
          <p:cNvSpPr>
            <a:spLocks noGrp="1"/>
          </p:cNvSpPr>
          <p:nvPr>
            <p:ph type="dt" sz="half" idx="10"/>
          </p:nvPr>
        </p:nvSpPr>
        <p:spPr/>
        <p:txBody>
          <a:bodyPr/>
          <a:lstStyle/>
          <a:p>
            <a:fld id="{F923B4F7-74AF-4508-9702-B466F686D68C}" type="datetimeFigureOut">
              <a:rPr lang="en-CA" smtClean="0"/>
              <a:t>2018-03-16</a:t>
            </a:fld>
            <a:endParaRPr lang="en-CA"/>
          </a:p>
        </p:txBody>
      </p:sp>
      <p:sp>
        <p:nvSpPr>
          <p:cNvPr id="5" name="Espace réservé du pied de page 4">
            <a:extLst>
              <a:ext uri="{FF2B5EF4-FFF2-40B4-BE49-F238E27FC236}">
                <a16:creationId xmlns:a16="http://schemas.microsoft.com/office/drawing/2014/main" id="{5E78C8C3-5D0B-46B2-845E-CC1991A3DB8E}"/>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E00D3D85-0DA4-426B-904D-595421FB6547}"/>
              </a:ext>
            </a:extLst>
          </p:cNvPr>
          <p:cNvSpPr>
            <a:spLocks noGrp="1"/>
          </p:cNvSpPr>
          <p:nvPr>
            <p:ph type="sldNum" sz="quarter" idx="12"/>
          </p:nvPr>
        </p:nvSpPr>
        <p:spPr/>
        <p:txBody>
          <a:bodyPr/>
          <a:lstStyle/>
          <a:p>
            <a:fld id="{DBF80DF2-6E3F-4C48-A30E-168F9C7EADAE}" type="slidenum">
              <a:rPr lang="en-CA" smtClean="0"/>
              <a:t>‹N°›</a:t>
            </a:fld>
            <a:endParaRPr lang="en-CA"/>
          </a:p>
        </p:txBody>
      </p:sp>
    </p:spTree>
    <p:extLst>
      <p:ext uri="{BB962C8B-B14F-4D97-AF65-F5344CB8AC3E}">
        <p14:creationId xmlns:p14="http://schemas.microsoft.com/office/powerpoint/2010/main" val="224058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E3974-A202-4FFB-8146-1EE948B3804E}"/>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34B4C0B5-4FC1-43C8-8CD8-F19E4E410619}"/>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a:extLst>
              <a:ext uri="{FF2B5EF4-FFF2-40B4-BE49-F238E27FC236}">
                <a16:creationId xmlns:a16="http://schemas.microsoft.com/office/drawing/2014/main" id="{875B44E2-8082-427A-8DCA-4BFA7291E1EA}"/>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a:extLst>
              <a:ext uri="{FF2B5EF4-FFF2-40B4-BE49-F238E27FC236}">
                <a16:creationId xmlns:a16="http://schemas.microsoft.com/office/drawing/2014/main" id="{0490FFE3-F24C-45B9-A145-6680D9317D4E}"/>
              </a:ext>
            </a:extLst>
          </p:cNvPr>
          <p:cNvSpPr>
            <a:spLocks noGrp="1"/>
          </p:cNvSpPr>
          <p:nvPr>
            <p:ph type="dt" sz="half" idx="10"/>
          </p:nvPr>
        </p:nvSpPr>
        <p:spPr/>
        <p:txBody>
          <a:bodyPr/>
          <a:lstStyle/>
          <a:p>
            <a:fld id="{F923B4F7-74AF-4508-9702-B466F686D68C}" type="datetimeFigureOut">
              <a:rPr lang="en-CA" smtClean="0"/>
              <a:t>2018-03-16</a:t>
            </a:fld>
            <a:endParaRPr lang="en-CA"/>
          </a:p>
        </p:txBody>
      </p:sp>
      <p:sp>
        <p:nvSpPr>
          <p:cNvPr id="6" name="Espace réservé du pied de page 5">
            <a:extLst>
              <a:ext uri="{FF2B5EF4-FFF2-40B4-BE49-F238E27FC236}">
                <a16:creationId xmlns:a16="http://schemas.microsoft.com/office/drawing/2014/main" id="{197CC51A-2C61-44A0-AD9E-8B4B5433CD02}"/>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D6B2EF6A-A620-46C9-A1B0-91BB4259E6A0}"/>
              </a:ext>
            </a:extLst>
          </p:cNvPr>
          <p:cNvSpPr>
            <a:spLocks noGrp="1"/>
          </p:cNvSpPr>
          <p:nvPr>
            <p:ph type="sldNum" sz="quarter" idx="12"/>
          </p:nvPr>
        </p:nvSpPr>
        <p:spPr/>
        <p:txBody>
          <a:bodyPr/>
          <a:lstStyle/>
          <a:p>
            <a:fld id="{DBF80DF2-6E3F-4C48-A30E-168F9C7EADAE}" type="slidenum">
              <a:rPr lang="en-CA" smtClean="0"/>
              <a:t>‹N°›</a:t>
            </a:fld>
            <a:endParaRPr lang="en-CA"/>
          </a:p>
        </p:txBody>
      </p:sp>
    </p:spTree>
    <p:extLst>
      <p:ext uri="{BB962C8B-B14F-4D97-AF65-F5344CB8AC3E}">
        <p14:creationId xmlns:p14="http://schemas.microsoft.com/office/powerpoint/2010/main" val="159901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573081-2776-4838-8D9B-8D89FE8B6096}"/>
              </a:ext>
            </a:extLst>
          </p:cNvPr>
          <p:cNvSpPr>
            <a:spLocks noGrp="1"/>
          </p:cNvSpPr>
          <p:nvPr>
            <p:ph type="title"/>
          </p:nvPr>
        </p:nvSpPr>
        <p:spPr>
          <a:xfrm>
            <a:off x="839788" y="365125"/>
            <a:ext cx="10515600" cy="1325563"/>
          </a:xfrm>
        </p:spPr>
        <p:txBody>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EF4B33E3-7808-43D4-9627-E5373A4064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A20427B-7C19-4D87-AED0-42F6F5B03DD6}"/>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a:extLst>
              <a:ext uri="{FF2B5EF4-FFF2-40B4-BE49-F238E27FC236}">
                <a16:creationId xmlns:a16="http://schemas.microsoft.com/office/drawing/2014/main" id="{C98D957D-7A01-49E0-A65E-EBF93970A1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EDBCF2F-BE32-4BF6-89E5-CEE1B13ED53B}"/>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a:extLst>
              <a:ext uri="{FF2B5EF4-FFF2-40B4-BE49-F238E27FC236}">
                <a16:creationId xmlns:a16="http://schemas.microsoft.com/office/drawing/2014/main" id="{C66BDB41-C3BD-4E2A-9241-B5B77779D4B2}"/>
              </a:ext>
            </a:extLst>
          </p:cNvPr>
          <p:cNvSpPr>
            <a:spLocks noGrp="1"/>
          </p:cNvSpPr>
          <p:nvPr>
            <p:ph type="dt" sz="half" idx="10"/>
          </p:nvPr>
        </p:nvSpPr>
        <p:spPr/>
        <p:txBody>
          <a:bodyPr/>
          <a:lstStyle/>
          <a:p>
            <a:fld id="{F923B4F7-74AF-4508-9702-B466F686D68C}" type="datetimeFigureOut">
              <a:rPr lang="en-CA" smtClean="0"/>
              <a:t>2018-03-16</a:t>
            </a:fld>
            <a:endParaRPr lang="en-CA"/>
          </a:p>
        </p:txBody>
      </p:sp>
      <p:sp>
        <p:nvSpPr>
          <p:cNvPr id="8" name="Espace réservé du pied de page 7">
            <a:extLst>
              <a:ext uri="{FF2B5EF4-FFF2-40B4-BE49-F238E27FC236}">
                <a16:creationId xmlns:a16="http://schemas.microsoft.com/office/drawing/2014/main" id="{1A731738-7D0D-4813-ACAE-6E1CB227A3B5}"/>
              </a:ext>
            </a:extLst>
          </p:cNvPr>
          <p:cNvSpPr>
            <a:spLocks noGrp="1"/>
          </p:cNvSpPr>
          <p:nvPr>
            <p:ph type="ftr" sz="quarter" idx="11"/>
          </p:nvPr>
        </p:nvSpPr>
        <p:spPr/>
        <p:txBody>
          <a:bodyPr/>
          <a:lstStyle/>
          <a:p>
            <a:endParaRPr lang="en-CA"/>
          </a:p>
        </p:txBody>
      </p:sp>
      <p:sp>
        <p:nvSpPr>
          <p:cNvPr id="9" name="Espace réservé du numéro de diapositive 8">
            <a:extLst>
              <a:ext uri="{FF2B5EF4-FFF2-40B4-BE49-F238E27FC236}">
                <a16:creationId xmlns:a16="http://schemas.microsoft.com/office/drawing/2014/main" id="{BA08589B-69B2-43A7-8778-15F1F2549BA7}"/>
              </a:ext>
            </a:extLst>
          </p:cNvPr>
          <p:cNvSpPr>
            <a:spLocks noGrp="1"/>
          </p:cNvSpPr>
          <p:nvPr>
            <p:ph type="sldNum" sz="quarter" idx="12"/>
          </p:nvPr>
        </p:nvSpPr>
        <p:spPr/>
        <p:txBody>
          <a:bodyPr/>
          <a:lstStyle/>
          <a:p>
            <a:fld id="{DBF80DF2-6E3F-4C48-A30E-168F9C7EADAE}" type="slidenum">
              <a:rPr lang="en-CA" smtClean="0"/>
              <a:t>‹N°›</a:t>
            </a:fld>
            <a:endParaRPr lang="en-CA"/>
          </a:p>
        </p:txBody>
      </p:sp>
    </p:spTree>
    <p:extLst>
      <p:ext uri="{BB962C8B-B14F-4D97-AF65-F5344CB8AC3E}">
        <p14:creationId xmlns:p14="http://schemas.microsoft.com/office/powerpoint/2010/main" val="3586225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310FDC-0C87-4FD1-AFBE-655C7868244F}"/>
              </a:ext>
            </a:extLst>
          </p:cNvPr>
          <p:cNvSpPr>
            <a:spLocks noGrp="1"/>
          </p:cNvSpPr>
          <p:nvPr>
            <p:ph type="title"/>
          </p:nvPr>
        </p:nvSpPr>
        <p:spPr/>
        <p:txBody>
          <a:bodyPr/>
          <a:lstStyle/>
          <a:p>
            <a:r>
              <a:rPr lang="fr-FR"/>
              <a:t>Modifiez le style du titre</a:t>
            </a:r>
            <a:endParaRPr lang="en-CA"/>
          </a:p>
        </p:txBody>
      </p:sp>
      <p:sp>
        <p:nvSpPr>
          <p:cNvPr id="3" name="Espace réservé de la date 2">
            <a:extLst>
              <a:ext uri="{FF2B5EF4-FFF2-40B4-BE49-F238E27FC236}">
                <a16:creationId xmlns:a16="http://schemas.microsoft.com/office/drawing/2014/main" id="{8D9FF6D3-569A-4FED-9137-A18F858F8F89}"/>
              </a:ext>
            </a:extLst>
          </p:cNvPr>
          <p:cNvSpPr>
            <a:spLocks noGrp="1"/>
          </p:cNvSpPr>
          <p:nvPr>
            <p:ph type="dt" sz="half" idx="10"/>
          </p:nvPr>
        </p:nvSpPr>
        <p:spPr/>
        <p:txBody>
          <a:bodyPr/>
          <a:lstStyle/>
          <a:p>
            <a:fld id="{F923B4F7-74AF-4508-9702-B466F686D68C}" type="datetimeFigureOut">
              <a:rPr lang="en-CA" smtClean="0"/>
              <a:t>2018-03-16</a:t>
            </a:fld>
            <a:endParaRPr lang="en-CA"/>
          </a:p>
        </p:txBody>
      </p:sp>
      <p:sp>
        <p:nvSpPr>
          <p:cNvPr id="4" name="Espace réservé du pied de page 3">
            <a:extLst>
              <a:ext uri="{FF2B5EF4-FFF2-40B4-BE49-F238E27FC236}">
                <a16:creationId xmlns:a16="http://schemas.microsoft.com/office/drawing/2014/main" id="{595C5EF0-F5F4-4542-BED8-B4B44CB49655}"/>
              </a:ext>
            </a:extLst>
          </p:cNvPr>
          <p:cNvSpPr>
            <a:spLocks noGrp="1"/>
          </p:cNvSpPr>
          <p:nvPr>
            <p:ph type="ftr" sz="quarter" idx="11"/>
          </p:nvPr>
        </p:nvSpPr>
        <p:spPr/>
        <p:txBody>
          <a:bodyPr/>
          <a:lstStyle/>
          <a:p>
            <a:endParaRPr lang="en-CA"/>
          </a:p>
        </p:txBody>
      </p:sp>
      <p:sp>
        <p:nvSpPr>
          <p:cNvPr id="5" name="Espace réservé du numéro de diapositive 4">
            <a:extLst>
              <a:ext uri="{FF2B5EF4-FFF2-40B4-BE49-F238E27FC236}">
                <a16:creationId xmlns:a16="http://schemas.microsoft.com/office/drawing/2014/main" id="{9F95D379-3A13-4396-AED3-B93BA23BABD0}"/>
              </a:ext>
            </a:extLst>
          </p:cNvPr>
          <p:cNvSpPr>
            <a:spLocks noGrp="1"/>
          </p:cNvSpPr>
          <p:nvPr>
            <p:ph type="sldNum" sz="quarter" idx="12"/>
          </p:nvPr>
        </p:nvSpPr>
        <p:spPr/>
        <p:txBody>
          <a:bodyPr/>
          <a:lstStyle/>
          <a:p>
            <a:fld id="{DBF80DF2-6E3F-4C48-A30E-168F9C7EADAE}" type="slidenum">
              <a:rPr lang="en-CA" smtClean="0"/>
              <a:t>‹N°›</a:t>
            </a:fld>
            <a:endParaRPr lang="en-CA"/>
          </a:p>
        </p:txBody>
      </p:sp>
    </p:spTree>
    <p:extLst>
      <p:ext uri="{BB962C8B-B14F-4D97-AF65-F5344CB8AC3E}">
        <p14:creationId xmlns:p14="http://schemas.microsoft.com/office/powerpoint/2010/main" val="2134804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FB9A36E-BC35-45E8-BFF5-7DE9649C482A}"/>
              </a:ext>
            </a:extLst>
          </p:cNvPr>
          <p:cNvSpPr>
            <a:spLocks noGrp="1"/>
          </p:cNvSpPr>
          <p:nvPr>
            <p:ph type="dt" sz="half" idx="10"/>
          </p:nvPr>
        </p:nvSpPr>
        <p:spPr/>
        <p:txBody>
          <a:bodyPr/>
          <a:lstStyle/>
          <a:p>
            <a:fld id="{F923B4F7-74AF-4508-9702-B466F686D68C}" type="datetimeFigureOut">
              <a:rPr lang="en-CA" smtClean="0"/>
              <a:t>2018-03-16</a:t>
            </a:fld>
            <a:endParaRPr lang="en-CA"/>
          </a:p>
        </p:txBody>
      </p:sp>
      <p:sp>
        <p:nvSpPr>
          <p:cNvPr id="3" name="Espace réservé du pied de page 2">
            <a:extLst>
              <a:ext uri="{FF2B5EF4-FFF2-40B4-BE49-F238E27FC236}">
                <a16:creationId xmlns:a16="http://schemas.microsoft.com/office/drawing/2014/main" id="{3CF64500-70DE-414B-847E-716488750680}"/>
              </a:ext>
            </a:extLst>
          </p:cNvPr>
          <p:cNvSpPr>
            <a:spLocks noGrp="1"/>
          </p:cNvSpPr>
          <p:nvPr>
            <p:ph type="ftr" sz="quarter" idx="11"/>
          </p:nvPr>
        </p:nvSpPr>
        <p:spPr/>
        <p:txBody>
          <a:bodyPr/>
          <a:lstStyle/>
          <a:p>
            <a:endParaRPr lang="en-CA"/>
          </a:p>
        </p:txBody>
      </p:sp>
      <p:sp>
        <p:nvSpPr>
          <p:cNvPr id="4" name="Espace réservé du numéro de diapositive 3">
            <a:extLst>
              <a:ext uri="{FF2B5EF4-FFF2-40B4-BE49-F238E27FC236}">
                <a16:creationId xmlns:a16="http://schemas.microsoft.com/office/drawing/2014/main" id="{0EDE6DB7-EB08-4626-9E70-A233D3AC61D5}"/>
              </a:ext>
            </a:extLst>
          </p:cNvPr>
          <p:cNvSpPr>
            <a:spLocks noGrp="1"/>
          </p:cNvSpPr>
          <p:nvPr>
            <p:ph type="sldNum" sz="quarter" idx="12"/>
          </p:nvPr>
        </p:nvSpPr>
        <p:spPr/>
        <p:txBody>
          <a:bodyPr/>
          <a:lstStyle/>
          <a:p>
            <a:fld id="{DBF80DF2-6E3F-4C48-A30E-168F9C7EADAE}" type="slidenum">
              <a:rPr lang="en-CA" smtClean="0"/>
              <a:t>‹N°›</a:t>
            </a:fld>
            <a:endParaRPr lang="en-CA"/>
          </a:p>
        </p:txBody>
      </p:sp>
    </p:spTree>
    <p:extLst>
      <p:ext uri="{BB962C8B-B14F-4D97-AF65-F5344CB8AC3E}">
        <p14:creationId xmlns:p14="http://schemas.microsoft.com/office/powerpoint/2010/main" val="265995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B5462C-64DA-4037-9834-CB041FE20A5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du contenu 2">
            <a:extLst>
              <a:ext uri="{FF2B5EF4-FFF2-40B4-BE49-F238E27FC236}">
                <a16:creationId xmlns:a16="http://schemas.microsoft.com/office/drawing/2014/main" id="{AECAC8FD-AA61-428C-BC69-F23E578D9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a:extLst>
              <a:ext uri="{FF2B5EF4-FFF2-40B4-BE49-F238E27FC236}">
                <a16:creationId xmlns:a16="http://schemas.microsoft.com/office/drawing/2014/main" id="{0C5F8BF0-46B5-4640-BE98-FDB9CE96C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9F0917E-8850-4B4A-ABC4-420C68760787}"/>
              </a:ext>
            </a:extLst>
          </p:cNvPr>
          <p:cNvSpPr>
            <a:spLocks noGrp="1"/>
          </p:cNvSpPr>
          <p:nvPr>
            <p:ph type="dt" sz="half" idx="10"/>
          </p:nvPr>
        </p:nvSpPr>
        <p:spPr/>
        <p:txBody>
          <a:bodyPr/>
          <a:lstStyle/>
          <a:p>
            <a:fld id="{F923B4F7-74AF-4508-9702-B466F686D68C}" type="datetimeFigureOut">
              <a:rPr lang="en-CA" smtClean="0"/>
              <a:t>2018-03-16</a:t>
            </a:fld>
            <a:endParaRPr lang="en-CA"/>
          </a:p>
        </p:txBody>
      </p:sp>
      <p:sp>
        <p:nvSpPr>
          <p:cNvPr id="6" name="Espace réservé du pied de page 5">
            <a:extLst>
              <a:ext uri="{FF2B5EF4-FFF2-40B4-BE49-F238E27FC236}">
                <a16:creationId xmlns:a16="http://schemas.microsoft.com/office/drawing/2014/main" id="{BDC40F8E-728F-4867-87CF-8CC05C425BA0}"/>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346F2A07-1523-4380-A6EE-5583CF72876C}"/>
              </a:ext>
            </a:extLst>
          </p:cNvPr>
          <p:cNvSpPr>
            <a:spLocks noGrp="1"/>
          </p:cNvSpPr>
          <p:nvPr>
            <p:ph type="sldNum" sz="quarter" idx="12"/>
          </p:nvPr>
        </p:nvSpPr>
        <p:spPr/>
        <p:txBody>
          <a:bodyPr/>
          <a:lstStyle/>
          <a:p>
            <a:fld id="{DBF80DF2-6E3F-4C48-A30E-168F9C7EADAE}" type="slidenum">
              <a:rPr lang="en-CA" smtClean="0"/>
              <a:t>‹N°›</a:t>
            </a:fld>
            <a:endParaRPr lang="en-CA"/>
          </a:p>
        </p:txBody>
      </p:sp>
    </p:spTree>
    <p:extLst>
      <p:ext uri="{BB962C8B-B14F-4D97-AF65-F5344CB8AC3E}">
        <p14:creationId xmlns:p14="http://schemas.microsoft.com/office/powerpoint/2010/main" val="136041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25404-7192-432E-871E-D0F1E6F76C2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pour une image  2">
            <a:extLst>
              <a:ext uri="{FF2B5EF4-FFF2-40B4-BE49-F238E27FC236}">
                <a16:creationId xmlns:a16="http://schemas.microsoft.com/office/drawing/2014/main" id="{1EC4F39C-DCC7-4BF5-909A-55A2A75A97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a:extLst>
              <a:ext uri="{FF2B5EF4-FFF2-40B4-BE49-F238E27FC236}">
                <a16:creationId xmlns:a16="http://schemas.microsoft.com/office/drawing/2014/main" id="{FFCBAF02-9FB0-4D49-B386-878124CC5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610C7D5-DEDB-4A53-9A47-9AFA7CAA1B66}"/>
              </a:ext>
            </a:extLst>
          </p:cNvPr>
          <p:cNvSpPr>
            <a:spLocks noGrp="1"/>
          </p:cNvSpPr>
          <p:nvPr>
            <p:ph type="dt" sz="half" idx="10"/>
          </p:nvPr>
        </p:nvSpPr>
        <p:spPr/>
        <p:txBody>
          <a:bodyPr/>
          <a:lstStyle/>
          <a:p>
            <a:fld id="{F923B4F7-74AF-4508-9702-B466F686D68C}" type="datetimeFigureOut">
              <a:rPr lang="en-CA" smtClean="0"/>
              <a:t>2018-03-16</a:t>
            </a:fld>
            <a:endParaRPr lang="en-CA"/>
          </a:p>
        </p:txBody>
      </p:sp>
      <p:sp>
        <p:nvSpPr>
          <p:cNvPr id="6" name="Espace réservé du pied de page 5">
            <a:extLst>
              <a:ext uri="{FF2B5EF4-FFF2-40B4-BE49-F238E27FC236}">
                <a16:creationId xmlns:a16="http://schemas.microsoft.com/office/drawing/2014/main" id="{7075BEFC-46E4-4C11-B300-5D56114110B4}"/>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BBEAA4EC-6C16-437C-A474-A65E7C720DF5}"/>
              </a:ext>
            </a:extLst>
          </p:cNvPr>
          <p:cNvSpPr>
            <a:spLocks noGrp="1"/>
          </p:cNvSpPr>
          <p:nvPr>
            <p:ph type="sldNum" sz="quarter" idx="12"/>
          </p:nvPr>
        </p:nvSpPr>
        <p:spPr/>
        <p:txBody>
          <a:bodyPr/>
          <a:lstStyle/>
          <a:p>
            <a:fld id="{DBF80DF2-6E3F-4C48-A30E-168F9C7EADAE}" type="slidenum">
              <a:rPr lang="en-CA" smtClean="0"/>
              <a:t>‹N°›</a:t>
            </a:fld>
            <a:endParaRPr lang="en-CA"/>
          </a:p>
        </p:txBody>
      </p:sp>
    </p:spTree>
    <p:extLst>
      <p:ext uri="{BB962C8B-B14F-4D97-AF65-F5344CB8AC3E}">
        <p14:creationId xmlns:p14="http://schemas.microsoft.com/office/powerpoint/2010/main" val="147675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432D0DB-BB44-4AA1-89AA-0D1C1758C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B5FDDAD9-E3E7-4B2C-8BFE-6E94E7E6E1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8E2CBF6D-6954-4743-B1D8-A98FD14EB2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3B4F7-74AF-4508-9702-B466F686D68C}" type="datetimeFigureOut">
              <a:rPr lang="en-CA" smtClean="0"/>
              <a:t>2018-03-16</a:t>
            </a:fld>
            <a:endParaRPr lang="en-CA"/>
          </a:p>
        </p:txBody>
      </p:sp>
      <p:sp>
        <p:nvSpPr>
          <p:cNvPr id="5" name="Espace réservé du pied de page 4">
            <a:extLst>
              <a:ext uri="{FF2B5EF4-FFF2-40B4-BE49-F238E27FC236}">
                <a16:creationId xmlns:a16="http://schemas.microsoft.com/office/drawing/2014/main" id="{C52CD326-CD20-4A10-A950-313E9E8A3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Espace réservé du numéro de diapositive 5">
            <a:extLst>
              <a:ext uri="{FF2B5EF4-FFF2-40B4-BE49-F238E27FC236}">
                <a16:creationId xmlns:a16="http://schemas.microsoft.com/office/drawing/2014/main" id="{CFDEBDC3-81CA-4A39-89F5-6C2C41313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80DF2-6E3F-4C48-A30E-168F9C7EADAE}" type="slidenum">
              <a:rPr lang="en-CA" smtClean="0"/>
              <a:t>‹N°›</a:t>
            </a:fld>
            <a:endParaRPr lang="en-CA"/>
          </a:p>
        </p:txBody>
      </p:sp>
    </p:spTree>
    <p:extLst>
      <p:ext uri="{BB962C8B-B14F-4D97-AF65-F5344CB8AC3E}">
        <p14:creationId xmlns:p14="http://schemas.microsoft.com/office/powerpoint/2010/main" val="2151815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9502AC5D-D9FC-4938-BB3C-CB0F4FF5C533}"/>
              </a:ext>
            </a:extLst>
          </p:cNvPr>
          <p:cNvSpPr>
            <a:spLocks noGrp="1"/>
          </p:cNvSpPr>
          <p:nvPr>
            <p:ph type="title"/>
          </p:nvPr>
        </p:nvSpPr>
        <p:spPr>
          <a:xfrm>
            <a:off x="212558" y="3797133"/>
            <a:ext cx="8045617" cy="1584492"/>
          </a:xfrm>
          <a:solidFill>
            <a:schemeClr val="bg1">
              <a:lumMod val="85000"/>
              <a:alpha val="73000"/>
            </a:schemeClr>
          </a:solidFill>
        </p:spPr>
        <p:txBody>
          <a:bodyPr/>
          <a:lstStyle/>
          <a:p>
            <a:r>
              <a:rPr lang="en-CA" i="1" dirty="0"/>
              <a:t>L. pneumophila</a:t>
            </a:r>
            <a:r>
              <a:rPr lang="en-CA" dirty="0"/>
              <a:t>: The body system</a:t>
            </a:r>
            <a:br>
              <a:rPr lang="en-CA" dirty="0"/>
            </a:br>
            <a:r>
              <a:rPr lang="en-CA" sz="3200" dirty="0"/>
              <a:t>PATH 417 – GOY Isabelle - UBC</a:t>
            </a:r>
            <a:endParaRPr lang="en-CA" i="1" dirty="0"/>
          </a:p>
        </p:txBody>
      </p:sp>
    </p:spTree>
    <p:extLst>
      <p:ext uri="{BB962C8B-B14F-4D97-AF65-F5344CB8AC3E}">
        <p14:creationId xmlns:p14="http://schemas.microsoft.com/office/powerpoint/2010/main" val="241380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able, assis&#10;&#10;Description générée avec un niveau de confiance élevé">
            <a:extLst>
              <a:ext uri="{FF2B5EF4-FFF2-40B4-BE49-F238E27FC236}">
                <a16:creationId xmlns:a16="http://schemas.microsoft.com/office/drawing/2014/main" id="{45AEC9E1-4661-4897-99FE-C4279260F23B}"/>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0295" b="6985"/>
          <a:stretch/>
        </p:blipFill>
        <p:spPr>
          <a:xfrm>
            <a:off x="20" y="1"/>
            <a:ext cx="12191980" cy="6857999"/>
          </a:xfrm>
          <a:prstGeom prst="rect">
            <a:avLst/>
          </a:prstGeom>
        </p:spPr>
      </p:pic>
      <p:cxnSp>
        <p:nvCxnSpPr>
          <p:cNvPr id="12" name="Straight Connector 11">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599FF0B4-6663-43CE-B203-363439F9CE7E}"/>
              </a:ext>
            </a:extLst>
          </p:cNvPr>
          <p:cNvSpPr>
            <a:spLocks noGrp="1"/>
          </p:cNvSpPr>
          <p:nvPr>
            <p:ph type="title"/>
          </p:nvPr>
        </p:nvSpPr>
        <p:spPr>
          <a:xfrm>
            <a:off x="838201" y="1065862"/>
            <a:ext cx="3313164" cy="4726276"/>
          </a:xfrm>
        </p:spPr>
        <p:txBody>
          <a:bodyPr>
            <a:normAutofit/>
          </a:bodyPr>
          <a:lstStyle/>
          <a:p>
            <a:pPr algn="ctr"/>
            <a:r>
              <a:rPr lang="en-US" sz="4000" i="1" dirty="0">
                <a:solidFill>
                  <a:srgbClr val="FFFFFF"/>
                </a:solidFill>
              </a:rPr>
              <a:t>Would this be considered an outbreak, is it reportable and to what official body? </a:t>
            </a:r>
            <a:endParaRPr lang="en-CA" sz="4000" dirty="0">
              <a:solidFill>
                <a:srgbClr val="FFFFFF"/>
              </a:solidFill>
            </a:endParaRPr>
          </a:p>
        </p:txBody>
      </p:sp>
      <p:sp>
        <p:nvSpPr>
          <p:cNvPr id="3" name="Espace réservé du contenu 2">
            <a:extLst>
              <a:ext uri="{FF2B5EF4-FFF2-40B4-BE49-F238E27FC236}">
                <a16:creationId xmlns:a16="http://schemas.microsoft.com/office/drawing/2014/main" id="{BD619B0E-C8F7-4654-886A-BC32131022DE}"/>
              </a:ext>
            </a:extLst>
          </p:cNvPr>
          <p:cNvSpPr>
            <a:spLocks noGrp="1"/>
          </p:cNvSpPr>
          <p:nvPr>
            <p:ph idx="1"/>
          </p:nvPr>
        </p:nvSpPr>
        <p:spPr>
          <a:xfrm>
            <a:off x="5155379" y="1065862"/>
            <a:ext cx="5744685" cy="4726276"/>
          </a:xfrm>
        </p:spPr>
        <p:txBody>
          <a:bodyPr anchor="ctr">
            <a:normAutofit/>
          </a:bodyPr>
          <a:lstStyle/>
          <a:p>
            <a:pPr marL="0" indent="0">
              <a:buNone/>
            </a:pPr>
            <a:r>
              <a:rPr lang="en-CA" sz="2000" b="1" i="1" dirty="0">
                <a:solidFill>
                  <a:srgbClr val="FFFFFF"/>
                </a:solidFill>
                <a:latin typeface="+mj-lt"/>
              </a:rPr>
              <a:t>Outbreak</a:t>
            </a:r>
            <a:r>
              <a:rPr lang="en-CA" sz="2000" i="1" dirty="0">
                <a:solidFill>
                  <a:srgbClr val="FFFFFF"/>
                </a:solidFill>
                <a:latin typeface="+mj-lt"/>
              </a:rPr>
              <a:t>: occurrence of more disease cases than would be expected in a given area considering a specific group of people over a particular period of time.</a:t>
            </a:r>
          </a:p>
          <a:p>
            <a:r>
              <a:rPr lang="en-CA" sz="2000" dirty="0">
                <a:solidFill>
                  <a:srgbClr val="FFFFFF"/>
                </a:solidFill>
                <a:latin typeface="+mj-lt"/>
              </a:rPr>
              <a:t>Tom’s case: localized outbreak of Legionnaires’ disease which should be report and be given immediate attention</a:t>
            </a:r>
          </a:p>
          <a:p>
            <a:pPr lvl="1"/>
            <a:r>
              <a:rPr lang="en-CA" sz="2000" dirty="0">
                <a:solidFill>
                  <a:srgbClr val="FFFFFF"/>
                </a:solidFill>
                <a:latin typeface="+mj-lt"/>
              </a:rPr>
              <a:t>Legionnaires’ disease is considered as an outbreak if at least </a:t>
            </a:r>
            <a:r>
              <a:rPr lang="en-CA" sz="2000" b="1" dirty="0">
                <a:solidFill>
                  <a:srgbClr val="FFFFFF"/>
                </a:solidFill>
                <a:latin typeface="+mj-lt"/>
              </a:rPr>
              <a:t>2 people </a:t>
            </a:r>
            <a:r>
              <a:rPr lang="en-CA" sz="2000" dirty="0">
                <a:solidFill>
                  <a:srgbClr val="FFFFFF"/>
                </a:solidFill>
                <a:latin typeface="+mj-lt"/>
              </a:rPr>
              <a:t>are infected</a:t>
            </a:r>
          </a:p>
          <a:p>
            <a:r>
              <a:rPr lang="en-CA" sz="2000" dirty="0">
                <a:solidFill>
                  <a:srgbClr val="FFFFFF"/>
                </a:solidFill>
                <a:latin typeface="+mj-lt"/>
              </a:rPr>
              <a:t>Proper procedure should be followed to inform the </a:t>
            </a:r>
            <a:r>
              <a:rPr lang="en-CA" sz="2000" b="1" dirty="0">
                <a:solidFill>
                  <a:srgbClr val="FFFFFF"/>
                </a:solidFill>
                <a:latin typeface="+mj-lt"/>
              </a:rPr>
              <a:t>Public Health Agency of Canada</a:t>
            </a:r>
            <a:r>
              <a:rPr lang="en-CA" sz="2000" dirty="0">
                <a:solidFill>
                  <a:srgbClr val="FFFFFF"/>
                </a:solidFill>
                <a:latin typeface="+mj-lt"/>
              </a:rPr>
              <a:t> in order to execute the subsequent action against the disease. </a:t>
            </a:r>
          </a:p>
          <a:p>
            <a:r>
              <a:rPr lang="en-CA" sz="2000" dirty="0">
                <a:solidFill>
                  <a:srgbClr val="FFFFFF"/>
                </a:solidFill>
                <a:latin typeface="+mj-lt"/>
              </a:rPr>
              <a:t>Finally, they will ensure the infection is contained and no further spread progresses.</a:t>
            </a:r>
          </a:p>
        </p:txBody>
      </p:sp>
    </p:spTree>
    <p:extLst>
      <p:ext uri="{BB962C8B-B14F-4D97-AF65-F5344CB8AC3E}">
        <p14:creationId xmlns:p14="http://schemas.microsoft.com/office/powerpoint/2010/main" val="165658215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nature, eau&#10;&#10;Description générée avec un niveau de confiance élevé">
            <a:extLst>
              <a:ext uri="{FF2B5EF4-FFF2-40B4-BE49-F238E27FC236}">
                <a16:creationId xmlns:a16="http://schemas.microsoft.com/office/drawing/2014/main" id="{ACBC0ACE-415F-42A1-A999-E78A0A1DC0FA}"/>
              </a:ext>
            </a:extLst>
          </p:cNvPr>
          <p:cNvPicPr>
            <a:picLocks noChangeAspect="1"/>
          </p:cNvPicPr>
          <p:nvPr/>
        </p:nvPicPr>
        <p:blipFill rotWithShape="1">
          <a:blip r:embed="rId2">
            <a:extLst>
              <a:ext uri="{28A0092B-C50C-407E-A947-70E740481C1C}">
                <a14:useLocalDpi xmlns:a14="http://schemas.microsoft.com/office/drawing/2010/main" val="0"/>
              </a:ext>
            </a:extLst>
          </a:blip>
          <a:srcRect t="11994" b="13006"/>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C91AF0AA-CBCF-4C25-8E54-9AF255857E1C}"/>
              </a:ext>
            </a:extLst>
          </p:cNvPr>
          <p:cNvSpPr>
            <a:spLocks noGrp="1"/>
          </p:cNvSpPr>
          <p:nvPr>
            <p:ph type="title"/>
          </p:nvPr>
        </p:nvSpPr>
        <p:spPr>
          <a:xfrm>
            <a:off x="709448" y="1913950"/>
            <a:ext cx="4204137" cy="1342754"/>
          </a:xfrm>
        </p:spPr>
        <p:txBody>
          <a:bodyPr>
            <a:normAutofit/>
          </a:bodyPr>
          <a:lstStyle/>
          <a:p>
            <a:pPr algn="ctr"/>
            <a:r>
              <a:rPr lang="en-CA" sz="2300" i="1" dirty="0"/>
              <a:t>What role might the hot tub have played in this infectious scenario?</a:t>
            </a:r>
            <a:br>
              <a:rPr lang="fr-CH" sz="2300" dirty="0"/>
            </a:br>
            <a:endParaRPr lang="en-CA" sz="2300" dirty="0"/>
          </a:p>
        </p:txBody>
      </p:sp>
      <p:sp>
        <p:nvSpPr>
          <p:cNvPr id="3" name="Espace réservé du contenu 2">
            <a:extLst>
              <a:ext uri="{FF2B5EF4-FFF2-40B4-BE49-F238E27FC236}">
                <a16:creationId xmlns:a16="http://schemas.microsoft.com/office/drawing/2014/main" id="{A1A876D6-EB61-46EA-B475-93226A0A7E82}"/>
              </a:ext>
            </a:extLst>
          </p:cNvPr>
          <p:cNvSpPr>
            <a:spLocks noGrp="1"/>
          </p:cNvSpPr>
          <p:nvPr>
            <p:ph idx="1"/>
          </p:nvPr>
        </p:nvSpPr>
        <p:spPr>
          <a:xfrm>
            <a:off x="525516" y="3417573"/>
            <a:ext cx="4593021" cy="2619839"/>
          </a:xfrm>
        </p:spPr>
        <p:txBody>
          <a:bodyPr anchor="ctr">
            <a:normAutofit/>
          </a:bodyPr>
          <a:lstStyle/>
          <a:p>
            <a:r>
              <a:rPr lang="en-CA" sz="1800" dirty="0"/>
              <a:t>It might have acted as a </a:t>
            </a:r>
            <a:r>
              <a:rPr lang="en-CA" sz="1800" b="1" dirty="0"/>
              <a:t>water reservoir</a:t>
            </a:r>
            <a:r>
              <a:rPr lang="en-CA" sz="1800" dirty="0"/>
              <a:t> for the bacteria</a:t>
            </a:r>
          </a:p>
          <a:p>
            <a:pPr lvl="1"/>
            <a:r>
              <a:rPr lang="en-CA" sz="1800" dirty="0">
                <a:sym typeface="Wingdings" panose="05000000000000000000" pitchFamily="2" charset="2"/>
              </a:rPr>
              <a:t> P</a:t>
            </a:r>
            <a:r>
              <a:rPr lang="en-CA" sz="1800" dirty="0"/>
              <a:t>roper sterilization and re-evaluation of hygienic measures must be taken </a:t>
            </a:r>
          </a:p>
          <a:p>
            <a:pPr lvl="2"/>
            <a:r>
              <a:rPr lang="en-CA" sz="1800" dirty="0">
                <a:sym typeface="Wingdings" panose="05000000000000000000" pitchFamily="2" charset="2"/>
              </a:rPr>
              <a:t> F</a:t>
            </a:r>
            <a:r>
              <a:rPr lang="en-CA" sz="1800" dirty="0"/>
              <a:t>ull scale sterilization regime of all hot tubs must be done</a:t>
            </a:r>
          </a:p>
          <a:p>
            <a:pPr marL="0" indent="0">
              <a:buNone/>
            </a:pPr>
            <a:endParaRPr lang="en-CA" sz="1800" dirty="0"/>
          </a:p>
        </p:txBody>
      </p:sp>
    </p:spTree>
    <p:extLst>
      <p:ext uri="{BB962C8B-B14F-4D97-AF65-F5344CB8AC3E}">
        <p14:creationId xmlns:p14="http://schemas.microsoft.com/office/powerpoint/2010/main" val="158806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92FAE3-FA14-4E7C-B56B-AC7C28EBF001}"/>
              </a:ext>
            </a:extLst>
          </p:cNvPr>
          <p:cNvSpPr>
            <a:spLocks noGrp="1"/>
          </p:cNvSpPr>
          <p:nvPr>
            <p:ph idx="1"/>
          </p:nvPr>
        </p:nvSpPr>
        <p:spPr>
          <a:xfrm>
            <a:off x="609600" y="609600"/>
            <a:ext cx="10744200" cy="5567363"/>
          </a:xfrm>
          <a:solidFill>
            <a:schemeClr val="tx1">
              <a:alpha val="41000"/>
            </a:schemeClr>
          </a:solidFill>
        </p:spPr>
        <p:txBody>
          <a:bodyPr>
            <a:normAutofit fontScale="92500" lnSpcReduction="20000"/>
          </a:bodyPr>
          <a:lstStyle/>
          <a:p>
            <a:pPr marL="0" indent="0">
              <a:buNone/>
            </a:pPr>
            <a:r>
              <a:rPr lang="en-US" sz="3000" b="1" dirty="0">
                <a:solidFill>
                  <a:schemeClr val="bg1"/>
                </a:solidFill>
              </a:rPr>
              <a:t>CASE: A Cruise Holiday</a:t>
            </a:r>
            <a:endParaRPr lang="en-US" sz="3000" dirty="0">
              <a:solidFill>
                <a:schemeClr val="bg1"/>
              </a:solidFill>
            </a:endParaRPr>
          </a:p>
          <a:p>
            <a:pPr marL="0" indent="0">
              <a:buNone/>
            </a:pPr>
            <a:r>
              <a:rPr lang="en-US" sz="2000" dirty="0">
                <a:solidFill>
                  <a:schemeClr val="bg1"/>
                </a:solidFill>
              </a:rPr>
              <a:t>To celebrate Tom’s retirement his wife and two adult children accompany him on a long anticipated cruise. Tom’s asthma flares up a few days before the cruise but with a corticosteroid nebulizer in tow he feels well enough to join the cruise. Even more than the rest of his family, Tom enjoys the various hot tubs aboard the massive ship those first few days, relishing the relaxation after a busy final year at work.</a:t>
            </a:r>
          </a:p>
          <a:p>
            <a:pPr marL="0" indent="0">
              <a:buNone/>
            </a:pPr>
            <a:r>
              <a:rPr lang="en-US" sz="2000" dirty="0">
                <a:solidFill>
                  <a:schemeClr val="bg1"/>
                </a:solidFill>
              </a:rPr>
              <a:t>On the fifth day of the cruise, Tom wakes up in a sweat with a cough that continues throughout the day. As the day wears on he feels worse with a headache, muscle aches and nausea accompanying the cough. His wife arranges for the cruise doctor to visit him in his cabin. The doctor examines Tom, notes his high temperature, relatively nonproductive cough and recent history of asthma and corticosteroid therapy. She takes a full history including taking note of his activities during the first days of the cruise and diagnoses Tom with a pneumonia. She explains that her presumptive diagnosis is that of Legionnaires disease and leaves Tom’s wife with a sterile sample container to collect whatever fluid Tom might cough up for delivery to her. She explains that she can do a microscopic examination on the respiratory fluid which will help in the diagnosis.</a:t>
            </a:r>
          </a:p>
          <a:p>
            <a:pPr marL="0" indent="0">
              <a:buNone/>
            </a:pPr>
            <a:r>
              <a:rPr lang="en-US" sz="2000" dirty="0">
                <a:solidFill>
                  <a:schemeClr val="bg1"/>
                </a:solidFill>
              </a:rPr>
              <a:t>In the meantime she starts Tom on erythromycin and lets the family know that she will check in on Tom regularly over the next few days to monitor his progress. More people are diagnosed with a similar pneumonia over the next two days, mostly in people who came aboard with a slightly compromised immune system, like in Tom’s case. The cruise ship alerts the hospital at their next port of call in case any of the patients worsen enough to require hospitalization. When they arrive at port blood samples are collected from all of the patients and delivered to the hospital laboratory for serology. The ship also takes extra time in port to allow for a full scale sterilization regime to be performed on all of the hot tubs. At this stage Tom is feeling well enough to continue on the cruise, although at a slower pace than when he first boarded.</a:t>
            </a:r>
          </a:p>
          <a:p>
            <a:endParaRPr lang="en-CA" sz="2000" dirty="0">
              <a:solidFill>
                <a:schemeClr val="bg1"/>
              </a:solidFill>
            </a:endParaRPr>
          </a:p>
        </p:txBody>
      </p:sp>
    </p:spTree>
    <p:extLst>
      <p:ext uri="{BB962C8B-B14F-4D97-AF65-F5344CB8AC3E}">
        <p14:creationId xmlns:p14="http://schemas.microsoft.com/office/powerpoint/2010/main" val="88791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0EB187-900F-4AF5-813B-101456D9FD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able, assis&#10;&#10;Description générée avec un niveau de confiance élevé">
            <a:extLst>
              <a:ext uri="{FF2B5EF4-FFF2-40B4-BE49-F238E27FC236}">
                <a16:creationId xmlns:a16="http://schemas.microsoft.com/office/drawing/2014/main" id="{651AA4FD-71FA-4D15-9717-0BBE5616B23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0295" b="6985"/>
          <a:stretch/>
        </p:blipFill>
        <p:spPr>
          <a:xfrm>
            <a:off x="20" y="1"/>
            <a:ext cx="12191980" cy="6857999"/>
          </a:xfrm>
          <a:prstGeom prst="rect">
            <a:avLst/>
          </a:prstGeom>
        </p:spPr>
      </p:pic>
      <p:cxnSp>
        <p:nvCxnSpPr>
          <p:cNvPr id="13" name="Straight Connector 12">
            <a:extLst>
              <a:ext uri="{FF2B5EF4-FFF2-40B4-BE49-F238E27FC236}">
                <a16:creationId xmlns:a16="http://schemas.microsoft.com/office/drawing/2014/main" id="{624D17C8-E9C2-48A4-AA36-D7048A6CCC4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ECB6500C-2CE5-476B-8E66-E617C108F69D}"/>
              </a:ext>
            </a:extLst>
          </p:cNvPr>
          <p:cNvSpPr txBox="1"/>
          <p:nvPr/>
        </p:nvSpPr>
        <p:spPr>
          <a:xfrm>
            <a:off x="342900" y="3352800"/>
            <a:ext cx="3658374" cy="646331"/>
          </a:xfrm>
          <a:prstGeom prst="rect">
            <a:avLst/>
          </a:prstGeom>
          <a:noFill/>
        </p:spPr>
        <p:txBody>
          <a:bodyPr wrap="none" rtlCol="0">
            <a:spAutoFit/>
          </a:bodyPr>
          <a:lstStyle/>
          <a:p>
            <a:r>
              <a:rPr lang="en-CA" sz="3600" b="1" i="1" dirty="0"/>
              <a:t>L. Pneumophila </a:t>
            </a:r>
            <a:r>
              <a:rPr lang="en-CA" sz="3600" b="1" dirty="0"/>
              <a:t>ID</a:t>
            </a:r>
            <a:endParaRPr lang="en-CA" sz="3600" b="1" i="1" dirty="0"/>
          </a:p>
        </p:txBody>
      </p:sp>
      <p:sp>
        <p:nvSpPr>
          <p:cNvPr id="5" name="ZoneTexte 4">
            <a:extLst>
              <a:ext uri="{FF2B5EF4-FFF2-40B4-BE49-F238E27FC236}">
                <a16:creationId xmlns:a16="http://schemas.microsoft.com/office/drawing/2014/main" id="{5330AF37-FF5C-45A8-95CA-EDD497FFAAA7}"/>
              </a:ext>
            </a:extLst>
          </p:cNvPr>
          <p:cNvSpPr txBox="1"/>
          <p:nvPr/>
        </p:nvSpPr>
        <p:spPr>
          <a:xfrm>
            <a:off x="4141705" y="696679"/>
            <a:ext cx="7940116" cy="632480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CA" dirty="0"/>
              <a:t>Gram-negative, non-enteric, opportunistic bacilli</a:t>
            </a:r>
          </a:p>
          <a:p>
            <a:pPr marL="285750" indent="-285750">
              <a:lnSpc>
                <a:spcPct val="150000"/>
              </a:lnSpc>
              <a:buFont typeface="Arial" panose="020B0604020202020204" pitchFamily="34" charset="0"/>
              <a:buChar char="•"/>
            </a:pPr>
            <a:r>
              <a:rPr lang="en-CA" dirty="0"/>
              <a:t>Nosocomial cause of infections</a:t>
            </a:r>
          </a:p>
          <a:p>
            <a:pPr marL="285750" indent="-285750">
              <a:lnSpc>
                <a:spcPct val="150000"/>
              </a:lnSpc>
              <a:buFont typeface="Arial" panose="020B0604020202020204" pitchFamily="34" charset="0"/>
              <a:buChar char="•"/>
            </a:pPr>
            <a:r>
              <a:rPr lang="en-CA" dirty="0"/>
              <a:t>5% of those </a:t>
            </a:r>
            <a:r>
              <a:rPr lang="en-US" dirty="0">
                <a:solidFill>
                  <a:srgbClr val="FFFFFF"/>
                </a:solidFill>
              </a:rPr>
              <a:t>exposed to </a:t>
            </a:r>
            <a:r>
              <a:rPr lang="en-US" i="1" dirty="0">
                <a:solidFill>
                  <a:srgbClr val="FFFFFF"/>
                </a:solidFill>
              </a:rPr>
              <a:t>Legionella</a:t>
            </a:r>
            <a:r>
              <a:rPr lang="en-US" dirty="0">
                <a:solidFill>
                  <a:srgbClr val="FFFFFF"/>
                </a:solidFill>
              </a:rPr>
              <a:t> bacteria will develop Legionnaires’ disease</a:t>
            </a:r>
          </a:p>
          <a:p>
            <a:pPr marL="285750" indent="-285750">
              <a:lnSpc>
                <a:spcPct val="150000"/>
              </a:lnSpc>
              <a:buFont typeface="Arial" panose="020B0604020202020204" pitchFamily="34" charset="0"/>
              <a:buChar char="•"/>
            </a:pPr>
            <a:r>
              <a:rPr lang="en-US" dirty="0">
                <a:solidFill>
                  <a:srgbClr val="FFFFFF"/>
                </a:solidFill>
              </a:rPr>
              <a:t>Found in aquatic environment (natural ones or artificial water systems):</a:t>
            </a:r>
          </a:p>
          <a:p>
            <a:pPr marL="1200150" lvl="2" indent="-285750">
              <a:lnSpc>
                <a:spcPct val="150000"/>
              </a:lnSpc>
              <a:buFont typeface="Arial" panose="020B0604020202020204" pitchFamily="34" charset="0"/>
              <a:buChar char="•"/>
            </a:pPr>
            <a:r>
              <a:rPr lang="en-US" dirty="0">
                <a:solidFill>
                  <a:srgbClr val="FFFFFF"/>
                </a:solidFill>
              </a:rPr>
              <a:t>free or intracellular parasite of Amoeba species or humans, where they reside into the alveolar macrophages</a:t>
            </a:r>
          </a:p>
          <a:p>
            <a:pPr marL="285750" indent="-285750">
              <a:lnSpc>
                <a:spcPct val="150000"/>
              </a:lnSpc>
              <a:buFont typeface="Arial" panose="020B0604020202020204" pitchFamily="34" charset="0"/>
              <a:buChar char="•"/>
            </a:pPr>
            <a:r>
              <a:rPr lang="en-US" dirty="0">
                <a:solidFill>
                  <a:srgbClr val="FFFFFF"/>
                </a:solidFill>
              </a:rPr>
              <a:t>Tolerant to heat, chlorine and acid</a:t>
            </a:r>
          </a:p>
          <a:p>
            <a:pPr marL="285750" indent="-285750">
              <a:lnSpc>
                <a:spcPct val="150000"/>
              </a:lnSpc>
              <a:buFont typeface="Arial" panose="020B0604020202020204" pitchFamily="34" charset="0"/>
              <a:buChar char="•"/>
            </a:pPr>
            <a:r>
              <a:rPr lang="en-US" dirty="0">
                <a:solidFill>
                  <a:srgbClr val="FFFFFF"/>
                </a:solidFill>
              </a:rPr>
              <a:t>Forms biofilms:</a:t>
            </a:r>
          </a:p>
          <a:p>
            <a:pPr marL="1200150" lvl="2" indent="-285750">
              <a:lnSpc>
                <a:spcPct val="150000"/>
              </a:lnSpc>
              <a:buFont typeface="Arial" panose="020B0604020202020204" pitchFamily="34" charset="0"/>
              <a:buChar char="•"/>
            </a:pPr>
            <a:r>
              <a:rPr lang="en-US" dirty="0">
                <a:solidFill>
                  <a:srgbClr val="FFFFFF"/>
                </a:solidFill>
              </a:rPr>
              <a:t>  their survival rate in external environments</a:t>
            </a:r>
          </a:p>
          <a:p>
            <a:pPr marL="285750" indent="-285750">
              <a:lnSpc>
                <a:spcPct val="150000"/>
              </a:lnSpc>
              <a:buFont typeface="Arial" panose="020B0604020202020204" pitchFamily="34" charset="0"/>
              <a:buChar char="•"/>
            </a:pPr>
            <a:r>
              <a:rPr lang="en-US" dirty="0">
                <a:solidFill>
                  <a:srgbClr val="FFFFFF"/>
                </a:solidFill>
              </a:rPr>
              <a:t>2 ways of contracting </a:t>
            </a:r>
            <a:r>
              <a:rPr lang="en-US" i="1" dirty="0">
                <a:solidFill>
                  <a:srgbClr val="FFFFFF"/>
                </a:solidFill>
              </a:rPr>
              <a:t>Legionella:</a:t>
            </a:r>
          </a:p>
          <a:p>
            <a:pPr marL="1200150" lvl="2" indent="-285750">
              <a:lnSpc>
                <a:spcPct val="150000"/>
              </a:lnSpc>
              <a:buFont typeface="Arial" panose="020B0604020202020204" pitchFamily="34" charset="0"/>
              <a:buChar char="•"/>
            </a:pPr>
            <a:r>
              <a:rPr lang="en-US" dirty="0">
                <a:solidFill>
                  <a:srgbClr val="FFFFFF"/>
                </a:solidFill>
              </a:rPr>
              <a:t>Aspirating contaminated water (which goes into the trachea instead of the </a:t>
            </a:r>
            <a:r>
              <a:rPr lang="en-US" dirty="0" err="1">
                <a:solidFill>
                  <a:srgbClr val="FFFFFF"/>
                </a:solidFill>
              </a:rPr>
              <a:t>oesophagus</a:t>
            </a:r>
            <a:r>
              <a:rPr lang="en-US" dirty="0">
                <a:solidFill>
                  <a:srgbClr val="FFFFFF"/>
                </a:solidFill>
              </a:rPr>
              <a:t>)</a:t>
            </a:r>
          </a:p>
          <a:p>
            <a:pPr marL="1200150" lvl="2" indent="-285750">
              <a:lnSpc>
                <a:spcPct val="150000"/>
              </a:lnSpc>
              <a:buFont typeface="Arial" panose="020B0604020202020204" pitchFamily="34" charset="0"/>
              <a:buChar char="•"/>
            </a:pPr>
            <a:r>
              <a:rPr lang="en-US" dirty="0">
                <a:solidFill>
                  <a:srgbClr val="FFFFFF"/>
                </a:solidFill>
              </a:rPr>
              <a:t>Inhalation of air with water droplets containing the bacteria </a:t>
            </a:r>
            <a:br>
              <a:rPr lang="en-US" dirty="0">
                <a:solidFill>
                  <a:srgbClr val="FFFFFF"/>
                </a:solidFill>
              </a:rPr>
            </a:br>
            <a:br>
              <a:rPr lang="en-US" dirty="0">
                <a:solidFill>
                  <a:srgbClr val="FFFFFF"/>
                </a:solidFill>
              </a:rPr>
            </a:br>
            <a:endParaRPr lang="en-CA" dirty="0"/>
          </a:p>
        </p:txBody>
      </p:sp>
      <p:cxnSp>
        <p:nvCxnSpPr>
          <p:cNvPr id="10" name="Connecteur droit avec flèche 9">
            <a:extLst>
              <a:ext uri="{FF2B5EF4-FFF2-40B4-BE49-F238E27FC236}">
                <a16:creationId xmlns:a16="http://schemas.microsoft.com/office/drawing/2014/main" id="{86141AF6-236F-4AAF-AC39-7C94B3A624CC}"/>
              </a:ext>
            </a:extLst>
          </p:cNvPr>
          <p:cNvCxnSpPr/>
          <p:nvPr/>
        </p:nvCxnSpPr>
        <p:spPr>
          <a:xfrm flipV="1">
            <a:off x="5328141" y="4176351"/>
            <a:ext cx="167054" cy="1758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14887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descr="Une image contenant personne, téléphone mobile, téléphone, extérieur&#10;&#10;Description générée avec un niveau de confiance très élevé">
            <a:extLst>
              <a:ext uri="{FF2B5EF4-FFF2-40B4-BE49-F238E27FC236}">
                <a16:creationId xmlns:a16="http://schemas.microsoft.com/office/drawing/2014/main" id="{8AC157A2-3D32-45C5-B8E6-5AA1A07E7B02}"/>
              </a:ext>
            </a:extLst>
          </p:cNvPr>
          <p:cNvPicPr>
            <a:picLocks noChangeAspect="1"/>
          </p:cNvPicPr>
          <p:nvPr/>
        </p:nvPicPr>
        <p:blipFill rotWithShape="1">
          <a:blip r:embed="rId2">
            <a:extLst>
              <a:ext uri="{28A0092B-C50C-407E-A947-70E740481C1C}">
                <a14:useLocalDpi xmlns:a14="http://schemas.microsoft.com/office/drawing/2010/main" val="0"/>
              </a:ext>
            </a:extLst>
          </a:blip>
          <a:srcRect l="37967" r="16913" b="-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9A6456"/>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DC524788-B0D5-4447-A4B4-B91B41A1BE17}"/>
              </a:ext>
            </a:extLst>
          </p:cNvPr>
          <p:cNvSpPr>
            <a:spLocks noGrp="1"/>
          </p:cNvSpPr>
          <p:nvPr>
            <p:ph type="title"/>
          </p:nvPr>
        </p:nvSpPr>
        <p:spPr>
          <a:xfrm>
            <a:off x="4965430" y="629268"/>
            <a:ext cx="6586491" cy="1286160"/>
          </a:xfrm>
        </p:spPr>
        <p:txBody>
          <a:bodyPr anchor="b">
            <a:normAutofit/>
          </a:bodyPr>
          <a:lstStyle/>
          <a:p>
            <a:r>
              <a:rPr lang="en-CA" dirty="0"/>
              <a:t>Who’s more susceptible ?</a:t>
            </a:r>
          </a:p>
        </p:txBody>
      </p:sp>
      <p:sp>
        <p:nvSpPr>
          <p:cNvPr id="3" name="Espace réservé du contenu 2">
            <a:extLst>
              <a:ext uri="{FF2B5EF4-FFF2-40B4-BE49-F238E27FC236}">
                <a16:creationId xmlns:a16="http://schemas.microsoft.com/office/drawing/2014/main" id="{040B844A-566D-46E8-8433-AA33A30C867A}"/>
              </a:ext>
            </a:extLst>
          </p:cNvPr>
          <p:cNvSpPr>
            <a:spLocks noGrp="1"/>
          </p:cNvSpPr>
          <p:nvPr>
            <p:ph idx="1"/>
          </p:nvPr>
        </p:nvSpPr>
        <p:spPr>
          <a:xfrm>
            <a:off x="4965431" y="2438400"/>
            <a:ext cx="6586489" cy="3785419"/>
          </a:xfrm>
        </p:spPr>
        <p:txBody>
          <a:bodyPr>
            <a:normAutofit/>
          </a:bodyPr>
          <a:lstStyle/>
          <a:p>
            <a:r>
              <a:rPr lang="en-CA" sz="2000" dirty="0"/>
              <a:t>Immunocompromised people</a:t>
            </a:r>
          </a:p>
          <a:p>
            <a:r>
              <a:rPr lang="en-CA" sz="2000" dirty="0"/>
              <a:t>People with a pulmonary deficiency</a:t>
            </a:r>
          </a:p>
          <a:p>
            <a:r>
              <a:rPr lang="en-CA" sz="2000" dirty="0"/>
              <a:t>Old people</a:t>
            </a:r>
          </a:p>
          <a:p>
            <a:endParaRPr lang="en-CA" sz="2000" dirty="0"/>
          </a:p>
          <a:p>
            <a:pPr marL="0" indent="0">
              <a:buNone/>
            </a:pPr>
            <a:r>
              <a:rPr lang="en-CA" sz="2400" dirty="0"/>
              <a:t>Our patient, Tom, is an old person, has asthma and is taking corticosteroids, which weakens his immune system. All these factors predispose him to contract the disease. </a:t>
            </a:r>
            <a:endParaRPr lang="fr-CH" sz="2400" dirty="0"/>
          </a:p>
          <a:p>
            <a:endParaRPr lang="en-CA" sz="2000" dirty="0"/>
          </a:p>
          <a:p>
            <a:pPr marL="0" indent="0">
              <a:buNone/>
            </a:pPr>
            <a:endParaRPr lang="en-CA" sz="2000" dirty="0"/>
          </a:p>
        </p:txBody>
      </p:sp>
      <p:sp>
        <p:nvSpPr>
          <p:cNvPr id="10" name="Rectangle 9">
            <a:extLst>
              <a:ext uri="{FF2B5EF4-FFF2-40B4-BE49-F238E27FC236}">
                <a16:creationId xmlns:a16="http://schemas.microsoft.com/office/drawing/2014/main" id="{5445E935-1570-4A3A-A976-DDDE4B345381}"/>
              </a:ext>
            </a:extLst>
          </p:cNvPr>
          <p:cNvSpPr/>
          <p:nvPr/>
        </p:nvSpPr>
        <p:spPr>
          <a:xfrm>
            <a:off x="4965430" y="4048125"/>
            <a:ext cx="6750320" cy="143827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3815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texte&#10;&#10;Description générée avec un niveau de confiance très élevé">
            <a:extLst>
              <a:ext uri="{FF2B5EF4-FFF2-40B4-BE49-F238E27FC236}">
                <a16:creationId xmlns:a16="http://schemas.microsoft.com/office/drawing/2014/main" id="{E52B4052-A10A-4169-88D7-279AE59604B6}"/>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re 1">
            <a:extLst>
              <a:ext uri="{FF2B5EF4-FFF2-40B4-BE49-F238E27FC236}">
                <a16:creationId xmlns:a16="http://schemas.microsoft.com/office/drawing/2014/main" id="{C18ED00D-CF31-417F-A236-7AE6DFCE7472}"/>
              </a:ext>
            </a:extLst>
          </p:cNvPr>
          <p:cNvSpPr>
            <a:spLocks noGrp="1"/>
          </p:cNvSpPr>
          <p:nvPr>
            <p:ph type="title"/>
          </p:nvPr>
        </p:nvSpPr>
        <p:spPr>
          <a:xfrm>
            <a:off x="648929" y="629266"/>
            <a:ext cx="5127031" cy="1676603"/>
          </a:xfrm>
        </p:spPr>
        <p:txBody>
          <a:bodyPr>
            <a:normAutofit/>
          </a:bodyPr>
          <a:lstStyle/>
          <a:p>
            <a:r>
              <a:rPr lang="en-CA" b="1"/>
              <a:t>Legionnaires’ disease symptoms and signs</a:t>
            </a:r>
            <a:endParaRPr lang="en-CA" b="1" dirty="0"/>
          </a:p>
        </p:txBody>
      </p:sp>
      <p:sp>
        <p:nvSpPr>
          <p:cNvPr id="3" name="Espace réservé du contenu 2">
            <a:extLst>
              <a:ext uri="{FF2B5EF4-FFF2-40B4-BE49-F238E27FC236}">
                <a16:creationId xmlns:a16="http://schemas.microsoft.com/office/drawing/2014/main" id="{2F81815C-83FB-489A-B688-066842F3ECBD}"/>
              </a:ext>
            </a:extLst>
          </p:cNvPr>
          <p:cNvSpPr>
            <a:spLocks noGrp="1"/>
          </p:cNvSpPr>
          <p:nvPr>
            <p:ph idx="1"/>
          </p:nvPr>
        </p:nvSpPr>
        <p:spPr>
          <a:xfrm>
            <a:off x="648930" y="2438400"/>
            <a:ext cx="5127029" cy="3785419"/>
          </a:xfrm>
        </p:spPr>
        <p:txBody>
          <a:bodyPr>
            <a:normAutofit/>
          </a:bodyPr>
          <a:lstStyle/>
          <a:p>
            <a:r>
              <a:rPr lang="en-CA" sz="1500" dirty="0"/>
              <a:t>Malaise, lethargy, and weakness</a:t>
            </a:r>
          </a:p>
          <a:p>
            <a:r>
              <a:rPr lang="en-CA" sz="1500" dirty="0"/>
              <a:t>Non-productive cough </a:t>
            </a:r>
            <a:r>
              <a:rPr lang="en-CA" sz="1500" dirty="0">
                <a:sym typeface="Wingdings" panose="05000000000000000000" pitchFamily="2" charset="2"/>
              </a:rPr>
              <a:t> changes to one with produced mucus and sputum over several days</a:t>
            </a:r>
          </a:p>
          <a:p>
            <a:r>
              <a:rPr lang="en-CA" sz="1500" dirty="0"/>
              <a:t>Shortness of breath </a:t>
            </a:r>
            <a:r>
              <a:rPr lang="en-CA" sz="1500" dirty="0">
                <a:sym typeface="Wingdings" panose="05000000000000000000" pitchFamily="2" charset="2"/>
              </a:rPr>
              <a:t>B</a:t>
            </a:r>
            <a:r>
              <a:rPr lang="en-CA" sz="1500" dirty="0"/>
              <a:t>radycardia as the illness progresses</a:t>
            </a:r>
          </a:p>
          <a:p>
            <a:r>
              <a:rPr lang="en-CA" sz="1500" dirty="0"/>
              <a:t>High fever </a:t>
            </a:r>
          </a:p>
          <a:p>
            <a:r>
              <a:rPr lang="en-CA" sz="1500" dirty="0"/>
              <a:t>Might also be observed: chest pain and progressive dyspnea</a:t>
            </a:r>
          </a:p>
          <a:p>
            <a:r>
              <a:rPr lang="en-CA" sz="1500" dirty="0"/>
              <a:t>Extrapulmonary symptoms: diarrhea, nausea and vomiting, myalgias (muscle pain) and arthralgias (joint pain)</a:t>
            </a:r>
          </a:p>
          <a:p>
            <a:endParaRPr lang="en-CA" sz="1500" dirty="0"/>
          </a:p>
          <a:p>
            <a:pPr marL="0" indent="0">
              <a:buNone/>
            </a:pPr>
            <a:r>
              <a:rPr lang="en-CA" sz="2000" b="1" dirty="0">
                <a:sym typeface="Wingdings" panose="05000000000000000000" pitchFamily="2" charset="2"/>
              </a:rPr>
              <a:t>Symptoms are very similar to other bacterial pneumonias  difficulty for diagnosis</a:t>
            </a:r>
            <a:endParaRPr lang="en-CA" sz="2000" b="1" dirty="0"/>
          </a:p>
          <a:p>
            <a:pPr marL="0" indent="0">
              <a:buNone/>
            </a:pPr>
            <a:endParaRPr lang="en-CA" sz="1500" dirty="0"/>
          </a:p>
        </p:txBody>
      </p:sp>
    </p:spTree>
    <p:extLst>
      <p:ext uri="{BB962C8B-B14F-4D97-AF65-F5344CB8AC3E}">
        <p14:creationId xmlns:p14="http://schemas.microsoft.com/office/powerpoint/2010/main" val="338815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texte&#10;&#10;Description générée avec un niveau de confiance très élevé">
            <a:extLst>
              <a:ext uri="{FF2B5EF4-FFF2-40B4-BE49-F238E27FC236}">
                <a16:creationId xmlns:a16="http://schemas.microsoft.com/office/drawing/2014/main" id="{F9E7E489-CFA3-4CDC-87C3-FDA11CE53403}"/>
              </a:ext>
            </a:extLst>
          </p:cNvPr>
          <p:cNvPicPr>
            <a:picLocks noChangeAspect="1"/>
          </p:cNvPicPr>
          <p:nvPr/>
        </p:nvPicPr>
        <p:blipFill rotWithShape="1">
          <a:blip r:embed="rId2">
            <a:extLst>
              <a:ext uri="{28A0092B-C50C-407E-A947-70E740481C1C}">
                <a14:useLocalDpi xmlns:a14="http://schemas.microsoft.com/office/drawing/2010/main" val="0"/>
              </a:ext>
            </a:extLst>
          </a:blip>
          <a:srcRect l="1791" r="130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54414F"/>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1CC258AA-04EA-4247-B3E2-7A9DB2A22A96}"/>
              </a:ext>
            </a:extLst>
          </p:cNvPr>
          <p:cNvSpPr>
            <a:spLocks noGrp="1"/>
          </p:cNvSpPr>
          <p:nvPr>
            <p:ph type="title"/>
          </p:nvPr>
        </p:nvSpPr>
        <p:spPr>
          <a:xfrm>
            <a:off x="4965430" y="629268"/>
            <a:ext cx="6586491" cy="1286160"/>
          </a:xfrm>
        </p:spPr>
        <p:txBody>
          <a:bodyPr anchor="b">
            <a:normAutofit/>
          </a:bodyPr>
          <a:lstStyle/>
          <a:p>
            <a:r>
              <a:rPr lang="en-CA" dirty="0"/>
              <a:t>Body system affected</a:t>
            </a:r>
          </a:p>
        </p:txBody>
      </p:sp>
      <p:sp>
        <p:nvSpPr>
          <p:cNvPr id="3" name="Espace réservé du contenu 2">
            <a:extLst>
              <a:ext uri="{FF2B5EF4-FFF2-40B4-BE49-F238E27FC236}">
                <a16:creationId xmlns:a16="http://schemas.microsoft.com/office/drawing/2014/main" id="{43713098-F253-4EEC-A481-23B32A04B865}"/>
              </a:ext>
            </a:extLst>
          </p:cNvPr>
          <p:cNvSpPr>
            <a:spLocks noGrp="1"/>
          </p:cNvSpPr>
          <p:nvPr>
            <p:ph idx="1"/>
          </p:nvPr>
        </p:nvSpPr>
        <p:spPr>
          <a:xfrm>
            <a:off x="4965431" y="2438400"/>
            <a:ext cx="6586489" cy="3785419"/>
          </a:xfrm>
        </p:spPr>
        <p:txBody>
          <a:bodyPr>
            <a:normAutofit/>
          </a:bodyPr>
          <a:lstStyle/>
          <a:p>
            <a:r>
              <a:rPr lang="en-CA" sz="1700" i="1" dirty="0"/>
              <a:t>Legionella</a:t>
            </a:r>
            <a:r>
              <a:rPr lang="en-CA" sz="1700" dirty="0"/>
              <a:t> colonizes and infects the </a:t>
            </a:r>
            <a:r>
              <a:rPr lang="en-CA" sz="1700" b="1" dirty="0"/>
              <a:t>respiratory system </a:t>
            </a:r>
          </a:p>
          <a:p>
            <a:r>
              <a:rPr lang="en-CA" sz="1700" dirty="0"/>
              <a:t>Normal physiological functions of the respiratory tract : </a:t>
            </a:r>
            <a:r>
              <a:rPr lang="en-CA" sz="1700" b="1" dirty="0"/>
              <a:t>flow of oxygen </a:t>
            </a:r>
            <a:r>
              <a:rPr lang="en-CA" sz="1700" dirty="0"/>
              <a:t>and carbon dioxide in and out of the body</a:t>
            </a:r>
          </a:p>
          <a:p>
            <a:r>
              <a:rPr lang="en-CA" sz="1700" dirty="0"/>
              <a:t>Legionnaires’ disease targets the </a:t>
            </a:r>
            <a:r>
              <a:rPr lang="en-CA" sz="1700" b="1" dirty="0"/>
              <a:t>lungs</a:t>
            </a:r>
          </a:p>
          <a:p>
            <a:r>
              <a:rPr lang="en-CA" sz="1700" b="1" dirty="0"/>
              <a:t>Alveoli</a:t>
            </a:r>
            <a:r>
              <a:rPr lang="en-CA" sz="1700" dirty="0"/>
              <a:t>: small sacs which are innervated by many capillaries and are the location for oxygen to enter the blood and carbon dioxide to leave the blood</a:t>
            </a:r>
          </a:p>
          <a:p>
            <a:r>
              <a:rPr lang="en-CA" sz="1700" dirty="0"/>
              <a:t>Other essential functions run by the lungs: monitoring and controlling the </a:t>
            </a:r>
            <a:r>
              <a:rPr lang="en-CA" sz="1700" b="1" dirty="0"/>
              <a:t>pH of the blood </a:t>
            </a:r>
            <a:r>
              <a:rPr lang="en-CA" sz="1700" dirty="0"/>
              <a:t>and </a:t>
            </a:r>
            <a:r>
              <a:rPr lang="en-CA" sz="1700" b="1" dirty="0"/>
              <a:t>maintaining blood pressure</a:t>
            </a:r>
            <a:endParaRPr lang="en-CA" sz="1700" b="1" i="1" dirty="0"/>
          </a:p>
        </p:txBody>
      </p:sp>
    </p:spTree>
    <p:extLst>
      <p:ext uri="{BB962C8B-B14F-4D97-AF65-F5344CB8AC3E}">
        <p14:creationId xmlns:p14="http://schemas.microsoft.com/office/powerpoint/2010/main" val="196454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D3C6A-3472-44B7-A096-0BA79E6DDFAC}"/>
              </a:ext>
            </a:extLst>
          </p:cNvPr>
          <p:cNvSpPr>
            <a:spLocks noGrp="1"/>
          </p:cNvSpPr>
          <p:nvPr>
            <p:ph type="title"/>
          </p:nvPr>
        </p:nvSpPr>
        <p:spPr>
          <a:xfrm>
            <a:off x="838200" y="365125"/>
            <a:ext cx="10515600" cy="1325563"/>
          </a:xfrm>
        </p:spPr>
        <p:txBody>
          <a:bodyPr/>
          <a:lstStyle/>
          <a:p>
            <a:r>
              <a:rPr lang="en-CA" dirty="0"/>
              <a:t>Body system: what goes wrong</a:t>
            </a:r>
          </a:p>
        </p:txBody>
      </p:sp>
      <p:sp>
        <p:nvSpPr>
          <p:cNvPr id="3" name="Espace réservé du contenu 2">
            <a:extLst>
              <a:ext uri="{FF2B5EF4-FFF2-40B4-BE49-F238E27FC236}">
                <a16:creationId xmlns:a16="http://schemas.microsoft.com/office/drawing/2014/main" id="{7C55480A-E806-4F01-950D-BA0B69F5EBC9}"/>
              </a:ext>
            </a:extLst>
          </p:cNvPr>
          <p:cNvSpPr>
            <a:spLocks noGrp="1"/>
          </p:cNvSpPr>
          <p:nvPr>
            <p:ph idx="1"/>
          </p:nvPr>
        </p:nvSpPr>
        <p:spPr>
          <a:xfrm>
            <a:off x="5076206" y="1482725"/>
            <a:ext cx="6534150" cy="5375275"/>
          </a:xfrm>
        </p:spPr>
        <p:txBody>
          <a:bodyPr>
            <a:normAutofit/>
          </a:bodyPr>
          <a:lstStyle/>
          <a:p>
            <a:r>
              <a:rPr lang="en-CA" dirty="0"/>
              <a:t>Immune response from the host: </a:t>
            </a:r>
            <a:r>
              <a:rPr lang="en-CA" i="1" dirty="0"/>
              <a:t>Legionella</a:t>
            </a:r>
            <a:r>
              <a:rPr lang="en-CA" dirty="0"/>
              <a:t> is engulfed </a:t>
            </a:r>
            <a:r>
              <a:rPr lang="en-CA" dirty="0">
                <a:sym typeface="Wingdings" panose="05000000000000000000" pitchFamily="2" charset="2"/>
              </a:rPr>
              <a:t>by </a:t>
            </a:r>
            <a:r>
              <a:rPr lang="en-CA" b="1" dirty="0">
                <a:sym typeface="Wingdings" panose="05000000000000000000" pitchFamily="2" charset="2"/>
              </a:rPr>
              <a:t>alveolar macrophages</a:t>
            </a:r>
            <a:r>
              <a:rPr lang="en-CA" dirty="0">
                <a:sym typeface="Wingdings" panose="05000000000000000000" pitchFamily="2" charset="2"/>
              </a:rPr>
              <a:t>: </a:t>
            </a:r>
            <a:r>
              <a:rPr lang="en-CA" i="1" dirty="0">
                <a:sym typeface="Wingdings" panose="05000000000000000000" pitchFamily="2" charset="2"/>
              </a:rPr>
              <a:t>Legionella</a:t>
            </a:r>
            <a:r>
              <a:rPr lang="en-CA" dirty="0">
                <a:sym typeface="Wingdings" panose="05000000000000000000" pitchFamily="2" charset="2"/>
              </a:rPr>
              <a:t>:</a:t>
            </a:r>
          </a:p>
          <a:p>
            <a:pPr lvl="1"/>
            <a:r>
              <a:rPr lang="en-CA" dirty="0">
                <a:sym typeface="Wingdings" panose="05000000000000000000" pitchFamily="2" charset="2"/>
              </a:rPr>
              <a:t>lives within a replicative phagosome</a:t>
            </a:r>
          </a:p>
          <a:p>
            <a:pPr lvl="1"/>
            <a:r>
              <a:rPr lang="en-CA" dirty="0">
                <a:sym typeface="Wingdings" panose="05000000000000000000" pitchFamily="2" charset="2"/>
              </a:rPr>
              <a:t>retards the regular phagosome-lysosome fusion pathway by:</a:t>
            </a:r>
          </a:p>
          <a:p>
            <a:pPr lvl="2"/>
            <a:r>
              <a:rPr lang="en-CA" dirty="0">
                <a:sym typeface="Wingdings" panose="05000000000000000000" pitchFamily="2" charset="2"/>
              </a:rPr>
              <a:t>Altering the LCV (</a:t>
            </a:r>
            <a:r>
              <a:rPr lang="en-CA" i="1" dirty="0">
                <a:sym typeface="Wingdings" panose="05000000000000000000" pitchFamily="2" charset="2"/>
              </a:rPr>
              <a:t>Legionella</a:t>
            </a:r>
            <a:r>
              <a:rPr lang="en-CA" dirty="0">
                <a:sym typeface="Wingdings" panose="05000000000000000000" pitchFamily="2" charset="2"/>
              </a:rPr>
              <a:t> containing vacuole) proteins’ composition </a:t>
            </a:r>
          </a:p>
          <a:p>
            <a:pPr lvl="2"/>
            <a:r>
              <a:rPr lang="en-CA" dirty="0">
                <a:sym typeface="Wingdings" panose="05000000000000000000" pitchFamily="2" charset="2"/>
              </a:rPr>
              <a:t>Modifying the trafficking pathway with the ER to accumulate food supplies</a:t>
            </a:r>
          </a:p>
          <a:p>
            <a:pPr lvl="1"/>
            <a:r>
              <a:rPr lang="en-CA" dirty="0">
                <a:sym typeface="Wingdings" panose="05000000000000000000" pitchFamily="2" charset="2"/>
              </a:rPr>
              <a:t>Leads the lyse of the macrophage which allows the spreading of the pathogen to other surrounding cells </a:t>
            </a:r>
          </a:p>
        </p:txBody>
      </p:sp>
      <p:pic>
        <p:nvPicPr>
          <p:cNvPr id="5" name="Image 4" descr="Une image contenant texte&#10;&#10;Description générée avec un niveau de confiance élevé">
            <a:extLst>
              <a:ext uri="{FF2B5EF4-FFF2-40B4-BE49-F238E27FC236}">
                <a16:creationId xmlns:a16="http://schemas.microsoft.com/office/drawing/2014/main" id="{944AD89C-EED1-428C-918B-61E5BAF0A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069" y="2243138"/>
            <a:ext cx="4047619" cy="3047619"/>
          </a:xfrm>
          <a:prstGeom prst="rect">
            <a:avLst/>
          </a:prstGeom>
        </p:spPr>
      </p:pic>
    </p:spTree>
    <p:extLst>
      <p:ext uri="{BB962C8B-B14F-4D97-AF65-F5344CB8AC3E}">
        <p14:creationId xmlns:p14="http://schemas.microsoft.com/office/powerpoint/2010/main" val="174403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C64F679-1E9E-49A3-AC19-E909B59AE5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002" r="1" b="1"/>
          <a:stretch/>
        </p:blipFill>
        <p:spPr>
          <a:xfrm>
            <a:off x="4831130" y="714511"/>
            <a:ext cx="6721207" cy="5420476"/>
          </a:xfrm>
          <a:prstGeom prst="rect">
            <a:avLst/>
          </a:prstGeom>
          <a:effectLst/>
        </p:spPr>
      </p:pic>
      <p:sp>
        <p:nvSpPr>
          <p:cNvPr id="2" name="Titre 1">
            <a:extLst>
              <a:ext uri="{FF2B5EF4-FFF2-40B4-BE49-F238E27FC236}">
                <a16:creationId xmlns:a16="http://schemas.microsoft.com/office/drawing/2014/main" id="{23653166-46DC-46C3-9565-EB3142282C04}"/>
              </a:ext>
            </a:extLst>
          </p:cNvPr>
          <p:cNvSpPr>
            <a:spLocks noGrp="1"/>
          </p:cNvSpPr>
          <p:nvPr>
            <p:ph type="title"/>
          </p:nvPr>
        </p:nvSpPr>
        <p:spPr>
          <a:xfrm>
            <a:off x="648929" y="629266"/>
            <a:ext cx="3865927" cy="1676603"/>
          </a:xfrm>
        </p:spPr>
        <p:txBody>
          <a:bodyPr vert="horz" lIns="91440" tIns="45720" rIns="91440" bIns="45720" rtlCol="0" anchor="ctr">
            <a:normAutofit/>
          </a:bodyPr>
          <a:lstStyle/>
          <a:p>
            <a:r>
              <a:rPr lang="en-US" sz="3700" dirty="0"/>
              <a:t>Body system: </a:t>
            </a:r>
            <a:br>
              <a:rPr lang="en-US" sz="3700" dirty="0"/>
            </a:br>
            <a:r>
              <a:rPr lang="en-US" sz="3700" dirty="0"/>
              <a:t>What goes wrong ?</a:t>
            </a:r>
          </a:p>
        </p:txBody>
      </p:sp>
      <p:sp>
        <p:nvSpPr>
          <p:cNvPr id="6" name="ZoneTexte 5">
            <a:extLst>
              <a:ext uri="{FF2B5EF4-FFF2-40B4-BE49-F238E27FC236}">
                <a16:creationId xmlns:a16="http://schemas.microsoft.com/office/drawing/2014/main" id="{032BB8FE-C993-4180-ACBA-E042E55A68B3}"/>
              </a:ext>
            </a:extLst>
          </p:cNvPr>
          <p:cNvSpPr txBox="1"/>
          <p:nvPr/>
        </p:nvSpPr>
        <p:spPr>
          <a:xfrm>
            <a:off x="499730" y="2222205"/>
            <a:ext cx="3987210" cy="424238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dirty="0"/>
              <a:t>When </a:t>
            </a:r>
            <a:r>
              <a:rPr lang="en-US" sz="1600" i="1" dirty="0"/>
              <a:t>Legionella</a:t>
            </a:r>
            <a:r>
              <a:rPr lang="en-US" sz="1600" dirty="0"/>
              <a:t> infection occurs: alveoli of the lungs become inflamed as they are filled with fluids</a:t>
            </a:r>
          </a:p>
          <a:p>
            <a:pPr lvl="1" indent="-228600">
              <a:lnSpc>
                <a:spcPct val="90000"/>
              </a:lnSpc>
              <a:spcAft>
                <a:spcPts val="600"/>
              </a:spcAft>
              <a:buFont typeface="Arial" panose="020B0604020202020204" pitchFamily="34" charset="0"/>
              <a:buChar char="•"/>
            </a:pPr>
            <a:r>
              <a:rPr lang="en-US" sz="1600" dirty="0">
                <a:sym typeface="Wingdings" panose="05000000000000000000" pitchFamily="2" charset="2"/>
              </a:rPr>
              <a:t>Why ? Leukocytes migrate and accumulate forming  </a:t>
            </a:r>
            <a:r>
              <a:rPr lang="en-US" sz="1600" b="1" dirty="0">
                <a:sym typeface="Wingdings" panose="05000000000000000000" pitchFamily="2" charset="2"/>
              </a:rPr>
              <a:t>alveolar exudate </a:t>
            </a:r>
            <a:r>
              <a:rPr lang="en-US" sz="1600" dirty="0">
                <a:sym typeface="Wingdings" panose="05000000000000000000" pitchFamily="2" charset="2"/>
              </a:rPr>
              <a:t>filled with</a:t>
            </a:r>
            <a:r>
              <a:rPr lang="en-US" sz="1600" dirty="0"/>
              <a:t> neutrophils, macrophages, monocytes, pus and fibrin </a:t>
            </a:r>
            <a:endParaRPr lang="en-US" sz="1600" dirty="0">
              <a:sym typeface="Wingdings" panose="05000000000000000000" pitchFamily="2" charset="2"/>
            </a:endParaRPr>
          </a:p>
          <a:p>
            <a:pPr lvl="1"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Consequences: Difficulty of getting oxygen into the blood system for transport to cells and organs. </a:t>
            </a:r>
          </a:p>
          <a:p>
            <a:pPr lvl="1" indent="-228600">
              <a:lnSpc>
                <a:spcPct val="90000"/>
              </a:lnSpc>
              <a:spcAft>
                <a:spcPts val="600"/>
              </a:spcAft>
              <a:buFont typeface="Arial" panose="020B0604020202020204" pitchFamily="34" charset="0"/>
              <a:buChar char="•"/>
            </a:pPr>
            <a:r>
              <a:rPr lang="en-US" sz="1600" dirty="0">
                <a:sym typeface="Wingdings" panose="05000000000000000000" pitchFamily="2" charset="2"/>
              </a:rPr>
              <a:t> Necessity to increase blood’s flow        has to work harder        becomes weaker  blood’s flow decreases  kidney failure</a:t>
            </a:r>
          </a:p>
          <a:p>
            <a:pPr lvl="1" indent="-228600">
              <a:lnSpc>
                <a:spcPct val="90000"/>
              </a:lnSpc>
              <a:spcAft>
                <a:spcPts val="600"/>
              </a:spcAft>
              <a:buFont typeface="Arial" panose="020B0604020202020204" pitchFamily="34" charset="0"/>
              <a:buChar char="•"/>
            </a:pPr>
            <a:r>
              <a:rPr lang="en-US" sz="1600" dirty="0">
                <a:sym typeface="Wingdings" panose="05000000000000000000" pitchFamily="2" charset="2"/>
              </a:rPr>
              <a:t>If left untreated, it could lead to </a:t>
            </a:r>
            <a:r>
              <a:rPr lang="en-US" sz="1600" b="1" dirty="0">
                <a:sym typeface="Wingdings" panose="05000000000000000000" pitchFamily="2" charset="2"/>
              </a:rPr>
              <a:t>death</a:t>
            </a:r>
            <a:endParaRPr lang="en-US" sz="1600" dirty="0"/>
          </a:p>
          <a:p>
            <a:pPr>
              <a:lnSpc>
                <a:spcPct val="90000"/>
              </a:lnSpc>
              <a:spcAft>
                <a:spcPts val="600"/>
              </a:spcAft>
            </a:pPr>
            <a:endParaRPr lang="en-US" sz="1100" dirty="0"/>
          </a:p>
        </p:txBody>
      </p:sp>
      <p:sp>
        <p:nvSpPr>
          <p:cNvPr id="7" name="Cœur 6">
            <a:extLst>
              <a:ext uri="{FF2B5EF4-FFF2-40B4-BE49-F238E27FC236}">
                <a16:creationId xmlns:a16="http://schemas.microsoft.com/office/drawing/2014/main" id="{E7CCB298-0CA0-4F07-A72E-7E87FF180629}"/>
              </a:ext>
            </a:extLst>
          </p:cNvPr>
          <p:cNvSpPr/>
          <p:nvPr/>
        </p:nvSpPr>
        <p:spPr>
          <a:xfrm>
            <a:off x="4342800" y="4993581"/>
            <a:ext cx="172056" cy="152400"/>
          </a:xfrm>
          <a:prstGeom prst="hear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œur 9">
            <a:extLst>
              <a:ext uri="{FF2B5EF4-FFF2-40B4-BE49-F238E27FC236}">
                <a16:creationId xmlns:a16="http://schemas.microsoft.com/office/drawing/2014/main" id="{F4E88377-65CB-4084-A86D-571D49BD98EA}"/>
              </a:ext>
            </a:extLst>
          </p:cNvPr>
          <p:cNvSpPr/>
          <p:nvPr/>
        </p:nvSpPr>
        <p:spPr>
          <a:xfrm>
            <a:off x="2903963" y="5210912"/>
            <a:ext cx="178819" cy="159063"/>
          </a:xfrm>
          <a:prstGeom prst="hear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65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Top Corners Rounded 44">
            <a:extLst>
              <a:ext uri="{FF2B5EF4-FFF2-40B4-BE49-F238E27FC236}">
                <a16:creationId xmlns:a16="http://schemas.microsoft.com/office/drawing/2014/main" id="{3BAF1561-20C4-41FD-A35F-BF2B9E727F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Top Corners Rounded 46">
            <a:extLst>
              <a:ext uri="{FF2B5EF4-FFF2-40B4-BE49-F238E27FC236}">
                <a16:creationId xmlns:a16="http://schemas.microsoft.com/office/drawing/2014/main" id="{839DC788-B140-4F3E-A91E-CB3E70ED94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9" name="Straight Connector 48">
            <a:extLst>
              <a:ext uri="{FF2B5EF4-FFF2-40B4-BE49-F238E27FC236}">
                <a16:creationId xmlns:a16="http://schemas.microsoft.com/office/drawing/2014/main" id="{FC18D930-0EEE-448F-ABF1-2AA3C83DA55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descr="Une image contenant texte, carte&#10;&#10;Description générée avec un niveau de confiance très élevé">
            <a:extLst>
              <a:ext uri="{FF2B5EF4-FFF2-40B4-BE49-F238E27FC236}">
                <a16:creationId xmlns:a16="http://schemas.microsoft.com/office/drawing/2014/main" id="{3F60EAEB-35BF-4CD9-B5CB-3BDC65E98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767" y="897182"/>
            <a:ext cx="6542117" cy="4906587"/>
          </a:xfrm>
          <a:prstGeom prst="rect">
            <a:avLst/>
          </a:prstGeom>
        </p:spPr>
      </p:pic>
      <p:sp>
        <p:nvSpPr>
          <p:cNvPr id="2" name="Titre 1">
            <a:extLst>
              <a:ext uri="{FF2B5EF4-FFF2-40B4-BE49-F238E27FC236}">
                <a16:creationId xmlns:a16="http://schemas.microsoft.com/office/drawing/2014/main" id="{1F984AD5-E185-49E7-9D71-7721D985D4AF}"/>
              </a:ext>
            </a:extLst>
          </p:cNvPr>
          <p:cNvSpPr>
            <a:spLocks noGrp="1"/>
          </p:cNvSpPr>
          <p:nvPr>
            <p:ph type="title"/>
          </p:nvPr>
        </p:nvSpPr>
        <p:spPr>
          <a:xfrm>
            <a:off x="321733" y="981091"/>
            <a:ext cx="4092951" cy="1624457"/>
          </a:xfrm>
        </p:spPr>
        <p:txBody>
          <a:bodyPr>
            <a:normAutofit/>
          </a:bodyPr>
          <a:lstStyle/>
          <a:p>
            <a:r>
              <a:rPr lang="en-CA" sz="3600">
                <a:solidFill>
                  <a:schemeClr val="bg1"/>
                </a:solidFill>
              </a:rPr>
              <a:t>How to fight </a:t>
            </a:r>
            <a:r>
              <a:rPr lang="en-CA" sz="3600" i="1">
                <a:solidFill>
                  <a:schemeClr val="bg1"/>
                </a:solidFill>
              </a:rPr>
              <a:t>Legionella ? </a:t>
            </a:r>
            <a:r>
              <a:rPr lang="en-CA" sz="3600" b="1">
                <a:solidFill>
                  <a:schemeClr val="bg1"/>
                </a:solidFill>
              </a:rPr>
              <a:t>Erythromycin</a:t>
            </a:r>
          </a:p>
        </p:txBody>
      </p:sp>
      <p:sp>
        <p:nvSpPr>
          <p:cNvPr id="3" name="Espace réservé du contenu 2">
            <a:extLst>
              <a:ext uri="{FF2B5EF4-FFF2-40B4-BE49-F238E27FC236}">
                <a16:creationId xmlns:a16="http://schemas.microsoft.com/office/drawing/2014/main" id="{00949D28-1C80-415E-8DAC-A8BB3D33CEFF}"/>
              </a:ext>
            </a:extLst>
          </p:cNvPr>
          <p:cNvSpPr>
            <a:spLocks noGrp="1"/>
          </p:cNvSpPr>
          <p:nvPr>
            <p:ph idx="1"/>
          </p:nvPr>
        </p:nvSpPr>
        <p:spPr>
          <a:xfrm>
            <a:off x="321733" y="2834809"/>
            <a:ext cx="4092951" cy="3042099"/>
          </a:xfrm>
        </p:spPr>
        <p:txBody>
          <a:bodyPr anchor="t">
            <a:normAutofit/>
          </a:bodyPr>
          <a:lstStyle/>
          <a:p>
            <a:r>
              <a:rPr lang="en-CA" sz="1600" dirty="0">
                <a:solidFill>
                  <a:schemeClr val="bg1"/>
                </a:solidFill>
              </a:rPr>
              <a:t>Semisynthetic macrolide antibiotic</a:t>
            </a:r>
          </a:p>
          <a:p>
            <a:r>
              <a:rPr lang="en-CA" sz="1600" dirty="0">
                <a:solidFill>
                  <a:schemeClr val="bg1"/>
                </a:solidFill>
              </a:rPr>
              <a:t>Used to treat a variety of mild-to-moderate bacterial infections</a:t>
            </a:r>
          </a:p>
          <a:p>
            <a:r>
              <a:rPr lang="en-CA" sz="1600" dirty="0">
                <a:solidFill>
                  <a:schemeClr val="bg1"/>
                </a:solidFill>
              </a:rPr>
              <a:t>Bacteriostatic</a:t>
            </a:r>
          </a:p>
          <a:p>
            <a:r>
              <a:rPr lang="en-CA" sz="1600" dirty="0">
                <a:solidFill>
                  <a:schemeClr val="bg1"/>
                </a:solidFill>
              </a:rPr>
              <a:t>Prevents bacterial cells from growing and multiplying by interfering with their ability to make proteins without targeting host cells</a:t>
            </a:r>
          </a:p>
          <a:p>
            <a:r>
              <a:rPr lang="en-CA" sz="1600" dirty="0">
                <a:solidFill>
                  <a:schemeClr val="bg1"/>
                </a:solidFill>
              </a:rPr>
              <a:t>How ? : Through the binding of the 50S bacterial ribosome subunit</a:t>
            </a:r>
          </a:p>
        </p:txBody>
      </p:sp>
      <p:sp>
        <p:nvSpPr>
          <p:cNvPr id="11" name="Ellipse 10">
            <a:extLst>
              <a:ext uri="{FF2B5EF4-FFF2-40B4-BE49-F238E27FC236}">
                <a16:creationId xmlns:a16="http://schemas.microsoft.com/office/drawing/2014/main" id="{9D7F32AC-7B3B-4690-9BF7-47857466BF97}"/>
              </a:ext>
            </a:extLst>
          </p:cNvPr>
          <p:cNvSpPr/>
          <p:nvPr/>
        </p:nvSpPr>
        <p:spPr>
          <a:xfrm>
            <a:off x="9186529" y="2834809"/>
            <a:ext cx="2062717" cy="15351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5827338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1092</Words>
  <Application>Microsoft Office PowerPoint</Application>
  <PresentationFormat>Grand écran</PresentationFormat>
  <Paragraphs>68</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Calibri Light</vt:lpstr>
      <vt:lpstr>Wingdings</vt:lpstr>
      <vt:lpstr>Thème Office</vt:lpstr>
      <vt:lpstr>L. pneumophila: The body system PATH 417 – GOY Isabelle - UBC</vt:lpstr>
      <vt:lpstr>Présentation PowerPoint</vt:lpstr>
      <vt:lpstr>Présentation PowerPoint</vt:lpstr>
      <vt:lpstr>Who’s more susceptible ?</vt:lpstr>
      <vt:lpstr>Legionnaires’ disease symptoms and signs</vt:lpstr>
      <vt:lpstr>Body system affected</vt:lpstr>
      <vt:lpstr>Body system: what goes wrong</vt:lpstr>
      <vt:lpstr>Body system:  What goes wrong ?</vt:lpstr>
      <vt:lpstr>How to fight Legionella ? Erythromycin</vt:lpstr>
      <vt:lpstr>Would this be considered an outbreak, is it reportable and to what official body? </vt:lpstr>
      <vt:lpstr>What role might the hot tub have played in this infectious scenario?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Goy</dc:creator>
  <cp:lastModifiedBy>Isabelle Goy</cp:lastModifiedBy>
  <cp:revision>29</cp:revision>
  <dcterms:created xsi:type="dcterms:W3CDTF">2018-03-17T21:50:06Z</dcterms:created>
  <dcterms:modified xsi:type="dcterms:W3CDTF">2018-03-18T04:11:09Z</dcterms:modified>
</cp:coreProperties>
</file>