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8" r:id="rId7"/>
    <p:sldId id="257" r:id="rId8"/>
    <p:sldId id="259" r:id="rId9"/>
    <p:sldId id="260" r:id="rId10"/>
    <p:sldId id="261" r:id="rId11"/>
    <p:sldId id="262" r:id="rId12"/>
    <p:sldId id="263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17-02-18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17-02-18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17-02-18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17-02-18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17-02-18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17-02-18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17-02-18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17-02-18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17-02-18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17-02-18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17-02-18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17-02-18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75737"/>
          </a:xfrm>
        </p:spPr>
        <p:txBody>
          <a:bodyPr/>
          <a:lstStyle/>
          <a:p>
            <a:r>
              <a:rPr lang="en-US" b="1" dirty="0" smtClean="0"/>
              <a:t>Microbiology Laboratory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85338"/>
            <a:ext cx="6400800" cy="2086862"/>
          </a:xfrm>
        </p:spPr>
        <p:txBody>
          <a:bodyPr/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Week 2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36445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Thayer Martin Agar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2.0g beef extract</a:t>
            </a: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17.5g casein </a:t>
            </a:r>
            <a:r>
              <a:rPr lang="en-CA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hydrolysate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1.5g starch</a:t>
            </a: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17.0g agar dissolved in 1 liter of distilled water, pH adjusted to neutral at 25 °C</a:t>
            </a: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5% chocolate sheep blood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N. gonorrhoeae shows growth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C. trachomatis will not show growth</a:t>
            </a:r>
            <a:endParaRPr lang="en-US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pic>
        <p:nvPicPr>
          <p:cNvPr id="4" name="Picture 3" descr="Thay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06" y="3476837"/>
            <a:ext cx="3358301" cy="26493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95564" y="6139257"/>
            <a:ext cx="2412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Condensed Regular"/>
                <a:cs typeface="Avenir Next Condensed Regular"/>
              </a:rPr>
              <a:t>Presence of N. gonorrhoeae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Mycoplasma Agar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10.0 g/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 Bacteriological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peptone </a:t>
            </a:r>
            <a:endParaRPr lang="en-CA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0.0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g/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 Lab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</a:t>
            </a:r>
            <a:r>
              <a:rPr lang="en-CA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Lemco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powder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5.0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g/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 Sodium chloride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0.5 g/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 Mineral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supplement </a:t>
            </a: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10.0 g/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 Agar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N. gonorrhoeae shows no growth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C. trachomatis shows no growth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M. </a:t>
            </a:r>
            <a:r>
              <a:rPr lang="en-US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genitalium</a:t>
            </a:r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shows growth </a:t>
            </a:r>
            <a:endParaRPr lang="en-US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8588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McCoy Cell Monolayer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33165"/>
            <a:ext cx="7608243" cy="4292998"/>
          </a:xfrm>
        </p:spPr>
        <p:txBody>
          <a:bodyPr/>
          <a:lstStyle/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Tests for Chlamydia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trachomatis </a:t>
            </a:r>
          </a:p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abour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intensive, slow and expensive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other non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-culture detection methods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N. gonorrhoeae shows no growth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C. trachomatis shows growth </a:t>
            </a:r>
            <a:endParaRPr lang="en-US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pic>
        <p:nvPicPr>
          <p:cNvPr id="4" name="Picture 3" descr="Mcco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93" y="2959252"/>
            <a:ext cx="4513646" cy="27199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3843" y="5713923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C. </a:t>
            </a:r>
            <a:r>
              <a:rPr lang="en-US" dirty="0" smtClean="0">
                <a:latin typeface="Avenir Next Condensed Regular"/>
                <a:cs typeface="Avenir Next Condensed Regular"/>
              </a:rPr>
              <a:t>Trachomatis </a:t>
            </a:r>
            <a:r>
              <a:rPr lang="en-US" dirty="0" smtClean="0">
                <a:latin typeface="Avenir Next Condensed Regular"/>
                <a:cs typeface="Avenir Next Condensed Regular"/>
              </a:rPr>
              <a:t>on McCoy monolayer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8188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Oxidase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Determines if a bacterium contains Cytochrome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oxidase </a:t>
            </a:r>
          </a:p>
          <a:p>
            <a:r>
              <a:rPr lang="en-CA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tetramethyl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-p-</a:t>
            </a:r>
            <a:r>
              <a:rPr lang="en-CA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phenylenediamine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turns purple when oxidized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  <a:endParaRPr lang="en-CA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Positive =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purple</a:t>
            </a:r>
          </a:p>
          <a:p>
            <a:pPr lvl="2"/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Purple indicates positive for N. gonorrhoeae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Negative = no colour change</a:t>
            </a:r>
          </a:p>
          <a:p>
            <a:pPr lvl="1"/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Positive for aerobic bacteria</a:t>
            </a:r>
          </a:p>
          <a:p>
            <a:endParaRPr lang="en-US" dirty="0"/>
          </a:p>
        </p:txBody>
      </p:sp>
      <p:pic>
        <p:nvPicPr>
          <p:cNvPr id="4" name="Picture 3" descr="Oxid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276" y="3802341"/>
            <a:ext cx="3909234" cy="2323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8021" y="6139257"/>
            <a:ext cx="2412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Condensed Regular"/>
                <a:cs typeface="Avenir Next Condensed Regular"/>
              </a:rPr>
              <a:t>Presence of N. gonorrhoeae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5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Catalase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Detects the </a:t>
            </a:r>
            <a:r>
              <a:rPr lang="en-US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ppresence</a:t>
            </a:r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of the enzyme catalase</a:t>
            </a:r>
          </a:p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H2O2 </a:t>
            </a:r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 H2O + O2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The presence of N. </a:t>
            </a:r>
            <a:r>
              <a:rPr lang="en-US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gonorhhoeae</a:t>
            </a:r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 will produce bubbles (+)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  <a:sym typeface="Wingdings"/>
              </a:rPr>
              <a:t>The presence of C. trachomatis will produce bubbles (+)</a:t>
            </a:r>
            <a:endParaRPr lang="en-US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pic>
        <p:nvPicPr>
          <p:cNvPr id="4" name="Picture 3" descr="Catal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03" y="3568377"/>
            <a:ext cx="4497414" cy="2769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5899" y="6337513"/>
            <a:ext cx="2412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Next Condensed Regular"/>
                <a:cs typeface="Avenir Next Condensed Regular"/>
              </a:rPr>
              <a:t>Presence of N. gonorrhoeae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9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61779"/>
          </a:xfrm>
        </p:spPr>
        <p:txBody>
          <a:bodyPr/>
          <a:lstStyle/>
          <a:p>
            <a:r>
              <a:rPr lang="en-US" b="1" dirty="0" smtClean="0"/>
              <a:t>Acid Production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Phenol red will change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colour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if an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organism produces sufficient amounts of acid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by utilizing glucose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  <a:endParaRPr lang="en-CA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N. gonorrhoeae indicated by yellow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Other bacteria indicated by red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endParaRPr lang="en-US" dirty="0"/>
          </a:p>
        </p:txBody>
      </p:sp>
      <p:pic>
        <p:nvPicPr>
          <p:cNvPr id="4" name="Picture 3" descr="Acid produc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947" y="4163903"/>
            <a:ext cx="5780975" cy="1766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35178" y="6126163"/>
            <a:ext cx="241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Presence of N. gonorrhoeae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0496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2497"/>
          </a:xfrm>
        </p:spPr>
        <p:txBody>
          <a:bodyPr/>
          <a:lstStyle/>
          <a:p>
            <a:r>
              <a:rPr lang="en-US" b="1" dirty="0" err="1" smtClean="0"/>
              <a:t>Giemsa</a:t>
            </a:r>
            <a:r>
              <a:rPr lang="en-US" b="1" dirty="0" smtClean="0"/>
              <a:t> Stain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Can be used to detect C. trachomatis </a:t>
            </a:r>
          </a:p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Stain contains azure II-eosin, azure II-glycerin, and methanol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C. trachomatis indicated by purple </a:t>
            </a:r>
            <a:r>
              <a:rPr lang="en-US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colour</a:t>
            </a:r>
            <a:endParaRPr lang="en-US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7894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4651"/>
          </a:xfrm>
        </p:spPr>
        <p:txBody>
          <a:bodyPr/>
          <a:lstStyle/>
          <a:p>
            <a:r>
              <a:rPr lang="en-US" b="1" dirty="0" smtClean="0"/>
              <a:t>Immunoassay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Bacterial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antigen can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be detected using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antibodies</a:t>
            </a:r>
          </a:p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Antibody binds to LPS on bacterial cells</a:t>
            </a:r>
          </a:p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Substrate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is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added to a specimen </a:t>
            </a:r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and the product is 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measured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</a:t>
            </a:r>
            <a:r>
              <a:rPr lang="en-CA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resence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of C. trachomatis will be indicated by a positive result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4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6309"/>
          </a:xfrm>
        </p:spPr>
        <p:txBody>
          <a:bodyPr/>
          <a:lstStyle/>
          <a:p>
            <a:r>
              <a:rPr lang="en-US" sz="4800" b="1" dirty="0" smtClean="0"/>
              <a:t>Direct Fluorescent Antibody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Uses antibodies to detect bacterial antigens</a:t>
            </a:r>
          </a:p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Fluorescent dye attaches to antibody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Detects LPS on bacteria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Will be positive in the presence of N. gonorrhoeae and C. trachomatis</a:t>
            </a:r>
          </a:p>
        </p:txBody>
      </p:sp>
      <p:pic>
        <p:nvPicPr>
          <p:cNvPr id="4" name="Picture 3" descr="Fluorescent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807" y="3577792"/>
            <a:ext cx="3528513" cy="2548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7339" y="6126163"/>
            <a:ext cx="229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Presence of C. trachomatis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35074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</a:t>
            </a:r>
            <a:r>
              <a:rPr lang="en-US" sz="4400" b="1" dirty="0" smtClean="0"/>
              <a:t>ucleic Acid Amplification Test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Amplification and detection of the RNA/DNA of the bacteria</a:t>
            </a:r>
          </a:p>
          <a:p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Looks for specific base pair sequences 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</a:t>
            </a:r>
            <a:r>
              <a:rPr lang="en-CA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 detect N. gonorrhoeae and C. trachomatis </a:t>
            </a:r>
            <a:endParaRPr lang="en-CA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8625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905"/>
          </a:xfrm>
        </p:spPr>
        <p:txBody>
          <a:bodyPr/>
          <a:lstStyle/>
          <a:p>
            <a:r>
              <a:rPr lang="en-US" b="1" dirty="0" smtClean="0"/>
              <a:t>The Patient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Naser G.</a:t>
            </a:r>
          </a:p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Age: 21</a:t>
            </a:r>
          </a:p>
          <a:p>
            <a:r>
              <a:rPr lang="en-US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The clinical presentation suggests urethritis, commonly present in sexually transmitted infections such as Chlamydia and Gonorrhoeae</a:t>
            </a:r>
          </a:p>
        </p:txBody>
      </p:sp>
    </p:spTree>
    <p:extLst>
      <p:ext uri="{BB962C8B-B14F-4D97-AF65-F5344CB8AC3E}">
        <p14:creationId xmlns:p14="http://schemas.microsoft.com/office/powerpoint/2010/main" val="26101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88000"/>
          </a:blip>
          <a:stretch>
            <a:fillRect/>
          </a:stretch>
        </p:blipFill>
        <p:spPr>
          <a:xfrm>
            <a:off x="4716427" y="2433261"/>
            <a:ext cx="3829125" cy="31268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1179"/>
          </a:xfrm>
        </p:spPr>
        <p:txBody>
          <a:bodyPr/>
          <a:lstStyle/>
          <a:p>
            <a:r>
              <a:rPr lang="en-US" sz="4400" b="1" dirty="0"/>
              <a:t>C</a:t>
            </a:r>
            <a:r>
              <a:rPr lang="en-US" sz="4400" b="1" dirty="0" smtClean="0"/>
              <a:t>ommon Bacterial </a:t>
            </a:r>
            <a:r>
              <a:rPr lang="en-US" sz="4400" b="1" dirty="0"/>
              <a:t>P</a:t>
            </a:r>
            <a:r>
              <a:rPr lang="en-US" sz="4400" b="1" dirty="0" smtClean="0"/>
              <a:t>athogens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165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Neisseria gonorrhoeae</a:t>
            </a:r>
          </a:p>
          <a:p>
            <a:pPr lvl="1" fontAlgn="ctr"/>
            <a:r>
              <a:rPr lang="en-US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Intracellular</a:t>
            </a:r>
            <a:r>
              <a:rPr lang="en-US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, gram-negative, </a:t>
            </a:r>
            <a:r>
              <a:rPr lang="en-US" sz="2000" dirty="0" err="1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cocci</a:t>
            </a:r>
            <a:r>
              <a:rPr lang="en-US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bacteria</a:t>
            </a:r>
          </a:p>
          <a:p>
            <a:pPr lvl="2" fontAlgn="ctr"/>
            <a:r>
              <a:rPr lang="en-US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Usually seen in pairs</a:t>
            </a:r>
          </a:p>
          <a:p>
            <a:pPr lvl="1" fontAlgn="ctr"/>
            <a:r>
              <a:rPr lang="en-US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Contains </a:t>
            </a:r>
            <a:r>
              <a:rPr lang="en-US" sz="2000" dirty="0" err="1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pili</a:t>
            </a:r>
            <a:r>
              <a:rPr lang="en-US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that aid adherence </a:t>
            </a:r>
          </a:p>
          <a:p>
            <a:pPr lvl="1" fontAlgn="ctr"/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0.6-1.0 </a:t>
            </a:r>
            <a:r>
              <a:rPr lang="el-GR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μ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m in diameter</a:t>
            </a:r>
          </a:p>
          <a:p>
            <a:pPr lvl="1" fontAlgn="ctr"/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Incubation 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period of 2-6 days</a:t>
            </a:r>
          </a:p>
          <a:p>
            <a:pPr lvl="2" fontAlgn="ctr"/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Commonly infect </a:t>
            </a:r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the cervix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, </a:t>
            </a:r>
            <a:endParaRPr lang="en-CA" sz="2000" dirty="0" smtClean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marL="457200" lvl="1" indent="0" fontAlgn="ctr">
              <a:buNone/>
            </a:pPr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   	    urethra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, </a:t>
            </a:r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rectum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, pharynx</a:t>
            </a:r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,</a:t>
            </a:r>
          </a:p>
          <a:p>
            <a:pPr marL="457200" lvl="1" indent="0" fontAlgn="ctr">
              <a:buNone/>
            </a:pP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CA" sz="20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        </a:t>
            </a:r>
            <a:r>
              <a:rPr lang="en-CA" sz="20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and conjunctiva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24118" y="5574468"/>
            <a:ext cx="144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N. gonorrhoeae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1572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3567"/>
          </a:xfrm>
        </p:spPr>
        <p:txBody>
          <a:bodyPr/>
          <a:lstStyle/>
          <a:p>
            <a:r>
              <a:rPr lang="en-US" sz="4400" b="1" dirty="0"/>
              <a:t>Common Bacterial Pathogens</a:t>
            </a:r>
          </a:p>
        </p:txBody>
      </p:sp>
      <p:pic>
        <p:nvPicPr>
          <p:cNvPr id="5" name="Picture 4" descr="trachomatis.png"/>
          <p:cNvPicPr>
            <a:picLocks noChangeAspect="1"/>
          </p:cNvPicPr>
          <p:nvPr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257" y="3496722"/>
            <a:ext cx="3908947" cy="23154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93405" y="6007677"/>
            <a:ext cx="132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C. trachomatis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0654"/>
            <a:ext cx="8229600" cy="4721561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Chlamydia trachomatis</a:t>
            </a:r>
          </a:p>
          <a:p>
            <a:pPr lvl="1" fontAlgn="ctr"/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Non-motile, obligate intracellular bacterium</a:t>
            </a:r>
          </a:p>
          <a:p>
            <a:pPr lvl="2" fontAlgn="ctr"/>
            <a:r>
              <a:rPr lang="en-US" sz="1800" b="1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Elementary </a:t>
            </a:r>
            <a:r>
              <a:rPr lang="en-US" sz="1800" b="1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Bodies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: non-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replicating, 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infectious </a:t>
            </a:r>
            <a:endParaRPr lang="en-US" sz="1800" dirty="0" smtClean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3" fontAlgn="ctr"/>
            <a:r>
              <a:rPr lang="en-CA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0.24</a:t>
            </a:r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-0.3 </a:t>
            </a:r>
            <a:r>
              <a:rPr lang="el-GR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μ</a:t>
            </a:r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m, rigid cell wall, DNA genome and plasmid</a:t>
            </a:r>
            <a:endParaRPr lang="en-CA" sz="21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3" fontAlgn="ctr"/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Released from ruptured infected cells</a:t>
            </a:r>
            <a:endParaRPr lang="en-CA" sz="21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2" fontAlgn="ctr"/>
            <a:r>
              <a:rPr lang="en-CA" sz="1800" b="1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Reticulate Bodies</a:t>
            </a:r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: </a:t>
            </a:r>
            <a:r>
              <a:rPr lang="en-CA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Non-infectious, form </a:t>
            </a:r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in the cytoplasmic vacuole of elementary bodies</a:t>
            </a:r>
            <a:endParaRPr lang="en-CA" sz="21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3" fontAlgn="ctr"/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0.5-0.6 </a:t>
            </a:r>
            <a:r>
              <a:rPr lang="el-GR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μ</a:t>
            </a:r>
            <a:r>
              <a:rPr lang="en-CA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m</a:t>
            </a:r>
            <a:endParaRPr lang="en-CA" sz="21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US" sz="1800" dirty="0" err="1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Hemagglutinin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facilitates cell 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adhesion</a:t>
            </a:r>
            <a:endParaRPr lang="en-US" sz="1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18 </a:t>
            </a:r>
            <a:r>
              <a:rPr lang="en-US" sz="1800" dirty="0" err="1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serovars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endParaRPr lang="en-US" sz="1800" dirty="0" smtClean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2" fontAlgn="ctr"/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A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K </a:t>
            </a:r>
            <a:r>
              <a:rPr lang="en-US" sz="1800" dirty="0" err="1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serovars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limited to 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surface</a:t>
            </a:r>
          </a:p>
          <a:p>
            <a:pPr lvl="3" fontAlgn="ctr"/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D-K associated with </a:t>
            </a:r>
          </a:p>
          <a:p>
            <a:pPr marL="1371600" lvl="3" indent="0" fontAlgn="ctr">
              <a:buNone/>
            </a:pP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  urinary tract infections</a:t>
            </a:r>
          </a:p>
          <a:p>
            <a:pPr lvl="2" fontAlgn="ctr"/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L </a:t>
            </a:r>
            <a:r>
              <a:rPr lang="en-US" sz="1800" dirty="0" err="1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serovars</a:t>
            </a:r>
            <a:r>
              <a:rPr lang="en-US" sz="1800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are </a:t>
            </a:r>
            <a:r>
              <a:rPr lang="en-US" sz="1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invasive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96"/>
          </a:xfrm>
        </p:spPr>
        <p:txBody>
          <a:bodyPr/>
          <a:lstStyle/>
          <a:p>
            <a:r>
              <a:rPr lang="en-US" sz="4000" b="1" dirty="0" smtClean="0"/>
              <a:t>Less Common </a:t>
            </a:r>
            <a:r>
              <a:rPr lang="en-US" sz="4000" b="1" dirty="0"/>
              <a:t>Bacterial Pathogens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8"/>
            <a:ext cx="5188991" cy="49526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Mycoplasma </a:t>
            </a:r>
            <a:r>
              <a:rPr lang="en-US" sz="2800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genitalium</a:t>
            </a:r>
            <a:endParaRPr lang="en-US" sz="28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US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Gram negative, flask shaped </a:t>
            </a:r>
            <a:endParaRPr lang="en-US" sz="1800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CA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0.2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-0.7 </a:t>
            </a:r>
            <a:r>
              <a:rPr lang="el-GR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μ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</a:t>
            </a:r>
          </a:p>
          <a:p>
            <a:pPr lvl="1" fontAlgn="ctr"/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Contains ribosomes, plasma membrane, double-stranded circular DNA</a:t>
            </a:r>
          </a:p>
          <a:p>
            <a:pPr lvl="1" fontAlgn="ctr"/>
            <a:r>
              <a:rPr lang="en-CA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Contribute 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to </a:t>
            </a:r>
            <a:r>
              <a:rPr lang="en-CA" sz="1800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nongonococcal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urethritis, </a:t>
            </a:r>
            <a:r>
              <a:rPr lang="en-CA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cervicitis, 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and pelvic inflammatory </a:t>
            </a:r>
            <a:r>
              <a:rPr lang="en-CA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disease</a:t>
            </a:r>
            <a:endParaRPr lang="en-US" sz="28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r>
              <a:rPr lang="en-US" sz="2800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Ureaplasma</a:t>
            </a:r>
            <a:r>
              <a:rPr lang="en-US" sz="2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urealyticum</a:t>
            </a:r>
            <a:endParaRPr lang="en-US" sz="28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US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Gram negative </a:t>
            </a:r>
            <a:r>
              <a:rPr lang="en-US" sz="1800" dirty="0" err="1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cocci</a:t>
            </a:r>
            <a:endParaRPr lang="en-US" sz="1800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 fontAlgn="ctr"/>
            <a:r>
              <a:rPr lang="en-US" sz="18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No </a:t>
            </a:r>
            <a:r>
              <a:rPr lang="en-US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cell wall</a:t>
            </a:r>
          </a:p>
          <a:p>
            <a:pPr lvl="1" fontAlgn="ctr"/>
            <a:r>
              <a:rPr lang="en-US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Produces urease</a:t>
            </a:r>
          </a:p>
          <a:p>
            <a:pPr lvl="1" fontAlgn="ctr"/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0.2-0.8 </a:t>
            </a:r>
            <a:r>
              <a:rPr lang="el-GR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μ</a:t>
            </a:r>
            <a:r>
              <a:rPr lang="en-CA" sz="18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m, spherical</a:t>
            </a:r>
          </a:p>
          <a:p>
            <a:endParaRPr lang="en-US" dirty="0"/>
          </a:p>
        </p:txBody>
      </p:sp>
      <p:pic>
        <p:nvPicPr>
          <p:cNvPr id="4" name="Picture 3" descr="Mycoplasm genitali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508" y="1563435"/>
            <a:ext cx="2548485" cy="1437345"/>
          </a:xfrm>
          <a:prstGeom prst="rect">
            <a:avLst/>
          </a:prstGeom>
        </p:spPr>
      </p:pic>
      <p:pic>
        <p:nvPicPr>
          <p:cNvPr id="5" name="Picture 4" descr="ureaplasm urealytic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996" y="3788340"/>
            <a:ext cx="2911414" cy="2282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0000" y="3000780"/>
            <a:ext cx="132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M. </a:t>
            </a:r>
            <a:r>
              <a:rPr lang="en-US" dirty="0" err="1" smtClean="0">
                <a:latin typeface="Avenir Next Condensed Regular"/>
                <a:cs typeface="Avenir Next Condensed Regular"/>
              </a:rPr>
              <a:t>genitalium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4800" y="6070889"/>
            <a:ext cx="135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U. </a:t>
            </a:r>
            <a:r>
              <a:rPr lang="en-US" dirty="0" err="1" smtClean="0">
                <a:latin typeface="Avenir Next Condensed Regular"/>
                <a:cs typeface="Avenir Next Condensed Regular"/>
              </a:rPr>
              <a:t>urealyticum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7036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Methods for Diagnosing a Sexually Transmitted Infection </a:t>
            </a:r>
            <a:endParaRPr lang="en-US" sz="4400" b="1" dirty="0"/>
          </a:p>
        </p:txBody>
      </p:sp>
      <p:pic>
        <p:nvPicPr>
          <p:cNvPr id="4" name="Picture 3" descr="Swa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8" r="32268"/>
          <a:stretch/>
        </p:blipFill>
        <p:spPr>
          <a:xfrm>
            <a:off x="5302340" y="1949495"/>
            <a:ext cx="3384460" cy="29148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4746"/>
            <a:ext cx="7190697" cy="433141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Urethral Smear</a:t>
            </a:r>
            <a:endParaRPr lang="en-US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Massage the urethra from proximal to distal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plastic </a:t>
            </a:r>
            <a:r>
              <a:rPr lang="en-US" sz="24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loop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Urine Sample</a:t>
            </a:r>
          </a:p>
          <a:p>
            <a:pPr marL="1200150" lvl="3" indent="-342900"/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Standard for STI testing </a:t>
            </a:r>
          </a:p>
          <a:p>
            <a:pPr marL="1200150" lvl="3" indent="-342900"/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Non</a:t>
            </a:r>
            <a:r>
              <a:rPr lang="en-US" sz="24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-invasive; preferred by patients</a:t>
            </a:r>
          </a:p>
          <a:p>
            <a:pPr marL="1200150" lvl="3" indent="-342900"/>
            <a:endParaRPr lang="en-US" sz="2400" dirty="0" smtClean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microbiology laboratory is important to determine cause and treatment of the </a:t>
            </a:r>
            <a:r>
              <a:rPr lang="en-US" sz="24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infection </a:t>
            </a:r>
          </a:p>
          <a:p>
            <a:pPr marL="742950" lvl="2" indent="-342900"/>
            <a:r>
              <a:rPr lang="en-US" sz="2200" dirty="0" smtClean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Early detection and treatment can reduce complications </a:t>
            </a:r>
            <a:endParaRPr lang="en-US" sz="2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lvl="1" fontAlgn="ctr"/>
            <a:endParaRPr lang="en-US" sz="2400" dirty="0" smtClean="0">
              <a:solidFill>
                <a:srgbClr val="000000"/>
              </a:solidFill>
            </a:endParaRPr>
          </a:p>
          <a:p>
            <a:pPr marL="457200" lvl="1" indent="0" fontAlgn="ctr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4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24" y="526324"/>
            <a:ext cx="8051775" cy="662676"/>
          </a:xfrm>
        </p:spPr>
        <p:txBody>
          <a:bodyPr/>
          <a:lstStyle/>
          <a:p>
            <a:r>
              <a:rPr lang="en-US" b="1" dirty="0" smtClean="0"/>
              <a:t>Specimen Guidelines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017524"/>
              </p:ext>
            </p:extLst>
          </p:nvPr>
        </p:nvGraphicFramePr>
        <p:xfrm>
          <a:off x="365546" y="1983341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Urethral Swab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Collection: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Patients should not pass urine &gt;2 hours prior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Rotate 1-2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times 2-4cm inside the urethra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Patients should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not pass urine 1-2 hours prior to collection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10ml of “first catch urine”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Transport: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In swab specimen transport tube at 2-30°C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Transported in a   properly labeled container with secure lid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Storage: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Keep frozen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up to -70°C, up to 60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Keep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refrigerated at 2-8°C up to 30 days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0051"/>
          </a:xfrm>
        </p:spPr>
        <p:txBody>
          <a:bodyPr/>
          <a:lstStyle/>
          <a:p>
            <a:r>
              <a:rPr lang="en-US" b="1" dirty="0" smtClean="0"/>
              <a:t>Laboratory Tests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20323"/>
              </p:ext>
            </p:extLst>
          </p:nvPr>
        </p:nvGraphicFramePr>
        <p:xfrm>
          <a:off x="457200" y="1600200"/>
          <a:ext cx="8229600" cy="393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6532"/>
                <a:gridCol w="4063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Culture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Tests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Non-Culture Tests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Gram stain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>
                          <a:latin typeface="Avenir Next Condensed Regular"/>
                          <a:cs typeface="Avenir Next Condensed Regular"/>
                        </a:rPr>
                        <a:t>Giemsa</a:t>
                      </a: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stain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Differential media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- Thayer Martin agar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-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</a:t>
                      </a: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Mycoplasma agar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- </a:t>
                      </a:r>
                      <a:r>
                        <a:rPr lang="en-US" dirty="0" err="1" smtClean="0">
                          <a:latin typeface="Avenir Next Condensed Regular"/>
                          <a:cs typeface="Avenir Next Condensed Regular"/>
                        </a:rPr>
                        <a:t>Mccoy</a:t>
                      </a: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cell monolayer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- Immunoassay</a:t>
                      </a: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Biochemical tests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  - Oxidase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  - Catalase test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  </a:t>
                      </a:r>
                      <a:r>
                        <a:rPr lang="en-US" baseline="0" dirty="0" smtClean="0">
                          <a:latin typeface="Avenir Next Condensed Regular"/>
                          <a:cs typeface="Avenir Next Condensed Regular"/>
                        </a:rPr>
                        <a:t> </a:t>
                      </a: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- Acid production test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>
                        <a:latin typeface="Avenir Next Condensed Regular"/>
                        <a:cs typeface="Avenir Next Condensed Regular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Molecular tests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Avenir Next Condensed Regular"/>
                          <a:cs typeface="Avenir Next Condensed Regular"/>
                        </a:rPr>
                        <a:t>         - Nucleic Acid Amplification test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37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Gram Stain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Crystal </a:t>
            </a:r>
            <a:r>
              <a:rPr lang="en-CA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violet (basic dye</a:t>
            </a:r>
            <a:r>
              <a:rPr lang="en-CA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)</a:t>
            </a:r>
          </a:p>
          <a:p>
            <a:r>
              <a:rPr lang="en-CA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Adding </a:t>
            </a:r>
            <a:r>
              <a:rPr lang="en-CA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iodine (mordant), forms an insoluble complex </a:t>
            </a:r>
            <a:endParaRPr lang="en-CA" dirty="0" smtClean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r>
              <a:rPr lang="en-CA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Alcohol wash for decolourization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Safranin</a:t>
            </a:r>
            <a:r>
              <a:rPr lang="en-CA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 counterstain</a:t>
            </a:r>
          </a:p>
          <a:p>
            <a:r>
              <a:rPr lang="en-CA" b="1" dirty="0" smtClean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Results:</a:t>
            </a:r>
            <a:endParaRPr lang="en-CA" b="1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lvl="1"/>
            <a:r>
              <a:rPr lang="en-CA" dirty="0">
                <a:solidFill>
                  <a:schemeClr val="tx1"/>
                </a:solidFill>
                <a:latin typeface="Avenir Next Condensed Regular"/>
                <a:cs typeface="Avenir Next Condensed Regular"/>
                <a:sym typeface="Wingdings" panose="05000000000000000000" pitchFamily="2" charset="2"/>
              </a:rPr>
              <a:t>Purple = Gram-Positive</a:t>
            </a:r>
          </a:p>
          <a:p>
            <a:pPr lvl="1"/>
            <a:r>
              <a:rPr lang="en-CA" dirty="0">
                <a:solidFill>
                  <a:schemeClr val="tx1"/>
                </a:solidFill>
                <a:latin typeface="Avenir Next Condensed Regular"/>
                <a:cs typeface="Avenir Next Condensed Regular"/>
                <a:sym typeface="Wingdings" panose="05000000000000000000" pitchFamily="2" charset="2"/>
              </a:rPr>
              <a:t>pink = Gram-negative</a:t>
            </a:r>
          </a:p>
          <a:p>
            <a:endParaRPr lang="en-US" dirty="0"/>
          </a:p>
        </p:txBody>
      </p:sp>
      <p:pic>
        <p:nvPicPr>
          <p:cNvPr id="4" name="Picture 3" descr="GRAM STA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530" y="2946158"/>
            <a:ext cx="4566892" cy="3044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3472" y="6126163"/>
            <a:ext cx="236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Gram stain of N. gonorrhea</a:t>
            </a:r>
            <a:endParaRPr lang="en-US" dirty="0"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89803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2718</TotalTime>
  <Words>873</Words>
  <Application>Microsoft Macintosh PowerPoint</Application>
  <PresentationFormat>On-screen Show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Microbiology Laboratory </vt:lpstr>
      <vt:lpstr>The Patient</vt:lpstr>
      <vt:lpstr>Common Bacterial Pathogens</vt:lpstr>
      <vt:lpstr>Common Bacterial Pathogens</vt:lpstr>
      <vt:lpstr>Less Common Bacterial Pathogens</vt:lpstr>
      <vt:lpstr>Methods for Diagnosing a Sexually Transmitted Infection </vt:lpstr>
      <vt:lpstr>Specimen Guidelines</vt:lpstr>
      <vt:lpstr>Laboratory Tests</vt:lpstr>
      <vt:lpstr>Gram Stain</vt:lpstr>
      <vt:lpstr>Thayer Martin Agar</vt:lpstr>
      <vt:lpstr>Mycoplasma Agar</vt:lpstr>
      <vt:lpstr>McCoy Cell Monolayer</vt:lpstr>
      <vt:lpstr>Oxidase</vt:lpstr>
      <vt:lpstr>Catalase Test</vt:lpstr>
      <vt:lpstr>Acid Production Test</vt:lpstr>
      <vt:lpstr>Giemsa Stain</vt:lpstr>
      <vt:lpstr>Immunoassay</vt:lpstr>
      <vt:lpstr>Direct Fluorescent Antibody </vt:lpstr>
      <vt:lpstr>Nucleic Acid Amplification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Laboratory </dc:title>
  <dc:creator>Hannah Elizabeth Folkmann</dc:creator>
  <cp:lastModifiedBy>Hannah Elizabeth Folkmann</cp:lastModifiedBy>
  <cp:revision>120</cp:revision>
  <dcterms:created xsi:type="dcterms:W3CDTF">2017-02-16T23:53:46Z</dcterms:created>
  <dcterms:modified xsi:type="dcterms:W3CDTF">2017-02-18T21:32:34Z</dcterms:modified>
</cp:coreProperties>
</file>