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68" r:id="rId3"/>
    <p:sldId id="271" r:id="rId4"/>
    <p:sldId id="292" r:id="rId5"/>
    <p:sldId id="282" r:id="rId6"/>
    <p:sldId id="270" r:id="rId7"/>
    <p:sldId id="269" r:id="rId8"/>
    <p:sldId id="294" r:id="rId9"/>
    <p:sldId id="293" r:id="rId10"/>
    <p:sldId id="276" r:id="rId11"/>
    <p:sldId id="287" r:id="rId12"/>
    <p:sldId id="288" r:id="rId13"/>
    <p:sldId id="299" r:id="rId14"/>
    <p:sldId id="290" r:id="rId15"/>
    <p:sldId id="297" r:id="rId16"/>
    <p:sldId id="298" r:id="rId17"/>
    <p:sldId id="263" r:id="rId18"/>
    <p:sldId id="295" r:id="rId19"/>
    <p:sldId id="296" r:id="rId20"/>
    <p:sldId id="291"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0000"/>
    <a:srgbClr val="FFF67D"/>
    <a:srgbClr val="FFDD4B"/>
    <a:srgbClr val="FFCC00"/>
    <a:srgbClr val="9A0B00"/>
    <a:srgbClr val="760800"/>
    <a:srgbClr val="CC3300"/>
    <a:srgbClr val="FFD653"/>
    <a:srgbClr val="DA10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snapToGrid="0">
      <p:cViewPr varScale="1">
        <p:scale>
          <a:sx n="65" d="100"/>
          <a:sy n="65" d="100"/>
        </p:scale>
        <p:origin x="-14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1019FA-7D9B-45F5-91BA-B49D082906A6}" type="datetimeFigureOut">
              <a:rPr lang="en-US" smtClean="0"/>
              <a:pPr/>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D4D44-FCF2-4449-A073-3ECA7A47F6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3E81B-0A66-491A-8B1B-F09747CA635C}"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C7FF5-570A-4A9D-AC0D-6BC7A4213184}"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543B8-5878-4688-BC18-75AEC0121019}"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F9959-C35E-430C-B991-84407D08BD8E}"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928D4-D69B-4B65-B277-B6CEFA50EAF6}"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ounded Rectangle 7"/>
          <p:cNvSpPr/>
          <p:nvPr userDrawn="1"/>
        </p:nvSpPr>
        <p:spPr>
          <a:xfrm>
            <a:off x="228600" y="450057"/>
            <a:ext cx="8686800" cy="792162"/>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74638"/>
            <a:ext cx="8229600" cy="1143000"/>
          </a:xfrm>
        </p:spPr>
        <p:txBody>
          <a:bodyPr/>
          <a:lstStyle>
            <a:lvl1pPr algn="l">
              <a:defRPr/>
            </a:lvl1pPr>
          </a:lstStyle>
          <a:p>
            <a:r>
              <a:rPr lang="en-US" dirty="0" smtClean="0"/>
              <a:t>Master!</a:t>
            </a:r>
            <a:endParaRPr lang="en-US" dirty="0"/>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C5331-257C-47E7-B79B-FF83B286EEE3}"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33882" y="636682"/>
            <a:ext cx="2133600" cy="365125"/>
          </a:xfrm>
        </p:spPr>
        <p:txBody>
          <a:bodyPr/>
          <a:lstStyle>
            <a:lvl1pPr>
              <a:defRPr sz="2400" b="1">
                <a:solidFill>
                  <a:srgbClr val="FFF67D"/>
                </a:solidFill>
                <a:latin typeface="Georgia" pitchFamily="18" charset="0"/>
              </a:defRPr>
            </a:lvl1pPr>
          </a:lstStyle>
          <a:p>
            <a:fld id="{803C05A1-BC94-4341-95E9-8E9123A7D0AF}" type="slidenum">
              <a:rPr lang="en-US" smtClean="0"/>
              <a:pPr/>
              <a:t>‹#›</a:t>
            </a:fld>
            <a:endParaRPr lang="en-US" dirty="0"/>
          </a:p>
        </p:txBody>
      </p:sp>
      <p:grpSp>
        <p:nvGrpSpPr>
          <p:cNvPr id="12" name="Group 11"/>
          <p:cNvGrpSpPr/>
          <p:nvPr userDrawn="1"/>
        </p:nvGrpSpPr>
        <p:grpSpPr>
          <a:xfrm>
            <a:off x="7394390" y="282388"/>
            <a:ext cx="902444" cy="1303209"/>
            <a:chOff x="6964084" y="494699"/>
            <a:chExt cx="871069" cy="1257901"/>
          </a:xfrm>
        </p:grpSpPr>
        <p:sp>
          <p:nvSpPr>
            <p:cNvPr id="11" name="Oval 10"/>
            <p:cNvSpPr/>
            <p:nvPr userDrawn="1"/>
          </p:nvSpPr>
          <p:spPr>
            <a:xfrm>
              <a:off x="7010400" y="533400"/>
              <a:ext cx="762000" cy="76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alloon.png"/>
            <p:cNvPicPr>
              <a:picLocks noChangeAspect="1"/>
            </p:cNvPicPr>
            <p:nvPr userDrawn="1"/>
          </p:nvPicPr>
          <p:blipFill>
            <a:blip r:embed="rId2" cstate="print">
              <a:clrChange>
                <a:clrFrom>
                  <a:srgbClr val="FFFFFF"/>
                </a:clrFrom>
                <a:clrTo>
                  <a:srgbClr val="FFFFFF">
                    <a:alpha val="0"/>
                  </a:srgbClr>
                </a:clrTo>
              </a:clrChange>
              <a:duotone>
                <a:schemeClr val="accent1">
                  <a:shade val="45000"/>
                  <a:satMod val="135000"/>
                </a:schemeClr>
                <a:prstClr val="white"/>
              </a:duotone>
            </a:blip>
            <a:stretch>
              <a:fillRect/>
            </a:stretch>
          </p:blipFill>
          <p:spPr>
            <a:xfrm>
              <a:off x="6964084" y="494699"/>
              <a:ext cx="871069" cy="1257901"/>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mall title">
    <p:spTree>
      <p:nvGrpSpPr>
        <p:cNvPr id="1" name=""/>
        <p:cNvGrpSpPr/>
        <p:nvPr/>
      </p:nvGrpSpPr>
      <p:grpSpPr>
        <a:xfrm>
          <a:off x="0" y="0"/>
          <a:ext cx="0" cy="0"/>
          <a:chOff x="0" y="0"/>
          <a:chExt cx="0" cy="0"/>
        </a:xfrm>
      </p:grpSpPr>
      <p:sp>
        <p:nvSpPr>
          <p:cNvPr id="8" name="Rounded Rectangle 7"/>
          <p:cNvSpPr/>
          <p:nvPr userDrawn="1"/>
        </p:nvSpPr>
        <p:spPr>
          <a:xfrm>
            <a:off x="228600" y="457201"/>
            <a:ext cx="8686800" cy="650548"/>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07403"/>
            <a:ext cx="8229600" cy="1143000"/>
          </a:xfrm>
        </p:spPr>
        <p:txBody>
          <a:bodyPr/>
          <a:lstStyle>
            <a:lvl1pPr algn="l">
              <a:defRPr sz="2400"/>
            </a:lvl1pPr>
          </a:lstStyle>
          <a:p>
            <a:r>
              <a:rPr lang="en-US" dirty="0" smtClean="0"/>
              <a:t>Master!</a:t>
            </a:r>
            <a:endParaRPr lang="en-US" dirty="0"/>
          </a:p>
        </p:txBody>
      </p:sp>
      <p:sp>
        <p:nvSpPr>
          <p:cNvPr id="6" name="Slide Number Placeholder 5"/>
          <p:cNvSpPr>
            <a:spLocks noGrp="1"/>
          </p:cNvSpPr>
          <p:nvPr>
            <p:ph type="sldNum" sz="quarter" idx="12"/>
          </p:nvPr>
        </p:nvSpPr>
        <p:spPr>
          <a:xfrm>
            <a:off x="6593541" y="569447"/>
            <a:ext cx="2133600" cy="365125"/>
          </a:xfrm>
        </p:spPr>
        <p:txBody>
          <a:bodyPr/>
          <a:lstStyle>
            <a:lvl1pPr>
              <a:defRPr sz="2400" b="1">
                <a:solidFill>
                  <a:srgbClr val="FFF67D"/>
                </a:solidFill>
                <a:latin typeface="Georgia" pitchFamily="18" charset="0"/>
              </a:defRPr>
            </a:lvl1pPr>
          </a:lstStyle>
          <a:p>
            <a:fld id="{803C05A1-BC94-4341-95E9-8E9123A7D0AF}" type="slidenum">
              <a:rPr lang="en-US" smtClean="0"/>
              <a:pPr/>
              <a:t>‹#›</a:t>
            </a:fld>
            <a:endParaRPr lang="en-US" dirty="0"/>
          </a:p>
        </p:txBody>
      </p:sp>
      <p:grpSp>
        <p:nvGrpSpPr>
          <p:cNvPr id="7" name="Group 11"/>
          <p:cNvGrpSpPr/>
          <p:nvPr userDrawn="1"/>
        </p:nvGrpSpPr>
        <p:grpSpPr>
          <a:xfrm>
            <a:off x="7555754" y="283847"/>
            <a:ext cx="808316" cy="1167280"/>
            <a:chOff x="6964084" y="494699"/>
            <a:chExt cx="871069" cy="1257901"/>
          </a:xfrm>
        </p:grpSpPr>
        <p:sp>
          <p:nvSpPr>
            <p:cNvPr id="11" name="Oval 10"/>
            <p:cNvSpPr/>
            <p:nvPr userDrawn="1"/>
          </p:nvSpPr>
          <p:spPr>
            <a:xfrm>
              <a:off x="7010400" y="533400"/>
              <a:ext cx="762000" cy="76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alloon.png"/>
            <p:cNvPicPr>
              <a:picLocks noChangeAspect="1"/>
            </p:cNvPicPr>
            <p:nvPr userDrawn="1"/>
          </p:nvPicPr>
          <p:blipFill>
            <a:blip r:embed="rId2" cstate="print">
              <a:clrChange>
                <a:clrFrom>
                  <a:srgbClr val="FFFFFF"/>
                </a:clrFrom>
                <a:clrTo>
                  <a:srgbClr val="FFFFFF">
                    <a:alpha val="0"/>
                  </a:srgbClr>
                </a:clrTo>
              </a:clrChange>
              <a:duotone>
                <a:schemeClr val="accent1">
                  <a:shade val="45000"/>
                  <a:satMod val="135000"/>
                </a:schemeClr>
                <a:prstClr val="white"/>
              </a:duotone>
            </a:blip>
            <a:stretch>
              <a:fillRect/>
            </a:stretch>
          </p:blipFill>
          <p:spPr>
            <a:xfrm>
              <a:off x="6964084" y="494699"/>
              <a:ext cx="871069" cy="1257901"/>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6D18B-48D9-42CF-AD79-450973416BB0}"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0A130-972F-4AE5-B7BD-34B7DD41B642}"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ounded Rectangle 7"/>
          <p:cNvSpPr/>
          <p:nvPr userDrawn="1"/>
        </p:nvSpPr>
        <p:spPr>
          <a:xfrm>
            <a:off x="228600" y="450057"/>
            <a:ext cx="8686800" cy="792162"/>
          </a:xfrm>
          <a:prstGeom prst="roundRect">
            <a:avLst>
              <a:gd name="adj" fmla="val 50000"/>
            </a:avLst>
          </a:pr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7394390" y="282388"/>
            <a:ext cx="902444" cy="1303209"/>
            <a:chOff x="6964084" y="494699"/>
            <a:chExt cx="871069" cy="1257901"/>
          </a:xfrm>
        </p:grpSpPr>
        <p:sp>
          <p:nvSpPr>
            <p:cNvPr id="10" name="Oval 9"/>
            <p:cNvSpPr/>
            <p:nvPr userDrawn="1"/>
          </p:nvSpPr>
          <p:spPr>
            <a:xfrm>
              <a:off x="7010400" y="533400"/>
              <a:ext cx="762000" cy="76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balloon.png"/>
            <p:cNvPicPr>
              <a:picLocks noChangeAspect="1"/>
            </p:cNvPicPr>
            <p:nvPr userDrawn="1"/>
          </p:nvPicPr>
          <p:blipFill>
            <a:blip r:embed="rId2" cstate="print">
              <a:clrChange>
                <a:clrFrom>
                  <a:srgbClr val="FFFFFF"/>
                </a:clrFrom>
                <a:clrTo>
                  <a:srgbClr val="FFFFFF">
                    <a:alpha val="0"/>
                  </a:srgbClr>
                </a:clrTo>
              </a:clrChange>
              <a:duotone>
                <a:schemeClr val="accent1">
                  <a:shade val="45000"/>
                  <a:satMod val="135000"/>
                </a:schemeClr>
                <a:prstClr val="white"/>
              </a:duotone>
            </a:blip>
            <a:stretch>
              <a:fillRect/>
            </a:stretch>
          </p:blipFill>
          <p:spPr>
            <a:xfrm>
              <a:off x="6964084" y="494699"/>
              <a:ext cx="871069" cy="1257901"/>
            </a:xfrm>
            <a:prstGeom prst="rect">
              <a:avLst/>
            </a:prstGeom>
          </p:spPr>
        </p:pic>
      </p:grpSp>
      <p:sp>
        <p:nvSpPr>
          <p:cNvPr id="2" name="Title 1"/>
          <p:cNvSpPr>
            <a:spLocks noGrp="1"/>
          </p:cNvSpPr>
          <p:nvPr>
            <p:ph type="title" hasCustomPrompt="1"/>
          </p:nvPr>
        </p:nvSpPr>
        <p:spPr/>
        <p:txBody>
          <a:bodyPr/>
          <a:lstStyle>
            <a:lvl1pPr algn="l">
              <a:defRPr/>
            </a:lvl1pPr>
          </a:lstStyle>
          <a:p>
            <a:r>
              <a:rPr lang="en-US" dirty="0" smtClean="0"/>
              <a:t>MASTER!</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CBAE5E-A92C-45FD-B492-6011712FE36D}"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12" name="Slide Number Placeholder 5"/>
          <p:cNvSpPr txBox="1">
            <a:spLocks/>
          </p:cNvSpPr>
          <p:nvPr userDrawn="1"/>
        </p:nvSpPr>
        <p:spPr>
          <a:xfrm>
            <a:off x="6633882" y="636682"/>
            <a:ext cx="2133600" cy="365125"/>
          </a:xfrm>
          <a:prstGeom prst="rect">
            <a:avLst/>
          </a:prstGeom>
        </p:spPr>
        <p:txBody>
          <a:bodyPr vert="horz" lIns="91440" tIns="45720" rIns="91440" bIns="45720" rtlCol="0" anchor="ctr"/>
          <a:lstStyle>
            <a:lvl1pPr>
              <a:defRPr sz="2400" b="1">
                <a:solidFill>
                  <a:srgbClr val="FFF67D"/>
                </a:solidFill>
                <a:latin typeface="Georgia"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03C05A1-BC94-4341-95E9-8E9123A7D0AF}" type="slidenum">
              <a:rPr kumimoji="0" lang="en-US" sz="2400" b="1" i="0" u="none" strike="noStrike" kern="1200" cap="none" spc="0" normalizeH="0" baseline="0" noProof="0" smtClean="0">
                <a:ln>
                  <a:noFill/>
                </a:ln>
                <a:solidFill>
                  <a:srgbClr val="FFF67D"/>
                </a:solidFill>
                <a:effectLst/>
                <a:uLnTx/>
                <a:uFillTx/>
                <a:latin typeface="Georgia"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400" b="1" i="0" u="none" strike="noStrike" kern="1200" cap="none" spc="0" normalizeH="0" baseline="0" noProof="0" dirty="0" smtClean="0">
              <a:ln>
                <a:noFill/>
              </a:ln>
              <a:solidFill>
                <a:srgbClr val="FFF67D"/>
              </a:solidFill>
              <a:effectLst/>
              <a:uLnTx/>
              <a:uFillTx/>
              <a:latin typeface="Georgia" pitchFamily="18"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25700E-53C0-4DEB-AC1F-E3E21F249DED}" type="datetime1">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BF44E0-D955-4C88-AFE0-1BED7D6FC020}" type="datetime1">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C0518-4F4D-4BE0-8B9C-354C07BD54B7}" type="datetime1">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C05A1-BC94-4341-95E9-8E9123A7D0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Master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64C03-221F-4771-AD9A-8EC301122A9D}" type="datetime1">
              <a:rPr lang="en-US" smtClean="0"/>
              <a:pPr/>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C05A1-BC94-4341-95E9-8E9123A7D0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914400" rtl="0" eaLnBrk="1" latinLnBrk="0" hangingPunct="1">
        <a:spcBef>
          <a:spcPct val="0"/>
        </a:spcBef>
        <a:buNone/>
        <a:defRPr sz="3600" b="1" kern="1200" cap="all" baseline="0">
          <a:solidFill>
            <a:schemeClr val="bg1"/>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36563" y="2867030"/>
            <a:ext cx="3670874" cy="3697475"/>
            <a:chOff x="2788920" y="1752600"/>
            <a:chExt cx="4206240" cy="4236720"/>
          </a:xfrm>
        </p:grpSpPr>
        <p:sp>
          <p:nvSpPr>
            <p:cNvPr id="6" name="Round Same Side Corner Rectangle 5"/>
            <p:cNvSpPr/>
            <p:nvPr/>
          </p:nvSpPr>
          <p:spPr>
            <a:xfrm>
              <a:off x="2788920" y="1752600"/>
              <a:ext cx="4206240" cy="4236720"/>
            </a:xfrm>
            <a:prstGeom prst="round2SameRect">
              <a:avLst>
                <a:gd name="adj1" fmla="val 17759"/>
                <a:gd name="adj2" fmla="val 0"/>
              </a:avLst>
            </a:prstGeom>
            <a:solidFill>
              <a:srgbClr val="FFD653"/>
            </a:solidFill>
            <a:ln w="95250">
              <a:solidFill>
                <a:srgbClr val="9A0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746" name="Picture 2" descr="File:Strange tales 193210.jpg"/>
            <p:cNvPicPr>
              <a:picLocks noChangeAspect="1" noChangeArrowheads="1"/>
            </p:cNvPicPr>
            <p:nvPr/>
          </p:nvPicPr>
          <p:blipFill>
            <a:blip r:embed="rId2" cstate="print"/>
            <a:srcRect t="29239"/>
            <a:stretch>
              <a:fillRect/>
            </a:stretch>
          </p:blipFill>
          <p:spPr bwMode="auto">
            <a:xfrm>
              <a:off x="2987039" y="1950061"/>
              <a:ext cx="3810000" cy="3841801"/>
            </a:xfrm>
            <a:prstGeom prst="round2SameRect">
              <a:avLst>
                <a:gd name="adj1" fmla="val 15336"/>
                <a:gd name="adj2" fmla="val 0"/>
              </a:avLst>
            </a:prstGeom>
            <a:noFill/>
          </p:spPr>
        </p:pic>
      </p:grpSp>
      <p:sp>
        <p:nvSpPr>
          <p:cNvPr id="8" name="TextBox 7"/>
          <p:cNvSpPr txBox="1"/>
          <p:nvPr/>
        </p:nvSpPr>
        <p:spPr>
          <a:xfrm>
            <a:off x="627790" y="1556080"/>
            <a:ext cx="7888421" cy="584775"/>
          </a:xfrm>
          <a:prstGeom prst="rect">
            <a:avLst/>
          </a:prstGeom>
          <a:noFill/>
        </p:spPr>
        <p:txBody>
          <a:bodyPr wrap="square" rtlCol="0">
            <a:spAutoFit/>
          </a:bodyPr>
          <a:lstStyle/>
          <a:p>
            <a:pPr algn="ctr"/>
            <a:r>
              <a:rPr lang="en-US" sz="3200" b="1" dirty="0" smtClean="0">
                <a:solidFill>
                  <a:srgbClr val="EA0000"/>
                </a:solidFill>
                <a:latin typeface="Georgia" pitchFamily="18" charset="0"/>
              </a:rPr>
              <a:t>(RE)SEARCH FOR CORDACAE</a:t>
            </a:r>
            <a:endParaRPr lang="en-US" sz="3200" b="1" dirty="0">
              <a:solidFill>
                <a:srgbClr val="EA0000"/>
              </a:solidFill>
              <a:latin typeface="Georgia" pitchFamily="18" charset="0"/>
            </a:endParaRPr>
          </a:p>
        </p:txBody>
      </p:sp>
      <p:sp>
        <p:nvSpPr>
          <p:cNvPr id="10" name="Title 9"/>
          <p:cNvSpPr>
            <a:spLocks noGrp="1"/>
          </p:cNvSpPr>
          <p:nvPr>
            <p:ph type="title"/>
          </p:nvPr>
        </p:nvSpPr>
        <p:spPr/>
        <p:txBody>
          <a:bodyPr/>
          <a:lstStyle/>
          <a:p>
            <a:r>
              <a:rPr lang="en-US" sz="2200" smtClean="0"/>
              <a:t>Choose your own research adventure</a:t>
            </a:r>
            <a:endParaRPr lang="en-US" sz="2200" dirty="0"/>
          </a:p>
        </p:txBody>
      </p:sp>
      <p:sp>
        <p:nvSpPr>
          <p:cNvPr id="13" name="Slide Number Placeholder 12"/>
          <p:cNvSpPr>
            <a:spLocks noGrp="1"/>
          </p:cNvSpPr>
          <p:nvPr>
            <p:ph type="sldNum" sz="quarter" idx="12"/>
          </p:nvPr>
        </p:nvSpPr>
        <p:spPr/>
        <p:txBody>
          <a:bodyPr/>
          <a:lstStyle/>
          <a:p>
            <a:fld id="{803C05A1-BC94-4341-95E9-8E9123A7D0AF}" type="slidenum">
              <a:rPr lang="en-US" smtClean="0"/>
              <a:pPr/>
              <a:t>1</a:t>
            </a:fld>
            <a:endParaRPr lang="en-US" dirty="0"/>
          </a:p>
        </p:txBody>
      </p:sp>
      <p:sp>
        <p:nvSpPr>
          <p:cNvPr id="22" name="TextBox 21"/>
          <p:cNvSpPr txBox="1"/>
          <p:nvPr/>
        </p:nvSpPr>
        <p:spPr>
          <a:xfrm>
            <a:off x="819519" y="2260367"/>
            <a:ext cx="7504963" cy="400110"/>
          </a:xfrm>
          <a:prstGeom prst="rect">
            <a:avLst/>
          </a:prstGeom>
          <a:noFill/>
        </p:spPr>
        <p:txBody>
          <a:bodyPr wrap="square" rtlCol="0">
            <a:spAutoFit/>
          </a:bodyPr>
          <a:lstStyle/>
          <a:p>
            <a:pPr algn="ctr"/>
            <a:r>
              <a:rPr lang="en-US" sz="2000" dirty="0" smtClean="0">
                <a:latin typeface="Georgia" pitchFamily="18" charset="0"/>
              </a:rPr>
              <a:t>BY KATHERINE MILLER AND MAGGIE FABER</a:t>
            </a:r>
            <a:endParaRPr lang="en-US" sz="2000" dirty="0">
              <a:latin typeface="Georgia" pitchFamily="18" charset="0"/>
            </a:endParaRPr>
          </a:p>
        </p:txBody>
      </p:sp>
      <p:cxnSp>
        <p:nvCxnSpPr>
          <p:cNvPr id="25" name="Straight Connector 24"/>
          <p:cNvCxnSpPr/>
          <p:nvPr/>
        </p:nvCxnSpPr>
        <p:spPr>
          <a:xfrm>
            <a:off x="1349478" y="1514171"/>
            <a:ext cx="64450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49478" y="2182765"/>
            <a:ext cx="64450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challenges</a:t>
            </a:r>
            <a:endParaRPr lang="en-US" dirty="0"/>
          </a:p>
        </p:txBody>
      </p:sp>
      <p:sp>
        <p:nvSpPr>
          <p:cNvPr id="3" name="Content Placeholder 2"/>
          <p:cNvSpPr>
            <a:spLocks noGrp="1"/>
          </p:cNvSpPr>
          <p:nvPr>
            <p:ph idx="1"/>
          </p:nvPr>
        </p:nvSpPr>
        <p:spPr/>
        <p:txBody>
          <a:bodyPr/>
          <a:lstStyle/>
          <a:p>
            <a:r>
              <a:rPr lang="en-US" dirty="0" smtClean="0"/>
              <a:t>Built in </a:t>
            </a:r>
            <a:r>
              <a:rPr lang="en-US" dirty="0" err="1" smtClean="0"/>
              <a:t>FluidSurveys</a:t>
            </a:r>
            <a:r>
              <a:rPr lang="en-US" dirty="0" smtClean="0"/>
              <a:t> using Skip Logic to display questions</a:t>
            </a:r>
          </a:p>
          <a:p>
            <a:pPr lvl="1"/>
            <a:endParaRPr lang="en-US" dirty="0" smtClean="0"/>
          </a:p>
          <a:p>
            <a:pPr lvl="1"/>
            <a:r>
              <a:rPr lang="en-US" dirty="0" smtClean="0"/>
              <a:t>42 Questions/content nodes</a:t>
            </a:r>
          </a:p>
          <a:p>
            <a:pPr lvl="1"/>
            <a:r>
              <a:rPr lang="en-US" dirty="0" smtClean="0"/>
              <a:t>116 Possible responses</a:t>
            </a:r>
          </a:p>
          <a:p>
            <a:pPr lvl="1"/>
            <a:r>
              <a:rPr lang="en-US" dirty="0" smtClean="0"/>
              <a:t>59 Branching rules governing skip logic</a:t>
            </a:r>
          </a:p>
        </p:txBody>
      </p:sp>
      <p:sp>
        <p:nvSpPr>
          <p:cNvPr id="4" name="Slide Number Placeholder 3"/>
          <p:cNvSpPr>
            <a:spLocks noGrp="1"/>
          </p:cNvSpPr>
          <p:nvPr>
            <p:ph type="sldNum" sz="quarter" idx="12"/>
          </p:nvPr>
        </p:nvSpPr>
        <p:spPr/>
        <p:txBody>
          <a:bodyPr/>
          <a:lstStyle/>
          <a:p>
            <a:fld id="{803C05A1-BC94-4341-95E9-8E9123A7D0A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smtClean="0"/>
              <a:t>Reporting Challenges</a:t>
            </a:r>
            <a:endParaRPr lang="en-US" dirty="0"/>
          </a:p>
        </p:txBody>
      </p:sp>
      <p:pic>
        <p:nvPicPr>
          <p:cNvPr id="4" name="Content Placeholder 3"/>
          <p:cNvPicPr>
            <a:picLocks noGrp="1"/>
          </p:cNvPicPr>
          <p:nvPr>
            <p:ph idx="1"/>
          </p:nvPr>
        </p:nvPicPr>
        <p:blipFill>
          <a:blip r:embed="rId2" cstate="print"/>
          <a:srcRect b="2545"/>
          <a:stretch>
            <a:fillRect/>
          </a:stretch>
        </p:blipFill>
        <p:spPr bwMode="auto">
          <a:xfrm>
            <a:off x="1143000" y="1676400"/>
            <a:ext cx="7054415" cy="434642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03C05A1-BC94-4341-95E9-8E9123A7D0A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Challenges</a:t>
            </a:r>
            <a:endParaRPr lang="en-US" dirty="0"/>
          </a:p>
        </p:txBody>
      </p:sp>
      <p:pic>
        <p:nvPicPr>
          <p:cNvPr id="4" name="Content Placeholder 3"/>
          <p:cNvPicPr>
            <a:picLocks noGrp="1"/>
          </p:cNvPicPr>
          <p:nvPr>
            <p:ph idx="1"/>
          </p:nvPr>
        </p:nvPicPr>
        <p:blipFill>
          <a:blip r:embed="rId2" cstate="print"/>
          <a:srcRect r="1852"/>
          <a:stretch>
            <a:fillRect/>
          </a:stretch>
        </p:blipFill>
        <p:spPr bwMode="auto">
          <a:xfrm>
            <a:off x="457200" y="1753636"/>
            <a:ext cx="8229600" cy="421909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03C05A1-BC94-4341-95E9-8E9123A7D0A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Challenges</a:t>
            </a:r>
            <a:endParaRPr lang="en-US" dirty="0"/>
          </a:p>
        </p:txBody>
      </p:sp>
      <p:sp>
        <p:nvSpPr>
          <p:cNvPr id="4" name="Slide Number Placeholder 3"/>
          <p:cNvSpPr>
            <a:spLocks noGrp="1"/>
          </p:cNvSpPr>
          <p:nvPr>
            <p:ph type="sldNum" sz="quarter" idx="12"/>
          </p:nvPr>
        </p:nvSpPr>
        <p:spPr/>
        <p:txBody>
          <a:bodyPr/>
          <a:lstStyle/>
          <a:p>
            <a:fld id="{803C05A1-BC94-4341-95E9-8E9123A7D0AF}" type="slidenum">
              <a:rPr lang="en-US" smtClean="0"/>
              <a:pPr/>
              <a:t>13</a:t>
            </a:fld>
            <a:endParaRPr lang="en-US"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425923" y="1887795"/>
            <a:ext cx="8292154" cy="4218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Challenges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698148" y="1791929"/>
            <a:ext cx="7747704" cy="45259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03C05A1-BC94-4341-95E9-8E9123A7D0A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b="1" dirty="0" smtClean="0"/>
              <a:t>Challenges</a:t>
            </a:r>
          </a:p>
          <a:p>
            <a:pPr algn="ctr">
              <a:buNone/>
            </a:pPr>
            <a:r>
              <a:rPr lang="en-US"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dirty="0" smtClean="0"/>
              <a:t>Challenges</a:t>
            </a:r>
          </a:p>
          <a:p>
            <a:pPr algn="ctr">
              <a:buNone/>
            </a:pPr>
            <a:r>
              <a:rPr lang="en-US" b="1"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Initial Results</a:t>
            </a:r>
            <a:endParaRPr lang="en-US" dirty="0"/>
          </a:p>
        </p:txBody>
      </p:sp>
      <p:pic>
        <p:nvPicPr>
          <p:cNvPr id="1026" name="Picture 2"/>
          <p:cNvPicPr>
            <a:picLocks noGrp="1" noChangeAspect="1" noChangeArrowheads="1"/>
          </p:cNvPicPr>
          <p:nvPr>
            <p:ph sz="half" idx="1"/>
          </p:nvPr>
        </p:nvPicPr>
        <p:blipFill>
          <a:blip r:embed="rId2" cstate="print"/>
          <a:stretch>
            <a:fillRect/>
          </a:stretch>
        </p:blipFill>
        <p:spPr bwMode="auto">
          <a:xfrm>
            <a:off x="1054510" y="1769806"/>
            <a:ext cx="7111033" cy="1905000"/>
          </a:xfrm>
          <a:prstGeom prst="rect">
            <a:avLst/>
          </a:prstGeom>
          <a:noFill/>
          <a:ln w="9525">
            <a:noFill/>
            <a:miter lim="800000"/>
            <a:headEnd/>
            <a:tailEnd/>
          </a:ln>
        </p:spPr>
      </p:pic>
      <p:sp>
        <p:nvSpPr>
          <p:cNvPr id="6" name="Content Placeholder 5"/>
          <p:cNvSpPr>
            <a:spLocks noGrp="1"/>
          </p:cNvSpPr>
          <p:nvPr>
            <p:ph sz="half" idx="2"/>
          </p:nvPr>
        </p:nvSpPr>
        <p:spPr>
          <a:xfrm>
            <a:off x="471949" y="3854245"/>
            <a:ext cx="8229600" cy="2773363"/>
          </a:xfrm>
        </p:spPr>
        <p:txBody>
          <a:bodyPr/>
          <a:lstStyle/>
          <a:p>
            <a:r>
              <a:rPr lang="en-US" dirty="0" smtClean="0"/>
              <a:t>78% Positive response, with 49% requesting additional content</a:t>
            </a:r>
          </a:p>
          <a:p>
            <a:r>
              <a:rPr lang="en-US" dirty="0"/>
              <a:t>49% Completion Rate</a:t>
            </a:r>
          </a:p>
          <a:p>
            <a:r>
              <a:rPr lang="en-US" dirty="0"/>
              <a:t>Of the abandoned responses, 70% left after the first </a:t>
            </a:r>
            <a:r>
              <a:rPr lang="en-US" dirty="0" smtClean="0"/>
              <a:t>question</a:t>
            </a:r>
            <a:endParaRPr lang="en-US" dirty="0"/>
          </a:p>
        </p:txBody>
      </p:sp>
      <p:sp>
        <p:nvSpPr>
          <p:cNvPr id="7" name="Slide Number Placeholder 6"/>
          <p:cNvSpPr>
            <a:spLocks noGrp="1"/>
          </p:cNvSpPr>
          <p:nvPr>
            <p:ph type="sldNum" sz="quarter" idx="4294967295"/>
          </p:nvPr>
        </p:nvSpPr>
        <p:spPr>
          <a:xfrm>
            <a:off x="6553200" y="6356350"/>
            <a:ext cx="2133600" cy="365125"/>
          </a:xfrm>
        </p:spPr>
        <p:txBody>
          <a:bodyPr/>
          <a:lstStyle/>
          <a:p>
            <a:fld id="{803C05A1-BC94-4341-95E9-8E9123A7D0A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dirty="0" smtClean="0"/>
              <a:t>Challenges</a:t>
            </a:r>
          </a:p>
          <a:p>
            <a:pPr algn="ctr">
              <a:buNone/>
            </a:pPr>
            <a:r>
              <a:rPr lang="en-US" b="1"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dirty="0" smtClean="0"/>
              <a:t>Challenges</a:t>
            </a:r>
          </a:p>
          <a:p>
            <a:pPr algn="ctr">
              <a:buNone/>
            </a:pPr>
            <a:r>
              <a:rPr lang="en-US" dirty="0" smtClean="0"/>
              <a:t>Successes</a:t>
            </a:r>
          </a:p>
          <a:p>
            <a:pPr algn="ctr">
              <a:buNone/>
            </a:pPr>
            <a:r>
              <a:rPr lang="en-US" b="1" dirty="0" smtClean="0"/>
              <a:t>Recommendations</a:t>
            </a:r>
            <a:endParaRPr lang="en-US" b="1"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200" dirty="0" smtClean="0"/>
              <a:t>Choose Your own research adventure</a:t>
            </a:r>
            <a:endParaRPr lang="en-US" sz="2200" dirty="0"/>
          </a:p>
        </p:txBody>
      </p:sp>
      <p:sp>
        <p:nvSpPr>
          <p:cNvPr id="5" name="Slide Number Placeholder 4"/>
          <p:cNvSpPr>
            <a:spLocks noGrp="1"/>
          </p:cNvSpPr>
          <p:nvPr>
            <p:ph type="sldNum" sz="quarter" idx="12"/>
          </p:nvPr>
        </p:nvSpPr>
        <p:spPr/>
        <p:txBody>
          <a:bodyPr/>
          <a:lstStyle/>
          <a:p>
            <a:fld id="{803C05A1-BC94-4341-95E9-8E9123A7D0AF}" type="slidenum">
              <a:rPr lang="en-US" smtClean="0"/>
              <a:pPr/>
              <a:t>2</a:t>
            </a:fld>
            <a:endParaRPr lang="en-US"/>
          </a:p>
        </p:txBody>
      </p:sp>
      <p:pic>
        <p:nvPicPr>
          <p:cNvPr id="4" name="Picture 2"/>
          <p:cNvPicPr>
            <a:picLocks noGrp="1" noChangeAspect="1" noChangeArrowheads="1"/>
          </p:cNvPicPr>
          <p:nvPr>
            <p:ph idx="4294967295"/>
          </p:nvPr>
        </p:nvPicPr>
        <p:blipFill>
          <a:blip r:embed="rId2" cstate="print"/>
          <a:stretch>
            <a:fillRect/>
          </a:stretch>
        </p:blipFill>
        <p:spPr bwMode="auto">
          <a:xfrm>
            <a:off x="318748" y="1785860"/>
            <a:ext cx="8477007" cy="41416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 key tasks</a:t>
            </a:r>
            <a:endParaRPr lang="en-US" dirty="0"/>
          </a:p>
        </p:txBody>
      </p:sp>
      <p:sp>
        <p:nvSpPr>
          <p:cNvPr id="3" name="Content Placeholder 2"/>
          <p:cNvSpPr>
            <a:spLocks noGrp="1"/>
          </p:cNvSpPr>
          <p:nvPr>
            <p:ph sz="half" idx="1"/>
          </p:nvPr>
        </p:nvSpPr>
        <p:spPr>
          <a:xfrm>
            <a:off x="457200" y="1814052"/>
            <a:ext cx="4038600" cy="4312111"/>
          </a:xfrm>
        </p:spPr>
        <p:txBody>
          <a:bodyPr>
            <a:normAutofit/>
          </a:bodyPr>
          <a:lstStyle/>
          <a:p>
            <a:r>
              <a:rPr lang="en-US" sz="2900" dirty="0" smtClean="0"/>
              <a:t>In-depth assessment vs. sustainability </a:t>
            </a:r>
          </a:p>
          <a:p>
            <a:pPr>
              <a:buNone/>
            </a:pPr>
            <a:endParaRPr lang="en-US" sz="2900" dirty="0" smtClean="0"/>
          </a:p>
          <a:p>
            <a:r>
              <a:rPr lang="en-US" sz="2900" dirty="0" smtClean="0"/>
              <a:t>Comprehensiveness vs. development demand</a:t>
            </a:r>
            <a:endParaRPr lang="en-US" sz="2900" dirty="0"/>
          </a:p>
        </p:txBody>
      </p:sp>
      <p:pic>
        <p:nvPicPr>
          <p:cNvPr id="46082" name="Picture 2" descr="https://upload.wikimedia.org/wikipedia/commons/9/9d/Airlordsofhan.png"/>
          <p:cNvPicPr>
            <a:picLocks noGrp="1" noChangeAspect="1" noChangeArrowheads="1"/>
          </p:cNvPicPr>
          <p:nvPr>
            <p:ph sz="half" idx="2"/>
          </p:nvPr>
        </p:nvPicPr>
        <p:blipFill>
          <a:blip r:embed="rId2" cstate="print"/>
          <a:srcRect/>
          <a:stretch>
            <a:fillRect/>
          </a:stretch>
        </p:blipFill>
        <p:spPr bwMode="auto">
          <a:xfrm>
            <a:off x="5010997" y="1600200"/>
            <a:ext cx="3313005" cy="4525963"/>
          </a:xfrm>
          <a:prstGeom prst="rect">
            <a:avLst/>
          </a:prstGeom>
          <a:noFill/>
        </p:spPr>
      </p:pic>
      <p:sp>
        <p:nvSpPr>
          <p:cNvPr id="7" name="Rectangle 6"/>
          <p:cNvSpPr/>
          <p:nvPr/>
        </p:nvSpPr>
        <p:spPr>
          <a:xfrm>
            <a:off x="4984956" y="1607574"/>
            <a:ext cx="3318386" cy="44982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right tools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607781" y="2092080"/>
            <a:ext cx="7780953" cy="386666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03C05A1-BC94-4341-95E9-8E9123A7D0AF}" type="slidenum">
              <a:rPr lang="en-US" smtClean="0"/>
              <a:pPr/>
              <a:t>21</a:t>
            </a:fld>
            <a:endParaRPr lang="en-US" dirty="0"/>
          </a:p>
        </p:txBody>
      </p:sp>
      <p:sp>
        <p:nvSpPr>
          <p:cNvPr id="6" name="TextBox 5"/>
          <p:cNvSpPr txBox="1"/>
          <p:nvPr/>
        </p:nvSpPr>
        <p:spPr>
          <a:xfrm>
            <a:off x="737421" y="5368413"/>
            <a:ext cx="1386347" cy="461665"/>
          </a:xfrm>
          <a:prstGeom prst="rect">
            <a:avLst/>
          </a:prstGeom>
          <a:noFill/>
          <a:ln>
            <a:noFill/>
          </a:ln>
        </p:spPr>
        <p:txBody>
          <a:bodyPr wrap="square" rtlCol="0">
            <a:spAutoFit/>
          </a:bodyPr>
          <a:lstStyle/>
          <a:p>
            <a:r>
              <a:rPr lang="en-US" sz="2400" dirty="0" smtClean="0">
                <a:solidFill>
                  <a:schemeClr val="bg1">
                    <a:lumMod val="95000"/>
                  </a:schemeClr>
                </a:solidFill>
                <a:latin typeface="Georgia" pitchFamily="18" charset="0"/>
              </a:rPr>
              <a:t>Twine</a:t>
            </a:r>
            <a:endParaRPr lang="en-US" sz="2400" dirty="0">
              <a:solidFill>
                <a:schemeClr val="bg1">
                  <a:lumMod val="95000"/>
                </a:schemeClr>
              </a:solidFill>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dirty="0" smtClean="0"/>
              <a:t>Challenges</a:t>
            </a:r>
          </a:p>
          <a:p>
            <a:pPr algn="ctr">
              <a:buNone/>
            </a:pPr>
            <a:r>
              <a:rPr lang="en-US"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b="1" dirty="0" smtClean="0"/>
              <a:t>Background</a:t>
            </a:r>
          </a:p>
          <a:p>
            <a:pPr algn="ctr">
              <a:buNone/>
            </a:pPr>
            <a:r>
              <a:rPr lang="en-US" dirty="0" smtClean="0"/>
              <a:t>Challenges</a:t>
            </a:r>
          </a:p>
          <a:p>
            <a:pPr algn="ctr">
              <a:buNone/>
            </a:pPr>
            <a:r>
              <a:rPr lang="en-US"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Statements</a:t>
            </a:r>
            <a:endParaRPr lang="en-US" dirty="0"/>
          </a:p>
        </p:txBody>
      </p:sp>
      <p:sp>
        <p:nvSpPr>
          <p:cNvPr id="3" name="Content Placeholder 2"/>
          <p:cNvSpPr>
            <a:spLocks noGrp="1"/>
          </p:cNvSpPr>
          <p:nvPr>
            <p:ph sz="half" idx="1"/>
          </p:nvPr>
        </p:nvSpPr>
        <p:spPr>
          <a:xfrm>
            <a:off x="471948" y="1850923"/>
            <a:ext cx="4038600" cy="4525963"/>
          </a:xfrm>
        </p:spPr>
        <p:txBody>
          <a:bodyPr>
            <a:normAutofit lnSpcReduction="10000"/>
          </a:bodyPr>
          <a:lstStyle/>
          <a:p>
            <a:pPr marL="514350" indent="-514350">
              <a:buFont typeface="+mj-lt"/>
              <a:buAutoNum type="arabicPeriod"/>
            </a:pPr>
            <a:r>
              <a:rPr lang="en-US" dirty="0" smtClean="0"/>
              <a:t>No way to get use data out of Connect</a:t>
            </a:r>
          </a:p>
          <a:p>
            <a:pPr marL="514350" indent="-514350">
              <a:buFont typeface="+mj-lt"/>
              <a:buAutoNum type="arabicPeriod"/>
            </a:pPr>
            <a:r>
              <a:rPr lang="en-US" dirty="0" smtClean="0"/>
              <a:t>No way to track student (</a:t>
            </a:r>
            <a:r>
              <a:rPr lang="en-US" dirty="0" err="1" smtClean="0"/>
              <a:t>dis</a:t>
            </a:r>
            <a:r>
              <a:rPr lang="en-US" dirty="0" smtClean="0"/>
              <a:t>)engagement</a:t>
            </a:r>
          </a:p>
          <a:p>
            <a:pPr marL="514350" indent="-514350">
              <a:buFont typeface="+mj-lt"/>
              <a:buAutoNum type="arabicPeriod"/>
            </a:pPr>
            <a:r>
              <a:rPr lang="en-US" dirty="0" smtClean="0"/>
              <a:t>No way to represent complexity and flexibility of research process</a:t>
            </a:r>
          </a:p>
          <a:p>
            <a:pPr marL="514350" indent="-514350">
              <a:buFont typeface="+mj-lt"/>
              <a:buAutoNum type="arabicPeriod"/>
            </a:pPr>
            <a:r>
              <a:rPr lang="en-US" dirty="0" smtClean="0"/>
              <a:t>…</a:t>
            </a:r>
            <a:endParaRPr lang="en-US" dirty="0"/>
          </a:p>
        </p:txBody>
      </p:sp>
      <p:pic>
        <p:nvPicPr>
          <p:cNvPr id="7170" name="Picture 2" descr="https://upload.wikimedia.org/wikipedia/commons/c/cc/Amazing_Stories_v1n12_p1118_The_Hammering_Man.png"/>
          <p:cNvPicPr>
            <a:picLocks noChangeAspect="1" noChangeArrowheads="1"/>
          </p:cNvPicPr>
          <p:nvPr/>
        </p:nvPicPr>
        <p:blipFill>
          <a:blip r:embed="rId2" cstate="print"/>
          <a:srcRect l="34534" t="6015" b="16338"/>
          <a:stretch>
            <a:fillRect/>
          </a:stretch>
        </p:blipFill>
        <p:spPr bwMode="auto">
          <a:xfrm>
            <a:off x="5151120" y="1828800"/>
            <a:ext cx="2991902" cy="4328160"/>
          </a:xfrm>
          <a:prstGeom prst="rect">
            <a:avLst/>
          </a:prstGeom>
          <a:noFill/>
        </p:spPr>
      </p:pic>
      <p:sp>
        <p:nvSpPr>
          <p:cNvPr id="31" name="Rectangle 30"/>
          <p:cNvSpPr/>
          <p:nvPr/>
        </p:nvSpPr>
        <p:spPr>
          <a:xfrm>
            <a:off x="5152934" y="1831848"/>
            <a:ext cx="2973427" cy="43251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Statements</a:t>
            </a:r>
            <a:endParaRPr lang="en-US" dirty="0"/>
          </a:p>
        </p:txBody>
      </p:sp>
      <p:sp>
        <p:nvSpPr>
          <p:cNvPr id="3" name="Content Placeholder 2"/>
          <p:cNvSpPr>
            <a:spLocks noGrp="1"/>
          </p:cNvSpPr>
          <p:nvPr>
            <p:ph idx="1"/>
          </p:nvPr>
        </p:nvSpPr>
        <p:spPr/>
        <p:txBody>
          <a:bodyPr/>
          <a:lstStyle/>
          <a:p>
            <a:pPr indent="-3175">
              <a:buNone/>
            </a:pPr>
            <a:r>
              <a:rPr lang="en-US" i="1" dirty="0" smtClean="0"/>
              <a:t>Most of the students apologized at some point for either their research process or how they sorted information, and some of them indicated that they thought they were doing research ‘wrong’. The process seems to be intimidating to them, and one that they want to do correctly but fear doing poorly.</a:t>
            </a:r>
            <a:endParaRPr lang="en-US" dirty="0" smtClean="0"/>
          </a:p>
          <a:p>
            <a:endParaRPr lang="en-US" dirty="0"/>
          </a:p>
        </p:txBody>
      </p:sp>
      <p:sp>
        <p:nvSpPr>
          <p:cNvPr id="4" name="Slide Number Placeholder 3"/>
          <p:cNvSpPr>
            <a:spLocks noGrp="1"/>
          </p:cNvSpPr>
          <p:nvPr>
            <p:ph type="sldNum" sz="quarter" idx="12"/>
          </p:nvPr>
        </p:nvSpPr>
        <p:spPr>
          <a:xfrm>
            <a:off x="6633882" y="666178"/>
            <a:ext cx="2133600" cy="365125"/>
          </a:xfrm>
        </p:spPr>
        <p:txBody>
          <a:bodyPr/>
          <a:lstStyle/>
          <a:p>
            <a:fld id="{803C05A1-BC94-4341-95E9-8E9123A7D0A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outcomes</a:t>
            </a:r>
            <a:endParaRPr lang="en-US" dirty="0"/>
          </a:p>
        </p:txBody>
      </p:sp>
      <p:sp>
        <p:nvSpPr>
          <p:cNvPr id="5" name="Content Placeholder 4"/>
          <p:cNvSpPr>
            <a:spLocks noGrp="1"/>
          </p:cNvSpPr>
          <p:nvPr>
            <p:ph sz="half" idx="2"/>
          </p:nvPr>
        </p:nvSpPr>
        <p:spPr>
          <a:xfrm>
            <a:off x="4648200" y="1600200"/>
            <a:ext cx="4038600" cy="4948084"/>
          </a:xfrm>
        </p:spPr>
        <p:txBody>
          <a:bodyPr>
            <a:noAutofit/>
          </a:bodyPr>
          <a:lstStyle/>
          <a:p>
            <a:pPr lvl="0"/>
            <a:r>
              <a:rPr lang="en-US" sz="2400" dirty="0" smtClean="0"/>
              <a:t>Reinforce student choices/build confidence</a:t>
            </a:r>
          </a:p>
          <a:p>
            <a:pPr lvl="0"/>
            <a:r>
              <a:rPr lang="en-US" sz="2400" dirty="0" smtClean="0"/>
              <a:t>Build best practices into pre-existing work habits</a:t>
            </a:r>
          </a:p>
          <a:p>
            <a:pPr lvl="0"/>
            <a:r>
              <a:rPr lang="en-US" sz="2400" dirty="0" smtClean="0"/>
              <a:t>Demonstrate applied Information Literacy skills in practice</a:t>
            </a:r>
          </a:p>
          <a:p>
            <a:pPr lvl="0"/>
            <a:r>
              <a:rPr lang="en-US" sz="2400" dirty="0" smtClean="0"/>
              <a:t>Get a sense of where students were having questions, problems, &amp; lack of interest in tutorial</a:t>
            </a:r>
          </a:p>
          <a:p>
            <a:pPr lvl="0"/>
            <a:r>
              <a:rPr lang="en-US" sz="2400" dirty="0" smtClean="0"/>
              <a:t>Quick, fun, non-intrusive </a:t>
            </a:r>
          </a:p>
        </p:txBody>
      </p:sp>
      <p:pic>
        <p:nvPicPr>
          <p:cNvPr id="10" name="Picture 6" descr="https://upload.wikimedia.org/wikipedia/commons/0/0b/Fantastic_adventures_194310.jpg"/>
          <p:cNvPicPr>
            <a:picLocks noGrp="1" noChangeAspect="1" noChangeArrowheads="1"/>
          </p:cNvPicPr>
          <p:nvPr>
            <p:ph sz="half" idx="1"/>
          </p:nvPr>
        </p:nvPicPr>
        <p:blipFill>
          <a:blip r:embed="rId2" cstate="print">
            <a:grayscl/>
            <a:lum contrast="30000"/>
          </a:blip>
          <a:srcRect l="5478" t="5420" r="4321" b="11449"/>
          <a:stretch>
            <a:fillRect/>
          </a:stretch>
        </p:blipFill>
        <p:spPr bwMode="auto">
          <a:xfrm>
            <a:off x="764234" y="1702576"/>
            <a:ext cx="3485984" cy="4588475"/>
          </a:xfrm>
          <a:prstGeom prst="rect">
            <a:avLst/>
          </a:prstGeom>
          <a:blipFill dpi="0" rotWithShape="1">
            <a:blip r:embed="rId3" cstate="print"/>
            <a:srcRect/>
            <a:tile tx="0" ty="0" sx="100000" sy="100000" flip="none" algn="tl"/>
          </a: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b="1" dirty="0" smtClean="0"/>
              <a:t>Background</a:t>
            </a:r>
          </a:p>
          <a:p>
            <a:pPr algn="ctr">
              <a:buNone/>
            </a:pPr>
            <a:r>
              <a:rPr lang="en-US" dirty="0" smtClean="0"/>
              <a:t>Challenges</a:t>
            </a:r>
          </a:p>
          <a:p>
            <a:pPr algn="ctr">
              <a:buNone/>
            </a:pPr>
            <a:r>
              <a:rPr lang="en-US"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Background</a:t>
            </a:r>
          </a:p>
          <a:p>
            <a:pPr algn="ctr">
              <a:buNone/>
            </a:pPr>
            <a:r>
              <a:rPr lang="en-US" b="1" dirty="0" smtClean="0"/>
              <a:t>Challenges</a:t>
            </a:r>
          </a:p>
          <a:p>
            <a:pPr algn="ctr">
              <a:buNone/>
            </a:pPr>
            <a:r>
              <a:rPr lang="en-US" dirty="0" smtClean="0"/>
              <a:t>Successes</a:t>
            </a:r>
          </a:p>
          <a:p>
            <a:pPr algn="ctr">
              <a:buNone/>
            </a:pPr>
            <a:r>
              <a:rPr lang="en-US" dirty="0" smtClean="0"/>
              <a:t>Recommendations</a:t>
            </a:r>
            <a:endParaRPr lang="en-US" dirty="0"/>
          </a:p>
        </p:txBody>
      </p:sp>
      <p:sp>
        <p:nvSpPr>
          <p:cNvPr id="5" name="TextBox 4"/>
          <p:cNvSpPr txBox="1"/>
          <p:nvPr/>
        </p:nvSpPr>
        <p:spPr>
          <a:xfrm>
            <a:off x="2536723" y="1253612"/>
            <a:ext cx="4159045" cy="769441"/>
          </a:xfrm>
          <a:prstGeom prst="rect">
            <a:avLst/>
          </a:prstGeom>
          <a:noFill/>
        </p:spPr>
        <p:txBody>
          <a:bodyPr wrap="square" rtlCol="0">
            <a:spAutoFit/>
          </a:bodyPr>
          <a:lstStyle/>
          <a:p>
            <a:pPr algn="ctr"/>
            <a:r>
              <a:rPr lang="en-US" sz="4400" b="1" dirty="0" smtClean="0">
                <a:latin typeface="Georgia" pitchFamily="18" charset="0"/>
              </a:rPr>
              <a:t>AGENDA</a:t>
            </a:r>
            <a:endParaRPr lang="en-US" sz="4400" b="1" dirty="0">
              <a:latin typeface="Georgia" pitchFamily="18" charset="0"/>
            </a:endParaRPr>
          </a:p>
        </p:txBody>
      </p:sp>
      <p:cxnSp>
        <p:nvCxnSpPr>
          <p:cNvPr id="7" name="Straight Connector 6"/>
          <p:cNvCxnSpPr/>
          <p:nvPr/>
        </p:nvCxnSpPr>
        <p:spPr>
          <a:xfrm>
            <a:off x="545690" y="1991031"/>
            <a:ext cx="8126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449</TotalTime>
  <Words>278</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Choose your own research adventure</vt:lpstr>
      <vt:lpstr>Choose Your own research adventure</vt:lpstr>
      <vt:lpstr>Slide 3</vt:lpstr>
      <vt:lpstr>Slide 4</vt:lpstr>
      <vt:lpstr>Problem Statements</vt:lpstr>
      <vt:lpstr>Problem Statements</vt:lpstr>
      <vt:lpstr>Desired outcomes</vt:lpstr>
      <vt:lpstr>Slide 8</vt:lpstr>
      <vt:lpstr>Slide 9</vt:lpstr>
      <vt:lpstr>Design challenges</vt:lpstr>
      <vt:lpstr>Reporting Challenges</vt:lpstr>
      <vt:lpstr>Reporting Challenges</vt:lpstr>
      <vt:lpstr>Analysis Challenges</vt:lpstr>
      <vt:lpstr>Analysis Challenges</vt:lpstr>
      <vt:lpstr>Slide 15</vt:lpstr>
      <vt:lpstr>Slide 16</vt:lpstr>
      <vt:lpstr>Initial Results</vt:lpstr>
      <vt:lpstr>Slide 18</vt:lpstr>
      <vt:lpstr>Slide 19</vt:lpstr>
      <vt:lpstr>Prioritize key tasks</vt:lpstr>
      <vt:lpstr>Use the right tools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Faber</dc:creator>
  <cp:lastModifiedBy>Faber</cp:lastModifiedBy>
  <cp:revision>46</cp:revision>
  <dcterms:created xsi:type="dcterms:W3CDTF">2016-05-31T23:57:50Z</dcterms:created>
  <dcterms:modified xsi:type="dcterms:W3CDTF">2016-06-01T07:33:39Z</dcterms:modified>
</cp:coreProperties>
</file>