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76"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60"/>
  </p:normalViewPr>
  <p:slideViewPr>
    <p:cSldViewPr snapToGrid="0">
      <p:cViewPr varScale="1">
        <p:scale>
          <a:sx n="72" d="100"/>
          <a:sy n="72" d="100"/>
        </p:scale>
        <p:origin x="76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385959-D2F6-4840-85BD-6328C069E92C}"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DB1D0-F23A-4C3A-AC47-34B89A4D5E52}" type="slidenum">
              <a:rPr lang="en-US" smtClean="0"/>
              <a:t>‹#›</a:t>
            </a:fld>
            <a:endParaRPr lang="en-US"/>
          </a:p>
        </p:txBody>
      </p:sp>
    </p:spTree>
    <p:extLst>
      <p:ext uri="{BB962C8B-B14F-4D97-AF65-F5344CB8AC3E}">
        <p14:creationId xmlns:p14="http://schemas.microsoft.com/office/powerpoint/2010/main" val="83468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85959-D2F6-4840-85BD-6328C069E92C}"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DB1D0-F23A-4C3A-AC47-34B89A4D5E52}" type="slidenum">
              <a:rPr lang="en-US" smtClean="0"/>
              <a:t>‹#›</a:t>
            </a:fld>
            <a:endParaRPr lang="en-US"/>
          </a:p>
        </p:txBody>
      </p:sp>
    </p:spTree>
    <p:extLst>
      <p:ext uri="{BB962C8B-B14F-4D97-AF65-F5344CB8AC3E}">
        <p14:creationId xmlns:p14="http://schemas.microsoft.com/office/powerpoint/2010/main" val="356029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85959-D2F6-4840-85BD-6328C069E92C}"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DB1D0-F23A-4C3A-AC47-34B89A4D5E5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80542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85959-D2F6-4840-85BD-6328C069E92C}"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DB1D0-F23A-4C3A-AC47-34B89A4D5E52}" type="slidenum">
              <a:rPr lang="en-US" smtClean="0"/>
              <a:t>‹#›</a:t>
            </a:fld>
            <a:endParaRPr lang="en-US"/>
          </a:p>
        </p:txBody>
      </p:sp>
    </p:spTree>
    <p:extLst>
      <p:ext uri="{BB962C8B-B14F-4D97-AF65-F5344CB8AC3E}">
        <p14:creationId xmlns:p14="http://schemas.microsoft.com/office/powerpoint/2010/main" val="486823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85959-D2F6-4840-85BD-6328C069E92C}"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DB1D0-F23A-4C3A-AC47-34B89A4D5E5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36424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85959-D2F6-4840-85BD-6328C069E92C}"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DB1D0-F23A-4C3A-AC47-34B89A4D5E52}" type="slidenum">
              <a:rPr lang="en-US" smtClean="0"/>
              <a:t>‹#›</a:t>
            </a:fld>
            <a:endParaRPr lang="en-US"/>
          </a:p>
        </p:txBody>
      </p:sp>
    </p:spTree>
    <p:extLst>
      <p:ext uri="{BB962C8B-B14F-4D97-AF65-F5344CB8AC3E}">
        <p14:creationId xmlns:p14="http://schemas.microsoft.com/office/powerpoint/2010/main" val="4281799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85959-D2F6-4840-85BD-6328C069E92C}"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DB1D0-F23A-4C3A-AC47-34B89A4D5E52}" type="slidenum">
              <a:rPr lang="en-US" smtClean="0"/>
              <a:t>‹#›</a:t>
            </a:fld>
            <a:endParaRPr lang="en-US"/>
          </a:p>
        </p:txBody>
      </p:sp>
    </p:spTree>
    <p:extLst>
      <p:ext uri="{BB962C8B-B14F-4D97-AF65-F5344CB8AC3E}">
        <p14:creationId xmlns:p14="http://schemas.microsoft.com/office/powerpoint/2010/main" val="133517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85959-D2F6-4840-85BD-6328C069E92C}"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DB1D0-F23A-4C3A-AC47-34B89A4D5E52}" type="slidenum">
              <a:rPr lang="en-US" smtClean="0"/>
              <a:t>‹#›</a:t>
            </a:fld>
            <a:endParaRPr lang="en-US"/>
          </a:p>
        </p:txBody>
      </p:sp>
    </p:spTree>
    <p:extLst>
      <p:ext uri="{BB962C8B-B14F-4D97-AF65-F5344CB8AC3E}">
        <p14:creationId xmlns:p14="http://schemas.microsoft.com/office/powerpoint/2010/main" val="197362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85959-D2F6-4840-85BD-6328C069E92C}"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DB1D0-F23A-4C3A-AC47-34B89A4D5E52}" type="slidenum">
              <a:rPr lang="en-US" smtClean="0"/>
              <a:t>‹#›</a:t>
            </a:fld>
            <a:endParaRPr lang="en-US"/>
          </a:p>
        </p:txBody>
      </p:sp>
    </p:spTree>
    <p:extLst>
      <p:ext uri="{BB962C8B-B14F-4D97-AF65-F5344CB8AC3E}">
        <p14:creationId xmlns:p14="http://schemas.microsoft.com/office/powerpoint/2010/main" val="90178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85959-D2F6-4840-85BD-6328C069E92C}"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DB1D0-F23A-4C3A-AC47-34B89A4D5E52}" type="slidenum">
              <a:rPr lang="en-US" smtClean="0"/>
              <a:t>‹#›</a:t>
            </a:fld>
            <a:endParaRPr lang="en-US"/>
          </a:p>
        </p:txBody>
      </p:sp>
    </p:spTree>
    <p:extLst>
      <p:ext uri="{BB962C8B-B14F-4D97-AF65-F5344CB8AC3E}">
        <p14:creationId xmlns:p14="http://schemas.microsoft.com/office/powerpoint/2010/main" val="427229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385959-D2F6-4840-85BD-6328C069E92C}"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DB1D0-F23A-4C3A-AC47-34B89A4D5E52}" type="slidenum">
              <a:rPr lang="en-US" smtClean="0"/>
              <a:t>‹#›</a:t>
            </a:fld>
            <a:endParaRPr lang="en-US"/>
          </a:p>
        </p:txBody>
      </p:sp>
    </p:spTree>
    <p:extLst>
      <p:ext uri="{BB962C8B-B14F-4D97-AF65-F5344CB8AC3E}">
        <p14:creationId xmlns:p14="http://schemas.microsoft.com/office/powerpoint/2010/main" val="95566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385959-D2F6-4840-85BD-6328C069E92C}" type="datetimeFigureOut">
              <a:rPr lang="en-US" smtClean="0"/>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DB1D0-F23A-4C3A-AC47-34B89A4D5E52}" type="slidenum">
              <a:rPr lang="en-US" smtClean="0"/>
              <a:t>‹#›</a:t>
            </a:fld>
            <a:endParaRPr lang="en-US"/>
          </a:p>
        </p:txBody>
      </p:sp>
    </p:spTree>
    <p:extLst>
      <p:ext uri="{BB962C8B-B14F-4D97-AF65-F5344CB8AC3E}">
        <p14:creationId xmlns:p14="http://schemas.microsoft.com/office/powerpoint/2010/main" val="120569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385959-D2F6-4840-85BD-6328C069E92C}" type="datetimeFigureOut">
              <a:rPr lang="en-US" smtClean="0"/>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DB1D0-F23A-4C3A-AC47-34B89A4D5E52}" type="slidenum">
              <a:rPr lang="en-US" smtClean="0"/>
              <a:t>‹#›</a:t>
            </a:fld>
            <a:endParaRPr lang="en-US"/>
          </a:p>
        </p:txBody>
      </p:sp>
    </p:spTree>
    <p:extLst>
      <p:ext uri="{BB962C8B-B14F-4D97-AF65-F5344CB8AC3E}">
        <p14:creationId xmlns:p14="http://schemas.microsoft.com/office/powerpoint/2010/main" val="368619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85959-D2F6-4840-85BD-6328C069E92C}" type="datetimeFigureOut">
              <a:rPr lang="en-US" smtClean="0"/>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DB1D0-F23A-4C3A-AC47-34B89A4D5E52}" type="slidenum">
              <a:rPr lang="en-US" smtClean="0"/>
              <a:t>‹#›</a:t>
            </a:fld>
            <a:endParaRPr lang="en-US"/>
          </a:p>
        </p:txBody>
      </p:sp>
    </p:spTree>
    <p:extLst>
      <p:ext uri="{BB962C8B-B14F-4D97-AF65-F5344CB8AC3E}">
        <p14:creationId xmlns:p14="http://schemas.microsoft.com/office/powerpoint/2010/main" val="185515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85959-D2F6-4840-85BD-6328C069E92C}"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DB1D0-F23A-4C3A-AC47-34B89A4D5E52}" type="slidenum">
              <a:rPr lang="en-US" smtClean="0"/>
              <a:t>‹#›</a:t>
            </a:fld>
            <a:endParaRPr lang="en-US"/>
          </a:p>
        </p:txBody>
      </p:sp>
    </p:spTree>
    <p:extLst>
      <p:ext uri="{BB962C8B-B14F-4D97-AF65-F5344CB8AC3E}">
        <p14:creationId xmlns:p14="http://schemas.microsoft.com/office/powerpoint/2010/main" val="372749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85959-D2F6-4840-85BD-6328C069E92C}"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DB1D0-F23A-4C3A-AC47-34B89A4D5E52}" type="slidenum">
              <a:rPr lang="en-US" smtClean="0"/>
              <a:t>‹#›</a:t>
            </a:fld>
            <a:endParaRPr lang="en-US"/>
          </a:p>
        </p:txBody>
      </p:sp>
    </p:spTree>
    <p:extLst>
      <p:ext uri="{BB962C8B-B14F-4D97-AF65-F5344CB8AC3E}">
        <p14:creationId xmlns:p14="http://schemas.microsoft.com/office/powerpoint/2010/main" val="59162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385959-D2F6-4840-85BD-6328C069E92C}" type="datetimeFigureOut">
              <a:rPr lang="en-US" smtClean="0"/>
              <a:t>11/30/2017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1EDB1D0-F23A-4C3A-AC47-34B89A4D5E52}" type="slidenum">
              <a:rPr lang="en-US" smtClean="0"/>
              <a:t>‹#›</a:t>
            </a:fld>
            <a:endParaRPr lang="en-US"/>
          </a:p>
        </p:txBody>
      </p:sp>
    </p:spTree>
    <p:extLst>
      <p:ext uri="{BB962C8B-B14F-4D97-AF65-F5344CB8AC3E}">
        <p14:creationId xmlns:p14="http://schemas.microsoft.com/office/powerpoint/2010/main" val="7151576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4 – A Chronic Cough</a:t>
            </a:r>
            <a:endParaRPr lang="en-US" dirty="0"/>
          </a:p>
        </p:txBody>
      </p:sp>
      <p:sp>
        <p:nvSpPr>
          <p:cNvPr id="3" name="Subtitle 2"/>
          <p:cNvSpPr>
            <a:spLocks noGrp="1"/>
          </p:cNvSpPr>
          <p:nvPr>
            <p:ph type="subTitle" idx="1"/>
          </p:nvPr>
        </p:nvSpPr>
        <p:spPr/>
        <p:txBody>
          <a:bodyPr/>
          <a:lstStyle/>
          <a:p>
            <a:r>
              <a:rPr lang="en-US" dirty="0" smtClean="0"/>
              <a:t>Bacterial Pathogenesis</a:t>
            </a:r>
          </a:p>
          <a:p>
            <a:r>
              <a:rPr lang="en-US" dirty="0" smtClean="0"/>
              <a:t>By: Michaela Darjuan</a:t>
            </a:r>
            <a:endParaRPr lang="en-US" dirty="0"/>
          </a:p>
        </p:txBody>
      </p:sp>
    </p:spTree>
    <p:extLst>
      <p:ext uri="{BB962C8B-B14F-4D97-AF65-F5344CB8AC3E}">
        <p14:creationId xmlns:p14="http://schemas.microsoft.com/office/powerpoint/2010/main" val="1254083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ordetella pertussis bvgs and bvgA"/>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0158"/>
          <a:stretch/>
        </p:blipFill>
        <p:spPr bwMode="auto">
          <a:xfrm>
            <a:off x="7141946" y="370388"/>
            <a:ext cx="4504622" cy="61621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5760" y="869413"/>
            <a:ext cx="6121667" cy="5663089"/>
          </a:xfrm>
          <a:prstGeom prst="rect">
            <a:avLst/>
          </a:prstGeom>
          <a:noFill/>
        </p:spPr>
        <p:txBody>
          <a:bodyPr wrap="square" rtlCol="0">
            <a:spAutoFit/>
          </a:bodyPr>
          <a:lstStyle/>
          <a:p>
            <a:pPr fontAlgn="ctr"/>
            <a:r>
              <a:rPr lang="en-US" dirty="0" err="1"/>
              <a:t>BvgS</a:t>
            </a:r>
            <a:endParaRPr lang="en-US" sz="2000" dirty="0"/>
          </a:p>
          <a:p>
            <a:pPr marL="742950" lvl="1" indent="-285750" fontAlgn="ctr">
              <a:buFont typeface="Arial" panose="020B0604020202020204" pitchFamily="34" charset="0"/>
              <a:buChar char="•"/>
            </a:pPr>
            <a:r>
              <a:rPr lang="en-US" dirty="0"/>
              <a:t>Inner membrane sensor protein </a:t>
            </a:r>
            <a:endParaRPr lang="en-US" sz="2000" dirty="0"/>
          </a:p>
          <a:p>
            <a:pPr marL="742950" lvl="1" indent="-285750" fontAlgn="ctr">
              <a:buFont typeface="Arial" panose="020B0604020202020204" pitchFamily="34" charset="0"/>
              <a:buChar char="•"/>
            </a:pPr>
            <a:r>
              <a:rPr lang="en-US" dirty="0"/>
              <a:t>Senses environmental cues</a:t>
            </a:r>
            <a:endParaRPr lang="en-US" sz="2000" dirty="0"/>
          </a:p>
          <a:p>
            <a:pPr marL="742950" lvl="1" indent="-285750" fontAlgn="ctr">
              <a:buFont typeface="Arial" panose="020B0604020202020204" pitchFamily="34" charset="0"/>
              <a:buChar char="•"/>
            </a:pPr>
            <a:r>
              <a:rPr lang="en-US" dirty="0"/>
              <a:t>Undergoes </a:t>
            </a:r>
            <a:r>
              <a:rPr lang="en-US" dirty="0" err="1"/>
              <a:t>autophosphorylation</a:t>
            </a:r>
            <a:r>
              <a:rPr lang="en-US" dirty="0"/>
              <a:t> = transfers phosphate groups to the amino-terminal domain of the </a:t>
            </a:r>
            <a:r>
              <a:rPr lang="en-US" dirty="0" err="1"/>
              <a:t>BvgA</a:t>
            </a:r>
            <a:endParaRPr lang="en-US" sz="2000" dirty="0"/>
          </a:p>
          <a:p>
            <a:pPr fontAlgn="ctr"/>
            <a:r>
              <a:rPr lang="en-US" dirty="0" err="1"/>
              <a:t>BvgA</a:t>
            </a:r>
            <a:endParaRPr lang="en-US" sz="2000" dirty="0"/>
          </a:p>
          <a:p>
            <a:pPr marL="742950" lvl="1" indent="-285750" fontAlgn="ctr">
              <a:buFont typeface="Arial" panose="020B0604020202020204" pitchFamily="34" charset="0"/>
              <a:buChar char="•"/>
            </a:pPr>
            <a:r>
              <a:rPr lang="en-US" dirty="0"/>
              <a:t>Transcription activator</a:t>
            </a:r>
            <a:endParaRPr lang="en-US" sz="2000" dirty="0"/>
          </a:p>
          <a:p>
            <a:pPr marL="742950" lvl="1" indent="-285750" fontAlgn="ctr">
              <a:buFont typeface="Arial" panose="020B0604020202020204" pitchFamily="34" charset="0"/>
              <a:buChar char="•"/>
            </a:pPr>
            <a:r>
              <a:rPr lang="en-US" dirty="0"/>
              <a:t>Phosphorylation responsible for the activation of </a:t>
            </a:r>
            <a:r>
              <a:rPr lang="en-US" dirty="0" err="1"/>
              <a:t>BvgA</a:t>
            </a:r>
            <a:r>
              <a:rPr lang="en-US" dirty="0"/>
              <a:t> and increases affinity of output for DNA sequences in the promoter regions of the </a:t>
            </a:r>
            <a:r>
              <a:rPr lang="en-US" dirty="0" err="1"/>
              <a:t>vag</a:t>
            </a:r>
            <a:r>
              <a:rPr lang="en-US" dirty="0"/>
              <a:t> genes (virulence activated genes)</a:t>
            </a:r>
            <a:endParaRPr lang="en-US" sz="2000" dirty="0"/>
          </a:p>
          <a:p>
            <a:pPr marL="742950" lvl="1" indent="-285750" fontAlgn="ctr">
              <a:buFont typeface="Arial" panose="020B0604020202020204" pitchFamily="34" charset="0"/>
              <a:buChar char="•"/>
            </a:pPr>
            <a:r>
              <a:rPr lang="en-US" dirty="0"/>
              <a:t>Triggered through interaction between carboxyl terminus of </a:t>
            </a:r>
            <a:r>
              <a:rPr lang="en-US" dirty="0" err="1"/>
              <a:t>BvgA</a:t>
            </a:r>
            <a:r>
              <a:rPr lang="en-US" dirty="0"/>
              <a:t> and RNA </a:t>
            </a:r>
            <a:r>
              <a:rPr lang="en-US" dirty="0" smtClean="0"/>
              <a:t>polymerase</a:t>
            </a:r>
          </a:p>
          <a:p>
            <a:pPr fontAlgn="ctr"/>
            <a:r>
              <a:rPr lang="en-US" dirty="0" err="1"/>
              <a:t>Vrg</a:t>
            </a:r>
            <a:r>
              <a:rPr lang="en-US" dirty="0"/>
              <a:t> (virulence repressed genes)</a:t>
            </a:r>
            <a:endParaRPr lang="en-US" sz="2000" dirty="0"/>
          </a:p>
          <a:p>
            <a:pPr marL="742950" lvl="1" indent="-285750" fontAlgn="ctr">
              <a:buFont typeface="Arial" panose="020B0604020202020204" pitchFamily="34" charset="0"/>
              <a:buChar char="•"/>
            </a:pPr>
            <a:r>
              <a:rPr lang="en-US" dirty="0"/>
              <a:t>Mediated by transcriptional repressor </a:t>
            </a:r>
            <a:r>
              <a:rPr lang="en-US" dirty="0" err="1"/>
              <a:t>BvgR</a:t>
            </a:r>
            <a:endParaRPr lang="en-US" sz="2000" dirty="0"/>
          </a:p>
          <a:p>
            <a:pPr marL="742950" lvl="1" indent="-285750" fontAlgn="ctr">
              <a:buFont typeface="Arial" panose="020B0604020202020204" pitchFamily="34" charset="0"/>
              <a:buChar char="•"/>
            </a:pPr>
            <a:r>
              <a:rPr lang="en-US" dirty="0"/>
              <a:t>In low temperatures and nicotinic </a:t>
            </a:r>
            <a:r>
              <a:rPr lang="en-US" dirty="0" err="1"/>
              <a:t>acide</a:t>
            </a:r>
            <a:r>
              <a:rPr lang="en-US" dirty="0"/>
              <a:t> </a:t>
            </a:r>
            <a:r>
              <a:rPr lang="en-US" dirty="0" err="1"/>
              <a:t>BvgA</a:t>
            </a:r>
            <a:r>
              <a:rPr lang="en-US" dirty="0"/>
              <a:t>/</a:t>
            </a:r>
            <a:r>
              <a:rPr lang="en-US" dirty="0" err="1"/>
              <a:t>BvgS</a:t>
            </a:r>
            <a:r>
              <a:rPr lang="en-US" dirty="0"/>
              <a:t> system is inactivated, </a:t>
            </a:r>
            <a:r>
              <a:rPr lang="en-US" dirty="0" err="1"/>
              <a:t>vags</a:t>
            </a:r>
            <a:r>
              <a:rPr lang="en-US" dirty="0"/>
              <a:t> not expressed and </a:t>
            </a:r>
            <a:r>
              <a:rPr lang="en-US" dirty="0" err="1"/>
              <a:t>vrgs</a:t>
            </a:r>
            <a:r>
              <a:rPr lang="en-US" dirty="0"/>
              <a:t> are depressed</a:t>
            </a:r>
            <a:endParaRPr lang="en-US" sz="2000" dirty="0"/>
          </a:p>
          <a:p>
            <a:pPr lvl="1" fontAlgn="ctr"/>
            <a:endParaRPr lang="en-US" sz="2000" dirty="0"/>
          </a:p>
          <a:p>
            <a:endParaRPr lang="en-US" dirty="0"/>
          </a:p>
        </p:txBody>
      </p:sp>
    </p:spTree>
    <p:extLst>
      <p:ext uri="{BB962C8B-B14F-4D97-AF65-F5344CB8AC3E}">
        <p14:creationId xmlns:p14="http://schemas.microsoft.com/office/powerpoint/2010/main" val="394389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ordetella pertussis tracheal cytotoxi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1747" y="0"/>
            <a:ext cx="3634139" cy="4114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33399" y="558266"/>
            <a:ext cx="6312066" cy="1477328"/>
          </a:xfrm>
          <a:prstGeom prst="rect">
            <a:avLst/>
          </a:prstGeom>
          <a:noFill/>
        </p:spPr>
        <p:txBody>
          <a:bodyPr wrap="square" rtlCol="0">
            <a:spAutoFit/>
          </a:bodyPr>
          <a:lstStyle/>
          <a:p>
            <a:pPr fontAlgn="ctr"/>
            <a:r>
              <a:rPr lang="en-US" dirty="0" smtClean="0"/>
              <a:t>Adenylate Cyclase (AC)</a:t>
            </a:r>
            <a:endParaRPr lang="en-US" dirty="0"/>
          </a:p>
          <a:p>
            <a:pPr marL="742950" lvl="1" indent="-285750" fontAlgn="ctr">
              <a:buFont typeface="Arial" panose="020B0604020202020204" pitchFamily="34" charset="0"/>
              <a:buChar char="•"/>
            </a:pPr>
            <a:r>
              <a:rPr lang="en-US" dirty="0"/>
              <a:t>Expresses hemolytic and calmodulin dependent activities. Help internalization of toxins into the cell</a:t>
            </a:r>
          </a:p>
          <a:p>
            <a:pPr marL="742950" lvl="1" indent="-285750" fontAlgn="ctr">
              <a:buFont typeface="Arial" panose="020B0604020202020204" pitchFamily="34" charset="0"/>
              <a:buChar char="•"/>
            </a:pPr>
            <a:r>
              <a:rPr lang="en-US" dirty="0"/>
              <a:t>Responsible for apoptosis and morphological cell changes</a:t>
            </a:r>
          </a:p>
          <a:p>
            <a:endParaRPr lang="en-US" dirty="0"/>
          </a:p>
        </p:txBody>
      </p:sp>
      <p:pic>
        <p:nvPicPr>
          <p:cNvPr id="3076" name="Picture 4" descr="http://www.mdpi.com/toxins/toxins-09-00293/article_deploy/html/images/toxins-09-00293-g001-5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363" y="2666198"/>
            <a:ext cx="5959373" cy="37923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9764" y="3788709"/>
            <a:ext cx="5613635" cy="2862322"/>
          </a:xfrm>
          <a:prstGeom prst="rect">
            <a:avLst/>
          </a:prstGeom>
          <a:noFill/>
        </p:spPr>
        <p:txBody>
          <a:bodyPr wrap="square" rtlCol="0">
            <a:spAutoFit/>
          </a:bodyPr>
          <a:lstStyle/>
          <a:p>
            <a:pPr fontAlgn="ctr"/>
            <a:r>
              <a:rPr lang="en-US" dirty="0"/>
              <a:t>Tracheal </a:t>
            </a:r>
            <a:r>
              <a:rPr lang="en-US" dirty="0" err="1"/>
              <a:t>cytotoxin</a:t>
            </a:r>
            <a:endParaRPr lang="en-US" dirty="0"/>
          </a:p>
          <a:p>
            <a:pPr marL="742950" lvl="1" indent="-285750" fontAlgn="ctr">
              <a:buFont typeface="Arial" panose="020B0604020202020204" pitchFamily="34" charset="0"/>
              <a:buChar char="•"/>
            </a:pPr>
            <a:r>
              <a:rPr lang="en-US" dirty="0"/>
              <a:t>Fragment of </a:t>
            </a:r>
            <a:r>
              <a:rPr lang="en-US" dirty="0" err="1"/>
              <a:t>Bordatella</a:t>
            </a:r>
            <a:r>
              <a:rPr lang="en-US" dirty="0"/>
              <a:t> peptidoglycan</a:t>
            </a:r>
          </a:p>
          <a:p>
            <a:pPr marL="742950" lvl="1" indent="-285750" fontAlgn="ctr">
              <a:buFont typeface="Arial" panose="020B0604020202020204" pitchFamily="34" charset="0"/>
              <a:buChar char="•"/>
            </a:pPr>
            <a:r>
              <a:rPr lang="en-US" dirty="0"/>
              <a:t>Destroys ciliated epithelial cells within the respiratory tract</a:t>
            </a:r>
          </a:p>
          <a:p>
            <a:pPr marL="742950" lvl="1" indent="-285750" fontAlgn="ctr">
              <a:buFont typeface="Arial" panose="020B0604020202020204" pitchFamily="34" charset="0"/>
              <a:buChar char="•"/>
            </a:pPr>
            <a:r>
              <a:rPr lang="en-US" dirty="0"/>
              <a:t>Induce production of IL-1 and nitric oxide</a:t>
            </a:r>
          </a:p>
          <a:p>
            <a:pPr marL="742950" lvl="1" indent="-285750" fontAlgn="ctr">
              <a:buFont typeface="Arial" panose="020B0604020202020204" pitchFamily="34" charset="0"/>
              <a:buChar char="•"/>
            </a:pPr>
            <a:r>
              <a:rPr lang="en-US" dirty="0"/>
              <a:t>Cause mitochondrial damage, tight junction disruption, cell </a:t>
            </a:r>
            <a:r>
              <a:rPr lang="en-US" dirty="0" err="1"/>
              <a:t>blebbing</a:t>
            </a:r>
            <a:r>
              <a:rPr lang="en-US" dirty="0"/>
              <a:t>, and loss of ciliated cells </a:t>
            </a:r>
          </a:p>
          <a:p>
            <a:pPr marL="742950" lvl="1" indent="-285750" fontAlgn="ctr">
              <a:buFont typeface="Arial" panose="020B0604020202020204" pitchFamily="34" charset="0"/>
              <a:buChar char="•"/>
            </a:pPr>
            <a:r>
              <a:rPr lang="en-US" dirty="0"/>
              <a:t>Prevents ciliated cells from beating. They can't clear debris from the lungs</a:t>
            </a:r>
          </a:p>
          <a:p>
            <a:endParaRPr lang="en-US" dirty="0"/>
          </a:p>
        </p:txBody>
      </p:sp>
    </p:spTree>
    <p:extLst>
      <p:ext uri="{BB962C8B-B14F-4D97-AF65-F5344CB8AC3E}">
        <p14:creationId xmlns:p14="http://schemas.microsoft.com/office/powerpoint/2010/main" val="4273119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Multiplication </a:t>
            </a:r>
            <a:r>
              <a:rPr lang="en-US" dirty="0"/>
              <a:t>and Spread:</a:t>
            </a:r>
          </a:p>
        </p:txBody>
      </p:sp>
      <p:sp>
        <p:nvSpPr>
          <p:cNvPr id="3" name="Content Placeholder 2"/>
          <p:cNvSpPr>
            <a:spLocks noGrp="1"/>
          </p:cNvSpPr>
          <p:nvPr>
            <p:ph idx="1"/>
          </p:nvPr>
        </p:nvSpPr>
        <p:spPr/>
        <p:txBody>
          <a:bodyPr anchor="ctr">
            <a:normAutofit fontScale="92500" lnSpcReduction="10000"/>
          </a:bodyPr>
          <a:lstStyle/>
          <a:p>
            <a:pPr marL="0" indent="0" algn="ctr">
              <a:buNone/>
            </a:pPr>
            <a:r>
              <a:rPr lang="en-US" sz="3600" dirty="0"/>
              <a:t>D</a:t>
            </a:r>
            <a:r>
              <a:rPr lang="en-US" sz="3600" dirty="0" smtClean="0"/>
              <a:t>oes </a:t>
            </a:r>
            <a:r>
              <a:rPr lang="en-US" sz="3600" dirty="0"/>
              <a:t>the organism remain extracellular or do they enter into cells and what are the molecular and cellular determinants of these events. Do the bacteria remain at the entry site or do they spread beyond the initial site i.e. are there secondary sites of infection and why do the bacteria hone in on these particular secondary sites.</a:t>
            </a:r>
          </a:p>
          <a:p>
            <a:endParaRPr lang="en-US" dirty="0"/>
          </a:p>
        </p:txBody>
      </p:sp>
    </p:spTree>
    <p:extLst>
      <p:ext uri="{BB962C8B-B14F-4D97-AF65-F5344CB8AC3E}">
        <p14:creationId xmlns:p14="http://schemas.microsoft.com/office/powerpoint/2010/main" val="2950622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65462" y="1950691"/>
            <a:ext cx="7058025" cy="2733675"/>
          </a:xfrm>
          <a:prstGeom prst="rect">
            <a:avLst/>
          </a:prstGeom>
        </p:spPr>
      </p:pic>
      <p:sp>
        <p:nvSpPr>
          <p:cNvPr id="2" name="TextBox 1"/>
          <p:cNvSpPr txBox="1"/>
          <p:nvPr/>
        </p:nvSpPr>
        <p:spPr>
          <a:xfrm>
            <a:off x="531628" y="510363"/>
            <a:ext cx="3997841" cy="2585323"/>
          </a:xfrm>
          <a:prstGeom prst="rect">
            <a:avLst/>
          </a:prstGeom>
          <a:noFill/>
        </p:spPr>
        <p:txBody>
          <a:bodyPr wrap="square" rtlCol="0">
            <a:spAutoFit/>
          </a:bodyPr>
          <a:lstStyle/>
          <a:p>
            <a:pPr marL="285750" indent="-285750" fontAlgn="ctr">
              <a:buFont typeface="Arial" panose="020B0604020202020204" pitchFamily="34" charset="0"/>
              <a:buChar char="•"/>
            </a:pPr>
            <a:r>
              <a:rPr lang="en-US" dirty="0"/>
              <a:t>Rapidly divides and spreads across the mucous membranes </a:t>
            </a:r>
          </a:p>
          <a:p>
            <a:pPr marL="742950" lvl="1" indent="-285750" fontAlgn="ctr">
              <a:buFont typeface="Arial" panose="020B0604020202020204" pitchFamily="34" charset="0"/>
              <a:buChar char="•"/>
            </a:pPr>
            <a:r>
              <a:rPr lang="en-US" dirty="0"/>
              <a:t>Nasopharynx to trachea, bronchi, and bronchioles</a:t>
            </a:r>
          </a:p>
          <a:p>
            <a:pPr marL="742950" lvl="1" indent="-285750" fontAlgn="ctr">
              <a:buFont typeface="Arial" panose="020B0604020202020204" pitchFamily="34" charset="0"/>
              <a:buChar char="•"/>
            </a:pPr>
            <a:r>
              <a:rPr lang="en-US" dirty="0"/>
              <a:t>pertussis toxin, filamentous hemagglutinin, </a:t>
            </a:r>
            <a:r>
              <a:rPr lang="en-US" dirty="0" err="1"/>
              <a:t>pertactin</a:t>
            </a:r>
            <a:r>
              <a:rPr lang="en-US" dirty="0"/>
              <a:t>, tracheal </a:t>
            </a:r>
            <a:r>
              <a:rPr lang="en-US" dirty="0" err="1"/>
              <a:t>cytotoxin</a:t>
            </a:r>
            <a:r>
              <a:rPr lang="en-US" dirty="0"/>
              <a:t>, adenylate cyclase toxin</a:t>
            </a:r>
          </a:p>
          <a:p>
            <a:endParaRPr lang="en-US" dirty="0"/>
          </a:p>
        </p:txBody>
      </p:sp>
      <p:sp>
        <p:nvSpPr>
          <p:cNvPr id="3" name="TextBox 2"/>
          <p:cNvSpPr txBox="1"/>
          <p:nvPr/>
        </p:nvSpPr>
        <p:spPr>
          <a:xfrm>
            <a:off x="4997302" y="637954"/>
            <a:ext cx="2275367" cy="923330"/>
          </a:xfrm>
          <a:prstGeom prst="rect">
            <a:avLst/>
          </a:prstGeom>
          <a:noFill/>
        </p:spPr>
        <p:txBody>
          <a:bodyPr wrap="square" rtlCol="0">
            <a:spAutoFit/>
          </a:bodyPr>
          <a:lstStyle/>
          <a:p>
            <a:r>
              <a:rPr lang="en-US" dirty="0"/>
              <a:t>Infections don't become systemic</a:t>
            </a:r>
          </a:p>
          <a:p>
            <a:endParaRPr lang="en-US" dirty="0"/>
          </a:p>
        </p:txBody>
      </p:sp>
      <p:sp>
        <p:nvSpPr>
          <p:cNvPr id="4" name="TextBox 3"/>
          <p:cNvSpPr txBox="1"/>
          <p:nvPr/>
        </p:nvSpPr>
        <p:spPr>
          <a:xfrm>
            <a:off x="7942521" y="298290"/>
            <a:ext cx="2626242" cy="1477328"/>
          </a:xfrm>
          <a:prstGeom prst="rect">
            <a:avLst/>
          </a:prstGeom>
          <a:noFill/>
        </p:spPr>
        <p:txBody>
          <a:bodyPr wrap="square" rtlCol="0">
            <a:spAutoFit/>
          </a:bodyPr>
          <a:lstStyle/>
          <a:p>
            <a:r>
              <a:rPr lang="en-US" dirty="0"/>
              <a:t>Primarily an extracellular pathogen (on external ciliated surface of mucous membranes</a:t>
            </a:r>
          </a:p>
          <a:p>
            <a:endParaRPr lang="en-US" dirty="0"/>
          </a:p>
        </p:txBody>
      </p:sp>
      <p:sp>
        <p:nvSpPr>
          <p:cNvPr id="5" name="TextBox 4"/>
          <p:cNvSpPr txBox="1"/>
          <p:nvPr/>
        </p:nvSpPr>
        <p:spPr>
          <a:xfrm>
            <a:off x="692222" y="4859439"/>
            <a:ext cx="3051544" cy="1754326"/>
          </a:xfrm>
          <a:prstGeom prst="rect">
            <a:avLst/>
          </a:prstGeom>
          <a:noFill/>
        </p:spPr>
        <p:txBody>
          <a:bodyPr wrap="square" rtlCol="0">
            <a:spAutoFit/>
          </a:bodyPr>
          <a:lstStyle/>
          <a:p>
            <a:r>
              <a:rPr lang="en-US" dirty="0" err="1"/>
              <a:t>Biofilim</a:t>
            </a:r>
            <a:r>
              <a:rPr lang="en-US" dirty="0"/>
              <a:t> and exopolysaccharide matrix make them resistant to the immune response and antibiotic therapy</a:t>
            </a:r>
          </a:p>
          <a:p>
            <a:endParaRPr lang="en-US" dirty="0"/>
          </a:p>
        </p:txBody>
      </p:sp>
      <p:sp>
        <p:nvSpPr>
          <p:cNvPr id="6" name="TextBox 5"/>
          <p:cNvSpPr txBox="1"/>
          <p:nvPr/>
        </p:nvSpPr>
        <p:spPr>
          <a:xfrm>
            <a:off x="4981353" y="5034307"/>
            <a:ext cx="2445489" cy="1477328"/>
          </a:xfrm>
          <a:prstGeom prst="rect">
            <a:avLst/>
          </a:prstGeom>
          <a:noFill/>
        </p:spPr>
        <p:txBody>
          <a:bodyPr wrap="square" rtlCol="0">
            <a:spAutoFit/>
          </a:bodyPr>
          <a:lstStyle/>
          <a:p>
            <a:r>
              <a:rPr lang="en-US" dirty="0"/>
              <a:t>Internalization used to evade host immune response and antibiotics </a:t>
            </a:r>
          </a:p>
          <a:p>
            <a:endParaRPr lang="en-US" dirty="0"/>
          </a:p>
        </p:txBody>
      </p:sp>
      <p:sp>
        <p:nvSpPr>
          <p:cNvPr id="7" name="TextBox 6"/>
          <p:cNvSpPr txBox="1"/>
          <p:nvPr/>
        </p:nvSpPr>
        <p:spPr>
          <a:xfrm>
            <a:off x="9016409" y="3578864"/>
            <a:ext cx="2792819" cy="2308324"/>
          </a:xfrm>
          <a:prstGeom prst="rect">
            <a:avLst/>
          </a:prstGeom>
          <a:noFill/>
        </p:spPr>
        <p:txBody>
          <a:bodyPr wrap="square" rtlCol="0">
            <a:spAutoFit/>
          </a:bodyPr>
          <a:lstStyle/>
          <a:p>
            <a:pPr marL="285750" indent="-285750" fontAlgn="ctr">
              <a:buFont typeface="Arial" panose="020B0604020202020204" pitchFamily="34" charset="0"/>
              <a:buChar char="•"/>
            </a:pPr>
            <a:r>
              <a:rPr lang="en-US" dirty="0"/>
              <a:t>Antigenically competent, smooth virulent phase I</a:t>
            </a:r>
          </a:p>
          <a:p>
            <a:pPr marL="285750" indent="-285750" fontAlgn="ctr">
              <a:buFont typeface="Arial" panose="020B0604020202020204" pitchFamily="34" charset="0"/>
              <a:buChar char="•"/>
            </a:pPr>
            <a:r>
              <a:rPr lang="en-US" dirty="0"/>
              <a:t>Antigenically incomplete, non-virulent</a:t>
            </a:r>
          </a:p>
          <a:p>
            <a:pPr marL="742950" lvl="1" indent="-285750" fontAlgn="ctr">
              <a:buFont typeface="Arial" panose="020B0604020202020204" pitchFamily="34" charset="0"/>
              <a:buChar char="•"/>
            </a:pPr>
            <a:r>
              <a:rPr lang="en-US" dirty="0"/>
              <a:t>Inability to synthesize pertussis </a:t>
            </a:r>
            <a:r>
              <a:rPr lang="en-US" dirty="0" smtClean="0"/>
              <a:t>toxin</a:t>
            </a:r>
            <a:endParaRPr lang="en-US" dirty="0"/>
          </a:p>
          <a:p>
            <a:endParaRPr lang="en-US" dirty="0"/>
          </a:p>
        </p:txBody>
      </p:sp>
      <p:pic>
        <p:nvPicPr>
          <p:cNvPr id="7170" name="Picture 2" descr="Image result for lung ci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3864" y="1561284"/>
            <a:ext cx="2663713" cy="173141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pertussis biofil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46" y="2899472"/>
            <a:ext cx="3482720" cy="178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93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Bacterial </a:t>
            </a:r>
            <a:r>
              <a:rPr lang="en-US" dirty="0"/>
              <a:t>Damage:</a:t>
            </a:r>
          </a:p>
        </p:txBody>
      </p:sp>
      <p:sp>
        <p:nvSpPr>
          <p:cNvPr id="3" name="Content Placeholder 2"/>
          <p:cNvSpPr>
            <a:spLocks noGrp="1"/>
          </p:cNvSpPr>
          <p:nvPr>
            <p:ph idx="1"/>
          </p:nvPr>
        </p:nvSpPr>
        <p:spPr/>
        <p:txBody>
          <a:bodyPr anchor="ctr">
            <a:normAutofit lnSpcReduction="10000"/>
          </a:bodyPr>
          <a:lstStyle/>
          <a:p>
            <a:pPr marL="0" indent="0" algn="ctr" fontAlgn="ctr">
              <a:buNone/>
            </a:pPr>
            <a:r>
              <a:rPr lang="en-US" sz="3600" dirty="0"/>
              <a:t>D</a:t>
            </a:r>
            <a:r>
              <a:rPr lang="en-US" sz="3600" dirty="0" smtClean="0"/>
              <a:t>o </a:t>
            </a:r>
            <a:r>
              <a:rPr lang="en-US" sz="3600" dirty="0"/>
              <a:t>the bacteria cause any direct damage to the host (or is the damage fully attributable to the host response, as indicated below) and, if so, what is the nature of the bacterial damage. Can it be linked to any of the signs and symptoms in this case?</a:t>
            </a:r>
          </a:p>
        </p:txBody>
      </p:sp>
    </p:spTree>
    <p:extLst>
      <p:ext uri="{BB962C8B-B14F-4D97-AF65-F5344CB8AC3E}">
        <p14:creationId xmlns:p14="http://schemas.microsoft.com/office/powerpoint/2010/main" val="190337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Pertussis Toxin (PT</a:t>
            </a:r>
            <a:r>
              <a:rPr lang="en-US" dirty="0" smtClean="0"/>
              <a:t>)</a:t>
            </a:r>
            <a:endParaRPr lang="en-US" dirty="0"/>
          </a:p>
        </p:txBody>
      </p:sp>
      <p:sp>
        <p:nvSpPr>
          <p:cNvPr id="4" name="TextBox 3"/>
          <p:cNvSpPr txBox="1"/>
          <p:nvPr/>
        </p:nvSpPr>
        <p:spPr>
          <a:xfrm>
            <a:off x="6352674" y="1260910"/>
            <a:ext cx="5313145" cy="1754326"/>
          </a:xfrm>
          <a:prstGeom prst="rect">
            <a:avLst/>
          </a:prstGeom>
          <a:noFill/>
        </p:spPr>
        <p:txBody>
          <a:bodyPr wrap="square" rtlCol="0">
            <a:spAutoFit/>
          </a:bodyPr>
          <a:lstStyle/>
          <a:p>
            <a:pPr marL="285750" indent="-285750" fontAlgn="ctr">
              <a:buFont typeface="Arial" panose="020B0604020202020204" pitchFamily="34" charset="0"/>
              <a:buChar char="•"/>
            </a:pPr>
            <a:r>
              <a:rPr lang="en-US" dirty="0"/>
              <a:t>PT leads to decreased </a:t>
            </a:r>
            <a:r>
              <a:rPr lang="en-US" dirty="0" err="1"/>
              <a:t>proinflammatory</a:t>
            </a:r>
            <a:r>
              <a:rPr lang="en-US" dirty="0"/>
              <a:t> chemokine and cytokine production, decreased neutrophils to the lungs to establish infection in the early stage</a:t>
            </a:r>
          </a:p>
          <a:p>
            <a:pPr marL="285750" indent="-285750" fontAlgn="ctr">
              <a:buFont typeface="Arial" panose="020B0604020202020204" pitchFamily="34" charset="0"/>
              <a:buChar char="•"/>
            </a:pPr>
            <a:r>
              <a:rPr lang="en-US" dirty="0"/>
              <a:t>PT at the peak of infection leads to increased inflammation and pathology in the airways </a:t>
            </a:r>
          </a:p>
          <a:p>
            <a:endParaRPr lang="en-US" dirty="0"/>
          </a:p>
        </p:txBody>
      </p:sp>
      <p:sp>
        <p:nvSpPr>
          <p:cNvPr id="5" name="TextBox 4"/>
          <p:cNvSpPr txBox="1"/>
          <p:nvPr/>
        </p:nvSpPr>
        <p:spPr>
          <a:xfrm>
            <a:off x="781999" y="1696157"/>
            <a:ext cx="4610501" cy="2031325"/>
          </a:xfrm>
          <a:prstGeom prst="rect">
            <a:avLst/>
          </a:prstGeom>
          <a:noFill/>
        </p:spPr>
        <p:txBody>
          <a:bodyPr wrap="square" rtlCol="0">
            <a:spAutoFit/>
          </a:bodyPr>
          <a:lstStyle/>
          <a:p>
            <a:pPr marL="285750" indent="-285750" fontAlgn="ctr">
              <a:buFont typeface="Arial" panose="020B0604020202020204" pitchFamily="34" charset="0"/>
              <a:buChar char="•"/>
            </a:pPr>
            <a:r>
              <a:rPr lang="en-US" dirty="0"/>
              <a:t>It enters the host cell by receptor-binding mediated endocytosis and follows a retrograde transport pathway to the Golgi apparatus and the endoplasmic reticulum </a:t>
            </a:r>
          </a:p>
          <a:p>
            <a:pPr marL="742950" lvl="1" indent="-285750" fontAlgn="ctr">
              <a:buFont typeface="Arial" panose="020B0604020202020204" pitchFamily="34" charset="0"/>
              <a:buChar char="•"/>
            </a:pPr>
            <a:r>
              <a:rPr lang="en-US" dirty="0"/>
              <a:t>Hijacks the ER-associate degradation pathway that expels misfolded proteins </a:t>
            </a:r>
          </a:p>
          <a:p>
            <a:endParaRPr lang="en-US" dirty="0"/>
          </a:p>
        </p:txBody>
      </p:sp>
      <p:pic>
        <p:nvPicPr>
          <p:cNvPr id="409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8815" b="52179"/>
          <a:stretch/>
        </p:blipFill>
        <p:spPr bwMode="auto">
          <a:xfrm>
            <a:off x="1314108" y="3690199"/>
            <a:ext cx="2925244" cy="27147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5155462" y="3015236"/>
            <a:ext cx="6816799" cy="3355350"/>
          </a:xfrm>
          <a:prstGeom prst="rect">
            <a:avLst/>
          </a:prstGeom>
        </p:spPr>
      </p:pic>
    </p:spTree>
    <p:extLst>
      <p:ext uri="{BB962C8B-B14F-4D97-AF65-F5344CB8AC3E}">
        <p14:creationId xmlns:p14="http://schemas.microsoft.com/office/powerpoint/2010/main" val="227000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Adenylate Cyclase toxin (ACT</a:t>
            </a:r>
            <a:r>
              <a:rPr lang="en-US" dirty="0" smtClean="0"/>
              <a:t>)</a:t>
            </a:r>
            <a:endParaRPr lang="en-US" dirty="0"/>
          </a:p>
        </p:txBody>
      </p:sp>
      <p:sp>
        <p:nvSpPr>
          <p:cNvPr id="4" name="TextBox 3"/>
          <p:cNvSpPr txBox="1"/>
          <p:nvPr/>
        </p:nvSpPr>
        <p:spPr>
          <a:xfrm>
            <a:off x="265814" y="1690688"/>
            <a:ext cx="4178596" cy="4524315"/>
          </a:xfrm>
          <a:prstGeom prst="rect">
            <a:avLst/>
          </a:prstGeom>
          <a:noFill/>
        </p:spPr>
        <p:txBody>
          <a:bodyPr wrap="square" rtlCol="0">
            <a:spAutoFit/>
          </a:bodyPr>
          <a:lstStyle/>
          <a:p>
            <a:pPr marL="285750" indent="-285750" fontAlgn="ctr">
              <a:buFont typeface="Arial" panose="020B0604020202020204" pitchFamily="34" charset="0"/>
              <a:buChar char="•"/>
            </a:pPr>
            <a:r>
              <a:rPr lang="en-US" dirty="0"/>
              <a:t>Secreted by a Type 1 secretion system </a:t>
            </a:r>
          </a:p>
          <a:p>
            <a:pPr marL="285750" indent="-285750" fontAlgn="ctr">
              <a:buFont typeface="Arial" panose="020B0604020202020204" pitchFamily="34" charset="0"/>
              <a:buChar char="•"/>
            </a:pPr>
            <a:r>
              <a:rPr lang="en-US" dirty="0"/>
              <a:t>Causes damage by adopting multiple </a:t>
            </a:r>
            <a:r>
              <a:rPr lang="en-US" dirty="0" err="1"/>
              <a:t>confomations</a:t>
            </a:r>
            <a:r>
              <a:rPr lang="en-US" dirty="0"/>
              <a:t> and affect pore formation or adenylate cyclase translocation into the host cell</a:t>
            </a:r>
          </a:p>
          <a:p>
            <a:pPr marL="285750" indent="-285750" fontAlgn="ctr">
              <a:buFont typeface="Arial" panose="020B0604020202020204" pitchFamily="34" charset="0"/>
              <a:buChar char="•"/>
            </a:pPr>
            <a:r>
              <a:rPr lang="en-US" dirty="0"/>
              <a:t>Can bind with high affinity to CR3 in neutrophils, macrophages, and dendritic cells </a:t>
            </a:r>
          </a:p>
          <a:p>
            <a:pPr marL="742950" lvl="1" indent="-285750" fontAlgn="ctr">
              <a:buFont typeface="Arial" panose="020B0604020202020204" pitchFamily="34" charset="0"/>
              <a:buChar char="•"/>
            </a:pPr>
            <a:r>
              <a:rPr lang="en-US" dirty="0"/>
              <a:t>May have a role in resistance to neutrophil mediated clearance </a:t>
            </a:r>
          </a:p>
          <a:p>
            <a:pPr marL="285750" indent="-285750" fontAlgn="ctr">
              <a:buFont typeface="Arial" panose="020B0604020202020204" pitchFamily="34" charset="0"/>
              <a:buChar char="•"/>
            </a:pPr>
            <a:r>
              <a:rPr lang="en-US" dirty="0"/>
              <a:t>hemolytic activity = cell morphological changes</a:t>
            </a:r>
          </a:p>
          <a:p>
            <a:pPr marL="285750" indent="-285750" fontAlgn="ctr">
              <a:buFont typeface="Arial" panose="020B0604020202020204" pitchFamily="34" charset="0"/>
              <a:buChar char="•"/>
            </a:pPr>
            <a:r>
              <a:rPr lang="en-US" dirty="0"/>
              <a:t>Macrophage cytotoxicity from enzymatic activity and apoptosis of cells induces tissue damage </a:t>
            </a:r>
          </a:p>
          <a:p>
            <a:endParaRPr lang="en-US" dirty="0"/>
          </a:p>
        </p:txBody>
      </p:sp>
      <p:pic>
        <p:nvPicPr>
          <p:cNvPr id="5" name="Picture 4"/>
          <p:cNvPicPr>
            <a:picLocks noChangeAspect="1"/>
          </p:cNvPicPr>
          <p:nvPr/>
        </p:nvPicPr>
        <p:blipFill>
          <a:blip r:embed="rId2"/>
          <a:stretch>
            <a:fillRect/>
          </a:stretch>
        </p:blipFill>
        <p:spPr>
          <a:xfrm>
            <a:off x="4444410" y="1690688"/>
            <a:ext cx="7574337" cy="4397781"/>
          </a:xfrm>
          <a:prstGeom prst="rect">
            <a:avLst/>
          </a:prstGeom>
        </p:spPr>
      </p:pic>
    </p:spTree>
    <p:extLst>
      <p:ext uri="{BB962C8B-B14F-4D97-AF65-F5344CB8AC3E}">
        <p14:creationId xmlns:p14="http://schemas.microsoft.com/office/powerpoint/2010/main" val="2305673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Tracheal </a:t>
            </a:r>
            <a:r>
              <a:rPr lang="en-US" dirty="0" err="1"/>
              <a:t>cytotoxin</a:t>
            </a:r>
            <a:r>
              <a:rPr lang="en-US" dirty="0"/>
              <a:t> (TCT</a:t>
            </a:r>
            <a:r>
              <a:rPr lang="en-US" dirty="0" smtClean="0"/>
              <a:t>)</a:t>
            </a:r>
            <a:endParaRPr lang="en-US" dirty="0"/>
          </a:p>
        </p:txBody>
      </p:sp>
      <p:pic>
        <p:nvPicPr>
          <p:cNvPr id="5122" name="Picture 2" descr="Image result for inos acti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144" y="2745587"/>
            <a:ext cx="8112457" cy="39167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532" y="1420024"/>
            <a:ext cx="9748284" cy="1754326"/>
          </a:xfrm>
          <a:prstGeom prst="rect">
            <a:avLst/>
          </a:prstGeom>
          <a:noFill/>
        </p:spPr>
        <p:txBody>
          <a:bodyPr wrap="square" rtlCol="0">
            <a:spAutoFit/>
          </a:bodyPr>
          <a:lstStyle/>
          <a:p>
            <a:pPr marL="285750" indent="-285750" fontAlgn="ctr">
              <a:buFont typeface="Arial" panose="020B0604020202020204" pitchFamily="34" charset="0"/>
              <a:buChar char="•"/>
            </a:pPr>
            <a:r>
              <a:rPr lang="en-US" dirty="0"/>
              <a:t>Functions with lipopolysaccharide (LPS) to stimulate </a:t>
            </a:r>
            <a:r>
              <a:rPr lang="en-US" dirty="0" err="1"/>
              <a:t>proinflammatory</a:t>
            </a:r>
            <a:r>
              <a:rPr lang="en-US" dirty="0"/>
              <a:t> cytokine production (TNF-a, IL-1, and IL-6 and </a:t>
            </a:r>
            <a:r>
              <a:rPr lang="en-US" dirty="0" err="1"/>
              <a:t>iNOS</a:t>
            </a:r>
            <a:r>
              <a:rPr lang="en-US" dirty="0"/>
              <a:t>) and recruitment of neutrophils to the lungs </a:t>
            </a:r>
          </a:p>
          <a:p>
            <a:pPr marL="742950" lvl="1" indent="-285750" fontAlgn="ctr">
              <a:buFont typeface="Arial" panose="020B0604020202020204" pitchFamily="34" charset="0"/>
              <a:buChar char="•"/>
            </a:pPr>
            <a:r>
              <a:rPr lang="en-US" dirty="0"/>
              <a:t>Cause paralysis and destruction and extrusion of ciliated cells from epithelial surface </a:t>
            </a:r>
          </a:p>
          <a:p>
            <a:pPr marL="285750" indent="-285750" fontAlgn="ctr">
              <a:buFont typeface="Arial" panose="020B0604020202020204" pitchFamily="34" charset="0"/>
              <a:buChar char="•"/>
            </a:pPr>
            <a:r>
              <a:rPr lang="en-US" dirty="0"/>
              <a:t>Nitric oxide by non ciliated mucus secreting epithelial cells in response to TCT and LPS</a:t>
            </a:r>
          </a:p>
          <a:p>
            <a:endParaRPr lang="en-US" dirty="0"/>
          </a:p>
          <a:p>
            <a:endParaRPr lang="en-US" dirty="0"/>
          </a:p>
        </p:txBody>
      </p:sp>
    </p:spTree>
    <p:extLst>
      <p:ext uri="{BB962C8B-B14F-4D97-AF65-F5344CB8AC3E}">
        <p14:creationId xmlns:p14="http://schemas.microsoft.com/office/powerpoint/2010/main" val="1300675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9209" y="595423"/>
            <a:ext cx="3189767" cy="1477328"/>
          </a:xfrm>
          <a:prstGeom prst="rect">
            <a:avLst/>
          </a:prstGeom>
          <a:noFill/>
        </p:spPr>
        <p:txBody>
          <a:bodyPr wrap="square" rtlCol="0">
            <a:spAutoFit/>
          </a:bodyPr>
          <a:lstStyle/>
          <a:p>
            <a:pPr marL="285750" indent="-285750" fontAlgn="ctr">
              <a:buFont typeface="Arial" panose="020B0604020202020204" pitchFamily="34" charset="0"/>
              <a:buChar char="•"/>
            </a:pPr>
            <a:r>
              <a:rPr lang="en-US" dirty="0" err="1"/>
              <a:t>Dermonecrotic</a:t>
            </a:r>
            <a:r>
              <a:rPr lang="en-US" dirty="0"/>
              <a:t> Toxin (DNT)</a:t>
            </a:r>
          </a:p>
          <a:p>
            <a:pPr marL="742950" lvl="1" indent="-285750" fontAlgn="ctr">
              <a:buFont typeface="Arial" panose="020B0604020202020204" pitchFamily="34" charset="0"/>
              <a:buChar char="•"/>
            </a:pPr>
            <a:r>
              <a:rPr lang="en-US" dirty="0"/>
              <a:t>Promotes necrotic lesions and turbinate atrophy </a:t>
            </a:r>
          </a:p>
          <a:p>
            <a:endParaRPr lang="en-US" dirty="0"/>
          </a:p>
        </p:txBody>
      </p:sp>
      <p:sp>
        <p:nvSpPr>
          <p:cNvPr id="5" name="TextBox 4"/>
          <p:cNvSpPr txBox="1"/>
          <p:nvPr/>
        </p:nvSpPr>
        <p:spPr>
          <a:xfrm>
            <a:off x="350874" y="322612"/>
            <a:ext cx="5667154" cy="3416320"/>
          </a:xfrm>
          <a:prstGeom prst="rect">
            <a:avLst/>
          </a:prstGeom>
          <a:noFill/>
        </p:spPr>
        <p:txBody>
          <a:bodyPr wrap="square" rtlCol="0">
            <a:spAutoFit/>
          </a:bodyPr>
          <a:lstStyle/>
          <a:p>
            <a:pPr marL="285750" indent="-285750" fontAlgn="ctr">
              <a:buFont typeface="Arial" panose="020B0604020202020204" pitchFamily="34" charset="0"/>
              <a:buChar char="•"/>
            </a:pPr>
            <a:r>
              <a:rPr lang="en-US" dirty="0"/>
              <a:t>Chronic coughing </a:t>
            </a:r>
          </a:p>
          <a:p>
            <a:pPr marL="742950" lvl="1" indent="-285750" fontAlgn="ctr">
              <a:buFont typeface="Arial" panose="020B0604020202020204" pitchFamily="34" charset="0"/>
              <a:buChar char="•"/>
            </a:pPr>
            <a:r>
              <a:rPr lang="en-US" dirty="0"/>
              <a:t>Can cause severe consequences (especially in infants) </a:t>
            </a:r>
          </a:p>
          <a:p>
            <a:pPr marL="1200150" lvl="2" indent="-285750" fontAlgn="ctr">
              <a:buFont typeface="Arial" panose="020B0604020202020204" pitchFamily="34" charset="0"/>
              <a:buChar char="•"/>
            </a:pPr>
            <a:r>
              <a:rPr lang="en-US" dirty="0"/>
              <a:t>Encephalopathy caused by anoxia due to paroxysms</a:t>
            </a:r>
          </a:p>
          <a:p>
            <a:pPr marL="1200150" lvl="2" indent="-285750" fontAlgn="ctr">
              <a:buFont typeface="Arial" panose="020B0604020202020204" pitchFamily="34" charset="0"/>
              <a:buChar char="•"/>
            </a:pPr>
            <a:r>
              <a:rPr lang="en-US" dirty="0"/>
              <a:t>Brain damage</a:t>
            </a:r>
          </a:p>
          <a:p>
            <a:pPr marL="1200150" lvl="2" indent="-285750" fontAlgn="ctr">
              <a:buFont typeface="Arial" panose="020B0604020202020204" pitchFamily="34" charset="0"/>
              <a:buChar char="•"/>
            </a:pPr>
            <a:r>
              <a:rPr lang="en-US" dirty="0"/>
              <a:t>Pneumonia </a:t>
            </a:r>
          </a:p>
          <a:p>
            <a:pPr marL="1200150" lvl="2" indent="-285750" fontAlgn="ctr">
              <a:buFont typeface="Arial" panose="020B0604020202020204" pitchFamily="34" charset="0"/>
              <a:buChar char="•"/>
            </a:pPr>
            <a:r>
              <a:rPr lang="en-US" dirty="0"/>
              <a:t>Lung collapse</a:t>
            </a:r>
          </a:p>
          <a:p>
            <a:pPr marL="1200150" lvl="2" indent="-285750" fontAlgn="ctr">
              <a:buFont typeface="Arial" panose="020B0604020202020204" pitchFamily="34" charset="0"/>
              <a:buChar char="•"/>
            </a:pPr>
            <a:r>
              <a:rPr lang="en-US" dirty="0"/>
              <a:t>Rupture of small and large blood vessels (hemorrhages)</a:t>
            </a:r>
          </a:p>
          <a:p>
            <a:pPr marL="1200150" lvl="2" indent="-285750" fontAlgn="ctr">
              <a:buFont typeface="Arial" panose="020B0604020202020204" pitchFamily="34" charset="0"/>
              <a:buChar char="•"/>
            </a:pPr>
            <a:r>
              <a:rPr lang="en-US" dirty="0"/>
              <a:t>Increase in intrathoracic pressure</a:t>
            </a:r>
          </a:p>
          <a:p>
            <a:endParaRPr lang="en-US" dirty="0"/>
          </a:p>
        </p:txBody>
      </p:sp>
      <p:pic>
        <p:nvPicPr>
          <p:cNvPr id="6146" name="Picture 2" descr="Image result for pertussis pneumonia"/>
          <p:cNvPicPr>
            <a:picLocks noChangeAspect="1" noChangeArrowheads="1"/>
          </p:cNvPicPr>
          <p:nvPr/>
        </p:nvPicPr>
        <p:blipFill rotWithShape="1">
          <a:blip r:embed="rId2">
            <a:extLst>
              <a:ext uri="{28A0092B-C50C-407E-A947-70E740481C1C}">
                <a14:useLocalDpi xmlns:a14="http://schemas.microsoft.com/office/drawing/2010/main" val="0"/>
              </a:ext>
            </a:extLst>
          </a:blip>
          <a:srcRect t="14369" r="61395"/>
          <a:stretch/>
        </p:blipFill>
        <p:spPr bwMode="auto">
          <a:xfrm>
            <a:off x="5608674" y="446567"/>
            <a:ext cx="2206256" cy="41026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ertussis lung collap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74" y="3999650"/>
            <a:ext cx="24765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5226" y="2167972"/>
            <a:ext cx="33337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85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1. Encounter</a:t>
            </a:r>
            <a:endParaRPr lang="en-US" dirty="0"/>
          </a:p>
        </p:txBody>
      </p:sp>
      <p:sp>
        <p:nvSpPr>
          <p:cNvPr id="9" name="Content Placeholder 8"/>
          <p:cNvSpPr>
            <a:spLocks noGrp="1"/>
          </p:cNvSpPr>
          <p:nvPr>
            <p:ph idx="1"/>
          </p:nvPr>
        </p:nvSpPr>
        <p:spPr/>
        <p:txBody>
          <a:bodyPr anchor="ctr">
            <a:normAutofit lnSpcReduction="10000"/>
          </a:bodyPr>
          <a:lstStyle/>
          <a:p>
            <a:pPr marL="0" indent="0" algn="ctr">
              <a:buNone/>
            </a:pPr>
            <a:r>
              <a:rPr lang="en-US" sz="3600" dirty="0"/>
              <a:t>W</a:t>
            </a:r>
            <a:r>
              <a:rPr lang="en-US" sz="3600" dirty="0" smtClean="0"/>
              <a:t>here </a:t>
            </a:r>
            <a:r>
              <a:rPr lang="en-US" sz="3600" dirty="0"/>
              <a:t>does the organism normally reside, geographically and host wise, and what are the bacterial characteristics that leave it suited to these places of residence. How would our patient have come in contact with this bacteria?</a:t>
            </a:r>
          </a:p>
          <a:p>
            <a:pPr algn="ctr"/>
            <a:endParaRPr lang="en-US" dirty="0"/>
          </a:p>
        </p:txBody>
      </p:sp>
    </p:spTree>
    <p:extLst>
      <p:ext uri="{BB962C8B-B14F-4D97-AF65-F5344CB8AC3E}">
        <p14:creationId xmlns:p14="http://schemas.microsoft.com/office/powerpoint/2010/main" val="257085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195" y="407581"/>
            <a:ext cx="9402332" cy="1803991"/>
          </a:xfrm>
        </p:spPr>
        <p:txBody>
          <a:bodyPr anchor="ctr">
            <a:noAutofit/>
          </a:bodyPr>
          <a:lstStyle/>
          <a:p>
            <a:pPr fontAlgn="ctr"/>
            <a:r>
              <a:rPr lang="en-US" sz="3200" dirty="0" smtClean="0"/>
              <a:t>95% of cases in developing countries</a:t>
            </a:r>
            <a:r>
              <a:rPr lang="en-US" dirty="0" smtClean="0"/>
              <a:t/>
            </a:r>
            <a:br>
              <a:rPr lang="en-US" dirty="0" smtClean="0"/>
            </a:br>
            <a:r>
              <a:rPr lang="en-US" sz="3200" dirty="0" smtClean="0"/>
              <a:t>Resurgence of outbreaks in Australia, Netherlands, UK, and US</a:t>
            </a:r>
            <a:r>
              <a:rPr lang="en-US" sz="3600" dirty="0" smtClean="0"/>
              <a:t/>
            </a:r>
            <a:br>
              <a:rPr lang="en-US" sz="3600" dirty="0" smtClean="0"/>
            </a:br>
            <a:r>
              <a:rPr lang="en-US" sz="3200" dirty="0" smtClean="0"/>
              <a:t>Due to decline in immunity and mutated strains that produce more toxins</a:t>
            </a:r>
            <a:endParaRPr lang="en-US" sz="3200" dirty="0"/>
          </a:p>
        </p:txBody>
      </p:sp>
      <p:pic>
        <p:nvPicPr>
          <p:cNvPr id="1026" name="Picture 2" descr="http://www.northgateclinic.com/images/pertussis_tab.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89737" y="2558035"/>
            <a:ext cx="6309445" cy="414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7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Hosts</a:t>
            </a:r>
            <a:endParaRPr lang="en-US" dirty="0"/>
          </a:p>
        </p:txBody>
      </p:sp>
      <p:sp>
        <p:nvSpPr>
          <p:cNvPr id="3" name="Content Placeholder 2"/>
          <p:cNvSpPr>
            <a:spLocks noGrp="1"/>
          </p:cNvSpPr>
          <p:nvPr>
            <p:ph idx="1"/>
          </p:nvPr>
        </p:nvSpPr>
        <p:spPr>
          <a:xfrm>
            <a:off x="485948" y="1660859"/>
            <a:ext cx="5840423" cy="3880773"/>
          </a:xfrm>
        </p:spPr>
        <p:txBody>
          <a:bodyPr>
            <a:normAutofit fontScale="92500" lnSpcReduction="20000"/>
          </a:bodyPr>
          <a:lstStyle/>
          <a:p>
            <a:pPr fontAlgn="ctr"/>
            <a:r>
              <a:rPr lang="en-US" sz="2200" dirty="0"/>
              <a:t>Inhibits respiratory epithelial  cilia</a:t>
            </a:r>
            <a:endParaRPr lang="en-US" sz="3900" dirty="0"/>
          </a:p>
          <a:p>
            <a:pPr fontAlgn="ctr"/>
            <a:r>
              <a:rPr lang="en-US" sz="2200" dirty="0"/>
              <a:t>Found in alveolar macrophages</a:t>
            </a:r>
            <a:endParaRPr lang="en-US" sz="3900" dirty="0"/>
          </a:p>
          <a:p>
            <a:pPr lvl="1" fontAlgn="ctr"/>
            <a:r>
              <a:rPr lang="en-US" sz="1900" dirty="0"/>
              <a:t>Small and </a:t>
            </a:r>
            <a:r>
              <a:rPr lang="en-US" sz="1900" dirty="0" smtClean="0"/>
              <a:t>non-motile</a:t>
            </a:r>
            <a:endParaRPr lang="en-US" sz="3500" dirty="0"/>
          </a:p>
          <a:p>
            <a:pPr lvl="1" fontAlgn="ctr"/>
            <a:r>
              <a:rPr lang="en-US" sz="1900" dirty="0"/>
              <a:t>Suitable to enter and rest through nasopharynx (provides moisture and warmth)</a:t>
            </a:r>
            <a:endParaRPr lang="en-US" sz="3500" dirty="0"/>
          </a:p>
          <a:p>
            <a:pPr fontAlgn="ctr"/>
            <a:r>
              <a:rPr lang="en-US" sz="2200" dirty="0"/>
              <a:t>Can form a biofilm to help it bind to the ciliated epithelium and survive host clearance</a:t>
            </a:r>
            <a:endParaRPr lang="en-US" sz="3900" dirty="0"/>
          </a:p>
          <a:p>
            <a:pPr fontAlgn="ctr"/>
            <a:r>
              <a:rPr lang="en-US" sz="2200" dirty="0"/>
              <a:t>Bps polysaccharide is required for biofilm formation and functions as a nasal adhesion while resisting complement</a:t>
            </a:r>
            <a:endParaRPr lang="en-US" sz="3900" dirty="0"/>
          </a:p>
          <a:p>
            <a:pPr lvl="1" fontAlgn="ctr"/>
            <a:r>
              <a:rPr lang="en-US" sz="1900" dirty="0"/>
              <a:t>Promotes adherence to nasal epithelia but not the lungs</a:t>
            </a:r>
            <a:endParaRPr lang="en-US" sz="3500" dirty="0"/>
          </a:p>
          <a:p>
            <a:pPr marL="0" indent="0">
              <a:buNone/>
            </a:pPr>
            <a:endParaRPr lang="en-US" dirty="0"/>
          </a:p>
          <a:p>
            <a:endParaRPr lang="en-US" dirty="0"/>
          </a:p>
        </p:txBody>
      </p:sp>
      <p:pic>
        <p:nvPicPr>
          <p:cNvPr id="8194" name="Picture 2" descr="Image result for alveolar macroph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5520" y="1397184"/>
            <a:ext cx="5456964" cy="393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817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78" y="537590"/>
            <a:ext cx="8596668" cy="1320800"/>
          </a:xfrm>
        </p:spPr>
        <p:txBody>
          <a:bodyPr/>
          <a:lstStyle/>
          <a:p>
            <a:r>
              <a:rPr lang="en-US" dirty="0" smtClean="0"/>
              <a:t>Cultivation</a:t>
            </a:r>
            <a:endParaRPr lang="en-US" dirty="0"/>
          </a:p>
        </p:txBody>
      </p:sp>
      <p:sp>
        <p:nvSpPr>
          <p:cNvPr id="3" name="Content Placeholder 2"/>
          <p:cNvSpPr>
            <a:spLocks noGrp="1"/>
          </p:cNvSpPr>
          <p:nvPr>
            <p:ph idx="1"/>
          </p:nvPr>
        </p:nvSpPr>
        <p:spPr>
          <a:xfrm>
            <a:off x="528478" y="1756552"/>
            <a:ext cx="4830331" cy="3880773"/>
          </a:xfrm>
        </p:spPr>
        <p:txBody>
          <a:bodyPr>
            <a:normAutofit/>
          </a:bodyPr>
          <a:lstStyle/>
          <a:p>
            <a:pPr fontAlgn="ctr"/>
            <a:r>
              <a:rPr lang="en-US" sz="2000" dirty="0" smtClean="0"/>
              <a:t>Can be cultivated </a:t>
            </a:r>
            <a:r>
              <a:rPr lang="en-US" sz="2000" dirty="0"/>
              <a:t>on blood supplemented rich media </a:t>
            </a:r>
          </a:p>
          <a:p>
            <a:pPr fontAlgn="ctr"/>
            <a:r>
              <a:rPr lang="en-US" sz="2000" dirty="0"/>
              <a:t>Antigenic modulation under stressful conditions (low temperature and high nicotinic acid) cause it to be </a:t>
            </a:r>
            <a:r>
              <a:rPr lang="en-US" sz="2000" dirty="0" err="1"/>
              <a:t>avirulent</a:t>
            </a:r>
            <a:r>
              <a:rPr lang="en-US" sz="2000" dirty="0"/>
              <a:t> (loss of capacity to create toxic and structural components)</a:t>
            </a:r>
          </a:p>
          <a:p>
            <a:pPr fontAlgn="ctr"/>
            <a:r>
              <a:rPr lang="en-US" sz="2000" dirty="0"/>
              <a:t>Grown in aerobic conditions and pH 7-7.5 making the respiratory tract a good place to </a:t>
            </a:r>
            <a:r>
              <a:rPr lang="en-US" sz="2000" dirty="0" smtClean="0"/>
              <a:t>reside</a:t>
            </a:r>
            <a:endParaRPr lang="en-US" sz="2000" dirty="0"/>
          </a:p>
        </p:txBody>
      </p:sp>
      <p:pic>
        <p:nvPicPr>
          <p:cNvPr id="9218" name="Picture 2" descr="Image result for pertussis culti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552" y="1107965"/>
            <a:ext cx="6191250" cy="495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31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a:xfrm>
            <a:off x="1192991" y="1643062"/>
            <a:ext cx="6407595" cy="4351338"/>
          </a:xfrm>
        </p:spPr>
        <p:txBody>
          <a:bodyPr/>
          <a:lstStyle/>
          <a:p>
            <a:pPr fontAlgn="ctr"/>
            <a:r>
              <a:rPr lang="en-US" sz="2400" dirty="0" smtClean="0"/>
              <a:t>Passed </a:t>
            </a:r>
            <a:r>
              <a:rPr lang="en-US" sz="2400" dirty="0"/>
              <a:t>on by coughing or sneezing from person to person</a:t>
            </a:r>
          </a:p>
          <a:p>
            <a:pPr fontAlgn="ctr"/>
            <a:r>
              <a:rPr lang="en-US" sz="2400" dirty="0"/>
              <a:t>More B. pertussis DNA is found in the </a:t>
            </a:r>
            <a:r>
              <a:rPr lang="en-US" sz="2400" dirty="0" err="1"/>
              <a:t>nasopharygeal</a:t>
            </a:r>
            <a:r>
              <a:rPr lang="en-US" sz="2400" dirty="0"/>
              <a:t> swabs more in children compared to adults </a:t>
            </a:r>
            <a:endParaRPr lang="en-US" sz="2400" dirty="0" smtClean="0"/>
          </a:p>
          <a:p>
            <a:pPr fontAlgn="ctr"/>
            <a:r>
              <a:rPr lang="en-US" sz="2400" dirty="0" err="1" smtClean="0"/>
              <a:t>Adherance</a:t>
            </a:r>
            <a:r>
              <a:rPr lang="en-US" sz="2400" dirty="0" smtClean="0"/>
              <a:t> in the airway lining is mediated by FHA (filamentous hemagglutinin </a:t>
            </a:r>
            <a:r>
              <a:rPr lang="en-US" sz="2400" dirty="0" err="1" smtClean="0"/>
              <a:t>adhesin</a:t>
            </a:r>
            <a:r>
              <a:rPr lang="en-US" sz="2400" dirty="0" smtClean="0"/>
              <a:t>), pertussis toxins, fimbriae, and </a:t>
            </a:r>
            <a:r>
              <a:rPr lang="en-US" sz="2400" dirty="0" err="1" smtClean="0"/>
              <a:t>pertactin</a:t>
            </a:r>
            <a:endParaRPr lang="en-US" sz="2400" dirty="0" smtClean="0"/>
          </a:p>
          <a:p>
            <a:endParaRPr lang="en-US" sz="3200" dirty="0" smtClean="0"/>
          </a:p>
          <a:p>
            <a:pPr fontAlgn="ctr"/>
            <a:endParaRPr lang="en-US" sz="3200" dirty="0"/>
          </a:p>
          <a:p>
            <a:pPr marL="0" indent="0">
              <a:buNone/>
            </a:pPr>
            <a:endParaRPr lang="en-US" dirty="0"/>
          </a:p>
        </p:txBody>
      </p:sp>
      <p:pic>
        <p:nvPicPr>
          <p:cNvPr id="2050" name="Picture 2" descr="https://steemit-production-imageproxy-upload.s3.amazonaws.com/DQmT7YQTpAuRX4htu1Zz2TogNgLB2KfLjXUFqXU5HA6dnZ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0698" y="118362"/>
            <a:ext cx="3593535" cy="662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4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Entry</a:t>
            </a:r>
            <a:endParaRPr lang="en-US" dirty="0"/>
          </a:p>
        </p:txBody>
      </p:sp>
      <p:sp>
        <p:nvSpPr>
          <p:cNvPr id="3" name="Content Placeholder 2"/>
          <p:cNvSpPr>
            <a:spLocks noGrp="1"/>
          </p:cNvSpPr>
          <p:nvPr>
            <p:ph idx="1"/>
          </p:nvPr>
        </p:nvSpPr>
        <p:spPr/>
        <p:txBody>
          <a:bodyPr anchor="ctr">
            <a:normAutofit lnSpcReduction="10000"/>
          </a:bodyPr>
          <a:lstStyle/>
          <a:p>
            <a:pPr marL="0" indent="0" algn="ctr">
              <a:buNone/>
            </a:pPr>
            <a:r>
              <a:rPr lang="en-US" sz="3600" dirty="0" smtClean="0"/>
              <a:t>What </a:t>
            </a:r>
            <a:r>
              <a:rPr lang="en-US" sz="3600" dirty="0"/>
              <a:t>facilitates the entry of the bacteria into the human host? What are the molecular, cellular and/or physiological factors at play in the initial entry/adherence step from the point of view of the organism and the host.</a:t>
            </a:r>
          </a:p>
        </p:txBody>
      </p:sp>
    </p:spTree>
    <p:extLst>
      <p:ext uri="{BB962C8B-B14F-4D97-AF65-F5344CB8AC3E}">
        <p14:creationId xmlns:p14="http://schemas.microsoft.com/office/powerpoint/2010/main" val="2973293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2156" y="614190"/>
            <a:ext cx="3994713" cy="5935466"/>
          </a:xfrm>
        </p:spPr>
        <p:txBody>
          <a:bodyPr>
            <a:normAutofit fontScale="85000" lnSpcReduction="20000"/>
          </a:bodyPr>
          <a:lstStyle/>
          <a:p>
            <a:pPr fontAlgn="ctr"/>
            <a:r>
              <a:rPr lang="en-US" sz="2100" dirty="0" smtClean="0"/>
              <a:t>Enters through </a:t>
            </a:r>
            <a:r>
              <a:rPr lang="en-US" sz="2100" dirty="0"/>
              <a:t>respiratory droplets and resides in the mucosa of the respiratory tract during infection</a:t>
            </a:r>
          </a:p>
          <a:p>
            <a:pPr fontAlgn="ctr"/>
            <a:r>
              <a:rPr lang="en-US" sz="2100" dirty="0"/>
              <a:t>Virulence factors facilitate the interaction with phagocytes and persists with epithelial </a:t>
            </a:r>
            <a:r>
              <a:rPr lang="en-US" sz="2100" dirty="0" smtClean="0"/>
              <a:t>cells</a:t>
            </a:r>
          </a:p>
          <a:p>
            <a:pPr fontAlgn="ctr"/>
            <a:r>
              <a:rPr lang="en-US" sz="2100" dirty="0" err="1" smtClean="0"/>
              <a:t>Adhesins</a:t>
            </a:r>
            <a:r>
              <a:rPr lang="en-US" sz="2100" dirty="0" smtClean="0"/>
              <a:t>:</a:t>
            </a:r>
            <a:endParaRPr lang="en-US" sz="2100" dirty="0"/>
          </a:p>
          <a:p>
            <a:pPr marL="914400" lvl="1" indent="-457200" fontAlgn="ctr">
              <a:buAutoNum type="arabicPeriod"/>
            </a:pPr>
            <a:r>
              <a:rPr lang="en-US" sz="2100" dirty="0" smtClean="0"/>
              <a:t>Fimbriae</a:t>
            </a:r>
          </a:p>
          <a:p>
            <a:pPr marL="914400" lvl="1" indent="-457200" fontAlgn="ctr">
              <a:buAutoNum type="arabicPeriod"/>
            </a:pPr>
            <a:r>
              <a:rPr lang="en-US" sz="2100" dirty="0" err="1" smtClean="0"/>
              <a:t>Pertactin</a:t>
            </a:r>
            <a:r>
              <a:rPr lang="en-US" sz="2100" dirty="0" smtClean="0"/>
              <a:t> </a:t>
            </a:r>
          </a:p>
          <a:p>
            <a:pPr marL="914400" lvl="1" indent="-457200" fontAlgn="ctr">
              <a:buAutoNum type="arabicPeriod"/>
            </a:pPr>
            <a:r>
              <a:rPr lang="en-US" sz="2100" dirty="0" smtClean="0"/>
              <a:t>FHA (filamentous hemagglutinin)</a:t>
            </a:r>
            <a:endParaRPr lang="en-US" sz="2100" dirty="0"/>
          </a:p>
          <a:p>
            <a:pPr lvl="2" fontAlgn="ctr"/>
            <a:r>
              <a:rPr lang="en-US" sz="2100" dirty="0"/>
              <a:t>Creates filamentous structures on the cell surface and binds to calcium, heparin, and integrin</a:t>
            </a:r>
          </a:p>
          <a:p>
            <a:pPr lvl="2" fontAlgn="ctr"/>
            <a:r>
              <a:rPr lang="en-US" sz="2100" dirty="0"/>
              <a:t>Responsible for colonization of bacteria within the respiratory </a:t>
            </a:r>
            <a:r>
              <a:rPr lang="en-US" sz="2100" dirty="0" smtClean="0"/>
              <a:t>tract</a:t>
            </a:r>
          </a:p>
          <a:p>
            <a:pPr marL="914400" lvl="2" indent="0" fontAlgn="ctr">
              <a:buNone/>
            </a:pPr>
            <a:endParaRPr lang="en-US" sz="2100" dirty="0"/>
          </a:p>
          <a:p>
            <a:pPr fontAlgn="ctr"/>
            <a:endParaRPr lang="en-US" sz="2000" dirty="0"/>
          </a:p>
          <a:p>
            <a:pPr marL="0" indent="0">
              <a:buNone/>
            </a:pPr>
            <a:endParaRPr lang="en-US" sz="2000" dirty="0"/>
          </a:p>
        </p:txBody>
      </p:sp>
      <p:pic>
        <p:nvPicPr>
          <p:cNvPr id="1026" name="Picture 2" descr="Image result for bordetella pertussis pathogen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57" y="523392"/>
            <a:ext cx="7247199" cy="535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83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Pertussis Toxins to Immune Cells</a:t>
            </a:r>
            <a:endParaRPr lang="en-US" dirty="0"/>
          </a:p>
        </p:txBody>
      </p:sp>
      <p:pic>
        <p:nvPicPr>
          <p:cNvPr id="3074" name="Picture 2" descr="Image result for pertussis in respiratory drople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9534" y="1792593"/>
            <a:ext cx="6238959" cy="43211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65456" y="1944304"/>
            <a:ext cx="4244742" cy="2862322"/>
          </a:xfrm>
          <a:prstGeom prst="rect">
            <a:avLst/>
          </a:prstGeom>
          <a:noFill/>
        </p:spPr>
        <p:txBody>
          <a:bodyPr wrap="square" rtlCol="0">
            <a:spAutoFit/>
          </a:bodyPr>
          <a:lstStyle/>
          <a:p>
            <a:pPr fontAlgn="ctr"/>
            <a:r>
              <a:rPr lang="en-US" dirty="0" smtClean="0"/>
              <a:t>Pertussis Toxin PT:</a:t>
            </a:r>
          </a:p>
          <a:p>
            <a:pPr marL="285750" indent="-285750" fontAlgn="ctr">
              <a:buFont typeface="Arial" panose="020B0604020202020204" pitchFamily="34" charset="0"/>
              <a:buChar char="•"/>
            </a:pPr>
            <a:r>
              <a:rPr lang="en-US" dirty="0" smtClean="0"/>
              <a:t>Lymphocytosis </a:t>
            </a:r>
            <a:r>
              <a:rPr lang="en-US" dirty="0"/>
              <a:t>promoting factor and ADP-</a:t>
            </a:r>
            <a:r>
              <a:rPr lang="en-US" dirty="0" err="1"/>
              <a:t>ribosylating</a:t>
            </a:r>
            <a:r>
              <a:rPr lang="en-US" dirty="0"/>
              <a:t> AB5 type toxin</a:t>
            </a:r>
          </a:p>
          <a:p>
            <a:pPr marL="285750" indent="-285750" fontAlgn="ctr">
              <a:buFont typeface="Arial" panose="020B0604020202020204" pitchFamily="34" charset="0"/>
              <a:buChar char="•"/>
            </a:pPr>
            <a:r>
              <a:rPr lang="en-US" dirty="0"/>
              <a:t>Enters host cell via endocytosis</a:t>
            </a:r>
          </a:p>
          <a:p>
            <a:pPr marL="285750" indent="-285750" fontAlgn="ctr">
              <a:buFont typeface="Arial" panose="020B0604020202020204" pitchFamily="34" charset="0"/>
              <a:buChar char="•"/>
            </a:pPr>
            <a:r>
              <a:rPr lang="en-US" dirty="0"/>
              <a:t>Inhibits adenylate cyclase activity and G protein enzyme, leading to impaired immune response</a:t>
            </a:r>
          </a:p>
          <a:p>
            <a:pPr marL="285750" indent="-285750" fontAlgn="ctr">
              <a:buFont typeface="Arial" panose="020B0604020202020204" pitchFamily="34" charset="0"/>
              <a:buChar char="•"/>
            </a:pPr>
            <a:r>
              <a:rPr lang="en-US" dirty="0"/>
              <a:t>Inhibits neutrophil, monocytes, lymphocyte migration</a:t>
            </a:r>
          </a:p>
          <a:p>
            <a:endParaRPr lang="en-US" dirty="0"/>
          </a:p>
        </p:txBody>
      </p:sp>
    </p:spTree>
    <p:extLst>
      <p:ext uri="{BB962C8B-B14F-4D97-AF65-F5344CB8AC3E}">
        <p14:creationId xmlns:p14="http://schemas.microsoft.com/office/powerpoint/2010/main" val="188655017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314</TotalTime>
  <Words>1015</Words>
  <Application>Microsoft Office PowerPoint</Application>
  <PresentationFormat>Widescreen</PresentationFormat>
  <Paragraphs>100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Trebuchet MS</vt:lpstr>
      <vt:lpstr>Wingdings 3</vt:lpstr>
      <vt:lpstr>Facet</vt:lpstr>
      <vt:lpstr>Case 4 – A Chronic Cough</vt:lpstr>
      <vt:lpstr>1. Encounter</vt:lpstr>
      <vt:lpstr>95% of cases in developing countries Resurgence of outbreaks in Australia, Netherlands, UK, and US Due to decline in immunity and mutated strains that produce more toxins</vt:lpstr>
      <vt:lpstr>Hosts</vt:lpstr>
      <vt:lpstr>Cultivation</vt:lpstr>
      <vt:lpstr>Pathogenesis</vt:lpstr>
      <vt:lpstr>2. Entry</vt:lpstr>
      <vt:lpstr>PowerPoint Presentation</vt:lpstr>
      <vt:lpstr>Role of Pertussis Toxins to Immune Cells</vt:lpstr>
      <vt:lpstr>PowerPoint Presentation</vt:lpstr>
      <vt:lpstr>PowerPoint Presentation</vt:lpstr>
      <vt:lpstr>3. Multiplication and Spread:</vt:lpstr>
      <vt:lpstr>PowerPoint Presentation</vt:lpstr>
      <vt:lpstr>4. Bacterial Damage:</vt:lpstr>
      <vt:lpstr>Pertussis Toxin (PT)</vt:lpstr>
      <vt:lpstr>Adenylate Cyclase toxin (ACT)</vt:lpstr>
      <vt:lpstr>Tracheal cytotoxin (TCT)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4 – A Chronic Cough</dc:title>
  <dc:creator>Michaela Darjuan</dc:creator>
  <cp:lastModifiedBy>Michaela Darjuan</cp:lastModifiedBy>
  <cp:revision>20</cp:revision>
  <dcterms:created xsi:type="dcterms:W3CDTF">2017-11-28T20:27:50Z</dcterms:created>
  <dcterms:modified xsi:type="dcterms:W3CDTF">2017-11-30T21:48:10Z</dcterms:modified>
</cp:coreProperties>
</file>