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 id="256" r:id="rId3"/>
    <p:sldId id="257" r:id="rId4"/>
    <p:sldId id="258"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94663"/>
  </p:normalViewPr>
  <p:slideViewPr>
    <p:cSldViewPr>
      <p:cViewPr varScale="1">
        <p:scale>
          <a:sx n="84" d="100"/>
          <a:sy n="84" d="100"/>
        </p:scale>
        <p:origin x="2944" y="2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8/8/19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6858000" cy="9144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09581" y="164274"/>
            <a:ext cx="5438837" cy="727710"/>
          </a:xfrm>
          <a:prstGeom prst="rect">
            <a:avLst/>
          </a:prstGeom>
        </p:spPr>
        <p:txBody>
          <a:bodyPr wrap="square" lIns="0" tIns="0" rIns="0" bIns="0">
            <a:spAutoFit/>
          </a:bodyPr>
          <a:lstStyle>
            <a:lvl1pPr>
              <a:defRPr sz="23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231140" y="2992120"/>
            <a:ext cx="6395719" cy="57594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8/8/19</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FC9C6DF-9646-D84B-9931-531A161079C5}"/>
              </a:ext>
            </a:extLst>
          </p:cNvPr>
          <p:cNvSpPr>
            <a:spLocks noGrp="1"/>
          </p:cNvSpPr>
          <p:nvPr>
            <p:ph type="body" idx="1"/>
          </p:nvPr>
        </p:nvSpPr>
        <p:spPr>
          <a:xfrm>
            <a:off x="231140" y="228600"/>
            <a:ext cx="6395719" cy="2215991"/>
          </a:xfrm>
        </p:spPr>
        <p:txBody>
          <a:bodyPr/>
          <a:lstStyle/>
          <a:p>
            <a:pPr>
              <a:spcAft>
                <a:spcPts val="0"/>
              </a:spcAft>
            </a:pPr>
            <a:r>
              <a:rPr lang="en-CA" b="1" i="1" dirty="0">
                <a:solidFill>
                  <a:srgbClr val="222222"/>
                </a:solidFill>
                <a:latin typeface="Times New Roman" panose="02020603050405020304" pitchFamily="18" charset="0"/>
                <a:ea typeface="Times New Roman" panose="02020603050405020304" pitchFamily="18" charset="0"/>
                <a:cs typeface="Calibri" panose="020F0502020204030204" pitchFamily="34" charset="0"/>
              </a:rPr>
              <a:t>These materials were designed for you to adopt and adapt. In the spirit of academic integrity, we would appreciate that you acknowledge the original contributors in some way (e.g., this exercise has been adapted from XXXX).</a:t>
            </a:r>
            <a:endParaRPr lang="en-CA" sz="16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US" b="1" dirty="0">
                <a:solidFill>
                  <a:srgbClr val="222222"/>
                </a:solidFill>
                <a:latin typeface="Times New Roman" panose="02020603050405020304" pitchFamily="18" charset="0"/>
                <a:ea typeface="Calibri" panose="020F0502020204030204" pitchFamily="34" charset="0"/>
                <a:cs typeface="Calibri" panose="020F0502020204030204" pitchFamily="34" charset="0"/>
              </a:rPr>
              <a:t> </a:t>
            </a:r>
            <a:endParaRPr lang="en-CA" sz="16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US" b="1" dirty="0">
                <a:solidFill>
                  <a:srgbClr val="222222"/>
                </a:solidFill>
                <a:latin typeface="Times New Roman" panose="02020603050405020304" pitchFamily="18" charset="0"/>
                <a:ea typeface="Calibri" panose="020F0502020204030204" pitchFamily="34" charset="0"/>
                <a:cs typeface="Calibri" panose="020F0502020204030204" pitchFamily="34" charset="0"/>
              </a:rPr>
              <a:t>Author: Dr. </a:t>
            </a:r>
            <a:r>
              <a:rPr lang="en-CA" b="1" dirty="0">
                <a:solidFill>
                  <a:srgbClr val="222222"/>
                </a:solidFill>
                <a:latin typeface="Times New Roman" panose="02020603050405020304" pitchFamily="18" charset="0"/>
                <a:ea typeface="Calibri" panose="020F0502020204030204" pitchFamily="34" charset="0"/>
                <a:cs typeface="Calibri" panose="020F0502020204030204" pitchFamily="34" charset="0"/>
              </a:rPr>
              <a:t>Brianne Orr-Alvarez</a:t>
            </a:r>
            <a:endParaRPr lang="en-CA" sz="16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US" b="1" dirty="0">
                <a:solidFill>
                  <a:srgbClr val="222222"/>
                </a:solidFill>
                <a:latin typeface="Times New Roman" panose="02020603050405020304" pitchFamily="18" charset="0"/>
                <a:ea typeface="Calibri" panose="020F0502020204030204" pitchFamily="34" charset="0"/>
                <a:cs typeface="Calibri" panose="020F0502020204030204" pitchFamily="34" charset="0"/>
              </a:rPr>
              <a:t>Handout: </a:t>
            </a:r>
            <a:r>
              <a:rPr lang="en-CA" b="1" dirty="0">
                <a:solidFill>
                  <a:srgbClr val="000000"/>
                </a:solidFill>
                <a:latin typeface="Times New Roman" panose="02020603050405020304" pitchFamily="18" charset="0"/>
                <a:ea typeface="Calibri" panose="020F0502020204030204" pitchFamily="34" charset="0"/>
                <a:cs typeface="Calibri" panose="020F0502020204030204" pitchFamily="34" charset="0"/>
              </a:rPr>
              <a:t>Peer Editing</a:t>
            </a:r>
            <a:endParaRPr lang="en-CA" sz="16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object 8">
            <a:extLst>
              <a:ext uri="{FF2B5EF4-FFF2-40B4-BE49-F238E27FC236}">
                <a16:creationId xmlns:a16="http://schemas.microsoft.com/office/drawing/2014/main" id="{8FD8AEB0-9DF4-3545-A840-F121F1CC1D0C}"/>
              </a:ext>
            </a:extLst>
          </p:cNvPr>
          <p:cNvSpPr/>
          <p:nvPr/>
        </p:nvSpPr>
        <p:spPr>
          <a:xfrm>
            <a:off x="231140" y="8432800"/>
            <a:ext cx="1344386" cy="482600"/>
          </a:xfrm>
          <a:prstGeom prst="rect">
            <a:avLst/>
          </a:prstGeom>
          <a:blipFill>
            <a:blip r:embed="rId2" cstate="print"/>
            <a:stretch>
              <a:fillRect/>
            </a:stretch>
          </a:blipFill>
        </p:spPr>
        <p:txBody>
          <a:bodyPr wrap="square" lIns="0" tIns="0" rIns="0" bIns="0" rtlCol="0"/>
          <a:lstStyle/>
          <a:p>
            <a:endParaRPr/>
          </a:p>
        </p:txBody>
      </p:sp>
      <p:sp>
        <p:nvSpPr>
          <p:cNvPr id="5" name="TextBox 4">
            <a:extLst>
              <a:ext uri="{FF2B5EF4-FFF2-40B4-BE49-F238E27FC236}">
                <a16:creationId xmlns:a16="http://schemas.microsoft.com/office/drawing/2014/main" id="{FA843E3F-29A2-8F47-9523-CD4BADD5A76E}"/>
              </a:ext>
            </a:extLst>
          </p:cNvPr>
          <p:cNvSpPr txBox="1"/>
          <p:nvPr/>
        </p:nvSpPr>
        <p:spPr>
          <a:xfrm>
            <a:off x="1661160" y="8053626"/>
            <a:ext cx="5196840" cy="861774"/>
          </a:xfrm>
          <a:prstGeom prst="rect">
            <a:avLst/>
          </a:prstGeom>
          <a:noFill/>
        </p:spPr>
        <p:txBody>
          <a:bodyPr wrap="square" rtlCol="0">
            <a:spAutoFit/>
          </a:bodyPr>
          <a:lstStyle/>
          <a:p>
            <a:r>
              <a:rPr lang="en-US" sz="1000" dirty="0">
                <a:solidFill>
                  <a:schemeClr val="bg1">
                    <a:lumMod val="50000"/>
                  </a:schemeClr>
                </a:solidFill>
              </a:rPr>
              <a:t>© Brianne Orr-Alvarez. Open Access This handout is distributed under the terms of the Creative Commons Attribution 4.0 International License (http://</a:t>
            </a:r>
            <a:r>
              <a:rPr lang="en-US" sz="1000" dirty="0" err="1">
                <a:solidFill>
                  <a:schemeClr val="bg1">
                    <a:lumMod val="50000"/>
                  </a:schemeClr>
                </a:solidFill>
              </a:rPr>
              <a:t>creativecommons.org</a:t>
            </a:r>
            <a:r>
              <a:rPr lang="en-US" sz="1000" dirty="0">
                <a:solidFill>
                  <a:schemeClr val="bg1">
                    <a:lumMod val="50000"/>
                  </a:schemeClr>
                </a:solidFill>
              </a:rPr>
              <a:t>/licenses/by/4.0/), which permits unrestricted use, distribution, and reproduction in any medium, provided you give appropriate credit to the original author(s) and the source, provide a link to the Creative Commons license, and indicate if changes were made. </a:t>
            </a:r>
          </a:p>
        </p:txBody>
      </p:sp>
    </p:spTree>
    <p:extLst>
      <p:ext uri="{BB962C8B-B14F-4D97-AF65-F5344CB8AC3E}">
        <p14:creationId xmlns:p14="http://schemas.microsoft.com/office/powerpoint/2010/main" val="408401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7043" y="11874"/>
            <a:ext cx="6056630" cy="406400"/>
          </a:xfrm>
          <a:prstGeom prst="rect">
            <a:avLst/>
          </a:prstGeom>
        </p:spPr>
        <p:txBody>
          <a:bodyPr vert="horz" wrap="square" lIns="0" tIns="12700" rIns="0" bIns="0" rtlCol="0">
            <a:spAutoFit/>
          </a:bodyPr>
          <a:lstStyle/>
          <a:p>
            <a:pPr marL="12700">
              <a:lnSpc>
                <a:spcPct val="100000"/>
              </a:lnSpc>
              <a:spcBef>
                <a:spcPts val="100"/>
              </a:spcBef>
            </a:pPr>
            <a:r>
              <a:rPr sz="2500" i="1" spc="75" dirty="0">
                <a:latin typeface="Times New Roman"/>
                <a:cs typeface="Times New Roman"/>
              </a:rPr>
              <a:t>Peer-Editing</a:t>
            </a:r>
            <a:r>
              <a:rPr sz="2500" b="0" spc="75" dirty="0">
                <a:latin typeface="Georgia"/>
                <a:cs typeface="Georgia"/>
              </a:rPr>
              <a:t>: </a:t>
            </a:r>
            <a:r>
              <a:rPr sz="2200" b="0" spc="-114" dirty="0">
                <a:latin typeface="Georgia"/>
                <a:cs typeface="Georgia"/>
              </a:rPr>
              <a:t>Writing </a:t>
            </a:r>
            <a:r>
              <a:rPr sz="2200" b="0" spc="-145" dirty="0">
                <a:latin typeface="Georgia"/>
                <a:cs typeface="Georgia"/>
              </a:rPr>
              <a:t>as </a:t>
            </a:r>
            <a:r>
              <a:rPr sz="2200" b="0" spc="-110" dirty="0">
                <a:latin typeface="Georgia"/>
                <a:cs typeface="Georgia"/>
              </a:rPr>
              <a:t>interactive-social</a:t>
            </a:r>
            <a:r>
              <a:rPr sz="2200" b="0" spc="-55" dirty="0">
                <a:latin typeface="Georgia"/>
                <a:cs typeface="Georgia"/>
              </a:rPr>
              <a:t> </a:t>
            </a:r>
            <a:r>
              <a:rPr sz="2200" b="0" spc="-120" dirty="0">
                <a:latin typeface="Georgia"/>
                <a:cs typeface="Georgia"/>
              </a:rPr>
              <a:t>exercise</a:t>
            </a:r>
            <a:endParaRPr sz="2200">
              <a:latin typeface="Georgia"/>
              <a:cs typeface="Georgia"/>
            </a:endParaRPr>
          </a:p>
        </p:txBody>
      </p:sp>
      <p:sp>
        <p:nvSpPr>
          <p:cNvPr id="3" name="object 3"/>
          <p:cNvSpPr/>
          <p:nvPr/>
        </p:nvSpPr>
        <p:spPr>
          <a:xfrm>
            <a:off x="1367367" y="406400"/>
            <a:ext cx="3903132" cy="215476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52400" y="2590799"/>
            <a:ext cx="6553200" cy="6555740"/>
          </a:xfrm>
          <a:custGeom>
            <a:avLst/>
            <a:gdLst/>
            <a:ahLst/>
            <a:cxnLst/>
            <a:rect l="l" t="t" r="r" b="b"/>
            <a:pathLst>
              <a:path w="6553200" h="6555740">
                <a:moveTo>
                  <a:pt x="0" y="6555642"/>
                </a:moveTo>
                <a:lnTo>
                  <a:pt x="6553200" y="6555642"/>
                </a:lnTo>
                <a:lnTo>
                  <a:pt x="6553200" y="0"/>
                </a:lnTo>
                <a:lnTo>
                  <a:pt x="0" y="0"/>
                </a:lnTo>
                <a:lnTo>
                  <a:pt x="0" y="6555642"/>
                </a:lnTo>
                <a:close/>
              </a:path>
            </a:pathLst>
          </a:custGeom>
          <a:solidFill>
            <a:srgbClr val="FFFFFF"/>
          </a:solidFill>
        </p:spPr>
        <p:txBody>
          <a:bodyPr wrap="square" lIns="0" tIns="0" rIns="0" bIns="0" rtlCol="0"/>
          <a:lstStyle/>
          <a:p>
            <a:endParaRPr/>
          </a:p>
        </p:txBody>
      </p:sp>
      <p:sp>
        <p:nvSpPr>
          <p:cNvPr id="5" name="object 5"/>
          <p:cNvSpPr/>
          <p:nvPr/>
        </p:nvSpPr>
        <p:spPr>
          <a:xfrm>
            <a:off x="152400" y="2590800"/>
            <a:ext cx="6553200" cy="6555740"/>
          </a:xfrm>
          <a:custGeom>
            <a:avLst/>
            <a:gdLst/>
            <a:ahLst/>
            <a:cxnLst/>
            <a:rect l="l" t="t" r="r" b="b"/>
            <a:pathLst>
              <a:path w="6553200" h="6555740">
                <a:moveTo>
                  <a:pt x="0" y="0"/>
                </a:moveTo>
                <a:lnTo>
                  <a:pt x="6553200" y="0"/>
                </a:lnTo>
                <a:lnTo>
                  <a:pt x="6553200" y="6555642"/>
                </a:lnTo>
                <a:lnTo>
                  <a:pt x="0" y="6555642"/>
                </a:lnTo>
                <a:lnTo>
                  <a:pt x="0" y="0"/>
                </a:lnTo>
                <a:close/>
              </a:path>
            </a:pathLst>
          </a:custGeom>
          <a:ln w="38100">
            <a:solidFill>
              <a:srgbClr val="000000"/>
            </a:solidFill>
          </a:ln>
        </p:spPr>
        <p:txBody>
          <a:bodyPr wrap="square" lIns="0" tIns="0" rIns="0" bIns="0" rtlCol="0"/>
          <a:lstStyle/>
          <a:p>
            <a:endParaRPr/>
          </a:p>
        </p:txBody>
      </p:sp>
      <p:sp>
        <p:nvSpPr>
          <p:cNvPr id="6" name="object 6"/>
          <p:cNvSpPr txBox="1"/>
          <p:nvPr/>
        </p:nvSpPr>
        <p:spPr>
          <a:xfrm>
            <a:off x="231140" y="2606865"/>
            <a:ext cx="6395085" cy="6433820"/>
          </a:xfrm>
          <a:prstGeom prst="rect">
            <a:avLst/>
          </a:prstGeom>
        </p:spPr>
        <p:txBody>
          <a:bodyPr vert="horz" wrap="square" lIns="0" tIns="12700" rIns="0" bIns="0" rtlCol="0">
            <a:spAutoFit/>
          </a:bodyPr>
          <a:lstStyle/>
          <a:p>
            <a:pPr marL="76200" algn="just">
              <a:lnSpc>
                <a:spcPct val="100000"/>
              </a:lnSpc>
              <a:spcBef>
                <a:spcPts val="100"/>
              </a:spcBef>
            </a:pPr>
            <a:r>
              <a:rPr sz="2000" b="1" spc="75" dirty="0">
                <a:latin typeface="Times New Roman"/>
                <a:cs typeface="Times New Roman"/>
              </a:rPr>
              <a:t>Peer </a:t>
            </a:r>
            <a:r>
              <a:rPr sz="2000" b="1" spc="100" dirty="0">
                <a:latin typeface="Times New Roman"/>
                <a:cs typeface="Times New Roman"/>
              </a:rPr>
              <a:t>editing </a:t>
            </a:r>
            <a:r>
              <a:rPr sz="2000" b="1" spc="114" dirty="0">
                <a:latin typeface="Times New Roman"/>
                <a:cs typeface="Times New Roman"/>
              </a:rPr>
              <a:t>helps </a:t>
            </a:r>
            <a:r>
              <a:rPr sz="2000" b="1" spc="70" dirty="0">
                <a:latin typeface="Times New Roman"/>
                <a:cs typeface="Times New Roman"/>
              </a:rPr>
              <a:t>you</a:t>
            </a:r>
            <a:r>
              <a:rPr sz="2000" b="1" spc="-280" dirty="0">
                <a:latin typeface="Times New Roman"/>
                <a:cs typeface="Times New Roman"/>
              </a:rPr>
              <a:t> </a:t>
            </a:r>
            <a:r>
              <a:rPr sz="2000" b="1" spc="60" dirty="0">
                <a:latin typeface="Times New Roman"/>
                <a:cs typeface="Times New Roman"/>
              </a:rPr>
              <a:t>to…</a:t>
            </a:r>
            <a:endParaRPr sz="2000">
              <a:latin typeface="Times New Roman"/>
              <a:cs typeface="Times New Roman"/>
            </a:endParaRPr>
          </a:p>
          <a:p>
            <a:pPr marL="12700" marR="5715" algn="just">
              <a:lnSpc>
                <a:spcPct val="102600"/>
              </a:lnSpc>
              <a:spcBef>
                <a:spcPts val="1190"/>
              </a:spcBef>
            </a:pPr>
            <a:r>
              <a:rPr sz="1300" b="1" spc="70" dirty="0">
                <a:latin typeface="Times New Roman"/>
                <a:cs typeface="Times New Roman"/>
              </a:rPr>
              <a:t>Manage </a:t>
            </a:r>
            <a:r>
              <a:rPr sz="1300" b="1" spc="45" dirty="0">
                <a:latin typeface="Times New Roman"/>
                <a:cs typeface="Times New Roman"/>
              </a:rPr>
              <a:t>your </a:t>
            </a:r>
            <a:r>
              <a:rPr sz="1300" b="1" spc="55" dirty="0">
                <a:latin typeface="Times New Roman"/>
                <a:cs typeface="Times New Roman"/>
              </a:rPr>
              <a:t>time</a:t>
            </a:r>
            <a:r>
              <a:rPr sz="1300" spc="55" dirty="0">
                <a:latin typeface="Georgia"/>
                <a:cs typeface="Georgia"/>
              </a:rPr>
              <a:t>: </a:t>
            </a:r>
            <a:r>
              <a:rPr sz="1300" spc="-90" dirty="0">
                <a:latin typeface="Georgia"/>
                <a:cs typeface="Georgia"/>
              </a:rPr>
              <a:t>essays </a:t>
            </a:r>
            <a:r>
              <a:rPr sz="1300" spc="-60" dirty="0">
                <a:latin typeface="Georgia"/>
                <a:cs typeface="Georgia"/>
              </a:rPr>
              <a:t>are </a:t>
            </a:r>
            <a:r>
              <a:rPr sz="1300" spc="-65" dirty="0">
                <a:latin typeface="Georgia"/>
                <a:cs typeface="Georgia"/>
              </a:rPr>
              <a:t>pre-circulated </a:t>
            </a:r>
            <a:r>
              <a:rPr sz="1300" spc="-70" dirty="0">
                <a:latin typeface="Georgia"/>
                <a:cs typeface="Georgia"/>
              </a:rPr>
              <a:t>by </a:t>
            </a:r>
            <a:r>
              <a:rPr sz="1300" spc="-50" dirty="0">
                <a:latin typeface="Georgia"/>
                <a:cs typeface="Georgia"/>
              </a:rPr>
              <a:t>a </a:t>
            </a:r>
            <a:r>
              <a:rPr sz="1300" spc="-85" dirty="0">
                <a:latin typeface="Georgia"/>
                <a:cs typeface="Georgia"/>
              </a:rPr>
              <a:t>set </a:t>
            </a:r>
            <a:r>
              <a:rPr sz="1300" spc="-65" dirty="0">
                <a:latin typeface="Georgia"/>
                <a:cs typeface="Georgia"/>
              </a:rPr>
              <a:t>deadline </a:t>
            </a:r>
            <a:r>
              <a:rPr sz="1300" spc="-60" dirty="0">
                <a:latin typeface="Georgia"/>
                <a:cs typeface="Georgia"/>
              </a:rPr>
              <a:t>prior </a:t>
            </a:r>
            <a:r>
              <a:rPr sz="1300" spc="-65" dirty="0">
                <a:latin typeface="Georgia"/>
                <a:cs typeface="Georgia"/>
              </a:rPr>
              <a:t>to </a:t>
            </a:r>
            <a:r>
              <a:rPr sz="1300" spc="-60" dirty="0">
                <a:latin typeface="Georgia"/>
                <a:cs typeface="Georgia"/>
              </a:rPr>
              <a:t>all </a:t>
            </a:r>
            <a:r>
              <a:rPr sz="1300" spc="-70" dirty="0">
                <a:latin typeface="Georgia"/>
                <a:cs typeface="Georgia"/>
              </a:rPr>
              <a:t>peer-editing  </a:t>
            </a:r>
            <a:r>
              <a:rPr sz="1300" spc="-90" dirty="0">
                <a:latin typeface="Georgia"/>
                <a:cs typeface="Georgia"/>
              </a:rPr>
              <a:t>sessions. </a:t>
            </a:r>
            <a:r>
              <a:rPr sz="1300" spc="-60" dirty="0">
                <a:latin typeface="Georgia"/>
                <a:cs typeface="Georgia"/>
              </a:rPr>
              <a:t>If </a:t>
            </a:r>
            <a:r>
              <a:rPr sz="1300" spc="-70" dirty="0">
                <a:latin typeface="Georgia"/>
                <a:cs typeface="Georgia"/>
              </a:rPr>
              <a:t>you </a:t>
            </a:r>
            <a:r>
              <a:rPr sz="1300" spc="-65" dirty="0">
                <a:latin typeface="Georgia"/>
                <a:cs typeface="Georgia"/>
              </a:rPr>
              <a:t>don’t </a:t>
            </a:r>
            <a:r>
              <a:rPr sz="1300" spc="-75" dirty="0">
                <a:latin typeface="Georgia"/>
                <a:cs typeface="Georgia"/>
              </a:rPr>
              <a:t>have </a:t>
            </a:r>
            <a:r>
              <a:rPr sz="1300" spc="-50" dirty="0">
                <a:latin typeface="Georgia"/>
                <a:cs typeface="Georgia"/>
              </a:rPr>
              <a:t>a </a:t>
            </a:r>
            <a:r>
              <a:rPr sz="1300" spc="-60" dirty="0">
                <a:latin typeface="Georgia"/>
                <a:cs typeface="Georgia"/>
              </a:rPr>
              <a:t>paper </a:t>
            </a:r>
            <a:r>
              <a:rPr sz="1300" spc="-65" dirty="0">
                <a:latin typeface="Georgia"/>
                <a:cs typeface="Georgia"/>
              </a:rPr>
              <a:t>to pre-circulate, </a:t>
            </a:r>
            <a:r>
              <a:rPr sz="1300" spc="-70" dirty="0">
                <a:latin typeface="Georgia"/>
                <a:cs typeface="Georgia"/>
              </a:rPr>
              <a:t>you </a:t>
            </a:r>
            <a:r>
              <a:rPr sz="1300" spc="-55" dirty="0">
                <a:latin typeface="Georgia"/>
                <a:cs typeface="Georgia"/>
              </a:rPr>
              <a:t>can’t </a:t>
            </a:r>
            <a:r>
              <a:rPr sz="1300" spc="-65" dirty="0">
                <a:latin typeface="Georgia"/>
                <a:cs typeface="Georgia"/>
              </a:rPr>
              <a:t>participate</a:t>
            </a:r>
            <a:r>
              <a:rPr sz="1300" spc="95" dirty="0">
                <a:latin typeface="Georgia"/>
                <a:cs typeface="Georgia"/>
              </a:rPr>
              <a:t> </a:t>
            </a:r>
            <a:r>
              <a:rPr sz="1300" spc="-70" dirty="0">
                <a:latin typeface="Georgia"/>
                <a:cs typeface="Georgia"/>
              </a:rPr>
              <a:t>in the </a:t>
            </a:r>
            <a:r>
              <a:rPr sz="1300" spc="-90" dirty="0">
                <a:latin typeface="Georgia"/>
                <a:cs typeface="Georgia"/>
              </a:rPr>
              <a:t>fun!</a:t>
            </a:r>
            <a:endParaRPr sz="1300">
              <a:latin typeface="Georgia"/>
              <a:cs typeface="Georgia"/>
            </a:endParaRPr>
          </a:p>
          <a:p>
            <a:pPr>
              <a:lnSpc>
                <a:spcPct val="100000"/>
              </a:lnSpc>
              <a:spcBef>
                <a:spcPts val="5"/>
              </a:spcBef>
            </a:pPr>
            <a:endParaRPr sz="1350">
              <a:latin typeface="Georgia"/>
              <a:cs typeface="Georgia"/>
            </a:endParaRPr>
          </a:p>
          <a:p>
            <a:pPr marL="12700" marR="5080" algn="just">
              <a:lnSpc>
                <a:spcPct val="100000"/>
              </a:lnSpc>
              <a:spcBef>
                <a:spcPts val="5"/>
              </a:spcBef>
            </a:pPr>
            <a:r>
              <a:rPr sz="1300" b="1" spc="65" dirty="0">
                <a:latin typeface="Times New Roman"/>
                <a:cs typeface="Times New Roman"/>
              </a:rPr>
              <a:t>Develop </a:t>
            </a:r>
            <a:r>
              <a:rPr sz="1300" b="1" spc="75" dirty="0">
                <a:latin typeface="Times New Roman"/>
                <a:cs typeface="Times New Roman"/>
              </a:rPr>
              <a:t>strategies </a:t>
            </a:r>
            <a:r>
              <a:rPr sz="1300" b="1" spc="50" dirty="0">
                <a:latin typeface="Times New Roman"/>
                <a:cs typeface="Times New Roman"/>
              </a:rPr>
              <a:t>for </a:t>
            </a:r>
            <a:r>
              <a:rPr sz="1300" b="1" spc="60" dirty="0">
                <a:latin typeface="Times New Roman"/>
                <a:cs typeface="Times New Roman"/>
              </a:rPr>
              <a:t>constructive </a:t>
            </a:r>
            <a:r>
              <a:rPr sz="1300" b="1" spc="70" dirty="0">
                <a:latin typeface="Times New Roman"/>
                <a:cs typeface="Times New Roman"/>
              </a:rPr>
              <a:t>critiques </a:t>
            </a:r>
            <a:r>
              <a:rPr sz="1300" b="1" spc="55" dirty="0">
                <a:latin typeface="Times New Roman"/>
                <a:cs typeface="Times New Roman"/>
              </a:rPr>
              <a:t>of </a:t>
            </a:r>
            <a:r>
              <a:rPr sz="1300" b="1" spc="65" dirty="0">
                <a:latin typeface="Times New Roman"/>
                <a:cs typeface="Times New Roman"/>
              </a:rPr>
              <a:t>essays</a:t>
            </a:r>
            <a:r>
              <a:rPr sz="1300" spc="65" dirty="0">
                <a:latin typeface="Georgia"/>
                <a:cs typeface="Georgia"/>
              </a:rPr>
              <a:t>: </a:t>
            </a:r>
            <a:r>
              <a:rPr sz="1300" spc="-70" dirty="0">
                <a:latin typeface="Georgia"/>
                <a:cs typeface="Georgia"/>
              </a:rPr>
              <a:t>in the peer-editing </a:t>
            </a:r>
            <a:r>
              <a:rPr sz="1300" spc="-80" dirty="0">
                <a:latin typeface="Georgia"/>
                <a:cs typeface="Georgia"/>
              </a:rPr>
              <a:t>process,  </a:t>
            </a:r>
            <a:r>
              <a:rPr sz="1300" spc="-90" dirty="0">
                <a:latin typeface="Georgia"/>
                <a:cs typeface="Georgia"/>
              </a:rPr>
              <a:t>students </a:t>
            </a:r>
            <a:r>
              <a:rPr sz="1300" spc="-105" dirty="0">
                <a:latin typeface="Georgia"/>
                <a:cs typeface="Georgia"/>
              </a:rPr>
              <a:t>must </a:t>
            </a:r>
            <a:r>
              <a:rPr sz="1300" spc="-65" dirty="0">
                <a:latin typeface="Georgia"/>
                <a:cs typeface="Georgia"/>
              </a:rPr>
              <a:t>generate both </a:t>
            </a:r>
            <a:r>
              <a:rPr sz="1300" spc="-75" dirty="0">
                <a:latin typeface="Georgia"/>
                <a:cs typeface="Georgia"/>
              </a:rPr>
              <a:t>positive </a:t>
            </a:r>
            <a:r>
              <a:rPr sz="1300" spc="-70" dirty="0">
                <a:latin typeface="Georgia"/>
                <a:cs typeface="Georgia"/>
              </a:rPr>
              <a:t>and constructive </a:t>
            </a:r>
            <a:r>
              <a:rPr sz="1300" spc="-85" dirty="0">
                <a:latin typeface="Georgia"/>
                <a:cs typeface="Georgia"/>
              </a:rPr>
              <a:t>comments </a:t>
            </a:r>
            <a:r>
              <a:rPr sz="1300" spc="-60" dirty="0">
                <a:latin typeface="Georgia"/>
                <a:cs typeface="Georgia"/>
              </a:rPr>
              <a:t>about </a:t>
            </a:r>
            <a:r>
              <a:rPr sz="1300" spc="-65" dirty="0">
                <a:latin typeface="Georgia"/>
                <a:cs typeface="Georgia"/>
              </a:rPr>
              <a:t>their </a:t>
            </a:r>
            <a:r>
              <a:rPr sz="1300" spc="-55" dirty="0">
                <a:latin typeface="Georgia"/>
                <a:cs typeface="Georgia"/>
              </a:rPr>
              <a:t>peers’ </a:t>
            </a:r>
            <a:r>
              <a:rPr sz="1300" spc="-90" dirty="0">
                <a:latin typeface="Georgia"/>
                <a:cs typeface="Georgia"/>
              </a:rPr>
              <a:t>works. </a:t>
            </a:r>
            <a:r>
              <a:rPr sz="1300" spc="-70" dirty="0">
                <a:latin typeface="Georgia"/>
                <a:cs typeface="Georgia"/>
              </a:rPr>
              <a:t>With  </a:t>
            </a:r>
            <a:r>
              <a:rPr sz="1300" spc="-60" dirty="0">
                <a:latin typeface="Georgia"/>
                <a:cs typeface="Georgia"/>
              </a:rPr>
              <a:t>practice, </a:t>
            </a:r>
            <a:r>
              <a:rPr sz="1300" spc="-70" dirty="0">
                <a:latin typeface="Georgia"/>
                <a:cs typeface="Georgia"/>
              </a:rPr>
              <a:t>you </a:t>
            </a:r>
            <a:r>
              <a:rPr sz="1300" spc="-65" dirty="0">
                <a:latin typeface="Georgia"/>
                <a:cs typeface="Georgia"/>
              </a:rPr>
              <a:t>become quite </a:t>
            </a:r>
            <a:r>
              <a:rPr sz="1300" spc="-80" dirty="0">
                <a:latin typeface="Georgia"/>
                <a:cs typeface="Georgia"/>
              </a:rPr>
              <a:t>skilled </a:t>
            </a:r>
            <a:r>
              <a:rPr sz="1300" spc="-65" dirty="0">
                <a:latin typeface="Georgia"/>
                <a:cs typeface="Georgia"/>
              </a:rPr>
              <a:t>at </a:t>
            </a:r>
            <a:r>
              <a:rPr sz="1300" spc="-70" dirty="0">
                <a:latin typeface="Georgia"/>
                <a:cs typeface="Georgia"/>
              </a:rPr>
              <a:t>pointing out </a:t>
            </a:r>
            <a:r>
              <a:rPr sz="1300" spc="-80" dirty="0">
                <a:latin typeface="Georgia"/>
                <a:cs typeface="Georgia"/>
              </a:rPr>
              <a:t>points </a:t>
            </a:r>
            <a:r>
              <a:rPr sz="1300" spc="-65" dirty="0">
                <a:latin typeface="Georgia"/>
                <a:cs typeface="Georgia"/>
              </a:rPr>
              <a:t>of </a:t>
            </a:r>
            <a:r>
              <a:rPr sz="1300" spc="-75" dirty="0">
                <a:latin typeface="Georgia"/>
                <a:cs typeface="Georgia"/>
              </a:rPr>
              <a:t>interest </a:t>
            </a:r>
            <a:r>
              <a:rPr sz="1300" spc="-70" dirty="0">
                <a:latin typeface="Georgia"/>
                <a:cs typeface="Georgia"/>
              </a:rPr>
              <a:t>in your </a:t>
            </a:r>
            <a:r>
              <a:rPr sz="1300" spc="-80" dirty="0">
                <a:latin typeface="Georgia"/>
                <a:cs typeface="Georgia"/>
              </a:rPr>
              <a:t>own </a:t>
            </a:r>
            <a:r>
              <a:rPr sz="1300" spc="-70" dirty="0">
                <a:latin typeface="Georgia"/>
                <a:cs typeface="Georgia"/>
              </a:rPr>
              <a:t>and </a:t>
            </a:r>
            <a:r>
              <a:rPr sz="1300" spc="-60" dirty="0">
                <a:latin typeface="Georgia"/>
                <a:cs typeface="Georgia"/>
              </a:rPr>
              <a:t>others’  </a:t>
            </a:r>
            <a:r>
              <a:rPr sz="1300" spc="-95" dirty="0">
                <a:latin typeface="Georgia"/>
                <a:cs typeface="Georgia"/>
              </a:rPr>
              <a:t>works!</a:t>
            </a:r>
            <a:endParaRPr sz="1300">
              <a:latin typeface="Georgia"/>
              <a:cs typeface="Georgia"/>
            </a:endParaRPr>
          </a:p>
          <a:p>
            <a:pPr>
              <a:lnSpc>
                <a:spcPct val="100000"/>
              </a:lnSpc>
              <a:spcBef>
                <a:spcPts val="25"/>
              </a:spcBef>
            </a:pPr>
            <a:endParaRPr sz="1350">
              <a:latin typeface="Georgia"/>
              <a:cs typeface="Georgia"/>
            </a:endParaRPr>
          </a:p>
          <a:p>
            <a:pPr marL="12700" marR="5080" algn="just">
              <a:lnSpc>
                <a:spcPct val="100000"/>
              </a:lnSpc>
            </a:pPr>
            <a:r>
              <a:rPr sz="1300" b="1" spc="40" dirty="0">
                <a:latin typeface="Times New Roman"/>
                <a:cs typeface="Times New Roman"/>
              </a:rPr>
              <a:t>Put </a:t>
            </a:r>
            <a:r>
              <a:rPr sz="1300" b="1" spc="60" dirty="0">
                <a:latin typeface="Times New Roman"/>
                <a:cs typeface="Times New Roman"/>
              </a:rPr>
              <a:t>into </a:t>
            </a:r>
            <a:r>
              <a:rPr sz="1300" b="1" spc="65" dirty="0">
                <a:latin typeface="Times New Roman"/>
                <a:cs typeface="Times New Roman"/>
              </a:rPr>
              <a:t>practice </a:t>
            </a:r>
            <a:r>
              <a:rPr sz="1300" b="1" spc="70" dirty="0">
                <a:latin typeface="Times New Roman"/>
                <a:cs typeface="Times New Roman"/>
              </a:rPr>
              <a:t>principles </a:t>
            </a:r>
            <a:r>
              <a:rPr sz="1300" b="1" spc="55" dirty="0">
                <a:latin typeface="Times New Roman"/>
                <a:cs typeface="Times New Roman"/>
              </a:rPr>
              <a:t>of</a:t>
            </a:r>
            <a:r>
              <a:rPr sz="1300" b="1" spc="434" dirty="0">
                <a:latin typeface="Times New Roman"/>
                <a:cs typeface="Times New Roman"/>
              </a:rPr>
              <a:t> </a:t>
            </a:r>
            <a:r>
              <a:rPr sz="1300" b="1" spc="60" dirty="0">
                <a:latin typeface="Times New Roman"/>
                <a:cs typeface="Times New Roman"/>
              </a:rPr>
              <a:t>Academic </a:t>
            </a:r>
            <a:r>
              <a:rPr sz="1300" b="1" spc="45" dirty="0">
                <a:latin typeface="Times New Roman"/>
                <a:cs typeface="Times New Roman"/>
              </a:rPr>
              <a:t>Integrity: </a:t>
            </a:r>
            <a:r>
              <a:rPr sz="1300" spc="-80" dirty="0">
                <a:latin typeface="Georgia"/>
                <a:cs typeface="Georgia"/>
              </a:rPr>
              <a:t>share </a:t>
            </a:r>
            <a:r>
              <a:rPr sz="1300" spc="-70" dirty="0">
                <a:latin typeface="Georgia"/>
                <a:cs typeface="Georgia"/>
              </a:rPr>
              <a:t>your </a:t>
            </a:r>
            <a:r>
              <a:rPr sz="1300" spc="-75" dirty="0">
                <a:latin typeface="Georgia"/>
                <a:cs typeface="Georgia"/>
              </a:rPr>
              <a:t>knowledge </a:t>
            </a:r>
            <a:r>
              <a:rPr sz="1300" spc="-70" dirty="0">
                <a:latin typeface="Georgia"/>
                <a:cs typeface="Georgia"/>
              </a:rPr>
              <a:t>and  </a:t>
            </a:r>
            <a:r>
              <a:rPr sz="1300" spc="-80" dirty="0">
                <a:latin typeface="Georgia"/>
                <a:cs typeface="Georgia"/>
              </a:rPr>
              <a:t>responsible </a:t>
            </a:r>
            <a:r>
              <a:rPr sz="1300" spc="-60" dirty="0">
                <a:latin typeface="Georgia"/>
                <a:cs typeface="Georgia"/>
              </a:rPr>
              <a:t>citation, </a:t>
            </a:r>
            <a:r>
              <a:rPr sz="1300" spc="-70" dirty="0">
                <a:latin typeface="Georgia"/>
                <a:cs typeface="Georgia"/>
              </a:rPr>
              <a:t>paraphrasing, and </a:t>
            </a:r>
            <a:r>
              <a:rPr sz="1300" spc="-80" dirty="0">
                <a:latin typeface="Georgia"/>
                <a:cs typeface="Georgia"/>
              </a:rPr>
              <a:t>summary </a:t>
            </a:r>
            <a:r>
              <a:rPr sz="1300" spc="-65" dirty="0">
                <a:latin typeface="Georgia"/>
                <a:cs typeface="Georgia"/>
              </a:rPr>
              <a:t>practices </a:t>
            </a:r>
            <a:r>
              <a:rPr sz="1300" spc="-75" dirty="0">
                <a:latin typeface="Georgia"/>
                <a:cs typeface="Georgia"/>
              </a:rPr>
              <a:t>with </a:t>
            </a:r>
            <a:r>
              <a:rPr sz="1300" spc="-70" dirty="0">
                <a:latin typeface="Georgia"/>
                <a:cs typeface="Georgia"/>
              </a:rPr>
              <a:t>your</a:t>
            </a:r>
            <a:r>
              <a:rPr sz="1300" spc="-114" dirty="0">
                <a:latin typeface="Georgia"/>
                <a:cs typeface="Georgia"/>
              </a:rPr>
              <a:t> </a:t>
            </a:r>
            <a:r>
              <a:rPr sz="1300" spc="-80" dirty="0">
                <a:latin typeface="Georgia"/>
                <a:cs typeface="Georgia"/>
              </a:rPr>
              <a:t>peers!</a:t>
            </a:r>
            <a:endParaRPr sz="1300">
              <a:latin typeface="Georgia"/>
              <a:cs typeface="Georgia"/>
            </a:endParaRPr>
          </a:p>
          <a:p>
            <a:pPr>
              <a:lnSpc>
                <a:spcPct val="100000"/>
              </a:lnSpc>
              <a:spcBef>
                <a:spcPts val="10"/>
              </a:spcBef>
            </a:pPr>
            <a:endParaRPr sz="1350">
              <a:latin typeface="Georgia"/>
              <a:cs typeface="Georgia"/>
            </a:endParaRPr>
          </a:p>
          <a:p>
            <a:pPr marL="12700" marR="5715" algn="just">
              <a:lnSpc>
                <a:spcPct val="100000"/>
              </a:lnSpc>
            </a:pPr>
            <a:r>
              <a:rPr sz="1300" b="1" spc="55" dirty="0">
                <a:latin typeface="Times New Roman"/>
                <a:cs typeface="Times New Roman"/>
              </a:rPr>
              <a:t>Refine </a:t>
            </a:r>
            <a:r>
              <a:rPr sz="1300" b="1" spc="45" dirty="0">
                <a:latin typeface="Times New Roman"/>
                <a:cs typeface="Times New Roman"/>
              </a:rPr>
              <a:t>your </a:t>
            </a:r>
            <a:r>
              <a:rPr sz="1300" b="1" spc="75" dirty="0">
                <a:latin typeface="Times New Roman"/>
                <a:cs typeface="Times New Roman"/>
              </a:rPr>
              <a:t>skills </a:t>
            </a:r>
            <a:r>
              <a:rPr sz="1300" b="1" spc="70" dirty="0">
                <a:latin typeface="Times New Roman"/>
                <a:cs typeface="Times New Roman"/>
              </a:rPr>
              <a:t>and </a:t>
            </a:r>
            <a:r>
              <a:rPr sz="1300" b="1" spc="65" dirty="0">
                <a:latin typeface="Times New Roman"/>
                <a:cs typeface="Times New Roman"/>
              </a:rPr>
              <a:t>gain </a:t>
            </a:r>
            <a:r>
              <a:rPr sz="1300" b="1" spc="70" dirty="0">
                <a:latin typeface="Times New Roman"/>
                <a:cs typeface="Times New Roman"/>
              </a:rPr>
              <a:t>confidence </a:t>
            </a:r>
            <a:r>
              <a:rPr sz="1300" b="1" spc="65" dirty="0">
                <a:latin typeface="Times New Roman"/>
                <a:cs typeface="Times New Roman"/>
              </a:rPr>
              <a:t>in </a:t>
            </a:r>
            <a:r>
              <a:rPr sz="1300" b="1" spc="45" dirty="0">
                <a:latin typeface="Times New Roman"/>
                <a:cs typeface="Times New Roman"/>
              </a:rPr>
              <a:t>your </a:t>
            </a:r>
            <a:r>
              <a:rPr sz="1300" b="1" spc="40" dirty="0">
                <a:latin typeface="Times New Roman"/>
                <a:cs typeface="Times New Roman"/>
              </a:rPr>
              <a:t>writing</a:t>
            </a:r>
            <a:r>
              <a:rPr sz="1300" spc="40" dirty="0">
                <a:latin typeface="Georgia"/>
                <a:cs typeface="Georgia"/>
              </a:rPr>
              <a:t>: </a:t>
            </a:r>
            <a:r>
              <a:rPr sz="1300" spc="-70" dirty="0">
                <a:latin typeface="Georgia"/>
                <a:cs typeface="Georgia"/>
              </a:rPr>
              <a:t>the </a:t>
            </a:r>
            <a:r>
              <a:rPr sz="1300" spc="-75" dirty="0">
                <a:latin typeface="Georgia"/>
                <a:cs typeface="Georgia"/>
              </a:rPr>
              <a:t>continuous </a:t>
            </a:r>
            <a:r>
              <a:rPr sz="1300" spc="-60" dirty="0">
                <a:latin typeface="Georgia"/>
                <a:cs typeface="Georgia"/>
              </a:rPr>
              <a:t>practice </a:t>
            </a:r>
            <a:r>
              <a:rPr sz="1300" spc="-65" dirty="0">
                <a:latin typeface="Georgia"/>
                <a:cs typeface="Georgia"/>
              </a:rPr>
              <a:t>of  reading </a:t>
            </a:r>
            <a:r>
              <a:rPr sz="1300" spc="-70" dirty="0">
                <a:latin typeface="Georgia"/>
                <a:cs typeface="Georgia"/>
              </a:rPr>
              <a:t>and </a:t>
            </a:r>
            <a:r>
              <a:rPr sz="1300" spc="-65" dirty="0">
                <a:latin typeface="Georgia"/>
                <a:cs typeface="Georgia"/>
              </a:rPr>
              <a:t>editing </a:t>
            </a:r>
            <a:r>
              <a:rPr sz="1300" spc="-60" dirty="0">
                <a:latin typeface="Georgia"/>
                <a:cs typeface="Georgia"/>
              </a:rPr>
              <a:t>others’ </a:t>
            </a:r>
            <a:r>
              <a:rPr sz="1300" spc="-95" dirty="0">
                <a:latin typeface="Georgia"/>
                <a:cs typeface="Georgia"/>
              </a:rPr>
              <a:t>works </a:t>
            </a:r>
            <a:r>
              <a:rPr sz="1300" spc="-75" dirty="0">
                <a:latin typeface="Georgia"/>
                <a:cs typeface="Georgia"/>
              </a:rPr>
              <a:t>also </a:t>
            </a:r>
            <a:r>
              <a:rPr sz="1300" spc="-85" dirty="0">
                <a:latin typeface="Georgia"/>
                <a:cs typeface="Georgia"/>
              </a:rPr>
              <a:t>has </a:t>
            </a:r>
            <a:r>
              <a:rPr sz="1300" spc="-75" dirty="0">
                <a:latin typeface="Georgia"/>
                <a:cs typeface="Georgia"/>
              </a:rPr>
              <a:t>positive </a:t>
            </a:r>
            <a:r>
              <a:rPr sz="1300" spc="-70" dirty="0">
                <a:latin typeface="Georgia"/>
                <a:cs typeface="Georgia"/>
              </a:rPr>
              <a:t>effects in the </a:t>
            </a:r>
            <a:r>
              <a:rPr sz="1300" spc="-80" dirty="0">
                <a:latin typeface="Georgia"/>
                <a:cs typeface="Georgia"/>
              </a:rPr>
              <a:t>improvement </a:t>
            </a:r>
            <a:r>
              <a:rPr sz="1300" spc="-65" dirty="0">
                <a:latin typeface="Georgia"/>
                <a:cs typeface="Georgia"/>
              </a:rPr>
              <a:t>of </a:t>
            </a:r>
            <a:r>
              <a:rPr sz="1300" spc="-70" dirty="0">
                <a:latin typeface="Georgia"/>
                <a:cs typeface="Georgia"/>
              </a:rPr>
              <a:t>your </a:t>
            </a:r>
            <a:r>
              <a:rPr sz="1300" spc="-80" dirty="0">
                <a:latin typeface="Georgia"/>
                <a:cs typeface="Georgia"/>
              </a:rPr>
              <a:t>own </a:t>
            </a:r>
            <a:r>
              <a:rPr sz="1300" spc="-90" dirty="0">
                <a:latin typeface="Georgia"/>
                <a:cs typeface="Georgia"/>
              </a:rPr>
              <a:t>skills  </a:t>
            </a:r>
            <a:r>
              <a:rPr sz="1300" spc="-70" dirty="0">
                <a:latin typeface="Georgia"/>
                <a:cs typeface="Georgia"/>
              </a:rPr>
              <a:t>through writing and re-writing </a:t>
            </a:r>
            <a:r>
              <a:rPr sz="1300" spc="-85" dirty="0">
                <a:latin typeface="Georgia"/>
                <a:cs typeface="Georgia"/>
              </a:rPr>
              <a:t>(there </a:t>
            </a:r>
            <a:r>
              <a:rPr sz="1300" spc="-95" dirty="0">
                <a:latin typeface="Georgia"/>
                <a:cs typeface="Georgia"/>
              </a:rPr>
              <a:t>is </a:t>
            </a:r>
            <a:r>
              <a:rPr sz="1300" spc="-70" dirty="0">
                <a:latin typeface="Georgia"/>
                <a:cs typeface="Georgia"/>
              </a:rPr>
              <a:t>no </a:t>
            </a:r>
            <a:r>
              <a:rPr sz="1300" spc="-65" dirty="0">
                <a:latin typeface="Georgia"/>
                <a:cs typeface="Georgia"/>
              </a:rPr>
              <a:t>final </a:t>
            </a:r>
            <a:r>
              <a:rPr sz="1300" spc="-80" dirty="0">
                <a:latin typeface="Georgia"/>
                <a:cs typeface="Georgia"/>
              </a:rPr>
              <a:t>draft!), </a:t>
            </a:r>
            <a:r>
              <a:rPr sz="1300" spc="-90" dirty="0">
                <a:latin typeface="Georgia"/>
                <a:cs typeface="Georgia"/>
              </a:rPr>
              <a:t>so </a:t>
            </a:r>
            <a:r>
              <a:rPr sz="1300" spc="-85" dirty="0">
                <a:latin typeface="Georgia"/>
                <a:cs typeface="Georgia"/>
              </a:rPr>
              <a:t>this </a:t>
            </a:r>
            <a:r>
              <a:rPr sz="1300" spc="-80" dirty="0">
                <a:latin typeface="Georgia"/>
                <a:cs typeface="Georgia"/>
              </a:rPr>
              <a:t>translates </a:t>
            </a:r>
            <a:r>
              <a:rPr sz="1300" spc="-70" dirty="0">
                <a:latin typeface="Georgia"/>
                <a:cs typeface="Georgia"/>
              </a:rPr>
              <a:t>into </a:t>
            </a:r>
            <a:r>
              <a:rPr sz="1300" spc="-75" dirty="0">
                <a:latin typeface="Georgia"/>
                <a:cs typeface="Georgia"/>
              </a:rPr>
              <a:t>more </a:t>
            </a:r>
            <a:r>
              <a:rPr sz="1300" spc="-65" dirty="0">
                <a:latin typeface="Georgia"/>
                <a:cs typeface="Georgia"/>
              </a:rPr>
              <a:t>confidence  for</a:t>
            </a:r>
            <a:r>
              <a:rPr sz="1300" spc="5" dirty="0">
                <a:latin typeface="Georgia"/>
                <a:cs typeface="Georgia"/>
              </a:rPr>
              <a:t> </a:t>
            </a:r>
            <a:r>
              <a:rPr sz="1300" spc="-70" dirty="0">
                <a:latin typeface="Georgia"/>
                <a:cs typeface="Georgia"/>
              </a:rPr>
              <a:t>all!</a:t>
            </a:r>
            <a:endParaRPr sz="1300">
              <a:latin typeface="Georgia"/>
              <a:cs typeface="Georgia"/>
            </a:endParaRPr>
          </a:p>
          <a:p>
            <a:pPr>
              <a:lnSpc>
                <a:spcPct val="100000"/>
              </a:lnSpc>
              <a:spcBef>
                <a:spcPts val="25"/>
              </a:spcBef>
            </a:pPr>
            <a:endParaRPr sz="1350">
              <a:latin typeface="Georgia"/>
              <a:cs typeface="Georgia"/>
            </a:endParaRPr>
          </a:p>
          <a:p>
            <a:pPr marL="12700" marR="5715" algn="just">
              <a:lnSpc>
                <a:spcPct val="100000"/>
              </a:lnSpc>
            </a:pPr>
            <a:r>
              <a:rPr sz="1300" b="1" spc="65" dirty="0">
                <a:latin typeface="Times New Roman"/>
                <a:cs typeface="Times New Roman"/>
              </a:rPr>
              <a:t>Discover </a:t>
            </a:r>
            <a:r>
              <a:rPr sz="1300" b="1" spc="45" dirty="0">
                <a:latin typeface="Times New Roman"/>
                <a:cs typeface="Times New Roman"/>
              </a:rPr>
              <a:t>your </a:t>
            </a:r>
            <a:r>
              <a:rPr sz="1300" b="1" spc="55" dirty="0">
                <a:latin typeface="Times New Roman"/>
                <a:cs typeface="Times New Roman"/>
              </a:rPr>
              <a:t>creative side</a:t>
            </a:r>
            <a:r>
              <a:rPr sz="1300" spc="55" dirty="0">
                <a:latin typeface="Georgia"/>
                <a:cs typeface="Georgia"/>
              </a:rPr>
              <a:t>: </a:t>
            </a:r>
            <a:r>
              <a:rPr sz="1300" spc="-90" dirty="0">
                <a:latin typeface="Georgia"/>
                <a:cs typeface="Georgia"/>
              </a:rPr>
              <a:t>students </a:t>
            </a:r>
            <a:r>
              <a:rPr sz="1300" spc="-75" dirty="0">
                <a:latin typeface="Georgia"/>
                <a:cs typeface="Georgia"/>
              </a:rPr>
              <a:t>who have </a:t>
            </a:r>
            <a:r>
              <a:rPr sz="1300" spc="-65" dirty="0">
                <a:latin typeface="Georgia"/>
                <a:cs typeface="Georgia"/>
              </a:rPr>
              <a:t>participated </a:t>
            </a:r>
            <a:r>
              <a:rPr sz="1300" spc="-70" dirty="0">
                <a:latin typeface="Georgia"/>
                <a:cs typeface="Georgia"/>
              </a:rPr>
              <a:t>in peer-editing </a:t>
            </a:r>
            <a:r>
              <a:rPr sz="1300" spc="-65" dirty="0">
                <a:latin typeface="Georgia"/>
                <a:cs typeface="Georgia"/>
              </a:rPr>
              <a:t>practices </a:t>
            </a:r>
            <a:r>
              <a:rPr sz="1300" spc="-75" dirty="0">
                <a:latin typeface="Georgia"/>
                <a:cs typeface="Georgia"/>
              </a:rPr>
              <a:t>have  proven </a:t>
            </a:r>
            <a:r>
              <a:rPr sz="1300" spc="-65" dirty="0">
                <a:latin typeface="Georgia"/>
                <a:cs typeface="Georgia"/>
              </a:rPr>
              <a:t>to </a:t>
            </a:r>
            <a:r>
              <a:rPr sz="1300" spc="-60" dirty="0">
                <a:latin typeface="Georgia"/>
                <a:cs typeface="Georgia"/>
              </a:rPr>
              <a:t>be </a:t>
            </a:r>
            <a:r>
              <a:rPr sz="1300" spc="-75" dirty="0">
                <a:latin typeface="Georgia"/>
                <a:cs typeface="Georgia"/>
              </a:rPr>
              <a:t>more </a:t>
            </a:r>
            <a:r>
              <a:rPr sz="1300" spc="-65" dirty="0">
                <a:latin typeface="Georgia"/>
                <a:cs typeface="Georgia"/>
              </a:rPr>
              <a:t>creative </a:t>
            </a:r>
            <a:r>
              <a:rPr sz="1300" spc="-70" dirty="0">
                <a:latin typeface="Georgia"/>
                <a:cs typeface="Georgia"/>
              </a:rPr>
              <a:t>and </a:t>
            </a:r>
            <a:r>
              <a:rPr sz="1300" spc="-65" dirty="0">
                <a:latin typeface="Georgia"/>
                <a:cs typeface="Georgia"/>
              </a:rPr>
              <a:t>experimental </a:t>
            </a:r>
            <a:r>
              <a:rPr sz="1300" spc="-75" dirty="0">
                <a:latin typeface="Georgia"/>
                <a:cs typeface="Georgia"/>
              </a:rPr>
              <a:t>with </a:t>
            </a:r>
            <a:r>
              <a:rPr sz="1300" spc="-65" dirty="0">
                <a:latin typeface="Georgia"/>
                <a:cs typeface="Georgia"/>
              </a:rPr>
              <a:t>their </a:t>
            </a:r>
            <a:r>
              <a:rPr sz="1300" spc="-80" dirty="0">
                <a:latin typeface="Georgia"/>
                <a:cs typeface="Georgia"/>
              </a:rPr>
              <a:t>own </a:t>
            </a:r>
            <a:r>
              <a:rPr sz="1300" spc="-70" dirty="0">
                <a:latin typeface="Georgia"/>
                <a:cs typeface="Georgia"/>
              </a:rPr>
              <a:t>thought </a:t>
            </a:r>
            <a:r>
              <a:rPr sz="1300" spc="-85" dirty="0">
                <a:latin typeface="Georgia"/>
                <a:cs typeface="Georgia"/>
              </a:rPr>
              <a:t>processes </a:t>
            </a:r>
            <a:r>
              <a:rPr sz="1300" spc="-70" dirty="0">
                <a:latin typeface="Georgia"/>
                <a:cs typeface="Georgia"/>
              </a:rPr>
              <a:t>and writing </a:t>
            </a:r>
            <a:r>
              <a:rPr sz="1300" spc="-85" dirty="0">
                <a:latin typeface="Georgia"/>
                <a:cs typeface="Georgia"/>
              </a:rPr>
              <a:t>styles  </a:t>
            </a:r>
            <a:r>
              <a:rPr sz="1300" spc="-70" dirty="0">
                <a:latin typeface="Georgia"/>
                <a:cs typeface="Georgia"/>
              </a:rPr>
              <a:t>and </a:t>
            </a:r>
            <a:r>
              <a:rPr sz="1300" spc="-65" dirty="0">
                <a:latin typeface="Georgia"/>
                <a:cs typeface="Georgia"/>
              </a:rPr>
              <a:t>content, </a:t>
            </a:r>
            <a:r>
              <a:rPr sz="1300" spc="-90" dirty="0">
                <a:latin typeface="Georgia"/>
                <a:cs typeface="Georgia"/>
              </a:rPr>
              <a:t>so </a:t>
            </a:r>
            <a:r>
              <a:rPr sz="1300" spc="-70" dirty="0">
                <a:latin typeface="Georgia"/>
                <a:cs typeface="Georgia"/>
              </a:rPr>
              <a:t>they </a:t>
            </a:r>
            <a:r>
              <a:rPr sz="1300" spc="-75" dirty="0">
                <a:latin typeface="Georgia"/>
                <a:cs typeface="Georgia"/>
              </a:rPr>
              <a:t>tend </a:t>
            </a:r>
            <a:r>
              <a:rPr sz="1300" spc="-65" dirty="0">
                <a:latin typeface="Georgia"/>
                <a:cs typeface="Georgia"/>
              </a:rPr>
              <a:t>to </a:t>
            </a:r>
            <a:r>
              <a:rPr sz="1300" spc="-55" dirty="0">
                <a:latin typeface="Georgia"/>
                <a:cs typeface="Georgia"/>
              </a:rPr>
              <a:t>learn </a:t>
            </a:r>
            <a:r>
              <a:rPr sz="1300" spc="-70" dirty="0">
                <a:latin typeface="Georgia"/>
                <a:cs typeface="Georgia"/>
              </a:rPr>
              <a:t>and </a:t>
            </a:r>
            <a:r>
              <a:rPr sz="1300" spc="-65" dirty="0">
                <a:latin typeface="Georgia"/>
                <a:cs typeface="Georgia"/>
              </a:rPr>
              <a:t>evolve </a:t>
            </a:r>
            <a:r>
              <a:rPr sz="1300" spc="-90" dirty="0">
                <a:latin typeface="Georgia"/>
                <a:cs typeface="Georgia"/>
              </a:rPr>
              <a:t>as </a:t>
            </a:r>
            <a:r>
              <a:rPr sz="1300" spc="-75" dirty="0">
                <a:latin typeface="Georgia"/>
                <a:cs typeface="Georgia"/>
              </a:rPr>
              <a:t>writers </a:t>
            </a:r>
            <a:r>
              <a:rPr sz="1300" spc="-65" dirty="0">
                <a:latin typeface="Georgia"/>
                <a:cs typeface="Georgia"/>
              </a:rPr>
              <a:t>at </a:t>
            </a:r>
            <a:r>
              <a:rPr sz="1300" spc="-50" dirty="0">
                <a:latin typeface="Georgia"/>
                <a:cs typeface="Georgia"/>
              </a:rPr>
              <a:t>a</a:t>
            </a:r>
            <a:r>
              <a:rPr sz="1300" spc="150" dirty="0">
                <a:latin typeface="Georgia"/>
                <a:cs typeface="Georgia"/>
              </a:rPr>
              <a:t> </a:t>
            </a:r>
            <a:r>
              <a:rPr sz="1300" spc="-75" dirty="0">
                <a:latin typeface="Georgia"/>
                <a:cs typeface="Georgia"/>
              </a:rPr>
              <a:t>faster </a:t>
            </a:r>
            <a:r>
              <a:rPr sz="1300" spc="-60" dirty="0">
                <a:latin typeface="Georgia"/>
                <a:cs typeface="Georgia"/>
              </a:rPr>
              <a:t>pace.</a:t>
            </a:r>
            <a:endParaRPr sz="1300">
              <a:latin typeface="Georgia"/>
              <a:cs typeface="Georgia"/>
            </a:endParaRPr>
          </a:p>
          <a:p>
            <a:pPr>
              <a:lnSpc>
                <a:spcPct val="100000"/>
              </a:lnSpc>
              <a:spcBef>
                <a:spcPts val="15"/>
              </a:spcBef>
            </a:pPr>
            <a:endParaRPr sz="1350">
              <a:latin typeface="Georgia"/>
              <a:cs typeface="Georgia"/>
            </a:endParaRPr>
          </a:p>
          <a:p>
            <a:pPr marL="12700" marR="5080" algn="just">
              <a:lnSpc>
                <a:spcPct val="100400"/>
              </a:lnSpc>
            </a:pPr>
            <a:r>
              <a:rPr sz="1300" b="1" spc="60" dirty="0">
                <a:latin typeface="Times New Roman"/>
                <a:cs typeface="Times New Roman"/>
              </a:rPr>
              <a:t>Socialize </a:t>
            </a:r>
            <a:r>
              <a:rPr sz="1300" b="1" spc="50" dirty="0">
                <a:latin typeface="Times New Roman"/>
                <a:cs typeface="Times New Roman"/>
              </a:rPr>
              <a:t>through writing: </a:t>
            </a:r>
            <a:r>
              <a:rPr sz="1300" spc="-70" dirty="0">
                <a:latin typeface="Georgia"/>
                <a:cs typeface="Georgia"/>
              </a:rPr>
              <a:t>peer-editing </a:t>
            </a:r>
            <a:r>
              <a:rPr sz="1300" spc="-80" dirty="0">
                <a:latin typeface="Georgia"/>
                <a:cs typeface="Georgia"/>
              </a:rPr>
              <a:t>breaks </a:t>
            </a:r>
            <a:r>
              <a:rPr sz="1300" spc="-75" dirty="0">
                <a:latin typeface="Georgia"/>
                <a:cs typeface="Georgia"/>
              </a:rPr>
              <a:t>with misconceptions </a:t>
            </a:r>
            <a:r>
              <a:rPr sz="1300" spc="-65" dirty="0">
                <a:latin typeface="Georgia"/>
                <a:cs typeface="Georgia"/>
              </a:rPr>
              <a:t>of </a:t>
            </a:r>
            <a:r>
              <a:rPr sz="1300" spc="-70" dirty="0">
                <a:latin typeface="Georgia"/>
                <a:cs typeface="Georgia"/>
              </a:rPr>
              <a:t>writing </a:t>
            </a:r>
            <a:r>
              <a:rPr sz="1300" spc="-90" dirty="0">
                <a:latin typeface="Georgia"/>
                <a:cs typeface="Georgia"/>
              </a:rPr>
              <a:t>as </a:t>
            </a:r>
            <a:r>
              <a:rPr sz="1300" spc="-50" dirty="0">
                <a:latin typeface="Georgia"/>
                <a:cs typeface="Georgia"/>
              </a:rPr>
              <a:t>a </a:t>
            </a:r>
            <a:r>
              <a:rPr sz="1300" spc="-65" dirty="0">
                <a:latin typeface="Georgia"/>
                <a:cs typeface="Georgia"/>
              </a:rPr>
              <a:t>solitary  </a:t>
            </a:r>
            <a:r>
              <a:rPr sz="1300" spc="-85" dirty="0">
                <a:latin typeface="Georgia"/>
                <a:cs typeface="Georgia"/>
              </a:rPr>
              <a:t>process </a:t>
            </a:r>
            <a:r>
              <a:rPr sz="1300" spc="-70" dirty="0">
                <a:latin typeface="Georgia"/>
                <a:cs typeface="Georgia"/>
              </a:rPr>
              <a:t>and </a:t>
            </a:r>
            <a:r>
              <a:rPr sz="1300" spc="-75" dirty="0">
                <a:latin typeface="Georgia"/>
                <a:cs typeface="Georgia"/>
              </a:rPr>
              <a:t>instead </a:t>
            </a:r>
            <a:r>
              <a:rPr sz="1300" spc="-85" dirty="0">
                <a:latin typeface="Georgia"/>
                <a:cs typeface="Georgia"/>
              </a:rPr>
              <a:t>presents </a:t>
            </a:r>
            <a:r>
              <a:rPr sz="1300" spc="-70" dirty="0">
                <a:latin typeface="Georgia"/>
                <a:cs typeface="Georgia"/>
              </a:rPr>
              <a:t>writing </a:t>
            </a:r>
            <a:r>
              <a:rPr sz="1300" spc="-90" dirty="0">
                <a:latin typeface="Georgia"/>
                <a:cs typeface="Georgia"/>
              </a:rPr>
              <a:t>as </a:t>
            </a:r>
            <a:r>
              <a:rPr sz="1300" spc="-65" dirty="0">
                <a:latin typeface="Georgia"/>
                <a:cs typeface="Georgia"/>
              </a:rPr>
              <a:t>an interactive </a:t>
            </a:r>
            <a:r>
              <a:rPr sz="1300" spc="-70" dirty="0">
                <a:latin typeface="Georgia"/>
                <a:cs typeface="Georgia"/>
              </a:rPr>
              <a:t>social-exercise in which </a:t>
            </a:r>
            <a:r>
              <a:rPr sz="1300" spc="-65" dirty="0">
                <a:latin typeface="Georgia"/>
                <a:cs typeface="Georgia"/>
              </a:rPr>
              <a:t>one </a:t>
            </a:r>
            <a:r>
              <a:rPr sz="1300" spc="-95" dirty="0">
                <a:latin typeface="Georgia"/>
                <a:cs typeface="Georgia"/>
              </a:rPr>
              <a:t>discusses </a:t>
            </a:r>
            <a:r>
              <a:rPr sz="1300" spc="-75" dirty="0">
                <a:latin typeface="Georgia"/>
                <a:cs typeface="Georgia"/>
              </a:rPr>
              <a:t>with  </a:t>
            </a:r>
            <a:r>
              <a:rPr sz="1300" spc="-65" dirty="0">
                <a:latin typeface="Georgia"/>
                <a:cs typeface="Georgia"/>
              </a:rPr>
              <a:t>other </a:t>
            </a:r>
            <a:r>
              <a:rPr sz="1300" spc="-55" dirty="0">
                <a:latin typeface="Georgia"/>
                <a:cs typeface="Georgia"/>
              </a:rPr>
              <a:t>“experts </a:t>
            </a:r>
            <a:r>
              <a:rPr sz="1300" spc="-70" dirty="0">
                <a:latin typeface="Georgia"/>
                <a:cs typeface="Georgia"/>
              </a:rPr>
              <a:t>in the </a:t>
            </a:r>
            <a:r>
              <a:rPr sz="1300" spc="-85" dirty="0">
                <a:latin typeface="Georgia"/>
                <a:cs typeface="Georgia"/>
              </a:rPr>
              <a:t>essay </a:t>
            </a:r>
            <a:r>
              <a:rPr sz="1300" spc="-40" dirty="0">
                <a:latin typeface="Georgia"/>
                <a:cs typeface="Georgia"/>
              </a:rPr>
              <a:t>topic” </a:t>
            </a:r>
            <a:r>
              <a:rPr sz="1300" spc="-80" dirty="0">
                <a:latin typeface="Georgia"/>
                <a:cs typeface="Georgia"/>
              </a:rPr>
              <a:t>(i.e. </a:t>
            </a:r>
            <a:r>
              <a:rPr sz="1300" spc="-75" dirty="0">
                <a:latin typeface="Georgia"/>
                <a:cs typeface="Georgia"/>
              </a:rPr>
              <a:t>peers </a:t>
            </a:r>
            <a:r>
              <a:rPr sz="1300" spc="-65" dirty="0">
                <a:latin typeface="Georgia"/>
                <a:cs typeface="Georgia"/>
              </a:rPr>
              <a:t>of </a:t>
            </a:r>
            <a:r>
              <a:rPr sz="1300" spc="-70" dirty="0">
                <a:latin typeface="Georgia"/>
                <a:cs typeface="Georgia"/>
              </a:rPr>
              <a:t>the </a:t>
            </a:r>
            <a:r>
              <a:rPr sz="1300" spc="-90" dirty="0">
                <a:latin typeface="Georgia"/>
                <a:cs typeface="Georgia"/>
              </a:rPr>
              <a:t>same classroom) </a:t>
            </a:r>
            <a:r>
              <a:rPr sz="1300" spc="-70" dirty="0">
                <a:latin typeface="Georgia"/>
                <a:cs typeface="Georgia"/>
              </a:rPr>
              <a:t>and </a:t>
            </a:r>
            <a:r>
              <a:rPr sz="1300" spc="-65" dirty="0">
                <a:latin typeface="Georgia"/>
                <a:cs typeface="Georgia"/>
              </a:rPr>
              <a:t>of </a:t>
            </a:r>
            <a:r>
              <a:rPr sz="1300" spc="-75" dirty="0">
                <a:latin typeface="Georgia"/>
                <a:cs typeface="Georgia"/>
              </a:rPr>
              <a:t>more </a:t>
            </a:r>
            <a:r>
              <a:rPr sz="1300" spc="-55" dirty="0">
                <a:latin typeface="Georgia"/>
                <a:cs typeface="Georgia"/>
              </a:rPr>
              <a:t>or </a:t>
            </a:r>
            <a:r>
              <a:rPr sz="1300" spc="-95" dirty="0">
                <a:latin typeface="Georgia"/>
                <a:cs typeface="Georgia"/>
              </a:rPr>
              <a:t>less </a:t>
            </a:r>
            <a:r>
              <a:rPr sz="1300" spc="-70" dirty="0">
                <a:latin typeface="Georgia"/>
                <a:cs typeface="Georgia"/>
              </a:rPr>
              <a:t>the </a:t>
            </a:r>
            <a:r>
              <a:rPr sz="1300" spc="-90" dirty="0">
                <a:latin typeface="Georgia"/>
                <a:cs typeface="Georgia"/>
              </a:rPr>
              <a:t>same  </a:t>
            </a:r>
            <a:r>
              <a:rPr sz="1300" spc="-65" dirty="0">
                <a:latin typeface="Georgia"/>
                <a:cs typeface="Georgia"/>
              </a:rPr>
              <a:t>intellectual level </a:t>
            </a:r>
            <a:r>
              <a:rPr sz="1300" spc="-60" dirty="0">
                <a:latin typeface="Georgia"/>
                <a:cs typeface="Georgia"/>
              </a:rPr>
              <a:t>about </a:t>
            </a:r>
            <a:r>
              <a:rPr sz="1300" spc="-70" dirty="0">
                <a:latin typeface="Georgia"/>
                <a:cs typeface="Georgia"/>
              </a:rPr>
              <a:t>writing, ideas, </a:t>
            </a:r>
            <a:r>
              <a:rPr sz="1300" spc="-80" dirty="0">
                <a:latin typeface="Georgia"/>
                <a:cs typeface="Georgia"/>
              </a:rPr>
              <a:t>styles, grammar, </a:t>
            </a:r>
            <a:r>
              <a:rPr sz="1300" spc="-70" dirty="0">
                <a:latin typeface="Georgia"/>
                <a:cs typeface="Georgia"/>
              </a:rPr>
              <a:t>and</a:t>
            </a:r>
            <a:r>
              <a:rPr sz="1300" spc="95" dirty="0">
                <a:latin typeface="Georgia"/>
                <a:cs typeface="Georgia"/>
              </a:rPr>
              <a:t> </a:t>
            </a:r>
            <a:r>
              <a:rPr sz="1300" spc="-80" dirty="0">
                <a:latin typeface="Georgia"/>
                <a:cs typeface="Georgia"/>
              </a:rPr>
              <a:t>more!</a:t>
            </a:r>
            <a:endParaRPr sz="1300">
              <a:latin typeface="Georgia"/>
              <a:cs typeface="Georgia"/>
            </a:endParaRPr>
          </a:p>
          <a:p>
            <a:pPr>
              <a:lnSpc>
                <a:spcPct val="100000"/>
              </a:lnSpc>
            </a:pPr>
            <a:endParaRPr sz="1350">
              <a:latin typeface="Georgia"/>
              <a:cs typeface="Georgia"/>
            </a:endParaRPr>
          </a:p>
          <a:p>
            <a:pPr marL="12700" marR="5080" algn="just">
              <a:lnSpc>
                <a:spcPct val="100400"/>
              </a:lnSpc>
            </a:pPr>
            <a:r>
              <a:rPr sz="1300" b="1" spc="55" dirty="0">
                <a:latin typeface="Times New Roman"/>
                <a:cs typeface="Times New Roman"/>
              </a:rPr>
              <a:t>Receive </a:t>
            </a:r>
            <a:r>
              <a:rPr sz="1300" b="1" spc="60" dirty="0">
                <a:latin typeface="Times New Roman"/>
                <a:cs typeface="Times New Roman"/>
              </a:rPr>
              <a:t>varied </a:t>
            </a:r>
            <a:r>
              <a:rPr sz="1300" b="1" spc="55" dirty="0">
                <a:latin typeface="Times New Roman"/>
                <a:cs typeface="Times New Roman"/>
              </a:rPr>
              <a:t>objective </a:t>
            </a:r>
            <a:r>
              <a:rPr sz="1300" b="1" spc="60" dirty="0">
                <a:latin typeface="Times New Roman"/>
                <a:cs typeface="Times New Roman"/>
              </a:rPr>
              <a:t>feedback: </a:t>
            </a:r>
            <a:r>
              <a:rPr sz="1300" spc="-70" dirty="0">
                <a:latin typeface="Georgia"/>
                <a:cs typeface="Georgia"/>
              </a:rPr>
              <a:t>through peer-editing, </a:t>
            </a:r>
            <a:r>
              <a:rPr sz="1300" spc="-90" dirty="0">
                <a:latin typeface="Georgia"/>
                <a:cs typeface="Georgia"/>
              </a:rPr>
              <a:t>students </a:t>
            </a:r>
            <a:r>
              <a:rPr sz="1300" spc="-60" dirty="0">
                <a:latin typeface="Georgia"/>
                <a:cs typeface="Georgia"/>
              </a:rPr>
              <a:t>receive </a:t>
            </a:r>
            <a:r>
              <a:rPr sz="1300" spc="-70" dirty="0">
                <a:latin typeface="Georgia"/>
                <a:cs typeface="Georgia"/>
              </a:rPr>
              <a:t>constructive  </a:t>
            </a:r>
            <a:r>
              <a:rPr sz="1300" spc="-65" dirty="0">
                <a:latin typeface="Georgia"/>
                <a:cs typeface="Georgia"/>
              </a:rPr>
              <a:t>feedback on their </a:t>
            </a:r>
            <a:r>
              <a:rPr sz="1300" spc="-70" dirty="0">
                <a:latin typeface="Georgia"/>
                <a:cs typeface="Georgia"/>
              </a:rPr>
              <a:t>writing </a:t>
            </a:r>
            <a:r>
              <a:rPr sz="1300" spc="-80" dirty="0">
                <a:latin typeface="Georgia"/>
                <a:cs typeface="Georgia"/>
              </a:rPr>
              <a:t>from </a:t>
            </a:r>
            <a:r>
              <a:rPr sz="1300" spc="-50" dirty="0">
                <a:latin typeface="Georgia"/>
                <a:cs typeface="Georgia"/>
              </a:rPr>
              <a:t>a </a:t>
            </a:r>
            <a:r>
              <a:rPr sz="1300" spc="-90" dirty="0">
                <a:latin typeface="Georgia"/>
                <a:cs typeface="Georgia"/>
              </a:rPr>
              <a:t>minimum </a:t>
            </a:r>
            <a:r>
              <a:rPr sz="1300" spc="-65" dirty="0">
                <a:latin typeface="Georgia"/>
                <a:cs typeface="Georgia"/>
              </a:rPr>
              <a:t>of </a:t>
            </a:r>
            <a:r>
              <a:rPr sz="1300" spc="-75" dirty="0">
                <a:latin typeface="Georgia"/>
                <a:cs typeface="Georgia"/>
              </a:rPr>
              <a:t>two </a:t>
            </a:r>
            <a:r>
              <a:rPr sz="1300" spc="-60" dirty="0">
                <a:latin typeface="Georgia"/>
                <a:cs typeface="Georgia"/>
              </a:rPr>
              <a:t>external </a:t>
            </a:r>
            <a:r>
              <a:rPr sz="1300" spc="-70" dirty="0">
                <a:latin typeface="Georgia"/>
                <a:cs typeface="Georgia"/>
              </a:rPr>
              <a:t>evaluators, which </a:t>
            </a:r>
            <a:r>
              <a:rPr sz="1300" spc="-80" dirty="0">
                <a:latin typeface="Georgia"/>
                <a:cs typeface="Georgia"/>
              </a:rPr>
              <a:t>helps </a:t>
            </a:r>
            <a:r>
              <a:rPr sz="1300" spc="-75" dirty="0">
                <a:latin typeface="Georgia"/>
                <a:cs typeface="Georgia"/>
              </a:rPr>
              <a:t>writers </a:t>
            </a:r>
            <a:r>
              <a:rPr sz="1300" spc="-70" dirty="0">
                <a:latin typeface="Georgia"/>
                <a:cs typeface="Georgia"/>
              </a:rPr>
              <a:t>to  </a:t>
            </a:r>
            <a:r>
              <a:rPr sz="1300" spc="-65" dirty="0">
                <a:latin typeface="Georgia"/>
                <a:cs typeface="Georgia"/>
              </a:rPr>
              <a:t>anticipate potential </a:t>
            </a:r>
            <a:r>
              <a:rPr sz="1300" spc="-75" dirty="0">
                <a:latin typeface="Georgia"/>
                <a:cs typeface="Georgia"/>
              </a:rPr>
              <a:t>contributions </a:t>
            </a:r>
            <a:r>
              <a:rPr sz="1300" spc="-45" dirty="0">
                <a:latin typeface="Georgia"/>
                <a:cs typeface="Georgia"/>
              </a:rPr>
              <a:t>and/or </a:t>
            </a:r>
            <a:r>
              <a:rPr sz="1300" spc="-75" dirty="0">
                <a:latin typeface="Georgia"/>
                <a:cs typeface="Georgia"/>
              </a:rPr>
              <a:t>misconceptions </a:t>
            </a:r>
            <a:r>
              <a:rPr sz="1300" spc="-65" dirty="0">
                <a:latin typeface="Georgia"/>
                <a:cs typeface="Georgia"/>
              </a:rPr>
              <a:t>created </a:t>
            </a:r>
            <a:r>
              <a:rPr sz="1300" spc="-70" dirty="0">
                <a:latin typeface="Georgia"/>
                <a:cs typeface="Georgia"/>
              </a:rPr>
              <a:t>through </a:t>
            </a:r>
            <a:r>
              <a:rPr sz="1300" spc="-75" dirty="0">
                <a:latin typeface="Georgia"/>
                <a:cs typeface="Georgia"/>
              </a:rPr>
              <a:t>writing. </a:t>
            </a:r>
            <a:r>
              <a:rPr sz="1300" spc="-5" dirty="0">
                <a:latin typeface="Georgia"/>
                <a:cs typeface="Georgia"/>
              </a:rPr>
              <a:t>The </a:t>
            </a:r>
            <a:r>
              <a:rPr sz="1300" spc="-45" dirty="0">
                <a:latin typeface="Georgia"/>
                <a:cs typeface="Georgia"/>
              </a:rPr>
              <a:t>“final  draft” </a:t>
            </a:r>
            <a:r>
              <a:rPr sz="1300" spc="-65" dirty="0">
                <a:latin typeface="Georgia"/>
                <a:cs typeface="Georgia"/>
              </a:rPr>
              <a:t>of </a:t>
            </a:r>
            <a:r>
              <a:rPr sz="1300" spc="-90" dirty="0">
                <a:latin typeface="Georgia"/>
                <a:cs typeface="Georgia"/>
              </a:rPr>
              <a:t>essays as </a:t>
            </a:r>
            <a:r>
              <a:rPr sz="1300" spc="-70" dirty="0">
                <a:latin typeface="Georgia"/>
                <a:cs typeface="Georgia"/>
              </a:rPr>
              <a:t>well </a:t>
            </a:r>
            <a:r>
              <a:rPr sz="1300" spc="-75" dirty="0">
                <a:latin typeface="Georgia"/>
                <a:cs typeface="Georgia"/>
              </a:rPr>
              <a:t>also </a:t>
            </a:r>
            <a:r>
              <a:rPr sz="1300" spc="-80" dirty="0">
                <a:latin typeface="Georgia"/>
                <a:cs typeface="Georgia"/>
              </a:rPr>
              <a:t>demonstrates </a:t>
            </a:r>
            <a:r>
              <a:rPr sz="1300" spc="-75" dirty="0">
                <a:latin typeface="Georgia"/>
                <a:cs typeface="Georgia"/>
              </a:rPr>
              <a:t>students’ </a:t>
            </a:r>
            <a:r>
              <a:rPr sz="1300" spc="-55" dirty="0">
                <a:latin typeface="Georgia"/>
                <a:cs typeface="Georgia"/>
              </a:rPr>
              <a:t>capacity </a:t>
            </a:r>
            <a:r>
              <a:rPr sz="1300" spc="-65" dirty="0">
                <a:latin typeface="Georgia"/>
                <a:cs typeface="Georgia"/>
              </a:rPr>
              <a:t>to </a:t>
            </a:r>
            <a:r>
              <a:rPr sz="1300" spc="-75" dirty="0">
                <a:latin typeface="Georgia"/>
                <a:cs typeface="Georgia"/>
              </a:rPr>
              <a:t>take </a:t>
            </a:r>
            <a:r>
              <a:rPr sz="1300" spc="-70" dirty="0">
                <a:latin typeface="Georgia"/>
                <a:cs typeface="Georgia"/>
              </a:rPr>
              <a:t>into </a:t>
            </a:r>
            <a:r>
              <a:rPr sz="1300" spc="-60" dirty="0">
                <a:latin typeface="Georgia"/>
                <a:cs typeface="Georgia"/>
              </a:rPr>
              <a:t>account </a:t>
            </a:r>
            <a:r>
              <a:rPr sz="1300" spc="-95" dirty="0">
                <a:latin typeface="Georgia"/>
                <a:cs typeface="Georgia"/>
              </a:rPr>
              <a:t>(or </a:t>
            </a:r>
            <a:r>
              <a:rPr sz="1300" spc="-85" dirty="0">
                <a:latin typeface="Georgia"/>
                <a:cs typeface="Georgia"/>
              </a:rPr>
              <a:t>discard)  </a:t>
            </a:r>
            <a:r>
              <a:rPr sz="1300" spc="-60" dirty="0">
                <a:latin typeface="Georgia"/>
                <a:cs typeface="Georgia"/>
              </a:rPr>
              <a:t>evaluators’</a:t>
            </a:r>
            <a:r>
              <a:rPr sz="1300" spc="5" dirty="0">
                <a:latin typeface="Georgia"/>
                <a:cs typeface="Georgia"/>
              </a:rPr>
              <a:t> </a:t>
            </a:r>
            <a:r>
              <a:rPr sz="1300" spc="-80" dirty="0">
                <a:latin typeface="Georgia"/>
                <a:cs typeface="Georgia"/>
              </a:rPr>
              <a:t>comments.</a:t>
            </a:r>
            <a:endParaRPr sz="1300">
              <a:latin typeface="Georgia"/>
              <a:cs typeface="Georgia"/>
            </a:endParaRPr>
          </a:p>
        </p:txBody>
      </p:sp>
      <p:sp>
        <p:nvSpPr>
          <p:cNvPr id="7" name="object 7"/>
          <p:cNvSpPr txBox="1"/>
          <p:nvPr/>
        </p:nvSpPr>
        <p:spPr>
          <a:xfrm>
            <a:off x="2079298" y="2149665"/>
            <a:ext cx="2509520" cy="375920"/>
          </a:xfrm>
          <a:prstGeom prst="rect">
            <a:avLst/>
          </a:prstGeom>
        </p:spPr>
        <p:txBody>
          <a:bodyPr vert="horz" wrap="square" lIns="0" tIns="12700" rIns="0" bIns="0" rtlCol="0">
            <a:spAutoFit/>
          </a:bodyPr>
          <a:lstStyle/>
          <a:p>
            <a:pPr marL="12700">
              <a:lnSpc>
                <a:spcPct val="100000"/>
              </a:lnSpc>
              <a:spcBef>
                <a:spcPts val="100"/>
              </a:spcBef>
            </a:pPr>
            <a:r>
              <a:rPr sz="2300" b="1" u="sng" spc="-25" dirty="0">
                <a:uFill>
                  <a:solidFill>
                    <a:srgbClr val="000000"/>
                  </a:solidFill>
                </a:uFill>
                <a:latin typeface="Times New Roman"/>
                <a:cs typeface="Times New Roman"/>
              </a:rPr>
              <a:t>WHY</a:t>
            </a:r>
            <a:r>
              <a:rPr sz="2300" b="1" spc="-60" dirty="0">
                <a:latin typeface="Times New Roman"/>
                <a:cs typeface="Times New Roman"/>
              </a:rPr>
              <a:t> </a:t>
            </a:r>
            <a:r>
              <a:rPr sz="2300" b="1" spc="90" dirty="0">
                <a:latin typeface="Times New Roman"/>
                <a:cs typeface="Times New Roman"/>
              </a:rPr>
              <a:t>peer-edit…?</a:t>
            </a:r>
            <a:endParaRPr sz="2300">
              <a:latin typeface="Times New Roman"/>
              <a:cs typeface="Times New Roman"/>
            </a:endParaRPr>
          </a:p>
        </p:txBody>
      </p:sp>
      <p:sp>
        <p:nvSpPr>
          <p:cNvPr id="8" name="object 8"/>
          <p:cNvSpPr/>
          <p:nvPr/>
        </p:nvSpPr>
        <p:spPr>
          <a:xfrm>
            <a:off x="146050" y="2260600"/>
            <a:ext cx="742950" cy="266700"/>
          </a:xfrm>
          <a:prstGeom prst="rect">
            <a:avLst/>
          </a:prstGeom>
          <a:blipFill>
            <a:blip r:embed="rId3" cstate="print"/>
            <a:stretch>
              <a:fillRect/>
            </a:stretch>
          </a:blipFill>
        </p:spPr>
        <p:txBody>
          <a:bodyPr wrap="square" lIns="0" tIns="0" rIns="0" bIns="0" rtlCol="0"/>
          <a:lstStyle/>
          <a:p>
            <a:endParaRPr/>
          </a:p>
        </p:txBody>
      </p:sp>
      <p:sp>
        <p:nvSpPr>
          <p:cNvPr id="9" name="TextBox 8">
            <a:extLst>
              <a:ext uri="{FF2B5EF4-FFF2-40B4-BE49-F238E27FC236}">
                <a16:creationId xmlns:a16="http://schemas.microsoft.com/office/drawing/2014/main" id="{82F354BB-4366-C14B-A1C3-CBE73E2C2B60}"/>
              </a:ext>
            </a:extLst>
          </p:cNvPr>
          <p:cNvSpPr txBox="1"/>
          <p:nvPr/>
        </p:nvSpPr>
        <p:spPr>
          <a:xfrm>
            <a:off x="4953000" y="2209800"/>
            <a:ext cx="2590800" cy="307777"/>
          </a:xfrm>
          <a:prstGeom prst="rect">
            <a:avLst/>
          </a:prstGeom>
          <a:noFill/>
        </p:spPr>
        <p:txBody>
          <a:bodyPr wrap="square" rtlCol="0">
            <a:spAutoFit/>
          </a:bodyPr>
          <a:lstStyle/>
          <a:p>
            <a:r>
              <a:rPr lang="en-US" sz="1400" dirty="0"/>
              <a:t>Dr. Brianne Orr-Alvarez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7539" y="316674"/>
            <a:ext cx="3138805" cy="375920"/>
          </a:xfrm>
          <a:prstGeom prst="rect">
            <a:avLst/>
          </a:prstGeom>
        </p:spPr>
        <p:txBody>
          <a:bodyPr vert="horz" wrap="square" lIns="0" tIns="12700" rIns="0" bIns="0" rtlCol="0">
            <a:spAutoFit/>
          </a:bodyPr>
          <a:lstStyle/>
          <a:p>
            <a:pPr marL="12700">
              <a:lnSpc>
                <a:spcPct val="100000"/>
              </a:lnSpc>
              <a:spcBef>
                <a:spcPts val="100"/>
              </a:spcBef>
            </a:pPr>
            <a:r>
              <a:rPr u="sng" spc="-45" dirty="0">
                <a:uFill>
                  <a:solidFill>
                    <a:srgbClr val="000000"/>
                  </a:solidFill>
                </a:uFill>
              </a:rPr>
              <a:t>WHAT</a:t>
            </a:r>
            <a:r>
              <a:rPr spc="-45" dirty="0"/>
              <a:t> </a:t>
            </a:r>
            <a:r>
              <a:rPr spc="160" dirty="0"/>
              <a:t>is</a:t>
            </a:r>
            <a:r>
              <a:rPr spc="-10" dirty="0"/>
              <a:t> </a:t>
            </a:r>
            <a:r>
              <a:rPr spc="100" dirty="0"/>
              <a:t>peer-editing?</a:t>
            </a:r>
          </a:p>
        </p:txBody>
      </p:sp>
      <p:sp>
        <p:nvSpPr>
          <p:cNvPr id="3" name="object 3"/>
          <p:cNvSpPr/>
          <p:nvPr/>
        </p:nvSpPr>
        <p:spPr>
          <a:xfrm>
            <a:off x="503766" y="960966"/>
            <a:ext cx="5850467" cy="1198033"/>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837881" y="2297874"/>
            <a:ext cx="5259070" cy="375920"/>
          </a:xfrm>
          <a:prstGeom prst="rect">
            <a:avLst/>
          </a:prstGeom>
        </p:spPr>
        <p:txBody>
          <a:bodyPr vert="horz" wrap="square" lIns="0" tIns="12700" rIns="0" bIns="0" rtlCol="0">
            <a:spAutoFit/>
          </a:bodyPr>
          <a:lstStyle/>
          <a:p>
            <a:pPr marL="12700">
              <a:lnSpc>
                <a:spcPct val="100000"/>
              </a:lnSpc>
              <a:spcBef>
                <a:spcPts val="100"/>
              </a:spcBef>
            </a:pPr>
            <a:r>
              <a:rPr sz="2300" b="1" u="sng" spc="25" dirty="0">
                <a:uFill>
                  <a:solidFill>
                    <a:srgbClr val="000000"/>
                  </a:solidFill>
                </a:uFill>
                <a:latin typeface="Times New Roman"/>
                <a:cs typeface="Times New Roman"/>
              </a:rPr>
              <a:t>HOW</a:t>
            </a:r>
            <a:r>
              <a:rPr sz="2300" b="1" spc="25" dirty="0">
                <a:latin typeface="Times New Roman"/>
                <a:cs typeface="Times New Roman"/>
              </a:rPr>
              <a:t> </a:t>
            </a:r>
            <a:r>
              <a:rPr sz="2300" b="1" spc="130" dirty="0">
                <a:latin typeface="Times New Roman"/>
                <a:cs typeface="Times New Roman"/>
              </a:rPr>
              <a:t>should </a:t>
            </a:r>
            <a:r>
              <a:rPr sz="2300" b="1" spc="35" dirty="0">
                <a:latin typeface="Times New Roman"/>
                <a:cs typeface="Times New Roman"/>
              </a:rPr>
              <a:t>I </a:t>
            </a:r>
            <a:r>
              <a:rPr sz="2300" b="1" spc="114" dirty="0">
                <a:latin typeface="Times New Roman"/>
                <a:cs typeface="Times New Roman"/>
              </a:rPr>
              <a:t>approach</a:t>
            </a:r>
            <a:r>
              <a:rPr sz="2300" b="1" spc="-220" dirty="0">
                <a:latin typeface="Times New Roman"/>
                <a:cs typeface="Times New Roman"/>
              </a:rPr>
              <a:t> </a:t>
            </a:r>
            <a:r>
              <a:rPr sz="2300" b="1" spc="100" dirty="0">
                <a:latin typeface="Times New Roman"/>
                <a:cs typeface="Times New Roman"/>
              </a:rPr>
              <a:t>peer-editing?</a:t>
            </a:r>
            <a:endParaRPr sz="2300">
              <a:latin typeface="Times New Roman"/>
              <a:cs typeface="Times New Roman"/>
            </a:endParaRPr>
          </a:p>
        </p:txBody>
      </p:sp>
      <p:sp>
        <p:nvSpPr>
          <p:cNvPr id="5" name="object 5"/>
          <p:cNvSpPr/>
          <p:nvPr/>
        </p:nvSpPr>
        <p:spPr>
          <a:xfrm>
            <a:off x="152400" y="2971799"/>
            <a:ext cx="6553200" cy="5878830"/>
          </a:xfrm>
          <a:custGeom>
            <a:avLst/>
            <a:gdLst/>
            <a:ahLst/>
            <a:cxnLst/>
            <a:rect l="l" t="t" r="r" b="b"/>
            <a:pathLst>
              <a:path w="6553200" h="5878830">
                <a:moveTo>
                  <a:pt x="0" y="5878530"/>
                </a:moveTo>
                <a:lnTo>
                  <a:pt x="6553200" y="5878530"/>
                </a:lnTo>
                <a:lnTo>
                  <a:pt x="6553200" y="0"/>
                </a:lnTo>
                <a:lnTo>
                  <a:pt x="0" y="0"/>
                </a:lnTo>
                <a:lnTo>
                  <a:pt x="0" y="5878530"/>
                </a:lnTo>
                <a:close/>
              </a:path>
            </a:pathLst>
          </a:custGeom>
          <a:solidFill>
            <a:srgbClr val="FFFFFF"/>
          </a:solidFill>
        </p:spPr>
        <p:txBody>
          <a:bodyPr wrap="square" lIns="0" tIns="0" rIns="0" bIns="0" rtlCol="0"/>
          <a:lstStyle/>
          <a:p>
            <a:endParaRPr/>
          </a:p>
        </p:txBody>
      </p:sp>
      <p:sp>
        <p:nvSpPr>
          <p:cNvPr id="6" name="object 6"/>
          <p:cNvSpPr/>
          <p:nvPr/>
        </p:nvSpPr>
        <p:spPr>
          <a:xfrm>
            <a:off x="152400" y="2971800"/>
            <a:ext cx="6553200" cy="5878830"/>
          </a:xfrm>
          <a:custGeom>
            <a:avLst/>
            <a:gdLst/>
            <a:ahLst/>
            <a:cxnLst/>
            <a:rect l="l" t="t" r="r" b="b"/>
            <a:pathLst>
              <a:path w="6553200" h="5878830">
                <a:moveTo>
                  <a:pt x="0" y="0"/>
                </a:moveTo>
                <a:lnTo>
                  <a:pt x="6553200" y="0"/>
                </a:lnTo>
                <a:lnTo>
                  <a:pt x="6553200" y="5878530"/>
                </a:lnTo>
                <a:lnTo>
                  <a:pt x="0" y="5878530"/>
                </a:lnTo>
                <a:lnTo>
                  <a:pt x="0" y="0"/>
                </a:lnTo>
                <a:close/>
              </a:path>
            </a:pathLst>
          </a:custGeom>
          <a:ln w="38100">
            <a:solidFill>
              <a:srgbClr val="000000"/>
            </a:solidFill>
          </a:ln>
        </p:spPr>
        <p:txBody>
          <a:bodyPr wrap="square" lIns="0" tIns="0" rIns="0" bIns="0" rtlCol="0"/>
          <a:lstStyle/>
          <a:p>
            <a:endParaRPr/>
          </a:p>
        </p:txBody>
      </p:sp>
      <p:sp>
        <p:nvSpPr>
          <p:cNvPr id="7" name="object 7"/>
          <p:cNvSpPr txBox="1"/>
          <p:nvPr/>
        </p:nvSpPr>
        <p:spPr>
          <a:xfrm>
            <a:off x="231140" y="2992120"/>
            <a:ext cx="6395085" cy="5759450"/>
          </a:xfrm>
          <a:prstGeom prst="rect">
            <a:avLst/>
          </a:prstGeom>
        </p:spPr>
        <p:txBody>
          <a:bodyPr vert="horz" wrap="square" lIns="0" tIns="12700" rIns="0" bIns="0" rtlCol="0">
            <a:spAutoFit/>
          </a:bodyPr>
          <a:lstStyle/>
          <a:p>
            <a:pPr marL="12700">
              <a:lnSpc>
                <a:spcPct val="100000"/>
              </a:lnSpc>
              <a:spcBef>
                <a:spcPts val="100"/>
              </a:spcBef>
            </a:pPr>
            <a:r>
              <a:rPr sz="1700" b="1" dirty="0">
                <a:latin typeface="Times New Roman"/>
                <a:cs typeface="Times New Roman"/>
              </a:rPr>
              <a:t>KNOW </a:t>
            </a:r>
            <a:r>
              <a:rPr sz="1700" b="1" spc="10" dirty="0">
                <a:latin typeface="Times New Roman"/>
                <a:cs typeface="Times New Roman"/>
              </a:rPr>
              <a:t>YOUR</a:t>
            </a:r>
            <a:r>
              <a:rPr sz="1700" b="1" spc="-5" dirty="0">
                <a:latin typeface="Times New Roman"/>
                <a:cs typeface="Times New Roman"/>
              </a:rPr>
              <a:t> </a:t>
            </a:r>
            <a:r>
              <a:rPr sz="1700" b="1" spc="35" dirty="0">
                <a:latin typeface="Times New Roman"/>
                <a:cs typeface="Times New Roman"/>
              </a:rPr>
              <a:t>PURPOSE:</a:t>
            </a:r>
            <a:endParaRPr sz="1700">
              <a:latin typeface="Times New Roman"/>
              <a:cs typeface="Times New Roman"/>
            </a:endParaRPr>
          </a:p>
          <a:p>
            <a:pPr marL="469900" marR="5080" algn="just">
              <a:lnSpc>
                <a:spcPct val="100000"/>
              </a:lnSpc>
              <a:spcBef>
                <a:spcPts val="25"/>
              </a:spcBef>
            </a:pPr>
            <a:r>
              <a:rPr sz="1400" spc="-55" dirty="0">
                <a:latin typeface="Georgia"/>
                <a:cs typeface="Georgia"/>
              </a:rPr>
              <a:t>Each </a:t>
            </a:r>
            <a:r>
              <a:rPr sz="1400" spc="-75" dirty="0">
                <a:latin typeface="Georgia"/>
                <a:cs typeface="Georgia"/>
              </a:rPr>
              <a:t>peer-editing </a:t>
            </a:r>
            <a:r>
              <a:rPr sz="1400" spc="-100" dirty="0">
                <a:latin typeface="Georgia"/>
                <a:cs typeface="Georgia"/>
              </a:rPr>
              <a:t>session </a:t>
            </a:r>
            <a:r>
              <a:rPr sz="1400" spc="-85" dirty="0">
                <a:latin typeface="Georgia"/>
                <a:cs typeface="Georgia"/>
              </a:rPr>
              <a:t>should </a:t>
            </a:r>
            <a:r>
              <a:rPr sz="1400" spc="-65" dirty="0">
                <a:latin typeface="Georgia"/>
                <a:cs typeface="Georgia"/>
              </a:rPr>
              <a:t>be </a:t>
            </a:r>
            <a:r>
              <a:rPr sz="1400" spc="-70" dirty="0">
                <a:latin typeface="Georgia"/>
                <a:cs typeface="Georgia"/>
              </a:rPr>
              <a:t>guided</a:t>
            </a:r>
            <a:r>
              <a:rPr sz="1400" spc="195" dirty="0">
                <a:latin typeface="Georgia"/>
                <a:cs typeface="Georgia"/>
              </a:rPr>
              <a:t> </a:t>
            </a:r>
            <a:r>
              <a:rPr sz="1400" spc="-75" dirty="0">
                <a:latin typeface="Georgia"/>
                <a:cs typeface="Georgia"/>
              </a:rPr>
              <a:t>by </a:t>
            </a:r>
            <a:r>
              <a:rPr sz="1400" spc="-50" dirty="0">
                <a:latin typeface="Georgia"/>
                <a:cs typeface="Georgia"/>
              </a:rPr>
              <a:t>a </a:t>
            </a:r>
            <a:r>
              <a:rPr sz="1400" spc="-55" dirty="0">
                <a:latin typeface="Georgia"/>
                <a:cs typeface="Georgia"/>
              </a:rPr>
              <a:t>clear </a:t>
            </a:r>
            <a:r>
              <a:rPr sz="1400" spc="-80" dirty="0">
                <a:latin typeface="Georgia"/>
                <a:cs typeface="Georgia"/>
              </a:rPr>
              <a:t>focus. Sometimes </a:t>
            </a:r>
            <a:r>
              <a:rPr sz="1400" spc="-85" dirty="0">
                <a:latin typeface="Georgia"/>
                <a:cs typeface="Georgia"/>
              </a:rPr>
              <a:t>this  focus </a:t>
            </a:r>
            <a:r>
              <a:rPr sz="1400" spc="-100" dirty="0">
                <a:latin typeface="Georgia"/>
                <a:cs typeface="Georgia"/>
              </a:rPr>
              <a:t>is </a:t>
            </a:r>
            <a:r>
              <a:rPr sz="1400" spc="-80" dirty="0">
                <a:latin typeface="Georgia"/>
                <a:cs typeface="Georgia"/>
              </a:rPr>
              <a:t>established </a:t>
            </a:r>
            <a:r>
              <a:rPr sz="1400" spc="-75" dirty="0">
                <a:latin typeface="Georgia"/>
                <a:cs typeface="Georgia"/>
              </a:rPr>
              <a:t>by </a:t>
            </a:r>
            <a:r>
              <a:rPr sz="1400" spc="-70" dirty="0">
                <a:latin typeface="Georgia"/>
                <a:cs typeface="Georgia"/>
              </a:rPr>
              <a:t>the writer </a:t>
            </a:r>
            <a:r>
              <a:rPr sz="1400" spc="-65" dirty="0">
                <a:latin typeface="Georgia"/>
                <a:cs typeface="Georgia"/>
              </a:rPr>
              <a:t>him/herself </a:t>
            </a:r>
            <a:r>
              <a:rPr sz="1400" spc="-70" dirty="0">
                <a:latin typeface="Georgia"/>
                <a:cs typeface="Georgia"/>
              </a:rPr>
              <a:t>and </a:t>
            </a:r>
            <a:r>
              <a:rPr sz="1400" spc="-95" dirty="0">
                <a:latin typeface="Georgia"/>
                <a:cs typeface="Georgia"/>
              </a:rPr>
              <a:t>sometimes </a:t>
            </a:r>
            <a:r>
              <a:rPr sz="1400" spc="-70" dirty="0">
                <a:latin typeface="Georgia"/>
                <a:cs typeface="Georgia"/>
              </a:rPr>
              <a:t>it </a:t>
            </a:r>
            <a:r>
              <a:rPr sz="1400" spc="-100" dirty="0">
                <a:latin typeface="Georgia"/>
                <a:cs typeface="Georgia"/>
              </a:rPr>
              <a:t>is </a:t>
            </a:r>
            <a:r>
              <a:rPr sz="1400" spc="-80" dirty="0">
                <a:latin typeface="Georgia"/>
                <a:cs typeface="Georgia"/>
              </a:rPr>
              <a:t>established </a:t>
            </a:r>
            <a:r>
              <a:rPr sz="1400" spc="-75" dirty="0">
                <a:latin typeface="Georgia"/>
                <a:cs typeface="Georgia"/>
              </a:rPr>
              <a:t>by </a:t>
            </a:r>
            <a:r>
              <a:rPr sz="1400" spc="-70" dirty="0">
                <a:latin typeface="Georgia"/>
                <a:cs typeface="Georgia"/>
              </a:rPr>
              <a:t>the  </a:t>
            </a:r>
            <a:r>
              <a:rPr sz="1400" spc="-75" dirty="0">
                <a:latin typeface="Georgia"/>
                <a:cs typeface="Georgia"/>
              </a:rPr>
              <a:t>instructor </a:t>
            </a:r>
            <a:r>
              <a:rPr sz="1400" spc="-70" dirty="0">
                <a:latin typeface="Georgia"/>
                <a:cs typeface="Georgia"/>
              </a:rPr>
              <a:t>of the </a:t>
            </a:r>
            <a:r>
              <a:rPr sz="1400" spc="-75" dirty="0">
                <a:latin typeface="Georgia"/>
                <a:cs typeface="Georgia"/>
              </a:rPr>
              <a:t>course </a:t>
            </a:r>
            <a:r>
              <a:rPr sz="1400" spc="-60" dirty="0">
                <a:latin typeface="Georgia"/>
                <a:cs typeface="Georgia"/>
              </a:rPr>
              <a:t>or </a:t>
            </a:r>
            <a:r>
              <a:rPr sz="1400" spc="-90" dirty="0">
                <a:latin typeface="Georgia"/>
                <a:cs typeface="Georgia"/>
              </a:rPr>
              <a:t>student </a:t>
            </a:r>
            <a:r>
              <a:rPr sz="1400" spc="-80" dirty="0">
                <a:latin typeface="Georgia"/>
                <a:cs typeface="Georgia"/>
              </a:rPr>
              <a:t>peer-reviewers. </a:t>
            </a:r>
            <a:r>
              <a:rPr sz="1400" spc="-5" dirty="0">
                <a:latin typeface="Georgia"/>
                <a:cs typeface="Georgia"/>
              </a:rPr>
              <a:t>The </a:t>
            </a:r>
            <a:r>
              <a:rPr sz="1400" spc="-85" dirty="0">
                <a:latin typeface="Georgia"/>
                <a:cs typeface="Georgia"/>
              </a:rPr>
              <a:t>focus </a:t>
            </a:r>
            <a:r>
              <a:rPr sz="1400" spc="-105" dirty="0">
                <a:latin typeface="Georgia"/>
                <a:cs typeface="Georgia"/>
              </a:rPr>
              <a:t>(or </a:t>
            </a:r>
            <a:r>
              <a:rPr sz="1400" spc="-90" dirty="0">
                <a:latin typeface="Georgia"/>
                <a:cs typeface="Georgia"/>
              </a:rPr>
              <a:t>foci) </a:t>
            </a:r>
            <a:r>
              <a:rPr sz="1400" spc="-70" dirty="0">
                <a:latin typeface="Georgia"/>
                <a:cs typeface="Georgia"/>
              </a:rPr>
              <a:t>will </a:t>
            </a:r>
            <a:r>
              <a:rPr sz="1400" spc="-75" dirty="0">
                <a:latin typeface="Georgia"/>
                <a:cs typeface="Georgia"/>
              </a:rPr>
              <a:t>provide </a:t>
            </a:r>
            <a:r>
              <a:rPr sz="1400" spc="-50" dirty="0">
                <a:latin typeface="Georgia"/>
                <a:cs typeface="Georgia"/>
              </a:rPr>
              <a:t>a  </a:t>
            </a:r>
            <a:r>
              <a:rPr sz="1400" spc="-55" dirty="0">
                <a:latin typeface="Georgia"/>
                <a:cs typeface="Georgia"/>
              </a:rPr>
              <a:t>clear </a:t>
            </a:r>
            <a:r>
              <a:rPr sz="1400" spc="-70" dirty="0">
                <a:latin typeface="Georgia"/>
                <a:cs typeface="Georgia"/>
              </a:rPr>
              <a:t>guide </a:t>
            </a:r>
            <a:r>
              <a:rPr sz="1400" spc="-75" dirty="0">
                <a:latin typeface="Georgia"/>
                <a:cs typeface="Georgia"/>
              </a:rPr>
              <a:t>for </a:t>
            </a:r>
            <a:r>
              <a:rPr sz="1400" spc="-80" dirty="0">
                <a:latin typeface="Georgia"/>
                <a:cs typeface="Georgia"/>
              </a:rPr>
              <a:t>peer-editors </a:t>
            </a:r>
            <a:r>
              <a:rPr sz="1400" spc="-70" dirty="0">
                <a:latin typeface="Georgia"/>
                <a:cs typeface="Georgia"/>
              </a:rPr>
              <a:t>of </a:t>
            </a:r>
            <a:r>
              <a:rPr sz="1400" spc="-80" dirty="0">
                <a:latin typeface="Georgia"/>
                <a:cs typeface="Georgia"/>
              </a:rPr>
              <a:t>papers </a:t>
            </a:r>
            <a:r>
              <a:rPr sz="1400" spc="-70" dirty="0">
                <a:latin typeface="Georgia"/>
                <a:cs typeface="Georgia"/>
              </a:rPr>
              <a:t>and will </a:t>
            </a:r>
            <a:r>
              <a:rPr sz="1400" spc="-80" dirty="0">
                <a:latin typeface="Georgia"/>
                <a:cs typeface="Georgia"/>
              </a:rPr>
              <a:t>also </a:t>
            </a:r>
            <a:r>
              <a:rPr sz="1400" spc="-75" dirty="0">
                <a:latin typeface="Georgia"/>
                <a:cs typeface="Georgia"/>
              </a:rPr>
              <a:t>provide </a:t>
            </a:r>
            <a:r>
              <a:rPr sz="1400" spc="-70" dirty="0">
                <a:latin typeface="Georgia"/>
                <a:cs typeface="Georgia"/>
              </a:rPr>
              <a:t>the writer </a:t>
            </a:r>
            <a:r>
              <a:rPr sz="1400" spc="-75" dirty="0">
                <a:latin typeface="Georgia"/>
                <a:cs typeface="Georgia"/>
              </a:rPr>
              <a:t>with </a:t>
            </a:r>
            <a:r>
              <a:rPr sz="1400" spc="-50" dirty="0">
                <a:latin typeface="Georgia"/>
                <a:cs typeface="Georgia"/>
              </a:rPr>
              <a:t>a </a:t>
            </a:r>
            <a:r>
              <a:rPr sz="1400" spc="-70" dirty="0">
                <a:latin typeface="Georgia"/>
                <a:cs typeface="Georgia"/>
              </a:rPr>
              <a:t>road  </a:t>
            </a:r>
            <a:r>
              <a:rPr sz="1400" spc="-75" dirty="0">
                <a:latin typeface="Georgia"/>
                <a:cs typeface="Georgia"/>
              </a:rPr>
              <a:t>map for </a:t>
            </a:r>
            <a:r>
              <a:rPr sz="1400" spc="-65" dirty="0">
                <a:latin typeface="Georgia"/>
                <a:cs typeface="Georgia"/>
              </a:rPr>
              <a:t>preparing </a:t>
            </a:r>
            <a:r>
              <a:rPr sz="1400" spc="-75" dirty="0">
                <a:latin typeface="Georgia"/>
                <a:cs typeface="Georgia"/>
              </a:rPr>
              <a:t>for </a:t>
            </a:r>
            <a:r>
              <a:rPr sz="1400" spc="-70" dirty="0">
                <a:latin typeface="Georgia"/>
                <a:cs typeface="Georgia"/>
              </a:rPr>
              <a:t>and </a:t>
            </a:r>
            <a:r>
              <a:rPr sz="1400" spc="-65" dirty="0">
                <a:latin typeface="Georgia"/>
                <a:cs typeface="Georgia"/>
              </a:rPr>
              <a:t>integrating </a:t>
            </a:r>
            <a:r>
              <a:rPr sz="1400" spc="-70" dirty="0">
                <a:latin typeface="Georgia"/>
                <a:cs typeface="Georgia"/>
              </a:rPr>
              <a:t>feedback </a:t>
            </a:r>
            <a:r>
              <a:rPr sz="1400" spc="-85" dirty="0">
                <a:latin typeface="Georgia"/>
                <a:cs typeface="Georgia"/>
              </a:rPr>
              <a:t>from </a:t>
            </a:r>
            <a:r>
              <a:rPr sz="1400" spc="-70" dirty="0">
                <a:latin typeface="Georgia"/>
                <a:cs typeface="Georgia"/>
              </a:rPr>
              <a:t>the </a:t>
            </a:r>
            <a:r>
              <a:rPr sz="1400" spc="-100" dirty="0">
                <a:latin typeface="Georgia"/>
                <a:cs typeface="Georgia"/>
              </a:rPr>
              <a:t>session </a:t>
            </a:r>
            <a:r>
              <a:rPr sz="1400" spc="-70" dirty="0">
                <a:latin typeface="Georgia"/>
                <a:cs typeface="Georgia"/>
              </a:rPr>
              <a:t>into </a:t>
            </a:r>
            <a:r>
              <a:rPr sz="1400" spc="-80" dirty="0">
                <a:latin typeface="Georgia"/>
                <a:cs typeface="Georgia"/>
              </a:rPr>
              <a:t>future </a:t>
            </a:r>
            <a:r>
              <a:rPr sz="1400" spc="-85" dirty="0">
                <a:latin typeface="Georgia"/>
                <a:cs typeface="Georgia"/>
              </a:rPr>
              <a:t>drafts  </a:t>
            </a:r>
            <a:r>
              <a:rPr sz="1400" spc="-70" dirty="0">
                <a:latin typeface="Georgia"/>
                <a:cs typeface="Georgia"/>
              </a:rPr>
              <a:t>of the</a:t>
            </a:r>
            <a:r>
              <a:rPr sz="1400" spc="15" dirty="0">
                <a:latin typeface="Georgia"/>
                <a:cs typeface="Georgia"/>
              </a:rPr>
              <a:t> </a:t>
            </a:r>
            <a:r>
              <a:rPr sz="1400" spc="-80" dirty="0">
                <a:latin typeface="Georgia"/>
                <a:cs typeface="Georgia"/>
              </a:rPr>
              <a:t>work.</a:t>
            </a:r>
            <a:endParaRPr sz="1400">
              <a:latin typeface="Georgia"/>
              <a:cs typeface="Georgia"/>
            </a:endParaRPr>
          </a:p>
          <a:p>
            <a:pPr>
              <a:lnSpc>
                <a:spcPct val="100000"/>
              </a:lnSpc>
              <a:spcBef>
                <a:spcPts val="5"/>
              </a:spcBef>
            </a:pPr>
            <a:endParaRPr sz="1450">
              <a:latin typeface="Georgia"/>
              <a:cs typeface="Georgia"/>
            </a:endParaRPr>
          </a:p>
          <a:p>
            <a:pPr marL="12700">
              <a:lnSpc>
                <a:spcPct val="100000"/>
              </a:lnSpc>
            </a:pPr>
            <a:r>
              <a:rPr sz="1700" b="1" spc="10" dirty="0">
                <a:latin typeface="Times New Roman"/>
                <a:cs typeface="Times New Roman"/>
              </a:rPr>
              <a:t>READ-ALOUD</a:t>
            </a:r>
            <a:endParaRPr sz="1700">
              <a:latin typeface="Times New Roman"/>
              <a:cs typeface="Times New Roman"/>
            </a:endParaRPr>
          </a:p>
          <a:p>
            <a:pPr marL="469900" marR="312420">
              <a:lnSpc>
                <a:spcPct val="100200"/>
              </a:lnSpc>
              <a:spcBef>
                <a:spcPts val="25"/>
              </a:spcBef>
            </a:pPr>
            <a:r>
              <a:rPr sz="1400" spc="-80" dirty="0">
                <a:latin typeface="Georgia"/>
                <a:cs typeface="Georgia"/>
              </a:rPr>
              <a:t>Peer-editors </a:t>
            </a:r>
            <a:r>
              <a:rPr sz="1400" spc="-85" dirty="0">
                <a:latin typeface="Georgia"/>
                <a:cs typeface="Georgia"/>
              </a:rPr>
              <a:t>request </a:t>
            </a:r>
            <a:r>
              <a:rPr sz="1400" spc="-70" dirty="0">
                <a:latin typeface="Georgia"/>
                <a:cs typeface="Georgia"/>
              </a:rPr>
              <a:t>that </a:t>
            </a:r>
            <a:r>
              <a:rPr sz="1400" spc="-80" dirty="0">
                <a:latin typeface="Georgia"/>
                <a:cs typeface="Georgia"/>
              </a:rPr>
              <a:t>writers </a:t>
            </a:r>
            <a:r>
              <a:rPr sz="1400" spc="-70" dirty="0">
                <a:latin typeface="Georgia"/>
                <a:cs typeface="Georgia"/>
              </a:rPr>
              <a:t>read their </a:t>
            </a:r>
            <a:r>
              <a:rPr sz="1400" spc="-80" dirty="0">
                <a:latin typeface="Georgia"/>
                <a:cs typeface="Georgia"/>
              </a:rPr>
              <a:t>own </a:t>
            </a:r>
            <a:r>
              <a:rPr sz="1400" spc="-90" dirty="0">
                <a:latin typeface="Georgia"/>
                <a:cs typeface="Georgia"/>
              </a:rPr>
              <a:t>work </a:t>
            </a:r>
            <a:r>
              <a:rPr sz="1400" spc="-65" dirty="0">
                <a:latin typeface="Georgia"/>
                <a:cs typeface="Georgia"/>
              </a:rPr>
              <a:t>aloud </a:t>
            </a:r>
            <a:r>
              <a:rPr sz="1400" spc="-70" dirty="0">
                <a:latin typeface="Georgia"/>
                <a:cs typeface="Georgia"/>
              </a:rPr>
              <a:t>during the </a:t>
            </a:r>
            <a:r>
              <a:rPr sz="1400" spc="-100" dirty="0">
                <a:latin typeface="Georgia"/>
                <a:cs typeface="Georgia"/>
              </a:rPr>
              <a:t>sessions.  </a:t>
            </a:r>
            <a:r>
              <a:rPr sz="1400" spc="-40" dirty="0">
                <a:latin typeface="Georgia"/>
                <a:cs typeface="Georgia"/>
              </a:rPr>
              <a:t>This </a:t>
            </a:r>
            <a:r>
              <a:rPr sz="1400" spc="-85" dirty="0">
                <a:latin typeface="Georgia"/>
                <a:cs typeface="Georgia"/>
              </a:rPr>
              <a:t>helps </a:t>
            </a:r>
            <a:r>
              <a:rPr sz="1400" spc="-80" dirty="0">
                <a:latin typeface="Georgia"/>
                <a:cs typeface="Georgia"/>
              </a:rPr>
              <a:t>them </a:t>
            </a:r>
            <a:r>
              <a:rPr sz="1400" spc="-65" dirty="0">
                <a:latin typeface="Georgia"/>
                <a:cs typeface="Georgia"/>
              </a:rPr>
              <a:t>to </a:t>
            </a:r>
            <a:r>
              <a:rPr sz="1400" spc="-25" dirty="0">
                <a:latin typeface="Georgia"/>
                <a:cs typeface="Georgia"/>
              </a:rPr>
              <a:t>“catch” </a:t>
            </a:r>
            <a:r>
              <a:rPr sz="1400" spc="-70" dirty="0">
                <a:latin typeface="Georgia"/>
                <a:cs typeface="Georgia"/>
              </a:rPr>
              <a:t>their </a:t>
            </a:r>
            <a:r>
              <a:rPr sz="1400" spc="-80" dirty="0">
                <a:latin typeface="Georgia"/>
                <a:cs typeface="Georgia"/>
              </a:rPr>
              <a:t>own errors </a:t>
            </a:r>
            <a:r>
              <a:rPr sz="1400" spc="-95" dirty="0">
                <a:latin typeface="Georgia"/>
                <a:cs typeface="Georgia"/>
              </a:rPr>
              <a:t>as </a:t>
            </a:r>
            <a:r>
              <a:rPr sz="1400" spc="-75" dirty="0">
                <a:latin typeface="Georgia"/>
                <a:cs typeface="Georgia"/>
              </a:rPr>
              <a:t>well </a:t>
            </a:r>
            <a:r>
              <a:rPr sz="1400" spc="-95" dirty="0">
                <a:latin typeface="Georgia"/>
                <a:cs typeface="Georgia"/>
              </a:rPr>
              <a:t>as </a:t>
            </a:r>
            <a:r>
              <a:rPr sz="1400" spc="-85" dirty="0">
                <a:latin typeface="Georgia"/>
                <a:cs typeface="Georgia"/>
              </a:rPr>
              <a:t>draws </a:t>
            </a:r>
            <a:r>
              <a:rPr sz="1400" spc="-70" dirty="0">
                <a:latin typeface="Georgia"/>
                <a:cs typeface="Georgia"/>
              </a:rPr>
              <a:t>attention </a:t>
            </a:r>
            <a:r>
              <a:rPr sz="1400" spc="-65" dirty="0">
                <a:latin typeface="Georgia"/>
                <a:cs typeface="Georgia"/>
              </a:rPr>
              <a:t>to  </a:t>
            </a:r>
            <a:r>
              <a:rPr sz="1400" spc="-60" dirty="0">
                <a:latin typeface="Georgia"/>
                <a:cs typeface="Georgia"/>
              </a:rPr>
              <a:t>organization </a:t>
            </a:r>
            <a:r>
              <a:rPr sz="1400" spc="-70" dirty="0">
                <a:latin typeface="Georgia"/>
                <a:cs typeface="Georgia"/>
              </a:rPr>
              <a:t>and content</a:t>
            </a:r>
            <a:r>
              <a:rPr sz="1400" spc="160" dirty="0">
                <a:latin typeface="Georgia"/>
                <a:cs typeface="Georgia"/>
              </a:rPr>
              <a:t> </a:t>
            </a:r>
            <a:r>
              <a:rPr sz="1400" spc="-65" dirty="0">
                <a:latin typeface="Georgia"/>
                <a:cs typeface="Georgia"/>
              </a:rPr>
              <a:t>control.</a:t>
            </a:r>
            <a:endParaRPr sz="1400">
              <a:latin typeface="Georgia"/>
              <a:cs typeface="Georgia"/>
            </a:endParaRPr>
          </a:p>
          <a:p>
            <a:pPr>
              <a:lnSpc>
                <a:spcPct val="100000"/>
              </a:lnSpc>
              <a:spcBef>
                <a:spcPts val="5"/>
              </a:spcBef>
            </a:pPr>
            <a:endParaRPr sz="1450">
              <a:latin typeface="Georgia"/>
              <a:cs typeface="Georgia"/>
            </a:endParaRPr>
          </a:p>
          <a:p>
            <a:pPr marL="12700">
              <a:lnSpc>
                <a:spcPct val="100000"/>
              </a:lnSpc>
            </a:pPr>
            <a:r>
              <a:rPr sz="1700" b="1" spc="35" dirty="0">
                <a:latin typeface="Times New Roman"/>
                <a:cs typeface="Times New Roman"/>
              </a:rPr>
              <a:t>FOCUS </a:t>
            </a:r>
            <a:r>
              <a:rPr sz="1700" b="1" spc="95" dirty="0">
                <a:latin typeface="Times New Roman"/>
                <a:cs typeface="Times New Roman"/>
              </a:rPr>
              <a:t>ON </a:t>
            </a:r>
            <a:r>
              <a:rPr sz="1700" b="1" spc="-30" dirty="0">
                <a:latin typeface="Times New Roman"/>
                <a:cs typeface="Times New Roman"/>
              </a:rPr>
              <a:t>GLOBAL </a:t>
            </a:r>
            <a:r>
              <a:rPr sz="1700" b="1" spc="50" dirty="0">
                <a:latin typeface="Times New Roman"/>
                <a:cs typeface="Times New Roman"/>
              </a:rPr>
              <a:t>CONCERNS </a:t>
            </a:r>
            <a:r>
              <a:rPr sz="1700" b="1" spc="5" dirty="0">
                <a:latin typeface="Times New Roman"/>
                <a:cs typeface="Times New Roman"/>
              </a:rPr>
              <a:t>FIRST, </a:t>
            </a:r>
            <a:r>
              <a:rPr sz="1700" b="1" spc="70" dirty="0">
                <a:latin typeface="Times New Roman"/>
                <a:cs typeface="Times New Roman"/>
              </a:rPr>
              <a:t>THEN </a:t>
            </a:r>
            <a:r>
              <a:rPr sz="1700" b="1" spc="-30" dirty="0">
                <a:latin typeface="Times New Roman"/>
                <a:cs typeface="Times New Roman"/>
              </a:rPr>
              <a:t>LOCAL</a:t>
            </a:r>
            <a:r>
              <a:rPr sz="1700" b="1" spc="-245" dirty="0">
                <a:latin typeface="Times New Roman"/>
                <a:cs typeface="Times New Roman"/>
              </a:rPr>
              <a:t> </a:t>
            </a:r>
            <a:r>
              <a:rPr sz="1700" b="1" spc="45" dirty="0">
                <a:latin typeface="Times New Roman"/>
                <a:cs typeface="Times New Roman"/>
              </a:rPr>
              <a:t>ONES</a:t>
            </a:r>
            <a:endParaRPr sz="1700">
              <a:latin typeface="Times New Roman"/>
              <a:cs typeface="Times New Roman"/>
            </a:endParaRPr>
          </a:p>
          <a:p>
            <a:pPr marL="469900" marR="64769">
              <a:lnSpc>
                <a:spcPts val="1670"/>
              </a:lnSpc>
              <a:spcBef>
                <a:spcPts val="90"/>
              </a:spcBef>
            </a:pPr>
            <a:r>
              <a:rPr sz="1400" spc="-105" dirty="0">
                <a:latin typeface="Georgia"/>
                <a:cs typeface="Georgia"/>
              </a:rPr>
              <a:t>Focus </a:t>
            </a:r>
            <a:r>
              <a:rPr sz="1400" spc="-70" dirty="0">
                <a:latin typeface="Georgia"/>
                <a:cs typeface="Georgia"/>
              </a:rPr>
              <a:t>on content and </a:t>
            </a:r>
            <a:r>
              <a:rPr sz="1400" spc="-60" dirty="0">
                <a:latin typeface="Georgia"/>
                <a:cs typeface="Georgia"/>
              </a:rPr>
              <a:t>organizational </a:t>
            </a:r>
            <a:r>
              <a:rPr sz="1400" spc="-65" dirty="0">
                <a:latin typeface="Georgia"/>
                <a:cs typeface="Georgia"/>
              </a:rPr>
              <a:t>concerns </a:t>
            </a:r>
            <a:r>
              <a:rPr sz="1400" spc="-75" dirty="0">
                <a:latin typeface="Georgia"/>
                <a:cs typeface="Georgia"/>
              </a:rPr>
              <a:t>(global </a:t>
            </a:r>
            <a:r>
              <a:rPr sz="1400" spc="-80" dirty="0">
                <a:latin typeface="Georgia"/>
                <a:cs typeface="Georgia"/>
              </a:rPr>
              <a:t>concerns) </a:t>
            </a:r>
            <a:r>
              <a:rPr sz="1400" spc="-85" dirty="0">
                <a:latin typeface="Georgia"/>
                <a:cs typeface="Georgia"/>
              </a:rPr>
              <a:t>first </a:t>
            </a:r>
            <a:r>
              <a:rPr sz="1400" spc="-95" dirty="0">
                <a:latin typeface="Georgia"/>
                <a:cs typeface="Georgia"/>
              </a:rPr>
              <a:t>as </a:t>
            </a:r>
            <a:r>
              <a:rPr sz="1400" spc="-80" dirty="0">
                <a:latin typeface="Georgia"/>
                <a:cs typeface="Georgia"/>
              </a:rPr>
              <a:t>opposed </a:t>
            </a:r>
            <a:r>
              <a:rPr sz="1400" spc="-65" dirty="0">
                <a:latin typeface="Georgia"/>
                <a:cs typeface="Georgia"/>
              </a:rPr>
              <a:t>to  </a:t>
            </a:r>
            <a:r>
              <a:rPr sz="1400" spc="-70" dirty="0">
                <a:latin typeface="Georgia"/>
                <a:cs typeface="Georgia"/>
              </a:rPr>
              <a:t>grammar and </a:t>
            </a:r>
            <a:r>
              <a:rPr sz="1400" spc="-75" dirty="0">
                <a:latin typeface="Georgia"/>
                <a:cs typeface="Georgia"/>
              </a:rPr>
              <a:t>syntax-related </a:t>
            </a:r>
            <a:r>
              <a:rPr sz="1400" spc="-85" dirty="0">
                <a:latin typeface="Georgia"/>
                <a:cs typeface="Georgia"/>
              </a:rPr>
              <a:t>ones</a:t>
            </a:r>
            <a:r>
              <a:rPr sz="1400" spc="-15" dirty="0">
                <a:latin typeface="Georgia"/>
                <a:cs typeface="Georgia"/>
              </a:rPr>
              <a:t> </a:t>
            </a:r>
            <a:r>
              <a:rPr sz="1400" spc="-55" dirty="0">
                <a:latin typeface="Georgia"/>
                <a:cs typeface="Georgia"/>
              </a:rPr>
              <a:t>(“local”).</a:t>
            </a:r>
            <a:endParaRPr sz="1400">
              <a:latin typeface="Georgia"/>
              <a:cs typeface="Georgia"/>
            </a:endParaRPr>
          </a:p>
          <a:p>
            <a:pPr>
              <a:lnSpc>
                <a:spcPct val="100000"/>
              </a:lnSpc>
              <a:spcBef>
                <a:spcPts val="5"/>
              </a:spcBef>
            </a:pPr>
            <a:endParaRPr sz="1400">
              <a:latin typeface="Georgia"/>
              <a:cs typeface="Georgia"/>
            </a:endParaRPr>
          </a:p>
          <a:p>
            <a:pPr marL="12700">
              <a:lnSpc>
                <a:spcPct val="100000"/>
              </a:lnSpc>
            </a:pPr>
            <a:r>
              <a:rPr sz="1700" b="1" spc="30" dirty="0">
                <a:latin typeface="Times New Roman"/>
                <a:cs typeface="Times New Roman"/>
              </a:rPr>
              <a:t>USE </a:t>
            </a:r>
            <a:r>
              <a:rPr sz="1700" b="1" spc="-15" dirty="0">
                <a:latin typeface="Times New Roman"/>
                <a:cs typeface="Times New Roman"/>
              </a:rPr>
              <a:t>“FACILITATIVE”</a:t>
            </a:r>
            <a:r>
              <a:rPr sz="1700" b="1" spc="-35" dirty="0">
                <a:latin typeface="Times New Roman"/>
                <a:cs typeface="Times New Roman"/>
              </a:rPr>
              <a:t> </a:t>
            </a:r>
            <a:r>
              <a:rPr sz="1700" b="1" spc="50" dirty="0">
                <a:latin typeface="Times New Roman"/>
                <a:cs typeface="Times New Roman"/>
              </a:rPr>
              <a:t>TECHNIQUES</a:t>
            </a:r>
            <a:endParaRPr sz="1700">
              <a:latin typeface="Times New Roman"/>
              <a:cs typeface="Times New Roman"/>
            </a:endParaRPr>
          </a:p>
          <a:p>
            <a:pPr marL="469900">
              <a:lnSpc>
                <a:spcPts val="1675"/>
              </a:lnSpc>
              <a:spcBef>
                <a:spcPts val="25"/>
              </a:spcBef>
            </a:pPr>
            <a:r>
              <a:rPr sz="1400" spc="-70" dirty="0">
                <a:latin typeface="Georgia"/>
                <a:cs typeface="Georgia"/>
              </a:rPr>
              <a:t>-Begin </a:t>
            </a:r>
            <a:r>
              <a:rPr sz="1400" spc="-75" dirty="0">
                <a:latin typeface="Georgia"/>
                <a:cs typeface="Georgia"/>
              </a:rPr>
              <a:t>by </a:t>
            </a:r>
            <a:r>
              <a:rPr sz="1400" spc="-85" dirty="0">
                <a:latin typeface="Georgia"/>
                <a:cs typeface="Georgia"/>
              </a:rPr>
              <a:t>asking </a:t>
            </a:r>
            <a:r>
              <a:rPr sz="1400" spc="-70" dirty="0">
                <a:latin typeface="Georgia"/>
                <a:cs typeface="Georgia"/>
              </a:rPr>
              <a:t>the writer </a:t>
            </a:r>
            <a:r>
              <a:rPr sz="1400" spc="-75" dirty="0">
                <a:latin typeface="Georgia"/>
                <a:cs typeface="Georgia"/>
              </a:rPr>
              <a:t>what </a:t>
            </a:r>
            <a:r>
              <a:rPr sz="1400" spc="-60" dirty="0">
                <a:latin typeface="Georgia"/>
                <a:cs typeface="Georgia"/>
              </a:rPr>
              <a:t>he/she </a:t>
            </a:r>
            <a:r>
              <a:rPr sz="1400" spc="-70" dirty="0">
                <a:latin typeface="Georgia"/>
                <a:cs typeface="Georgia"/>
              </a:rPr>
              <a:t>thought of the</a:t>
            </a:r>
            <a:r>
              <a:rPr sz="1400" spc="175" dirty="0">
                <a:latin typeface="Georgia"/>
                <a:cs typeface="Georgia"/>
              </a:rPr>
              <a:t> </a:t>
            </a:r>
            <a:r>
              <a:rPr sz="1400" spc="-70" dirty="0">
                <a:latin typeface="Georgia"/>
                <a:cs typeface="Georgia"/>
              </a:rPr>
              <a:t>paper;</a:t>
            </a:r>
            <a:endParaRPr sz="1400">
              <a:latin typeface="Georgia"/>
              <a:cs typeface="Georgia"/>
            </a:endParaRPr>
          </a:p>
          <a:p>
            <a:pPr marL="469900" marR="197485">
              <a:lnSpc>
                <a:spcPts val="1700"/>
              </a:lnSpc>
              <a:spcBef>
                <a:spcPts val="35"/>
              </a:spcBef>
            </a:pPr>
            <a:r>
              <a:rPr sz="1400" spc="-75" dirty="0">
                <a:latin typeface="Georgia"/>
                <a:cs typeface="Georgia"/>
              </a:rPr>
              <a:t>-Always </a:t>
            </a:r>
            <a:r>
              <a:rPr sz="1400" spc="-65" dirty="0">
                <a:latin typeface="Georgia"/>
                <a:cs typeface="Georgia"/>
              </a:rPr>
              <a:t>begin </a:t>
            </a:r>
            <a:r>
              <a:rPr sz="1400" spc="-75" dirty="0">
                <a:latin typeface="Georgia"/>
                <a:cs typeface="Georgia"/>
              </a:rPr>
              <a:t>with </a:t>
            </a:r>
            <a:r>
              <a:rPr sz="1400" spc="-80" dirty="0">
                <a:latin typeface="Georgia"/>
                <a:cs typeface="Georgia"/>
              </a:rPr>
              <a:t>positive </a:t>
            </a:r>
            <a:r>
              <a:rPr sz="1400" spc="-75" dirty="0">
                <a:latin typeface="Georgia"/>
                <a:cs typeface="Georgia"/>
              </a:rPr>
              <a:t>reinforcement </a:t>
            </a:r>
            <a:r>
              <a:rPr sz="1400" spc="-204" dirty="0">
                <a:latin typeface="Georgia"/>
                <a:cs typeface="Georgia"/>
              </a:rPr>
              <a:t>– </a:t>
            </a:r>
            <a:r>
              <a:rPr sz="1400" spc="-70" dirty="0">
                <a:latin typeface="Georgia"/>
                <a:cs typeface="Georgia"/>
              </a:rPr>
              <a:t>point </a:t>
            </a:r>
            <a:r>
              <a:rPr sz="1400" spc="-75" dirty="0">
                <a:latin typeface="Georgia"/>
                <a:cs typeface="Georgia"/>
              </a:rPr>
              <a:t>out what </a:t>
            </a:r>
            <a:r>
              <a:rPr sz="1400" spc="-70" dirty="0">
                <a:latin typeface="Georgia"/>
                <a:cs typeface="Georgia"/>
              </a:rPr>
              <a:t>the </a:t>
            </a:r>
            <a:r>
              <a:rPr sz="1400" spc="-90" dirty="0">
                <a:latin typeface="Georgia"/>
                <a:cs typeface="Georgia"/>
              </a:rPr>
              <a:t>student </a:t>
            </a:r>
            <a:r>
              <a:rPr sz="1400" spc="-85" dirty="0">
                <a:latin typeface="Georgia"/>
                <a:cs typeface="Georgia"/>
              </a:rPr>
              <a:t>has </a:t>
            </a:r>
            <a:r>
              <a:rPr sz="1400" spc="-70" dirty="0">
                <a:latin typeface="Georgia"/>
                <a:cs typeface="Georgia"/>
              </a:rPr>
              <a:t>done </a:t>
            </a:r>
            <a:r>
              <a:rPr sz="1400" spc="195" dirty="0">
                <a:latin typeface="Georgia"/>
                <a:cs typeface="Georgia"/>
              </a:rPr>
              <a:t> </a:t>
            </a:r>
            <a:r>
              <a:rPr sz="1400" spc="-80" dirty="0">
                <a:latin typeface="Georgia"/>
                <a:cs typeface="Georgia"/>
              </a:rPr>
              <a:t>well;</a:t>
            </a:r>
            <a:endParaRPr sz="1400">
              <a:latin typeface="Georgia"/>
              <a:cs typeface="Georgia"/>
            </a:endParaRPr>
          </a:p>
          <a:p>
            <a:pPr marL="469900">
              <a:lnSpc>
                <a:spcPts val="1605"/>
              </a:lnSpc>
            </a:pPr>
            <a:r>
              <a:rPr sz="1400" spc="-70" dirty="0">
                <a:latin typeface="Georgia"/>
                <a:cs typeface="Georgia"/>
              </a:rPr>
              <a:t>-When offering </a:t>
            </a:r>
            <a:r>
              <a:rPr sz="1400" spc="-75" dirty="0">
                <a:latin typeface="Georgia"/>
                <a:cs typeface="Georgia"/>
              </a:rPr>
              <a:t>constructive </a:t>
            </a:r>
            <a:r>
              <a:rPr sz="1400" spc="-70" dirty="0">
                <a:latin typeface="Georgia"/>
                <a:cs typeface="Georgia"/>
              </a:rPr>
              <a:t>criticism, </a:t>
            </a:r>
            <a:r>
              <a:rPr sz="1400" spc="-85" dirty="0">
                <a:latin typeface="Georgia"/>
                <a:cs typeface="Georgia"/>
              </a:rPr>
              <a:t>focus </a:t>
            </a:r>
            <a:r>
              <a:rPr sz="1400" spc="-70" dirty="0">
                <a:latin typeface="Georgia"/>
                <a:cs typeface="Georgia"/>
              </a:rPr>
              <a:t>on the </a:t>
            </a:r>
            <a:r>
              <a:rPr sz="1400" spc="-85" dirty="0">
                <a:latin typeface="Georgia"/>
                <a:cs typeface="Georgia"/>
              </a:rPr>
              <a:t>paper, </a:t>
            </a:r>
            <a:r>
              <a:rPr sz="1400" spc="-70" dirty="0">
                <a:latin typeface="Georgia"/>
                <a:cs typeface="Georgia"/>
              </a:rPr>
              <a:t>not the individual</a:t>
            </a:r>
            <a:r>
              <a:rPr sz="1400" spc="150" dirty="0">
                <a:latin typeface="Georgia"/>
                <a:cs typeface="Georgia"/>
              </a:rPr>
              <a:t> </a:t>
            </a:r>
            <a:r>
              <a:rPr sz="1400" spc="-85" dirty="0">
                <a:latin typeface="Georgia"/>
                <a:cs typeface="Georgia"/>
              </a:rPr>
              <a:t>(i.e.</a:t>
            </a:r>
            <a:endParaRPr sz="1400">
              <a:latin typeface="Georgia"/>
              <a:cs typeface="Georgia"/>
            </a:endParaRPr>
          </a:p>
          <a:p>
            <a:pPr marL="469900">
              <a:lnSpc>
                <a:spcPts val="1675"/>
              </a:lnSpc>
              <a:spcBef>
                <a:spcPts val="20"/>
              </a:spcBef>
            </a:pPr>
            <a:r>
              <a:rPr sz="1400" spc="-70" dirty="0">
                <a:latin typeface="Georgia"/>
                <a:cs typeface="Georgia"/>
              </a:rPr>
              <a:t>not </a:t>
            </a:r>
            <a:r>
              <a:rPr sz="1400" spc="-40" dirty="0">
                <a:latin typeface="Georgia"/>
                <a:cs typeface="Georgia"/>
              </a:rPr>
              <a:t>“you </a:t>
            </a:r>
            <a:r>
              <a:rPr sz="1400" spc="-70" dirty="0">
                <a:latin typeface="Georgia"/>
                <a:cs typeface="Georgia"/>
              </a:rPr>
              <a:t>didn’t </a:t>
            </a:r>
            <a:r>
              <a:rPr sz="1400" spc="-85" dirty="0">
                <a:latin typeface="Georgia"/>
                <a:cs typeface="Georgia"/>
              </a:rPr>
              <a:t>state </a:t>
            </a:r>
            <a:r>
              <a:rPr sz="1400" spc="-60" dirty="0">
                <a:latin typeface="Georgia"/>
                <a:cs typeface="Georgia"/>
              </a:rPr>
              <a:t>clearly</a:t>
            </a:r>
            <a:r>
              <a:rPr sz="1400" spc="55" dirty="0">
                <a:latin typeface="Georgia"/>
                <a:cs typeface="Georgia"/>
              </a:rPr>
              <a:t> </a:t>
            </a:r>
            <a:r>
              <a:rPr sz="1400" spc="-30" dirty="0">
                <a:latin typeface="Georgia"/>
                <a:cs typeface="Georgia"/>
              </a:rPr>
              <a:t>enough…”)</a:t>
            </a:r>
            <a:endParaRPr sz="1400">
              <a:latin typeface="Georgia"/>
              <a:cs typeface="Georgia"/>
            </a:endParaRPr>
          </a:p>
          <a:p>
            <a:pPr marL="469900">
              <a:lnSpc>
                <a:spcPts val="1664"/>
              </a:lnSpc>
            </a:pPr>
            <a:r>
              <a:rPr sz="1400" spc="-85" dirty="0">
                <a:latin typeface="Georgia"/>
                <a:cs typeface="Georgia"/>
              </a:rPr>
              <a:t>-Ask questions (i.e. </a:t>
            </a:r>
            <a:r>
              <a:rPr sz="1400" spc="-65" dirty="0">
                <a:latin typeface="Georgia"/>
                <a:cs typeface="Georgia"/>
              </a:rPr>
              <a:t>What </a:t>
            </a:r>
            <a:r>
              <a:rPr sz="1400" spc="-100" dirty="0">
                <a:latin typeface="Georgia"/>
                <a:cs typeface="Georgia"/>
              </a:rPr>
              <a:t>is </a:t>
            </a:r>
            <a:r>
              <a:rPr sz="1400" spc="-75" dirty="0">
                <a:latin typeface="Georgia"/>
                <a:cs typeface="Georgia"/>
              </a:rPr>
              <a:t>your </a:t>
            </a:r>
            <a:r>
              <a:rPr sz="1400" spc="-95" dirty="0">
                <a:latin typeface="Georgia"/>
                <a:cs typeface="Georgia"/>
              </a:rPr>
              <a:t>thesis</a:t>
            </a:r>
            <a:r>
              <a:rPr sz="1400" spc="70" dirty="0">
                <a:latin typeface="Georgia"/>
                <a:cs typeface="Georgia"/>
              </a:rPr>
              <a:t> </a:t>
            </a:r>
            <a:r>
              <a:rPr sz="1400" spc="-100" dirty="0">
                <a:latin typeface="Georgia"/>
                <a:cs typeface="Georgia"/>
              </a:rPr>
              <a:t>statement?)</a:t>
            </a:r>
            <a:endParaRPr sz="1400">
              <a:latin typeface="Georgia"/>
              <a:cs typeface="Georgia"/>
            </a:endParaRPr>
          </a:p>
          <a:p>
            <a:pPr marL="469900" marR="346075">
              <a:lnSpc>
                <a:spcPts val="1700"/>
              </a:lnSpc>
              <a:spcBef>
                <a:spcPts val="35"/>
              </a:spcBef>
            </a:pPr>
            <a:r>
              <a:rPr sz="1400" spc="-85" dirty="0">
                <a:latin typeface="Georgia"/>
                <a:cs typeface="Georgia"/>
              </a:rPr>
              <a:t>-Ask </a:t>
            </a:r>
            <a:r>
              <a:rPr sz="1400" spc="-95" dirty="0">
                <a:latin typeface="Georgia"/>
                <a:cs typeface="Georgia"/>
              </a:rPr>
              <a:t>students </a:t>
            </a:r>
            <a:r>
              <a:rPr sz="1400" spc="-65" dirty="0">
                <a:latin typeface="Georgia"/>
                <a:cs typeface="Georgia"/>
              </a:rPr>
              <a:t>to </a:t>
            </a:r>
            <a:r>
              <a:rPr sz="1400" spc="-70" dirty="0">
                <a:latin typeface="Georgia"/>
                <a:cs typeface="Georgia"/>
              </a:rPr>
              <a:t>write one </a:t>
            </a:r>
            <a:r>
              <a:rPr sz="1400" spc="-80" dirty="0">
                <a:latin typeface="Georgia"/>
                <a:cs typeface="Georgia"/>
              </a:rPr>
              <a:t>phrase </a:t>
            </a:r>
            <a:r>
              <a:rPr sz="1400" spc="-60" dirty="0">
                <a:latin typeface="Georgia"/>
                <a:cs typeface="Georgia"/>
              </a:rPr>
              <a:t>or </a:t>
            </a:r>
            <a:r>
              <a:rPr sz="1400" spc="-80" dirty="0">
                <a:latin typeface="Georgia"/>
                <a:cs typeface="Georgia"/>
              </a:rPr>
              <a:t>sentence </a:t>
            </a:r>
            <a:r>
              <a:rPr sz="1400" spc="-65" dirty="0">
                <a:latin typeface="Georgia"/>
                <a:cs typeface="Georgia"/>
              </a:rPr>
              <a:t>to </a:t>
            </a:r>
            <a:r>
              <a:rPr sz="1400" spc="-80" dirty="0">
                <a:latin typeface="Georgia"/>
                <a:cs typeface="Georgia"/>
              </a:rPr>
              <a:t>summarize </a:t>
            </a:r>
            <a:r>
              <a:rPr sz="1400" spc="-70" dirty="0">
                <a:latin typeface="Georgia"/>
                <a:cs typeface="Georgia"/>
              </a:rPr>
              <a:t>the </a:t>
            </a:r>
            <a:r>
              <a:rPr sz="1400" spc="-75" dirty="0">
                <a:latin typeface="Georgia"/>
                <a:cs typeface="Georgia"/>
              </a:rPr>
              <a:t>main </a:t>
            </a:r>
            <a:r>
              <a:rPr sz="1400" spc="-110" dirty="0">
                <a:latin typeface="Georgia"/>
                <a:cs typeface="Georgia"/>
              </a:rPr>
              <a:t>idea(s) </a:t>
            </a:r>
            <a:r>
              <a:rPr sz="1400" spc="-70" dirty="0">
                <a:latin typeface="Georgia"/>
                <a:cs typeface="Georgia"/>
              </a:rPr>
              <a:t>of </a:t>
            </a:r>
            <a:r>
              <a:rPr sz="1400" spc="195" dirty="0">
                <a:latin typeface="Georgia"/>
                <a:cs typeface="Georgia"/>
              </a:rPr>
              <a:t> </a:t>
            </a:r>
            <a:r>
              <a:rPr sz="1400" spc="-60" dirty="0">
                <a:latin typeface="Georgia"/>
                <a:cs typeface="Georgia"/>
              </a:rPr>
              <a:t>each</a:t>
            </a:r>
            <a:r>
              <a:rPr sz="1400" spc="10" dirty="0">
                <a:latin typeface="Georgia"/>
                <a:cs typeface="Georgia"/>
              </a:rPr>
              <a:t> </a:t>
            </a:r>
            <a:r>
              <a:rPr sz="1400" spc="-60" dirty="0">
                <a:latin typeface="Georgia"/>
                <a:cs typeface="Georgia"/>
              </a:rPr>
              <a:t>paragraph;</a:t>
            </a:r>
            <a:endParaRPr sz="1400">
              <a:latin typeface="Georgia"/>
              <a:cs typeface="Georgia"/>
            </a:endParaRPr>
          </a:p>
        </p:txBody>
      </p:sp>
      <p:sp>
        <p:nvSpPr>
          <p:cNvPr id="8" name="object 8"/>
          <p:cNvSpPr/>
          <p:nvPr/>
        </p:nvSpPr>
        <p:spPr>
          <a:xfrm>
            <a:off x="38100" y="31750"/>
            <a:ext cx="723900" cy="292100"/>
          </a:xfrm>
          <a:prstGeom prst="rect">
            <a:avLst/>
          </a:prstGeom>
          <a:blipFill>
            <a:blip r:embed="rId3" cstate="print"/>
            <a:stretch>
              <a:fillRect/>
            </a:stretch>
          </a:blipFill>
        </p:spPr>
        <p:txBody>
          <a:bodyPr wrap="square" lIns="0" tIns="0" rIns="0" bIns="0" rtlCol="0"/>
          <a:lstStyle/>
          <a:p>
            <a:endParaRPr/>
          </a:p>
        </p:txBody>
      </p:sp>
      <p:sp>
        <p:nvSpPr>
          <p:cNvPr id="9" name="TextBox 8">
            <a:extLst>
              <a:ext uri="{FF2B5EF4-FFF2-40B4-BE49-F238E27FC236}">
                <a16:creationId xmlns:a16="http://schemas.microsoft.com/office/drawing/2014/main" id="{7E544D43-ADFE-3549-80A8-2370857BFDB5}"/>
              </a:ext>
            </a:extLst>
          </p:cNvPr>
          <p:cNvSpPr txBox="1"/>
          <p:nvPr/>
        </p:nvSpPr>
        <p:spPr>
          <a:xfrm>
            <a:off x="5024388" y="8896"/>
            <a:ext cx="2590800" cy="307777"/>
          </a:xfrm>
          <a:prstGeom prst="rect">
            <a:avLst/>
          </a:prstGeom>
          <a:noFill/>
        </p:spPr>
        <p:txBody>
          <a:bodyPr wrap="square" rtlCol="0">
            <a:spAutoFit/>
          </a:bodyPr>
          <a:lstStyle/>
          <a:p>
            <a:r>
              <a:rPr lang="en-US" sz="1400" dirty="0"/>
              <a:t>Dr. Brianne Orr-Alvarez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600" y="914400"/>
            <a:ext cx="6400800" cy="4878705"/>
          </a:xfrm>
          <a:custGeom>
            <a:avLst/>
            <a:gdLst/>
            <a:ahLst/>
            <a:cxnLst/>
            <a:rect l="l" t="t" r="r" b="b"/>
            <a:pathLst>
              <a:path w="6400800" h="4878705">
                <a:moveTo>
                  <a:pt x="0" y="4878259"/>
                </a:moveTo>
                <a:lnTo>
                  <a:pt x="6400800" y="4878259"/>
                </a:lnTo>
                <a:lnTo>
                  <a:pt x="6400800" y="0"/>
                </a:lnTo>
                <a:lnTo>
                  <a:pt x="0" y="0"/>
                </a:lnTo>
                <a:lnTo>
                  <a:pt x="0" y="4878259"/>
                </a:lnTo>
                <a:close/>
              </a:path>
            </a:pathLst>
          </a:custGeom>
          <a:solidFill>
            <a:srgbClr val="FFFFFF"/>
          </a:solidFill>
        </p:spPr>
        <p:txBody>
          <a:bodyPr wrap="square" lIns="0" tIns="0" rIns="0" bIns="0" rtlCol="0"/>
          <a:lstStyle/>
          <a:p>
            <a:endParaRPr/>
          </a:p>
        </p:txBody>
      </p:sp>
      <p:sp>
        <p:nvSpPr>
          <p:cNvPr id="3" name="object 3"/>
          <p:cNvSpPr/>
          <p:nvPr/>
        </p:nvSpPr>
        <p:spPr>
          <a:xfrm>
            <a:off x="228600" y="914400"/>
            <a:ext cx="6400800" cy="4878705"/>
          </a:xfrm>
          <a:custGeom>
            <a:avLst/>
            <a:gdLst/>
            <a:ahLst/>
            <a:cxnLst/>
            <a:rect l="l" t="t" r="r" b="b"/>
            <a:pathLst>
              <a:path w="6400800" h="4878705">
                <a:moveTo>
                  <a:pt x="0" y="0"/>
                </a:moveTo>
                <a:lnTo>
                  <a:pt x="6400800" y="0"/>
                </a:lnTo>
                <a:lnTo>
                  <a:pt x="6400800" y="4878259"/>
                </a:lnTo>
                <a:lnTo>
                  <a:pt x="0" y="4878259"/>
                </a:lnTo>
                <a:lnTo>
                  <a:pt x="0" y="0"/>
                </a:lnTo>
                <a:close/>
              </a:path>
            </a:pathLst>
          </a:custGeom>
          <a:ln w="38100">
            <a:solidFill>
              <a:srgbClr val="000000"/>
            </a:solidFill>
          </a:ln>
        </p:spPr>
        <p:txBody>
          <a:bodyPr wrap="square" lIns="0" tIns="0" rIns="0" bIns="0" rtlCol="0"/>
          <a:lstStyle/>
          <a:p>
            <a:endParaRPr/>
          </a:p>
        </p:txBody>
      </p:sp>
      <p:sp>
        <p:nvSpPr>
          <p:cNvPr id="4" name="object 4"/>
          <p:cNvSpPr txBox="1"/>
          <p:nvPr/>
        </p:nvSpPr>
        <p:spPr>
          <a:xfrm>
            <a:off x="307340" y="934719"/>
            <a:ext cx="6101080" cy="4766945"/>
          </a:xfrm>
          <a:prstGeom prst="rect">
            <a:avLst/>
          </a:prstGeom>
        </p:spPr>
        <p:txBody>
          <a:bodyPr vert="horz" wrap="square" lIns="0" tIns="12700" rIns="0" bIns="0" rtlCol="0">
            <a:spAutoFit/>
          </a:bodyPr>
          <a:lstStyle/>
          <a:p>
            <a:pPr marL="12700" marR="137160">
              <a:lnSpc>
                <a:spcPct val="100000"/>
              </a:lnSpc>
              <a:spcBef>
                <a:spcPts val="100"/>
              </a:spcBef>
              <a:buSzPct val="93333"/>
              <a:buFont typeface="Wingdings"/>
              <a:buChar char=""/>
              <a:tabLst>
                <a:tab pos="100965" algn="l"/>
              </a:tabLst>
            </a:pPr>
            <a:r>
              <a:rPr sz="1500" b="1" spc="70" dirty="0">
                <a:latin typeface="Times New Roman"/>
                <a:cs typeface="Times New Roman"/>
              </a:rPr>
              <a:t>Title </a:t>
            </a:r>
            <a:r>
              <a:rPr sz="1500" b="1" spc="80" dirty="0">
                <a:latin typeface="Times New Roman"/>
                <a:cs typeface="Times New Roman"/>
              </a:rPr>
              <a:t>and </a:t>
            </a:r>
            <a:r>
              <a:rPr sz="1500" b="1" spc="60" dirty="0">
                <a:latin typeface="Times New Roman"/>
                <a:cs typeface="Times New Roman"/>
              </a:rPr>
              <a:t>Introduction </a:t>
            </a:r>
            <a:r>
              <a:rPr sz="1500" spc="-110" dirty="0">
                <a:latin typeface="Georgia"/>
                <a:cs typeface="Georgia"/>
              </a:rPr>
              <a:t>(what is </a:t>
            </a:r>
            <a:r>
              <a:rPr sz="1500" spc="-100" dirty="0">
                <a:latin typeface="Georgia"/>
                <a:cs typeface="Georgia"/>
              </a:rPr>
              <a:t>its </a:t>
            </a:r>
            <a:r>
              <a:rPr sz="1500" spc="-80" dirty="0">
                <a:latin typeface="Georgia"/>
                <a:cs typeface="Georgia"/>
              </a:rPr>
              <a:t>purpose? </a:t>
            </a:r>
            <a:r>
              <a:rPr sz="1500" spc="-110" dirty="0">
                <a:latin typeface="Georgia"/>
                <a:cs typeface="Georgia"/>
              </a:rPr>
              <a:t>Is </a:t>
            </a:r>
            <a:r>
              <a:rPr sz="1500" spc="-75" dirty="0">
                <a:latin typeface="Georgia"/>
                <a:cs typeface="Georgia"/>
              </a:rPr>
              <a:t>it clear? </a:t>
            </a:r>
            <a:r>
              <a:rPr sz="1500" spc="-65" dirty="0">
                <a:latin typeface="Georgia"/>
                <a:cs typeface="Georgia"/>
              </a:rPr>
              <a:t>Does </a:t>
            </a:r>
            <a:r>
              <a:rPr sz="1500" spc="-75" dirty="0">
                <a:latin typeface="Georgia"/>
                <a:cs typeface="Georgia"/>
              </a:rPr>
              <a:t>it </a:t>
            </a:r>
            <a:r>
              <a:rPr sz="1500" spc="-90" dirty="0">
                <a:latin typeface="Georgia"/>
                <a:cs typeface="Georgia"/>
              </a:rPr>
              <a:t>serve </a:t>
            </a:r>
            <a:r>
              <a:rPr sz="1500" spc="-105" dirty="0">
                <a:latin typeface="Georgia"/>
                <a:cs typeface="Georgia"/>
              </a:rPr>
              <a:t>as </a:t>
            </a:r>
            <a:r>
              <a:rPr sz="1500" spc="-55" dirty="0">
                <a:latin typeface="Georgia"/>
                <a:cs typeface="Georgia"/>
              </a:rPr>
              <a:t>a  </a:t>
            </a:r>
            <a:r>
              <a:rPr sz="1500" spc="-90" dirty="0">
                <a:latin typeface="Georgia"/>
                <a:cs typeface="Georgia"/>
              </a:rPr>
              <a:t>map </a:t>
            </a:r>
            <a:r>
              <a:rPr sz="1500" spc="-75" dirty="0">
                <a:latin typeface="Georgia"/>
                <a:cs typeface="Georgia"/>
              </a:rPr>
              <a:t>for </a:t>
            </a:r>
            <a:r>
              <a:rPr sz="1500" spc="-80" dirty="0">
                <a:latin typeface="Georgia"/>
                <a:cs typeface="Georgia"/>
              </a:rPr>
              <a:t>the</a:t>
            </a:r>
            <a:r>
              <a:rPr sz="1500" spc="-65" dirty="0">
                <a:latin typeface="Georgia"/>
                <a:cs typeface="Georgia"/>
              </a:rPr>
              <a:t> </a:t>
            </a:r>
            <a:r>
              <a:rPr sz="1500" spc="-120" dirty="0">
                <a:latin typeface="Georgia"/>
                <a:cs typeface="Georgia"/>
              </a:rPr>
              <a:t>essay?)</a:t>
            </a:r>
            <a:endParaRPr sz="1500">
              <a:latin typeface="Georgia"/>
              <a:cs typeface="Georgia"/>
            </a:endParaRPr>
          </a:p>
          <a:p>
            <a:pPr>
              <a:lnSpc>
                <a:spcPct val="100000"/>
              </a:lnSpc>
              <a:spcBef>
                <a:spcPts val="35"/>
              </a:spcBef>
              <a:buChar char=""/>
            </a:pPr>
            <a:endParaRPr sz="1550">
              <a:latin typeface="Georgia"/>
              <a:cs typeface="Georgia"/>
            </a:endParaRPr>
          </a:p>
          <a:p>
            <a:pPr marL="100330" indent="-88265">
              <a:lnSpc>
                <a:spcPct val="100000"/>
              </a:lnSpc>
              <a:buSzPct val="93333"/>
              <a:buFont typeface="Wingdings"/>
              <a:buChar char=""/>
              <a:tabLst>
                <a:tab pos="100965" algn="l"/>
              </a:tabLst>
            </a:pPr>
            <a:r>
              <a:rPr sz="1500" b="1" spc="95" dirty="0">
                <a:latin typeface="Times New Roman"/>
                <a:cs typeface="Times New Roman"/>
              </a:rPr>
              <a:t>Thesis </a:t>
            </a:r>
            <a:r>
              <a:rPr sz="1500" spc="-140" dirty="0">
                <a:latin typeface="Georgia"/>
                <a:cs typeface="Georgia"/>
              </a:rPr>
              <a:t>(Is </a:t>
            </a:r>
            <a:r>
              <a:rPr sz="1500" spc="-75" dirty="0">
                <a:latin typeface="Georgia"/>
                <a:cs typeface="Georgia"/>
              </a:rPr>
              <a:t>it </a:t>
            </a:r>
            <a:r>
              <a:rPr sz="1500" spc="-90" dirty="0">
                <a:latin typeface="Georgia"/>
                <a:cs typeface="Georgia"/>
              </a:rPr>
              <a:t>expressed </a:t>
            </a:r>
            <a:r>
              <a:rPr sz="1500" spc="-75" dirty="0">
                <a:latin typeface="Georgia"/>
                <a:cs typeface="Georgia"/>
              </a:rPr>
              <a:t>clearly? </a:t>
            </a:r>
            <a:r>
              <a:rPr sz="1500" spc="-65" dirty="0">
                <a:latin typeface="Georgia"/>
                <a:cs typeface="Georgia"/>
              </a:rPr>
              <a:t>Does </a:t>
            </a:r>
            <a:r>
              <a:rPr sz="1500" spc="-75" dirty="0">
                <a:latin typeface="Georgia"/>
                <a:cs typeface="Georgia"/>
              </a:rPr>
              <a:t>it </a:t>
            </a:r>
            <a:r>
              <a:rPr sz="1500" spc="-40" dirty="0">
                <a:latin typeface="Georgia"/>
                <a:cs typeface="Georgia"/>
              </a:rPr>
              <a:t>“hit </a:t>
            </a:r>
            <a:r>
              <a:rPr sz="1500" spc="-80" dirty="0">
                <a:latin typeface="Georgia"/>
                <a:cs typeface="Georgia"/>
              </a:rPr>
              <a:t>you </a:t>
            </a:r>
            <a:r>
              <a:rPr sz="1500" spc="-85" dirty="0">
                <a:latin typeface="Georgia"/>
                <a:cs typeface="Georgia"/>
              </a:rPr>
              <a:t>over </a:t>
            </a:r>
            <a:r>
              <a:rPr sz="1500" spc="-80" dirty="0">
                <a:latin typeface="Georgia"/>
                <a:cs typeface="Georgia"/>
              </a:rPr>
              <a:t>the</a:t>
            </a:r>
            <a:r>
              <a:rPr sz="1500" spc="-220" dirty="0">
                <a:latin typeface="Georgia"/>
                <a:cs typeface="Georgia"/>
              </a:rPr>
              <a:t> </a:t>
            </a:r>
            <a:r>
              <a:rPr sz="1500" spc="-55" dirty="0">
                <a:latin typeface="Georgia"/>
                <a:cs typeface="Georgia"/>
              </a:rPr>
              <a:t>head”?</a:t>
            </a:r>
            <a:endParaRPr sz="1500">
              <a:latin typeface="Georgia"/>
              <a:cs typeface="Georgia"/>
            </a:endParaRPr>
          </a:p>
          <a:p>
            <a:pPr>
              <a:lnSpc>
                <a:spcPct val="100000"/>
              </a:lnSpc>
              <a:spcBef>
                <a:spcPts val="15"/>
              </a:spcBef>
              <a:buChar char=""/>
            </a:pPr>
            <a:endParaRPr sz="1600">
              <a:latin typeface="Georgia"/>
              <a:cs typeface="Georgia"/>
            </a:endParaRPr>
          </a:p>
          <a:p>
            <a:pPr marL="12700" marR="5080">
              <a:lnSpc>
                <a:spcPct val="100000"/>
              </a:lnSpc>
              <a:spcBef>
                <a:spcPts val="5"/>
              </a:spcBef>
            </a:pPr>
            <a:r>
              <a:rPr sz="1300" spc="-60" dirty="0">
                <a:latin typeface="Georgia"/>
                <a:cs typeface="Georgia"/>
              </a:rPr>
              <a:t>[Different </a:t>
            </a:r>
            <a:r>
              <a:rPr sz="1300" spc="-75" dirty="0">
                <a:latin typeface="Georgia"/>
                <a:cs typeface="Georgia"/>
              </a:rPr>
              <a:t>instructors have </a:t>
            </a:r>
            <a:r>
              <a:rPr sz="1300" spc="-70" dirty="0">
                <a:latin typeface="Georgia"/>
                <a:cs typeface="Georgia"/>
              </a:rPr>
              <a:t>different </a:t>
            </a:r>
            <a:r>
              <a:rPr sz="1300" spc="-80" dirty="0">
                <a:latin typeface="Georgia"/>
                <a:cs typeface="Georgia"/>
              </a:rPr>
              <a:t>views </a:t>
            </a:r>
            <a:r>
              <a:rPr sz="1300" spc="-65" dirty="0">
                <a:latin typeface="Georgia"/>
                <a:cs typeface="Georgia"/>
              </a:rPr>
              <a:t>of </a:t>
            </a:r>
            <a:r>
              <a:rPr sz="1300" spc="-70" dirty="0">
                <a:latin typeface="Georgia"/>
                <a:cs typeface="Georgia"/>
              </a:rPr>
              <a:t>the </a:t>
            </a:r>
            <a:r>
              <a:rPr sz="1300" spc="-65" dirty="0">
                <a:latin typeface="Georgia"/>
                <a:cs typeface="Georgia"/>
              </a:rPr>
              <a:t>role of </a:t>
            </a:r>
            <a:r>
              <a:rPr sz="1300" spc="-70" dirty="0">
                <a:latin typeface="Georgia"/>
                <a:cs typeface="Georgia"/>
              </a:rPr>
              <a:t>the </a:t>
            </a:r>
            <a:r>
              <a:rPr sz="1300" spc="-90" dirty="0">
                <a:latin typeface="Georgia"/>
                <a:cs typeface="Georgia"/>
              </a:rPr>
              <a:t>thesis </a:t>
            </a:r>
            <a:r>
              <a:rPr sz="1300" spc="-70" dirty="0">
                <a:latin typeface="Georgia"/>
                <a:cs typeface="Georgia"/>
              </a:rPr>
              <a:t>and </a:t>
            </a:r>
            <a:r>
              <a:rPr sz="1300" spc="-75" dirty="0">
                <a:latin typeface="Georgia"/>
                <a:cs typeface="Georgia"/>
              </a:rPr>
              <a:t>where </a:t>
            </a:r>
            <a:r>
              <a:rPr sz="1300" spc="-65" dirty="0">
                <a:latin typeface="Georgia"/>
                <a:cs typeface="Georgia"/>
              </a:rPr>
              <a:t>it </a:t>
            </a:r>
            <a:r>
              <a:rPr sz="1300" spc="-80" dirty="0">
                <a:latin typeface="Georgia"/>
                <a:cs typeface="Georgia"/>
              </a:rPr>
              <a:t>should </a:t>
            </a:r>
            <a:r>
              <a:rPr sz="1300" spc="-55" dirty="0">
                <a:latin typeface="Georgia"/>
                <a:cs typeface="Georgia"/>
              </a:rPr>
              <a:t>go, </a:t>
            </a:r>
            <a:r>
              <a:rPr sz="1300" spc="-90" dirty="0">
                <a:latin typeface="Georgia"/>
                <a:cs typeface="Georgia"/>
              </a:rPr>
              <a:t>so  </a:t>
            </a:r>
            <a:r>
              <a:rPr sz="1300" spc="-60" dirty="0">
                <a:latin typeface="Georgia"/>
                <a:cs typeface="Georgia"/>
              </a:rPr>
              <a:t>all </a:t>
            </a:r>
            <a:r>
              <a:rPr sz="1300" spc="-80" dirty="0">
                <a:latin typeface="Georgia"/>
                <a:cs typeface="Georgia"/>
              </a:rPr>
              <a:t>student </a:t>
            </a:r>
            <a:r>
              <a:rPr sz="1300" spc="-85" dirty="0">
                <a:latin typeface="Georgia"/>
                <a:cs typeface="Georgia"/>
              </a:rPr>
              <a:t>work </a:t>
            </a:r>
            <a:r>
              <a:rPr sz="1300" spc="-70" dirty="0">
                <a:latin typeface="Georgia"/>
                <a:cs typeface="Georgia"/>
              </a:rPr>
              <a:t>will </a:t>
            </a:r>
            <a:r>
              <a:rPr sz="1300" spc="-60" dirty="0">
                <a:latin typeface="Georgia"/>
                <a:cs typeface="Georgia"/>
              </a:rPr>
              <a:t>be </a:t>
            </a:r>
            <a:r>
              <a:rPr sz="1300" spc="-65" dirty="0">
                <a:latin typeface="Georgia"/>
                <a:cs typeface="Georgia"/>
              </a:rPr>
              <a:t>accompanied </a:t>
            </a:r>
            <a:r>
              <a:rPr sz="1300" spc="-75" dirty="0">
                <a:latin typeface="Georgia"/>
                <a:cs typeface="Georgia"/>
              </a:rPr>
              <a:t>with </a:t>
            </a:r>
            <a:r>
              <a:rPr sz="1300" spc="-65" dirty="0">
                <a:latin typeface="Georgia"/>
                <a:cs typeface="Georgia"/>
              </a:rPr>
              <a:t>faculty</a:t>
            </a:r>
            <a:r>
              <a:rPr sz="1300" spc="120" dirty="0">
                <a:latin typeface="Georgia"/>
                <a:cs typeface="Georgia"/>
              </a:rPr>
              <a:t> </a:t>
            </a:r>
            <a:r>
              <a:rPr sz="1300" spc="-75" dirty="0">
                <a:latin typeface="Georgia"/>
                <a:cs typeface="Georgia"/>
              </a:rPr>
              <a:t>instructions.]</a:t>
            </a:r>
            <a:endParaRPr sz="1300">
              <a:latin typeface="Georgia"/>
              <a:cs typeface="Georgia"/>
            </a:endParaRPr>
          </a:p>
          <a:p>
            <a:pPr>
              <a:lnSpc>
                <a:spcPct val="100000"/>
              </a:lnSpc>
              <a:spcBef>
                <a:spcPts val="15"/>
              </a:spcBef>
            </a:pPr>
            <a:endParaRPr sz="1550">
              <a:latin typeface="Georgia"/>
              <a:cs typeface="Georgia"/>
            </a:endParaRPr>
          </a:p>
          <a:p>
            <a:pPr marL="100330" indent="-88265">
              <a:lnSpc>
                <a:spcPct val="100000"/>
              </a:lnSpc>
              <a:buSzPct val="90000"/>
              <a:buFont typeface="Wingdings"/>
              <a:buChar char=""/>
              <a:tabLst>
                <a:tab pos="100965" algn="l"/>
              </a:tabLst>
            </a:pPr>
            <a:r>
              <a:rPr sz="1500" b="1" spc="60" dirty="0">
                <a:latin typeface="Times New Roman"/>
                <a:cs typeface="Times New Roman"/>
              </a:rPr>
              <a:t>Supporting </a:t>
            </a:r>
            <a:r>
              <a:rPr sz="1500" b="1" spc="85" dirty="0">
                <a:latin typeface="Times New Roman"/>
                <a:cs typeface="Times New Roman"/>
              </a:rPr>
              <a:t>paragraphs </a:t>
            </a:r>
            <a:r>
              <a:rPr sz="1500" spc="-114" dirty="0">
                <a:latin typeface="Georgia"/>
                <a:cs typeface="Georgia"/>
              </a:rPr>
              <a:t>(do </a:t>
            </a:r>
            <a:r>
              <a:rPr sz="1500" spc="-80" dirty="0">
                <a:latin typeface="Georgia"/>
                <a:cs typeface="Georgia"/>
              </a:rPr>
              <a:t>they </a:t>
            </a:r>
            <a:r>
              <a:rPr sz="1500" spc="-85" dirty="0">
                <a:latin typeface="Georgia"/>
                <a:cs typeface="Georgia"/>
              </a:rPr>
              <a:t>support </a:t>
            </a:r>
            <a:r>
              <a:rPr sz="1500" spc="-80" dirty="0">
                <a:latin typeface="Georgia"/>
                <a:cs typeface="Georgia"/>
              </a:rPr>
              <a:t>the </a:t>
            </a:r>
            <a:r>
              <a:rPr sz="1500" spc="-70" dirty="0">
                <a:latin typeface="Georgia"/>
                <a:cs typeface="Georgia"/>
              </a:rPr>
              <a:t>central </a:t>
            </a:r>
            <a:r>
              <a:rPr sz="1500" spc="-90" dirty="0">
                <a:latin typeface="Georgia"/>
                <a:cs typeface="Georgia"/>
              </a:rPr>
              <a:t>points </a:t>
            </a:r>
            <a:r>
              <a:rPr sz="1500" spc="-70" dirty="0">
                <a:latin typeface="Georgia"/>
                <a:cs typeface="Georgia"/>
              </a:rPr>
              <a:t>of </a:t>
            </a:r>
            <a:r>
              <a:rPr sz="1500" spc="-80" dirty="0">
                <a:latin typeface="Georgia"/>
                <a:cs typeface="Georgia"/>
              </a:rPr>
              <a:t>the</a:t>
            </a:r>
            <a:r>
              <a:rPr sz="1500" spc="15" dirty="0">
                <a:latin typeface="Georgia"/>
                <a:cs typeface="Georgia"/>
              </a:rPr>
              <a:t> </a:t>
            </a:r>
            <a:r>
              <a:rPr sz="1500" spc="-120" dirty="0">
                <a:latin typeface="Georgia"/>
                <a:cs typeface="Georgia"/>
              </a:rPr>
              <a:t>essay?)</a:t>
            </a:r>
            <a:endParaRPr sz="1500">
              <a:latin typeface="Georgia"/>
              <a:cs typeface="Georgia"/>
            </a:endParaRPr>
          </a:p>
          <a:p>
            <a:pPr>
              <a:lnSpc>
                <a:spcPct val="100000"/>
              </a:lnSpc>
              <a:spcBef>
                <a:spcPts val="40"/>
              </a:spcBef>
              <a:buChar char=""/>
            </a:pPr>
            <a:endParaRPr sz="1550">
              <a:latin typeface="Georgia"/>
              <a:cs typeface="Georgia"/>
            </a:endParaRPr>
          </a:p>
          <a:p>
            <a:pPr marL="100330" indent="-88265">
              <a:lnSpc>
                <a:spcPct val="100000"/>
              </a:lnSpc>
              <a:buSzPct val="93333"/>
              <a:buFont typeface="Wingdings"/>
              <a:buChar char=""/>
              <a:tabLst>
                <a:tab pos="100965" algn="l"/>
              </a:tabLst>
            </a:pPr>
            <a:r>
              <a:rPr sz="1500" b="1" spc="70" dirty="0">
                <a:latin typeface="Times New Roman"/>
                <a:cs typeface="Times New Roman"/>
              </a:rPr>
              <a:t>Transitions </a:t>
            </a:r>
            <a:r>
              <a:rPr sz="1500" spc="-90" dirty="0">
                <a:latin typeface="Georgia"/>
                <a:cs typeface="Georgia"/>
              </a:rPr>
              <a:t>(Are </a:t>
            </a:r>
            <a:r>
              <a:rPr sz="1500" spc="-75" dirty="0">
                <a:latin typeface="Georgia"/>
                <a:cs typeface="Georgia"/>
              </a:rPr>
              <a:t>there </a:t>
            </a:r>
            <a:r>
              <a:rPr sz="1500" spc="-90" dirty="0">
                <a:latin typeface="Georgia"/>
                <a:cs typeface="Georgia"/>
              </a:rPr>
              <a:t>transitions </a:t>
            </a:r>
            <a:r>
              <a:rPr sz="1500" spc="-75" dirty="0">
                <a:latin typeface="Georgia"/>
                <a:cs typeface="Georgia"/>
              </a:rPr>
              <a:t>between </a:t>
            </a:r>
            <a:r>
              <a:rPr sz="1500" spc="-80" dirty="0">
                <a:latin typeface="Georgia"/>
                <a:cs typeface="Georgia"/>
              </a:rPr>
              <a:t>the</a:t>
            </a:r>
            <a:r>
              <a:rPr sz="1500" spc="-225" dirty="0">
                <a:latin typeface="Georgia"/>
                <a:cs typeface="Georgia"/>
              </a:rPr>
              <a:t> </a:t>
            </a:r>
            <a:r>
              <a:rPr sz="1500" spc="-90" dirty="0">
                <a:latin typeface="Georgia"/>
                <a:cs typeface="Georgia"/>
              </a:rPr>
              <a:t>paragraphs)?</a:t>
            </a:r>
            <a:endParaRPr sz="1500">
              <a:latin typeface="Georgia"/>
              <a:cs typeface="Georgia"/>
            </a:endParaRPr>
          </a:p>
          <a:p>
            <a:pPr>
              <a:lnSpc>
                <a:spcPct val="100000"/>
              </a:lnSpc>
              <a:spcBef>
                <a:spcPts val="40"/>
              </a:spcBef>
              <a:buChar char=""/>
            </a:pPr>
            <a:endParaRPr sz="1550">
              <a:latin typeface="Georgia"/>
              <a:cs typeface="Georgia"/>
            </a:endParaRPr>
          </a:p>
          <a:p>
            <a:pPr marL="12700" marR="147320">
              <a:lnSpc>
                <a:spcPct val="100000"/>
              </a:lnSpc>
              <a:buSzPct val="93333"/>
              <a:buFont typeface="Wingdings"/>
              <a:buChar char=""/>
              <a:tabLst>
                <a:tab pos="100965" algn="l"/>
              </a:tabLst>
            </a:pPr>
            <a:r>
              <a:rPr sz="1500" b="1" spc="80" dirty="0">
                <a:latin typeface="Times New Roman"/>
                <a:cs typeface="Times New Roman"/>
              </a:rPr>
              <a:t>Conclusions </a:t>
            </a:r>
            <a:r>
              <a:rPr sz="1500" spc="-140" dirty="0">
                <a:latin typeface="Georgia"/>
                <a:cs typeface="Georgia"/>
              </a:rPr>
              <a:t>(Is </a:t>
            </a:r>
            <a:r>
              <a:rPr sz="1500" spc="-75" dirty="0">
                <a:latin typeface="Georgia"/>
                <a:cs typeface="Georgia"/>
              </a:rPr>
              <a:t>there </a:t>
            </a:r>
            <a:r>
              <a:rPr sz="1500" spc="-55" dirty="0">
                <a:latin typeface="Georgia"/>
                <a:cs typeface="Georgia"/>
              </a:rPr>
              <a:t>a </a:t>
            </a:r>
            <a:r>
              <a:rPr sz="1500" spc="-80" dirty="0">
                <a:latin typeface="Georgia"/>
                <a:cs typeface="Georgia"/>
              </a:rPr>
              <a:t>conclusion? </a:t>
            </a:r>
            <a:r>
              <a:rPr sz="1500" spc="-65" dirty="0">
                <a:latin typeface="Georgia"/>
                <a:cs typeface="Georgia"/>
              </a:rPr>
              <a:t>Does </a:t>
            </a:r>
            <a:r>
              <a:rPr sz="1500" spc="-75" dirty="0">
                <a:latin typeface="Georgia"/>
                <a:cs typeface="Georgia"/>
              </a:rPr>
              <a:t>it </a:t>
            </a:r>
            <a:r>
              <a:rPr sz="1500" spc="-65" dirty="0">
                <a:latin typeface="Georgia"/>
                <a:cs typeface="Georgia"/>
              </a:rPr>
              <a:t>briefly </a:t>
            </a:r>
            <a:r>
              <a:rPr sz="1500" spc="-90" dirty="0">
                <a:latin typeface="Georgia"/>
                <a:cs typeface="Georgia"/>
              </a:rPr>
              <a:t>summarize </a:t>
            </a:r>
            <a:r>
              <a:rPr sz="1500" spc="-85" dirty="0">
                <a:latin typeface="Georgia"/>
                <a:cs typeface="Georgia"/>
              </a:rPr>
              <a:t>main </a:t>
            </a:r>
            <a:r>
              <a:rPr sz="1500" spc="-90" dirty="0">
                <a:latin typeface="Georgia"/>
                <a:cs typeface="Georgia"/>
              </a:rPr>
              <a:t>points  </a:t>
            </a:r>
            <a:r>
              <a:rPr sz="1500" spc="-100" dirty="0">
                <a:latin typeface="Georgia"/>
                <a:cs typeface="Georgia"/>
              </a:rPr>
              <a:t>discussed </a:t>
            </a:r>
            <a:r>
              <a:rPr sz="1500" spc="-80" dirty="0">
                <a:latin typeface="Georgia"/>
                <a:cs typeface="Georgia"/>
              </a:rPr>
              <a:t>in the</a:t>
            </a:r>
            <a:r>
              <a:rPr sz="1500" spc="-40" dirty="0">
                <a:latin typeface="Georgia"/>
                <a:cs typeface="Georgia"/>
              </a:rPr>
              <a:t> </a:t>
            </a:r>
            <a:r>
              <a:rPr sz="1500" spc="-120" dirty="0">
                <a:latin typeface="Georgia"/>
                <a:cs typeface="Georgia"/>
              </a:rPr>
              <a:t>essay?)</a:t>
            </a:r>
            <a:endParaRPr sz="1500">
              <a:latin typeface="Georgia"/>
              <a:cs typeface="Georgia"/>
            </a:endParaRPr>
          </a:p>
          <a:p>
            <a:pPr>
              <a:lnSpc>
                <a:spcPct val="100000"/>
              </a:lnSpc>
              <a:spcBef>
                <a:spcPts val="35"/>
              </a:spcBef>
              <a:buChar char=""/>
            </a:pPr>
            <a:endParaRPr sz="1550">
              <a:latin typeface="Georgia"/>
              <a:cs typeface="Georgia"/>
            </a:endParaRPr>
          </a:p>
          <a:p>
            <a:pPr marL="147320" indent="-135255">
              <a:lnSpc>
                <a:spcPct val="100000"/>
              </a:lnSpc>
              <a:spcBef>
                <a:spcPts val="5"/>
              </a:spcBef>
              <a:buFont typeface="Wingdings"/>
              <a:buChar char=""/>
              <a:tabLst>
                <a:tab pos="147955" algn="l"/>
              </a:tabLst>
            </a:pPr>
            <a:r>
              <a:rPr sz="1500" spc="-65" dirty="0">
                <a:latin typeface="Georgia"/>
                <a:cs typeface="Georgia"/>
              </a:rPr>
              <a:t>Does </a:t>
            </a:r>
            <a:r>
              <a:rPr sz="1500" spc="-80" dirty="0">
                <a:latin typeface="Georgia"/>
                <a:cs typeface="Georgia"/>
              </a:rPr>
              <a:t>the </a:t>
            </a:r>
            <a:r>
              <a:rPr sz="1500" spc="-75" dirty="0">
                <a:latin typeface="Georgia"/>
                <a:cs typeface="Georgia"/>
              </a:rPr>
              <a:t>writer </a:t>
            </a:r>
            <a:r>
              <a:rPr sz="1500" b="1" spc="70" dirty="0">
                <a:latin typeface="Times New Roman"/>
                <a:cs typeface="Times New Roman"/>
              </a:rPr>
              <a:t>follow </a:t>
            </a:r>
            <a:r>
              <a:rPr sz="1500" b="1" spc="75" dirty="0">
                <a:latin typeface="Times New Roman"/>
                <a:cs typeface="Times New Roman"/>
              </a:rPr>
              <a:t>the instructions </a:t>
            </a:r>
            <a:r>
              <a:rPr sz="1500" spc="-75" dirty="0">
                <a:latin typeface="Georgia"/>
                <a:cs typeface="Georgia"/>
              </a:rPr>
              <a:t>given by </a:t>
            </a:r>
            <a:r>
              <a:rPr sz="1500" spc="-80" dirty="0">
                <a:latin typeface="Georgia"/>
                <a:cs typeface="Georgia"/>
              </a:rPr>
              <a:t>the</a:t>
            </a:r>
            <a:r>
              <a:rPr sz="1500" spc="-65" dirty="0">
                <a:latin typeface="Georgia"/>
                <a:cs typeface="Georgia"/>
              </a:rPr>
              <a:t> </a:t>
            </a:r>
            <a:r>
              <a:rPr sz="1500" spc="-85" dirty="0">
                <a:latin typeface="Georgia"/>
                <a:cs typeface="Georgia"/>
              </a:rPr>
              <a:t>instructor?</a:t>
            </a:r>
            <a:endParaRPr sz="1500">
              <a:latin typeface="Georgia"/>
              <a:cs typeface="Georgia"/>
            </a:endParaRPr>
          </a:p>
          <a:p>
            <a:pPr>
              <a:lnSpc>
                <a:spcPct val="100000"/>
              </a:lnSpc>
              <a:spcBef>
                <a:spcPts val="35"/>
              </a:spcBef>
              <a:buChar char=""/>
            </a:pPr>
            <a:endParaRPr sz="1550">
              <a:latin typeface="Georgia"/>
              <a:cs typeface="Georgia"/>
            </a:endParaRPr>
          </a:p>
          <a:p>
            <a:pPr marL="100330" indent="-88265">
              <a:lnSpc>
                <a:spcPct val="100000"/>
              </a:lnSpc>
              <a:buSzPct val="93333"/>
              <a:buFont typeface="Wingdings"/>
              <a:buChar char=""/>
              <a:tabLst>
                <a:tab pos="100965" algn="l"/>
              </a:tabLst>
            </a:pPr>
            <a:r>
              <a:rPr sz="1500" b="1" spc="95" dirty="0">
                <a:latin typeface="Times New Roman"/>
                <a:cs typeface="Times New Roman"/>
              </a:rPr>
              <a:t>Grammar</a:t>
            </a:r>
            <a:r>
              <a:rPr sz="1500" b="1" spc="150" dirty="0">
                <a:latin typeface="Times New Roman"/>
                <a:cs typeface="Times New Roman"/>
              </a:rPr>
              <a:t> </a:t>
            </a:r>
            <a:r>
              <a:rPr sz="1500" spc="-100" dirty="0">
                <a:latin typeface="Georgia"/>
                <a:cs typeface="Georgia"/>
              </a:rPr>
              <a:t>(Use </a:t>
            </a:r>
            <a:r>
              <a:rPr sz="1500" spc="-80" dirty="0">
                <a:latin typeface="Georgia"/>
                <a:cs typeface="Georgia"/>
              </a:rPr>
              <a:t>the </a:t>
            </a:r>
            <a:r>
              <a:rPr sz="1500" spc="-90" dirty="0">
                <a:latin typeface="Georgia"/>
                <a:cs typeface="Georgia"/>
              </a:rPr>
              <a:t>key </a:t>
            </a:r>
            <a:r>
              <a:rPr sz="1500" spc="-80" dirty="0">
                <a:latin typeface="Georgia"/>
                <a:cs typeface="Georgia"/>
              </a:rPr>
              <a:t>and </a:t>
            </a:r>
            <a:r>
              <a:rPr sz="1500" spc="-85" dirty="0">
                <a:latin typeface="Georgia"/>
                <a:cs typeface="Georgia"/>
              </a:rPr>
              <a:t>comment </a:t>
            </a:r>
            <a:r>
              <a:rPr sz="1500" spc="-70" dirty="0">
                <a:latin typeface="Georgia"/>
                <a:cs typeface="Georgia"/>
              </a:rPr>
              <a:t>only </a:t>
            </a:r>
            <a:r>
              <a:rPr sz="1500" spc="-75" dirty="0">
                <a:latin typeface="Georgia"/>
                <a:cs typeface="Georgia"/>
              </a:rPr>
              <a:t>on major </a:t>
            </a:r>
            <a:r>
              <a:rPr sz="1500" spc="-90" dirty="0">
                <a:latin typeface="Georgia"/>
                <a:cs typeface="Georgia"/>
              </a:rPr>
              <a:t>points </a:t>
            </a:r>
            <a:r>
              <a:rPr sz="1500" spc="-70" dirty="0">
                <a:latin typeface="Georgia"/>
                <a:cs typeface="Georgia"/>
              </a:rPr>
              <a:t>of </a:t>
            </a:r>
            <a:r>
              <a:rPr sz="1500" spc="-75" dirty="0">
                <a:latin typeface="Georgia"/>
                <a:cs typeface="Georgia"/>
              </a:rPr>
              <a:t>concern).</a:t>
            </a:r>
            <a:endParaRPr sz="1500">
              <a:latin typeface="Georgia"/>
              <a:cs typeface="Georgia"/>
            </a:endParaRPr>
          </a:p>
          <a:p>
            <a:pPr>
              <a:lnSpc>
                <a:spcPct val="100000"/>
              </a:lnSpc>
              <a:spcBef>
                <a:spcPts val="40"/>
              </a:spcBef>
            </a:pPr>
            <a:endParaRPr sz="1550">
              <a:latin typeface="Georgia"/>
              <a:cs typeface="Georgia"/>
            </a:endParaRPr>
          </a:p>
          <a:p>
            <a:pPr marL="12700" marR="466725">
              <a:lnSpc>
                <a:spcPct val="100000"/>
              </a:lnSpc>
            </a:pPr>
            <a:r>
              <a:rPr sz="1500" b="1" spc="70" dirty="0">
                <a:latin typeface="Times New Roman"/>
                <a:cs typeface="Times New Roman"/>
              </a:rPr>
              <a:t>Academic </a:t>
            </a:r>
            <a:r>
              <a:rPr sz="1500" b="1" spc="60" dirty="0">
                <a:latin typeface="Times New Roman"/>
                <a:cs typeface="Times New Roman"/>
              </a:rPr>
              <a:t>Integrity </a:t>
            </a:r>
            <a:r>
              <a:rPr sz="1500" spc="-95" dirty="0">
                <a:latin typeface="Georgia"/>
                <a:cs typeface="Georgia"/>
              </a:rPr>
              <a:t>(Does </a:t>
            </a:r>
            <a:r>
              <a:rPr sz="1500" spc="-80" dirty="0">
                <a:latin typeface="Georgia"/>
                <a:cs typeface="Georgia"/>
              </a:rPr>
              <a:t>the </a:t>
            </a:r>
            <a:r>
              <a:rPr sz="1500" spc="-100" dirty="0">
                <a:latin typeface="Georgia"/>
                <a:cs typeface="Georgia"/>
              </a:rPr>
              <a:t>essay </a:t>
            </a:r>
            <a:r>
              <a:rPr sz="1500" spc="-85" dirty="0">
                <a:latin typeface="Georgia"/>
                <a:cs typeface="Georgia"/>
              </a:rPr>
              <a:t>take </a:t>
            </a:r>
            <a:r>
              <a:rPr sz="1500" spc="-75" dirty="0">
                <a:latin typeface="Georgia"/>
                <a:cs typeface="Georgia"/>
              </a:rPr>
              <a:t>into </a:t>
            </a:r>
            <a:r>
              <a:rPr sz="1500" spc="-65" dirty="0">
                <a:latin typeface="Georgia"/>
                <a:cs typeface="Georgia"/>
              </a:rPr>
              <a:t>account </a:t>
            </a:r>
            <a:r>
              <a:rPr sz="1500" u="sng" spc="-20" dirty="0">
                <a:solidFill>
                  <a:srgbClr val="9454C3"/>
                </a:solidFill>
                <a:uFill>
                  <a:solidFill>
                    <a:srgbClr val="9454C3"/>
                  </a:solidFill>
                </a:uFill>
                <a:latin typeface="Georgia"/>
                <a:cs typeface="Georgia"/>
              </a:rPr>
              <a:t>UBC’s </a:t>
            </a:r>
            <a:r>
              <a:rPr sz="1500" u="sng" spc="-70" dirty="0">
                <a:solidFill>
                  <a:srgbClr val="9454C3"/>
                </a:solidFill>
                <a:uFill>
                  <a:solidFill>
                    <a:srgbClr val="9454C3"/>
                  </a:solidFill>
                </a:uFill>
                <a:latin typeface="Georgia"/>
                <a:cs typeface="Georgia"/>
              </a:rPr>
              <a:t>academic </a:t>
            </a:r>
            <a:r>
              <a:rPr sz="1500" spc="-70" dirty="0">
                <a:solidFill>
                  <a:srgbClr val="9454C3"/>
                </a:solidFill>
                <a:latin typeface="Georgia"/>
                <a:cs typeface="Georgia"/>
              </a:rPr>
              <a:t> </a:t>
            </a:r>
            <a:r>
              <a:rPr sz="1500" u="sng" spc="-70" dirty="0">
                <a:solidFill>
                  <a:srgbClr val="9454C3"/>
                </a:solidFill>
                <a:uFill>
                  <a:solidFill>
                    <a:srgbClr val="9454C3"/>
                  </a:solidFill>
                </a:uFill>
                <a:latin typeface="Georgia"/>
                <a:cs typeface="Georgia"/>
              </a:rPr>
              <a:t>integrity</a:t>
            </a:r>
            <a:r>
              <a:rPr sz="1500" spc="-70" dirty="0">
                <a:solidFill>
                  <a:srgbClr val="9454C3"/>
                </a:solidFill>
                <a:latin typeface="Georgia"/>
                <a:cs typeface="Georgia"/>
              </a:rPr>
              <a:t> </a:t>
            </a:r>
            <a:r>
              <a:rPr sz="1500" spc="-65" dirty="0">
                <a:latin typeface="Georgia"/>
                <a:cs typeface="Georgia"/>
              </a:rPr>
              <a:t>practice </a:t>
            </a:r>
            <a:r>
              <a:rPr sz="1500" spc="-80" dirty="0">
                <a:latin typeface="Georgia"/>
                <a:cs typeface="Georgia"/>
              </a:rPr>
              <a:t>and</a:t>
            </a:r>
            <a:r>
              <a:rPr sz="1500" spc="170" dirty="0">
                <a:latin typeface="Georgia"/>
                <a:cs typeface="Georgia"/>
              </a:rPr>
              <a:t> </a:t>
            </a:r>
            <a:r>
              <a:rPr sz="1500" spc="-95" dirty="0">
                <a:latin typeface="Georgia"/>
                <a:cs typeface="Georgia"/>
              </a:rPr>
              <a:t>guidelines?)</a:t>
            </a:r>
            <a:endParaRPr sz="1500">
              <a:latin typeface="Georgia"/>
              <a:cs typeface="Georgia"/>
            </a:endParaRPr>
          </a:p>
        </p:txBody>
      </p:sp>
      <p:sp>
        <p:nvSpPr>
          <p:cNvPr id="5" name="object 5"/>
          <p:cNvSpPr txBox="1"/>
          <p:nvPr/>
        </p:nvSpPr>
        <p:spPr>
          <a:xfrm>
            <a:off x="307340" y="5803074"/>
            <a:ext cx="6135370" cy="375920"/>
          </a:xfrm>
          <a:prstGeom prst="rect">
            <a:avLst/>
          </a:prstGeom>
        </p:spPr>
        <p:txBody>
          <a:bodyPr vert="horz" wrap="square" lIns="0" tIns="12700" rIns="0" bIns="0" rtlCol="0">
            <a:spAutoFit/>
          </a:bodyPr>
          <a:lstStyle/>
          <a:p>
            <a:pPr marL="12700">
              <a:lnSpc>
                <a:spcPct val="100000"/>
              </a:lnSpc>
              <a:spcBef>
                <a:spcPts val="100"/>
              </a:spcBef>
            </a:pPr>
            <a:r>
              <a:rPr sz="2300" b="1" spc="110" dirty="0">
                <a:latin typeface="Times New Roman"/>
                <a:cs typeface="Times New Roman"/>
              </a:rPr>
              <a:t>General </a:t>
            </a:r>
            <a:r>
              <a:rPr sz="2300" b="1" spc="125" dirty="0">
                <a:latin typeface="Times New Roman"/>
                <a:cs typeface="Times New Roman"/>
              </a:rPr>
              <a:t>Guidelines </a:t>
            </a:r>
            <a:r>
              <a:rPr sz="2300" b="1" spc="90" dirty="0">
                <a:latin typeface="Times New Roman"/>
                <a:cs typeface="Times New Roman"/>
              </a:rPr>
              <a:t>for giving</a:t>
            </a:r>
            <a:r>
              <a:rPr sz="2300" b="1" spc="-375" dirty="0">
                <a:latin typeface="Times New Roman"/>
                <a:cs typeface="Times New Roman"/>
              </a:rPr>
              <a:t> </a:t>
            </a:r>
            <a:r>
              <a:rPr sz="2300" b="1" spc="120" dirty="0">
                <a:latin typeface="Times New Roman"/>
                <a:cs typeface="Times New Roman"/>
              </a:rPr>
              <a:t>peer-feedback</a:t>
            </a:r>
            <a:endParaRPr sz="2300">
              <a:latin typeface="Times New Roman"/>
              <a:cs typeface="Times New Roman"/>
            </a:endParaRPr>
          </a:p>
        </p:txBody>
      </p:sp>
      <p:sp>
        <p:nvSpPr>
          <p:cNvPr id="6" name="object 6"/>
          <p:cNvSpPr/>
          <p:nvPr/>
        </p:nvSpPr>
        <p:spPr>
          <a:xfrm>
            <a:off x="607936" y="6248400"/>
            <a:ext cx="5505450" cy="2781300"/>
          </a:xfrm>
          <a:custGeom>
            <a:avLst/>
            <a:gdLst/>
            <a:ahLst/>
            <a:cxnLst/>
            <a:rect l="l" t="t" r="r" b="b"/>
            <a:pathLst>
              <a:path w="5505450" h="2781300">
                <a:moveTo>
                  <a:pt x="4114987" y="0"/>
                </a:moveTo>
                <a:lnTo>
                  <a:pt x="4114987" y="695233"/>
                </a:lnTo>
                <a:lnTo>
                  <a:pt x="0" y="695233"/>
                </a:lnTo>
                <a:lnTo>
                  <a:pt x="0" y="2085704"/>
                </a:lnTo>
                <a:lnTo>
                  <a:pt x="4114987" y="2085704"/>
                </a:lnTo>
                <a:lnTo>
                  <a:pt x="4114987" y="2780937"/>
                </a:lnTo>
                <a:lnTo>
                  <a:pt x="5505450" y="1390472"/>
                </a:lnTo>
                <a:lnTo>
                  <a:pt x="4114987" y="0"/>
                </a:lnTo>
                <a:close/>
              </a:path>
            </a:pathLst>
          </a:custGeom>
          <a:solidFill>
            <a:srgbClr val="D3DFEE"/>
          </a:solidFill>
        </p:spPr>
        <p:txBody>
          <a:bodyPr wrap="square" lIns="0" tIns="0" rIns="0" bIns="0" rtlCol="0"/>
          <a:lstStyle/>
          <a:p>
            <a:endParaRPr/>
          </a:p>
        </p:txBody>
      </p:sp>
      <p:sp>
        <p:nvSpPr>
          <p:cNvPr id="7" name="object 7"/>
          <p:cNvSpPr/>
          <p:nvPr/>
        </p:nvSpPr>
        <p:spPr>
          <a:xfrm>
            <a:off x="125404" y="7082680"/>
            <a:ext cx="1559159" cy="1112374"/>
          </a:xfrm>
          <a:prstGeom prst="rect">
            <a:avLst/>
          </a:prstGeom>
          <a:blipFill>
            <a:blip r:embed="rId2" cstate="print"/>
            <a:stretch>
              <a:fillRect/>
            </a:stretch>
          </a:blipFill>
        </p:spPr>
        <p:txBody>
          <a:bodyPr wrap="square" lIns="0" tIns="0" rIns="0" bIns="0" rtlCol="0"/>
          <a:lstStyle/>
          <a:p>
            <a:endParaRPr/>
          </a:p>
        </p:txBody>
      </p:sp>
      <p:sp>
        <p:nvSpPr>
          <p:cNvPr id="8" name="object 8"/>
          <p:cNvSpPr txBox="1"/>
          <p:nvPr/>
        </p:nvSpPr>
        <p:spPr>
          <a:xfrm>
            <a:off x="274968" y="7386392"/>
            <a:ext cx="1260475" cy="453390"/>
          </a:xfrm>
          <a:prstGeom prst="rect">
            <a:avLst/>
          </a:prstGeom>
        </p:spPr>
        <p:txBody>
          <a:bodyPr vert="horz" wrap="square" lIns="0" tIns="43180" rIns="0" bIns="0" rtlCol="0">
            <a:spAutoFit/>
          </a:bodyPr>
          <a:lstStyle/>
          <a:p>
            <a:pPr marL="387985" marR="5080" indent="-375920">
              <a:lnSpc>
                <a:spcPts val="1570"/>
              </a:lnSpc>
              <a:spcBef>
                <a:spcPts val="340"/>
              </a:spcBef>
            </a:pPr>
            <a:r>
              <a:rPr sz="1500" b="1" spc="50" dirty="0">
                <a:latin typeface="Times New Roman"/>
                <a:cs typeface="Times New Roman"/>
              </a:rPr>
              <a:t>Structure</a:t>
            </a:r>
            <a:r>
              <a:rPr sz="1500" b="1" spc="-40" dirty="0">
                <a:latin typeface="Times New Roman"/>
                <a:cs typeface="Times New Roman"/>
              </a:rPr>
              <a:t> </a:t>
            </a:r>
            <a:r>
              <a:rPr sz="1500" b="1" spc="80" dirty="0">
                <a:latin typeface="Times New Roman"/>
                <a:cs typeface="Times New Roman"/>
              </a:rPr>
              <a:t>and  </a:t>
            </a:r>
            <a:r>
              <a:rPr sz="1500" b="1" spc="50" dirty="0">
                <a:latin typeface="Times New Roman"/>
                <a:cs typeface="Times New Roman"/>
              </a:rPr>
              <a:t>Form</a:t>
            </a:r>
            <a:endParaRPr sz="1500">
              <a:latin typeface="Times New Roman"/>
              <a:cs typeface="Times New Roman"/>
            </a:endParaRPr>
          </a:p>
        </p:txBody>
      </p:sp>
      <p:sp>
        <p:nvSpPr>
          <p:cNvPr id="9" name="object 9"/>
          <p:cNvSpPr/>
          <p:nvPr/>
        </p:nvSpPr>
        <p:spPr>
          <a:xfrm>
            <a:off x="1762522" y="7082680"/>
            <a:ext cx="1559159" cy="1112374"/>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1902150" y="7287681"/>
            <a:ext cx="1280160" cy="647700"/>
          </a:xfrm>
          <a:prstGeom prst="rect">
            <a:avLst/>
          </a:prstGeom>
        </p:spPr>
        <p:txBody>
          <a:bodyPr vert="horz" wrap="square" lIns="0" tIns="44450" rIns="0" bIns="0" rtlCol="0">
            <a:spAutoFit/>
          </a:bodyPr>
          <a:lstStyle/>
          <a:p>
            <a:pPr marL="12700" marR="5080" algn="ctr">
              <a:lnSpc>
                <a:spcPct val="86100"/>
              </a:lnSpc>
              <a:spcBef>
                <a:spcPts val="350"/>
              </a:spcBef>
            </a:pPr>
            <a:r>
              <a:rPr sz="1500" b="1" spc="75" dirty="0">
                <a:latin typeface="Times New Roman"/>
                <a:cs typeface="Times New Roman"/>
              </a:rPr>
              <a:t>O</a:t>
            </a:r>
            <a:r>
              <a:rPr sz="1500" b="1" spc="20" dirty="0">
                <a:latin typeface="Times New Roman"/>
                <a:cs typeface="Times New Roman"/>
              </a:rPr>
              <a:t>r</a:t>
            </a:r>
            <a:r>
              <a:rPr sz="1500" b="1" spc="60" dirty="0">
                <a:latin typeface="Times New Roman"/>
                <a:cs typeface="Times New Roman"/>
              </a:rPr>
              <a:t>g</a:t>
            </a:r>
            <a:r>
              <a:rPr sz="1500" b="1" spc="90" dirty="0">
                <a:latin typeface="Times New Roman"/>
                <a:cs typeface="Times New Roman"/>
              </a:rPr>
              <a:t>a</a:t>
            </a:r>
            <a:r>
              <a:rPr sz="1500" b="1" spc="75" dirty="0">
                <a:latin typeface="Times New Roman"/>
                <a:cs typeface="Times New Roman"/>
              </a:rPr>
              <a:t>ni</a:t>
            </a:r>
            <a:r>
              <a:rPr sz="1500" b="1" spc="60" dirty="0">
                <a:latin typeface="Times New Roman"/>
                <a:cs typeface="Times New Roman"/>
              </a:rPr>
              <a:t>z</a:t>
            </a:r>
            <a:r>
              <a:rPr sz="1500" b="1" spc="90" dirty="0">
                <a:latin typeface="Times New Roman"/>
                <a:cs typeface="Times New Roman"/>
              </a:rPr>
              <a:t>a</a:t>
            </a:r>
            <a:r>
              <a:rPr sz="1500" b="1" spc="40" dirty="0">
                <a:latin typeface="Times New Roman"/>
                <a:cs typeface="Times New Roman"/>
              </a:rPr>
              <a:t>t</a:t>
            </a:r>
            <a:r>
              <a:rPr sz="1500" b="1" spc="75" dirty="0">
                <a:latin typeface="Times New Roman"/>
                <a:cs typeface="Times New Roman"/>
              </a:rPr>
              <a:t>i</a:t>
            </a:r>
            <a:r>
              <a:rPr sz="1500" b="1" spc="90" dirty="0">
                <a:latin typeface="Times New Roman"/>
                <a:cs typeface="Times New Roman"/>
              </a:rPr>
              <a:t>o</a:t>
            </a:r>
            <a:r>
              <a:rPr sz="1500" b="1" spc="75" dirty="0">
                <a:latin typeface="Times New Roman"/>
                <a:cs typeface="Times New Roman"/>
              </a:rPr>
              <a:t>n,  </a:t>
            </a:r>
            <a:r>
              <a:rPr sz="1500" b="1" spc="65" dirty="0">
                <a:latin typeface="Times New Roman"/>
                <a:cs typeface="Times New Roman"/>
              </a:rPr>
              <a:t>Content </a:t>
            </a:r>
            <a:r>
              <a:rPr sz="1500" b="1" spc="80" dirty="0">
                <a:latin typeface="Times New Roman"/>
                <a:cs typeface="Times New Roman"/>
              </a:rPr>
              <a:t>and  </a:t>
            </a:r>
            <a:r>
              <a:rPr sz="1500" b="1" spc="75" dirty="0">
                <a:latin typeface="Times New Roman"/>
                <a:cs typeface="Times New Roman"/>
              </a:rPr>
              <a:t>Coherence</a:t>
            </a:r>
            <a:endParaRPr sz="1500">
              <a:latin typeface="Times New Roman"/>
              <a:cs typeface="Times New Roman"/>
            </a:endParaRPr>
          </a:p>
        </p:txBody>
      </p:sp>
      <p:sp>
        <p:nvSpPr>
          <p:cNvPr id="11" name="object 11"/>
          <p:cNvSpPr/>
          <p:nvPr/>
        </p:nvSpPr>
        <p:spPr>
          <a:xfrm>
            <a:off x="3399642" y="7082680"/>
            <a:ext cx="1559159" cy="1112374"/>
          </a:xfrm>
          <a:prstGeom prst="rect">
            <a:avLst/>
          </a:prstGeom>
          <a:blipFill>
            <a:blip r:embed="rId3" cstate="print"/>
            <a:stretch>
              <a:fillRect/>
            </a:stretch>
          </a:blipFill>
        </p:spPr>
        <p:txBody>
          <a:bodyPr wrap="square" lIns="0" tIns="0" rIns="0" bIns="0" rtlCol="0"/>
          <a:lstStyle/>
          <a:p>
            <a:endParaRPr/>
          </a:p>
        </p:txBody>
      </p:sp>
      <p:sp>
        <p:nvSpPr>
          <p:cNvPr id="12" name="object 12"/>
          <p:cNvSpPr txBox="1"/>
          <p:nvPr/>
        </p:nvSpPr>
        <p:spPr>
          <a:xfrm>
            <a:off x="3603912" y="7386392"/>
            <a:ext cx="1151255" cy="453390"/>
          </a:xfrm>
          <a:prstGeom prst="rect">
            <a:avLst/>
          </a:prstGeom>
        </p:spPr>
        <p:txBody>
          <a:bodyPr vert="horz" wrap="square" lIns="0" tIns="43180" rIns="0" bIns="0" rtlCol="0">
            <a:spAutoFit/>
          </a:bodyPr>
          <a:lstStyle/>
          <a:p>
            <a:pPr marL="132715" marR="5080" indent="-120650">
              <a:lnSpc>
                <a:spcPts val="1570"/>
              </a:lnSpc>
              <a:spcBef>
                <a:spcPts val="340"/>
              </a:spcBef>
            </a:pPr>
            <a:r>
              <a:rPr sz="1500" b="1" spc="65" dirty="0">
                <a:latin typeface="Times New Roman"/>
                <a:cs typeface="Times New Roman"/>
              </a:rPr>
              <a:t>Citation</a:t>
            </a:r>
            <a:r>
              <a:rPr sz="1500" b="1" spc="-55" dirty="0">
                <a:latin typeface="Times New Roman"/>
                <a:cs typeface="Times New Roman"/>
              </a:rPr>
              <a:t> </a:t>
            </a:r>
            <a:r>
              <a:rPr sz="1500" b="1" spc="80" dirty="0">
                <a:latin typeface="Times New Roman"/>
                <a:cs typeface="Times New Roman"/>
              </a:rPr>
              <a:t>and  </a:t>
            </a:r>
            <a:r>
              <a:rPr sz="1500" b="1" spc="85" dirty="0">
                <a:latin typeface="Times New Roman"/>
                <a:cs typeface="Times New Roman"/>
              </a:rPr>
              <a:t>Examples</a:t>
            </a:r>
            <a:endParaRPr sz="1500">
              <a:latin typeface="Times New Roman"/>
              <a:cs typeface="Times New Roman"/>
            </a:endParaRPr>
          </a:p>
        </p:txBody>
      </p:sp>
      <p:sp>
        <p:nvSpPr>
          <p:cNvPr id="13" name="object 13"/>
          <p:cNvSpPr/>
          <p:nvPr/>
        </p:nvSpPr>
        <p:spPr>
          <a:xfrm>
            <a:off x="5036760" y="7082680"/>
            <a:ext cx="1559159" cy="1112374"/>
          </a:xfrm>
          <a:prstGeom prst="rect">
            <a:avLst/>
          </a:prstGeom>
          <a:blipFill>
            <a:blip r:embed="rId3" cstate="print"/>
            <a:stretch>
              <a:fillRect/>
            </a:stretch>
          </a:blipFill>
        </p:spPr>
        <p:txBody>
          <a:bodyPr wrap="square" lIns="0" tIns="0" rIns="0" bIns="0" rtlCol="0"/>
          <a:lstStyle/>
          <a:p>
            <a:endParaRPr/>
          </a:p>
        </p:txBody>
      </p:sp>
      <p:sp>
        <p:nvSpPr>
          <p:cNvPr id="14" name="object 14"/>
          <p:cNvSpPr txBox="1"/>
          <p:nvPr/>
        </p:nvSpPr>
        <p:spPr>
          <a:xfrm>
            <a:off x="5230964" y="7188972"/>
            <a:ext cx="1170940" cy="847090"/>
          </a:xfrm>
          <a:prstGeom prst="rect">
            <a:avLst/>
          </a:prstGeom>
        </p:spPr>
        <p:txBody>
          <a:bodyPr vert="horz" wrap="square" lIns="0" tIns="43815" rIns="0" bIns="0" rtlCol="0">
            <a:spAutoFit/>
          </a:bodyPr>
          <a:lstStyle/>
          <a:p>
            <a:pPr marL="12700" marR="5080" indent="-635" algn="ctr">
              <a:lnSpc>
                <a:spcPct val="86400"/>
              </a:lnSpc>
              <a:spcBef>
                <a:spcPts val="345"/>
              </a:spcBef>
            </a:pPr>
            <a:r>
              <a:rPr sz="1500" b="1" spc="75" dirty="0">
                <a:latin typeface="Times New Roman"/>
                <a:cs typeface="Times New Roman"/>
              </a:rPr>
              <a:t>Grammar,  </a:t>
            </a:r>
            <a:r>
              <a:rPr sz="1500" b="1" spc="30" dirty="0">
                <a:latin typeface="Times New Roman"/>
                <a:cs typeface="Times New Roman"/>
              </a:rPr>
              <a:t>Vocabulary,  </a:t>
            </a:r>
            <a:r>
              <a:rPr sz="1500" b="1" spc="80" dirty="0">
                <a:latin typeface="Times New Roman"/>
                <a:cs typeface="Times New Roman"/>
              </a:rPr>
              <a:t>and   </a:t>
            </a:r>
            <a:r>
              <a:rPr sz="1500" b="1" spc="35" dirty="0">
                <a:latin typeface="Times New Roman"/>
                <a:cs typeface="Times New Roman"/>
              </a:rPr>
              <a:t>P</a:t>
            </a:r>
            <a:r>
              <a:rPr sz="1500" b="1" spc="20" dirty="0">
                <a:latin typeface="Times New Roman"/>
                <a:cs typeface="Times New Roman"/>
              </a:rPr>
              <a:t>r</a:t>
            </a:r>
            <a:r>
              <a:rPr sz="1500" b="1" spc="100" dirty="0">
                <a:latin typeface="Times New Roman"/>
                <a:cs typeface="Times New Roman"/>
              </a:rPr>
              <a:t>esen</a:t>
            </a:r>
            <a:r>
              <a:rPr sz="1500" b="1" spc="65" dirty="0">
                <a:latin typeface="Times New Roman"/>
                <a:cs typeface="Times New Roman"/>
              </a:rPr>
              <a:t>t</a:t>
            </a:r>
            <a:r>
              <a:rPr sz="1500" b="1" spc="90" dirty="0">
                <a:latin typeface="Times New Roman"/>
                <a:cs typeface="Times New Roman"/>
              </a:rPr>
              <a:t>a</a:t>
            </a:r>
            <a:r>
              <a:rPr sz="1500" b="1" spc="40" dirty="0">
                <a:latin typeface="Times New Roman"/>
                <a:cs typeface="Times New Roman"/>
              </a:rPr>
              <a:t>t</a:t>
            </a:r>
            <a:r>
              <a:rPr sz="1500" b="1" spc="75" dirty="0">
                <a:latin typeface="Times New Roman"/>
                <a:cs typeface="Times New Roman"/>
              </a:rPr>
              <a:t>i</a:t>
            </a:r>
            <a:r>
              <a:rPr sz="1500" b="1" spc="90" dirty="0">
                <a:latin typeface="Times New Roman"/>
                <a:cs typeface="Times New Roman"/>
              </a:rPr>
              <a:t>o</a:t>
            </a:r>
            <a:r>
              <a:rPr sz="1500" b="1" spc="70" dirty="0">
                <a:latin typeface="Times New Roman"/>
                <a:cs typeface="Times New Roman"/>
              </a:rPr>
              <a:t>n</a:t>
            </a:r>
            <a:endParaRPr sz="1500">
              <a:latin typeface="Times New Roman"/>
              <a:cs typeface="Times New Roman"/>
            </a:endParaRPr>
          </a:p>
        </p:txBody>
      </p:sp>
      <p:sp>
        <p:nvSpPr>
          <p:cNvPr id="15" name="object 15"/>
          <p:cNvSpPr txBox="1">
            <a:spLocks noGrp="1"/>
          </p:cNvSpPr>
          <p:nvPr>
            <p:ph type="title"/>
          </p:nvPr>
        </p:nvSpPr>
        <p:spPr>
          <a:prstGeom prst="rect">
            <a:avLst/>
          </a:prstGeom>
        </p:spPr>
        <p:txBody>
          <a:bodyPr vert="horz" wrap="square" lIns="0" tIns="12700" rIns="0" bIns="0" rtlCol="0">
            <a:spAutoFit/>
          </a:bodyPr>
          <a:lstStyle/>
          <a:p>
            <a:pPr marL="2158365" marR="5080" indent="-1993900">
              <a:lnSpc>
                <a:spcPct val="100000"/>
              </a:lnSpc>
              <a:spcBef>
                <a:spcPts val="100"/>
              </a:spcBef>
            </a:pPr>
            <a:r>
              <a:rPr spc="95" dirty="0"/>
              <a:t>Points</a:t>
            </a:r>
            <a:r>
              <a:rPr spc="-10" dirty="0"/>
              <a:t> </a:t>
            </a:r>
            <a:r>
              <a:rPr spc="105" dirty="0"/>
              <a:t>to</a:t>
            </a:r>
            <a:r>
              <a:rPr spc="5" dirty="0"/>
              <a:t> </a:t>
            </a:r>
            <a:r>
              <a:rPr spc="130" dirty="0"/>
              <a:t>keep</a:t>
            </a:r>
            <a:r>
              <a:rPr spc="-10" dirty="0"/>
              <a:t> </a:t>
            </a:r>
            <a:r>
              <a:rPr spc="114" dirty="0"/>
              <a:t>in</a:t>
            </a:r>
            <a:r>
              <a:rPr spc="-5" dirty="0"/>
              <a:t> </a:t>
            </a:r>
            <a:r>
              <a:rPr spc="160" dirty="0"/>
              <a:t>mind</a:t>
            </a:r>
            <a:r>
              <a:rPr spc="-10" dirty="0"/>
              <a:t> </a:t>
            </a:r>
            <a:r>
              <a:rPr spc="90" dirty="0"/>
              <a:t>for</a:t>
            </a:r>
            <a:r>
              <a:rPr spc="-5" dirty="0"/>
              <a:t> </a:t>
            </a:r>
            <a:r>
              <a:rPr spc="105" dirty="0"/>
              <a:t>peer-review  </a:t>
            </a:r>
            <a:r>
              <a:rPr spc="95" dirty="0"/>
              <a:t>of</a:t>
            </a:r>
            <a:r>
              <a:rPr spc="325" dirty="0"/>
              <a:t> </a:t>
            </a:r>
            <a:r>
              <a:rPr spc="160" dirty="0"/>
              <a:t>essays</a:t>
            </a:r>
          </a:p>
        </p:txBody>
      </p:sp>
      <p:sp>
        <p:nvSpPr>
          <p:cNvPr id="16" name="object 16"/>
          <p:cNvSpPr/>
          <p:nvPr/>
        </p:nvSpPr>
        <p:spPr>
          <a:xfrm>
            <a:off x="6146800" y="8858250"/>
            <a:ext cx="660400" cy="228600"/>
          </a:xfrm>
          <a:prstGeom prst="rect">
            <a:avLst/>
          </a:prstGeom>
          <a:blipFill>
            <a:blip r:embed="rId4" cstate="print"/>
            <a:stretch>
              <a:fillRect/>
            </a:stretch>
          </a:blipFill>
        </p:spPr>
        <p:txBody>
          <a:bodyPr wrap="square" lIns="0" tIns="0" rIns="0" bIns="0" rtlCol="0"/>
          <a:lstStyle/>
          <a:p>
            <a:endParaRPr/>
          </a:p>
        </p:txBody>
      </p:sp>
      <p:sp>
        <p:nvSpPr>
          <p:cNvPr id="17" name="TextBox 16">
            <a:extLst>
              <a:ext uri="{FF2B5EF4-FFF2-40B4-BE49-F238E27FC236}">
                <a16:creationId xmlns:a16="http://schemas.microsoft.com/office/drawing/2014/main" id="{C5D9BE1A-E816-5943-8064-49A8B9E88BFF}"/>
              </a:ext>
            </a:extLst>
          </p:cNvPr>
          <p:cNvSpPr txBox="1"/>
          <p:nvPr/>
        </p:nvSpPr>
        <p:spPr>
          <a:xfrm>
            <a:off x="76200" y="8839200"/>
            <a:ext cx="2590800" cy="307777"/>
          </a:xfrm>
          <a:prstGeom prst="rect">
            <a:avLst/>
          </a:prstGeom>
          <a:noFill/>
        </p:spPr>
        <p:txBody>
          <a:bodyPr wrap="square" rtlCol="0">
            <a:spAutoFit/>
          </a:bodyPr>
          <a:lstStyle/>
          <a:p>
            <a:r>
              <a:rPr lang="en-US" sz="1400" dirty="0"/>
              <a:t>Dr. Brianne Orr-Alvarez</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916</Words>
  <Application>Microsoft Macintosh PowerPoint</Application>
  <PresentationFormat>On-screen Show (4:3)</PresentationFormat>
  <Paragraphs>65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Georgia</vt:lpstr>
      <vt:lpstr>Times New Roman</vt:lpstr>
      <vt:lpstr>Wingdings</vt:lpstr>
      <vt:lpstr>Office Theme</vt:lpstr>
      <vt:lpstr>PowerPoint Presentation</vt:lpstr>
      <vt:lpstr>Peer-Editing: Writing as interactive-social exercise</vt:lpstr>
      <vt:lpstr>WHAT is peer-editing?</vt:lpstr>
      <vt:lpstr>Points to keep in mind for peer-review  of essays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Editing Worksheet Arts One (1)</dc:title>
  <cp:lastModifiedBy>Bianca Chui</cp:lastModifiedBy>
  <cp:revision>2</cp:revision>
  <dcterms:created xsi:type="dcterms:W3CDTF">2019-05-26T21:01:35Z</dcterms:created>
  <dcterms:modified xsi:type="dcterms:W3CDTF">2019-08-09T00:20:29Z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2018-06-11T00:00:00Z</vt:filetime>
  </property>
  <property fmtid="{D5CDD505-2E9C-101B-9397-08002B2CF9AE}" pid="3" name="Creator">
    <vt:lpwstr>PowerPoint</vt:lpwstr>
  </property>
  <property fmtid="{D5CDD505-2E9C-101B-9397-08002B2CF9AE}" pid="4" name="LastSaved">
    <vt:filetime>2019-05-26T00:00:00Z</vt:filetime>
  </property>
</Properties>
</file>