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sldIdLst>
    <p:sldId id="256" r:id="rId2"/>
    <p:sldId id="259" r:id="rId3"/>
    <p:sldId id="409" r:id="rId4"/>
    <p:sldId id="410" r:id="rId5"/>
    <p:sldId id="258" r:id="rId6"/>
    <p:sldId id="273" r:id="rId7"/>
    <p:sldId id="275" r:id="rId8"/>
    <p:sldId id="295" r:id="rId9"/>
    <p:sldId id="309" r:id="rId10"/>
    <p:sldId id="260" r:id="rId11"/>
    <p:sldId id="305" r:id="rId12"/>
    <p:sldId id="337" r:id="rId13"/>
    <p:sldId id="262" r:id="rId14"/>
    <p:sldId id="303" r:id="rId15"/>
    <p:sldId id="304" r:id="rId16"/>
    <p:sldId id="265" r:id="rId17"/>
    <p:sldId id="268" r:id="rId18"/>
    <p:sldId id="269" r:id="rId19"/>
    <p:sldId id="306" r:id="rId20"/>
    <p:sldId id="312" r:id="rId21"/>
    <p:sldId id="307" r:id="rId22"/>
    <p:sldId id="300" r:id="rId23"/>
    <p:sldId id="314" r:id="rId24"/>
    <p:sldId id="313" r:id="rId25"/>
    <p:sldId id="424" r:id="rId26"/>
    <p:sldId id="366" r:id="rId27"/>
    <p:sldId id="315" r:id="rId28"/>
    <p:sldId id="400" r:id="rId29"/>
    <p:sldId id="401" r:id="rId30"/>
    <p:sldId id="402" r:id="rId31"/>
    <p:sldId id="361" r:id="rId32"/>
    <p:sldId id="389" r:id="rId33"/>
    <p:sldId id="425" r:id="rId34"/>
    <p:sldId id="426" r:id="rId35"/>
    <p:sldId id="356" r:id="rId36"/>
    <p:sldId id="427" r:id="rId37"/>
    <p:sldId id="428" r:id="rId38"/>
    <p:sldId id="376" r:id="rId39"/>
    <p:sldId id="429" r:id="rId40"/>
    <p:sldId id="360" r:id="rId41"/>
    <p:sldId id="391" r:id="rId42"/>
    <p:sldId id="418" r:id="rId43"/>
    <p:sldId id="394" r:id="rId44"/>
    <p:sldId id="357" r:id="rId45"/>
    <p:sldId id="420" r:id="rId46"/>
    <p:sldId id="358" r:id="rId47"/>
    <p:sldId id="421" r:id="rId48"/>
    <p:sldId id="397" r:id="rId49"/>
    <p:sldId id="414" r:id="rId50"/>
    <p:sldId id="415" r:id="rId51"/>
    <p:sldId id="416" r:id="rId52"/>
    <p:sldId id="393" r:id="rId53"/>
    <p:sldId id="334" r:id="rId54"/>
    <p:sldId id="404"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87627" autoAdjust="0"/>
  </p:normalViewPr>
  <p:slideViewPr>
    <p:cSldViewPr>
      <p:cViewPr>
        <p:scale>
          <a:sx n="66" d="100"/>
          <a:sy n="66" d="100"/>
        </p:scale>
        <p:origin x="-2934" y="-882"/>
      </p:cViewPr>
      <p:guideLst>
        <p:guide orient="horz" pos="2160"/>
        <p:guide pos="2880"/>
      </p:guideLst>
    </p:cSldViewPr>
  </p:slideViewPr>
  <p:outlineViewPr>
    <p:cViewPr>
      <p:scale>
        <a:sx n="33" d="100"/>
        <a:sy n="33" d="100"/>
      </p:scale>
      <p:origin x="48" y="504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574EB5-0AC8-428D-9C3A-23171FFCD826}" type="datetimeFigureOut">
              <a:rPr lang="en-US" smtClean="0"/>
              <a:pPr/>
              <a:t>11/14/2013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1CDF81-F5D2-40C6-A05C-29B7E0C5E1DC}" type="slidenum">
              <a:rPr lang="en-US" smtClean="0"/>
              <a:pPr/>
              <a:t>‹#›</a:t>
            </a:fld>
            <a:endParaRPr lang="en-US"/>
          </a:p>
        </p:txBody>
      </p:sp>
    </p:spTree>
    <p:extLst>
      <p:ext uri="{BB962C8B-B14F-4D97-AF65-F5344CB8AC3E}">
        <p14:creationId xmlns:p14="http://schemas.microsoft.com/office/powerpoint/2010/main" val="3440674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trialsjournal.com/content/12/1/58"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www.hqlo.com/content/6/1/99"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onlinelibrary.wiley.com/doi/10.1002/9781444303490.app2/pdf"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biomedcentral.com/1472-6874/12/24"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trialsjournal.com/content/12/1/58"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www.hqlo.com/content/6/1/99"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trialsjournal.com/content/12/1/58"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www.hqlo.com/content/6/1/99"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nejm.org/doi/pdf/10.1056/NEJMoa062003"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www.ceverj.com.br/conteudo/publucacoes/10.pdf"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trialsjournal.com/content/12/1/58"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www.hqlo.com/content/6/1/99"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trialsjournal.com/content/12/1/58" TargetMode="External"/><Relationship Id="rId2" Type="http://schemas.openxmlformats.org/officeDocument/2006/relationships/slide" Target="../slides/slide41.xml"/><Relationship Id="rId1" Type="http://schemas.openxmlformats.org/officeDocument/2006/relationships/notesMaster" Target="../notesMasters/notesMaster1.xml"/><Relationship Id="rId4" Type="http://schemas.openxmlformats.org/officeDocument/2006/relationships/hyperlink" Target="http://www.hqlo.com/content/6/1/99"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trialsjournal.com/content/12/1/58" TargetMode="External"/><Relationship Id="rId2" Type="http://schemas.openxmlformats.org/officeDocument/2006/relationships/slide" Target="../slides/slide42.xml"/><Relationship Id="rId1" Type="http://schemas.openxmlformats.org/officeDocument/2006/relationships/notesMaster" Target="../notesMasters/notesMaster1.xml"/><Relationship Id="rId4" Type="http://schemas.openxmlformats.org/officeDocument/2006/relationships/hyperlink" Target="http://www.hqlo.com/content/6/1/99"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trialsjournal.com/content/12/1/58" TargetMode="External"/><Relationship Id="rId2" Type="http://schemas.openxmlformats.org/officeDocument/2006/relationships/slide" Target="../slides/slide43.xml"/><Relationship Id="rId1" Type="http://schemas.openxmlformats.org/officeDocument/2006/relationships/notesMaster" Target="../notesMasters/notesMaster1.xml"/><Relationship Id="rId4" Type="http://schemas.openxmlformats.org/officeDocument/2006/relationships/hyperlink" Target="http://www.hqlo.com/content/6/1/99"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trialsjournal.com/content/12/1/58" TargetMode="External"/><Relationship Id="rId2" Type="http://schemas.openxmlformats.org/officeDocument/2006/relationships/slide" Target="../slides/slide45.xml"/><Relationship Id="rId1" Type="http://schemas.openxmlformats.org/officeDocument/2006/relationships/notesMaster" Target="../notesMasters/notesMaster1.xml"/><Relationship Id="rId4" Type="http://schemas.openxmlformats.org/officeDocument/2006/relationships/hyperlink" Target="http://www.hqlo.com/content/6/1/99"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trialsjournal.com/content/12/1/58" TargetMode="External"/><Relationship Id="rId2" Type="http://schemas.openxmlformats.org/officeDocument/2006/relationships/slide" Target="../slides/slide47.xml"/><Relationship Id="rId1" Type="http://schemas.openxmlformats.org/officeDocument/2006/relationships/notesMaster" Target="../notesMasters/notesMaster1.xml"/><Relationship Id="rId4" Type="http://schemas.openxmlformats.org/officeDocument/2006/relationships/hyperlink" Target="http://www.hqlo.com/content/6/1/99" TargetMode="Externa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thestar.com/life/health_wellness/2013/08/30/new_drug_fibristal_attacks_uterine_fibroid_tumours.html"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thestar.com/life/health_wellness/2013/08/30/new_drug_fibristal_attacks_uterine_fibroid_tumours.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smooth muscle cells of the </a:t>
            </a:r>
            <a:r>
              <a:rPr lang="en-US" sz="1200" b="0" i="0" kern="1200" dirty="0" err="1" smtClean="0">
                <a:solidFill>
                  <a:schemeClr val="tx1"/>
                </a:solidFill>
                <a:latin typeface="+mn-lt"/>
                <a:ea typeface="+mn-ea"/>
                <a:cs typeface="+mn-cs"/>
              </a:rPr>
              <a:t>myometrium</a:t>
            </a:r>
            <a:endParaRPr lang="en-US" sz="1200" b="0" i="0" kern="1200" dirty="0" smtClean="0">
              <a:solidFill>
                <a:schemeClr val="tx1"/>
              </a:solidFill>
              <a:latin typeface="+mn-lt"/>
              <a:ea typeface="+mn-ea"/>
              <a:cs typeface="+mn-cs"/>
            </a:endParaRPr>
          </a:p>
          <a:p>
            <a:r>
              <a:rPr lang="en-US" dirty="0" smtClean="0"/>
              <a:t>HC</a:t>
            </a:r>
            <a:r>
              <a:rPr lang="en-US" baseline="0" dirty="0" smtClean="0"/>
              <a:t> SBD</a:t>
            </a:r>
          </a:p>
          <a:p>
            <a:endParaRPr lang="en-US" baseline="0" dirty="0" smtClean="0"/>
          </a:p>
          <a:p>
            <a:r>
              <a:rPr lang="en-US" baseline="0" dirty="0" smtClean="0"/>
              <a:t>E – </a:t>
            </a:r>
            <a:r>
              <a:rPr lang="en-US" baseline="0" dirty="0" err="1" smtClean="0"/>
              <a:t>agument</a:t>
            </a:r>
            <a:r>
              <a:rPr lang="en-US" baseline="0" dirty="0" smtClean="0"/>
              <a:t> EGF-R expression in </a:t>
            </a:r>
            <a:r>
              <a:rPr lang="en-US" baseline="0" dirty="0" err="1" smtClean="0"/>
              <a:t>leiomyoma</a:t>
            </a:r>
            <a:r>
              <a:rPr lang="en-US" baseline="0" dirty="0" smtClean="0"/>
              <a:t> cell</a:t>
            </a:r>
          </a:p>
          <a:p>
            <a:r>
              <a:rPr lang="en-US" baseline="0" dirty="0" smtClean="0"/>
              <a:t>P4  </a:t>
            </a:r>
            <a:r>
              <a:rPr lang="en-US" baseline="0" dirty="0" err="1" smtClean="0"/>
              <a:t>leimyoma</a:t>
            </a:r>
            <a:r>
              <a:rPr lang="en-US" baseline="0" dirty="0" smtClean="0"/>
              <a:t> cell growth through </a:t>
            </a:r>
            <a:r>
              <a:rPr lang="en-US" baseline="0" dirty="0" err="1" smtClean="0"/>
              <a:t>regularing</a:t>
            </a:r>
            <a:r>
              <a:rPr lang="en-US" baseline="0" dirty="0" smtClean="0"/>
              <a:t> EGF, IGF-I – stimulate cell proliferation and inhibit apoptosis</a:t>
            </a:r>
          </a:p>
          <a:p>
            <a:endParaRPr lang="en-US" baseline="0" dirty="0" smtClean="0"/>
          </a:p>
          <a:p>
            <a:r>
              <a:rPr lang="en-US" sz="1200" b="0" i="0" kern="1200" dirty="0" smtClean="0">
                <a:solidFill>
                  <a:schemeClr val="tx1"/>
                </a:solidFill>
                <a:latin typeface="+mn-lt"/>
                <a:ea typeface="+mn-ea"/>
                <a:cs typeface="+mn-cs"/>
              </a:rPr>
              <a:t>The </a:t>
            </a:r>
            <a:r>
              <a:rPr lang="en-US" sz="1200" b="0" i="0" kern="1200" dirty="0" err="1" smtClean="0">
                <a:solidFill>
                  <a:schemeClr val="tx1"/>
                </a:solidFill>
                <a:latin typeface="+mn-lt"/>
                <a:ea typeface="+mn-ea"/>
                <a:cs typeface="+mn-cs"/>
              </a:rPr>
              <a:t>myomatous</a:t>
            </a:r>
            <a:r>
              <a:rPr lang="en-US" sz="1200" b="0" i="0" kern="1200" dirty="0" smtClean="0">
                <a:solidFill>
                  <a:schemeClr val="tx1"/>
                </a:solidFill>
                <a:latin typeface="+mn-lt"/>
                <a:ea typeface="+mn-ea"/>
                <a:cs typeface="+mn-cs"/>
              </a:rPr>
              <a:t> uterus has increased numbers of arterioles and </a:t>
            </a:r>
            <a:r>
              <a:rPr lang="en-US" sz="1200" b="0" i="0" kern="1200" dirty="0" err="1" smtClean="0">
                <a:solidFill>
                  <a:schemeClr val="tx1"/>
                </a:solidFill>
                <a:latin typeface="+mn-lt"/>
                <a:ea typeface="+mn-ea"/>
                <a:cs typeface="+mn-cs"/>
              </a:rPr>
              <a:t>venules</a:t>
            </a:r>
            <a:r>
              <a:rPr lang="en-US" sz="1200" b="0" i="0" kern="1200" dirty="0" smtClean="0">
                <a:solidFill>
                  <a:schemeClr val="tx1"/>
                </a:solidFill>
                <a:latin typeface="+mn-lt"/>
                <a:ea typeface="+mn-ea"/>
                <a:cs typeface="+mn-cs"/>
              </a:rPr>
              <a:t>, as well as </a:t>
            </a:r>
            <a:r>
              <a:rPr lang="en-US" sz="1200" b="0" i="0" kern="1200" dirty="0" err="1" smtClean="0">
                <a:solidFill>
                  <a:schemeClr val="tx1"/>
                </a:solidFill>
                <a:latin typeface="+mn-lt"/>
                <a:ea typeface="+mn-ea"/>
                <a:cs typeface="+mn-cs"/>
              </a:rPr>
              <a:t>venular</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ectasia</a:t>
            </a:r>
            <a:r>
              <a:rPr lang="en-US" sz="1200" b="0" i="0" kern="1200" dirty="0" smtClean="0">
                <a:solidFill>
                  <a:schemeClr val="tx1"/>
                </a:solidFill>
                <a:latin typeface="+mn-lt"/>
                <a:ea typeface="+mn-ea"/>
                <a:cs typeface="+mn-cs"/>
              </a:rPr>
              <a:t> (dilation). In addition, the </a:t>
            </a:r>
            <a:r>
              <a:rPr lang="en-US" sz="1200" b="0" i="0" kern="1200" dirty="0" err="1" smtClean="0">
                <a:solidFill>
                  <a:schemeClr val="tx1"/>
                </a:solidFill>
                <a:latin typeface="+mn-lt"/>
                <a:ea typeface="+mn-ea"/>
                <a:cs typeface="+mn-cs"/>
              </a:rPr>
              <a:t>angiogenic</a:t>
            </a:r>
            <a:r>
              <a:rPr lang="en-US" sz="1200" b="0" i="0" kern="1200" dirty="0" smtClean="0">
                <a:solidFill>
                  <a:schemeClr val="tx1"/>
                </a:solidFill>
                <a:latin typeface="+mn-lt"/>
                <a:ea typeface="+mn-ea"/>
                <a:cs typeface="+mn-cs"/>
              </a:rPr>
              <a:t> growth factor fibroblast growth factor-2 and its receptor appear significantly altered in the </a:t>
            </a:r>
            <a:r>
              <a:rPr lang="en-US" sz="1200" b="0" i="0" kern="1200" dirty="0" err="1" smtClean="0">
                <a:solidFill>
                  <a:schemeClr val="tx1"/>
                </a:solidFill>
                <a:latin typeface="+mn-lt"/>
                <a:ea typeface="+mn-ea"/>
                <a:cs typeface="+mn-cs"/>
              </a:rPr>
              <a:t>leiomyomatous</a:t>
            </a:r>
            <a:r>
              <a:rPr lang="en-US" sz="1200" b="0" i="0" kern="1200" dirty="0" smtClean="0">
                <a:solidFill>
                  <a:schemeClr val="tx1"/>
                </a:solidFill>
                <a:latin typeface="+mn-lt"/>
                <a:ea typeface="+mn-ea"/>
                <a:cs typeface="+mn-cs"/>
              </a:rPr>
              <a:t> uterus.</a:t>
            </a:r>
          </a:p>
          <a:p>
            <a:r>
              <a:rPr lang="en-US" sz="1200" b="0" i="0" kern="1200" dirty="0" err="1" smtClean="0">
                <a:solidFill>
                  <a:schemeClr val="tx1"/>
                </a:solidFill>
                <a:latin typeface="+mn-lt"/>
                <a:ea typeface="+mn-ea"/>
                <a:cs typeface="+mn-cs"/>
              </a:rPr>
              <a:t>Leiomyomas</a:t>
            </a:r>
            <a:r>
              <a:rPr lang="en-US" sz="1200" b="0" i="0" kern="1200" dirty="0" smtClean="0">
                <a:solidFill>
                  <a:schemeClr val="tx1"/>
                </a:solidFill>
                <a:latin typeface="+mn-lt"/>
                <a:ea typeface="+mn-ea"/>
                <a:cs typeface="+mn-cs"/>
              </a:rPr>
              <a:t> can be viewed as a fibrotic process with abnormalities of the extracellular matrix </a:t>
            </a:r>
          </a:p>
          <a:p>
            <a:r>
              <a:rPr lang="en-US" sz="1200" b="0" i="0" kern="1200" dirty="0" err="1" smtClean="0">
                <a:solidFill>
                  <a:schemeClr val="tx1"/>
                </a:solidFill>
                <a:latin typeface="+mn-lt"/>
                <a:ea typeface="+mn-ea"/>
                <a:cs typeface="+mn-cs"/>
              </a:rPr>
              <a:t>Uptodate</a:t>
            </a:r>
            <a:endParaRPr lang="en-US" dirty="0"/>
          </a:p>
        </p:txBody>
      </p:sp>
      <p:sp>
        <p:nvSpPr>
          <p:cNvPr id="4" name="Slide Number Placeholder 3"/>
          <p:cNvSpPr>
            <a:spLocks noGrp="1"/>
          </p:cNvSpPr>
          <p:nvPr>
            <p:ph type="sldNum" sz="quarter" idx="10"/>
          </p:nvPr>
        </p:nvSpPr>
        <p:spPr/>
        <p:txBody>
          <a:bodyPr/>
          <a:lstStyle/>
          <a:p>
            <a:fld id="{121CDF81-F5D2-40C6-A05C-29B7E0C5E1DC}" type="slidenum">
              <a:rPr lang="en-US" smtClean="0"/>
              <a:pPr/>
              <a:t>5</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A87844E-1EF3-1049-A1DB-ADA052DA8C40}" type="slidenum">
              <a:rPr lang="en-US" smtClean="0"/>
              <a:pPr/>
              <a:t>17</a:t>
            </a:fld>
            <a:endParaRPr lang="en-US"/>
          </a:p>
        </p:txBody>
      </p:sp>
    </p:spTree>
    <p:extLst>
      <p:ext uri="{BB962C8B-B14F-4D97-AF65-F5344CB8AC3E}">
        <p14:creationId xmlns:p14="http://schemas.microsoft.com/office/powerpoint/2010/main" val="4215470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Type it yourself</a:t>
            </a:r>
            <a:endParaRPr lang="en-US" dirty="0"/>
          </a:p>
        </p:txBody>
      </p:sp>
      <p:sp>
        <p:nvSpPr>
          <p:cNvPr id="4" name="Slide Number Placeholder 3"/>
          <p:cNvSpPr>
            <a:spLocks noGrp="1"/>
          </p:cNvSpPr>
          <p:nvPr>
            <p:ph type="sldNum" sz="quarter" idx="10"/>
          </p:nvPr>
        </p:nvSpPr>
        <p:spPr/>
        <p:txBody>
          <a:bodyPr/>
          <a:lstStyle/>
          <a:p>
            <a:fld id="{121CDF81-F5D2-40C6-A05C-29B7E0C5E1DC}" type="slidenum">
              <a:rPr lang="en-US" smtClean="0"/>
              <a:pPr/>
              <a:t>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Type it yourself</a:t>
            </a:r>
            <a:endParaRPr lang="en-US" dirty="0"/>
          </a:p>
        </p:txBody>
      </p:sp>
      <p:sp>
        <p:nvSpPr>
          <p:cNvPr id="4" name="Slide Number Placeholder 3"/>
          <p:cNvSpPr>
            <a:spLocks noGrp="1"/>
          </p:cNvSpPr>
          <p:nvPr>
            <p:ph type="sldNum" sz="quarter" idx="10"/>
          </p:nvPr>
        </p:nvSpPr>
        <p:spPr/>
        <p:txBody>
          <a:bodyPr/>
          <a:lstStyle/>
          <a:p>
            <a:fld id="{121CDF81-F5D2-40C6-A05C-29B7E0C5E1DC}" type="slidenum">
              <a:rPr lang="en-US" smtClean="0"/>
              <a:pPr/>
              <a:t>20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Published by the National Institute</a:t>
            </a:r>
            <a:r>
              <a:rPr lang="en-US" baseline="0" dirty="0" smtClean="0"/>
              <a:t> of Child Health and Human Development</a:t>
            </a:r>
          </a:p>
          <a:p>
            <a:r>
              <a:rPr lang="en-US" dirty="0" smtClean="0"/>
              <a:t> (-11% in </a:t>
            </a:r>
            <a:r>
              <a:rPr lang="en-US" dirty="0" err="1" smtClean="0"/>
              <a:t>tx</a:t>
            </a:r>
            <a:r>
              <a:rPr lang="en-US" baseline="0" dirty="0" smtClean="0"/>
              <a:t> 2</a:t>
            </a:r>
            <a:r>
              <a:rPr lang="en-US" dirty="0" smtClean="0"/>
              <a:t>)</a:t>
            </a:r>
            <a:endParaRPr lang="en-US" baseline="0" dirty="0" smtClean="0"/>
          </a:p>
          <a:p>
            <a:r>
              <a:rPr lang="en-US" baseline="0" dirty="0" err="1" smtClean="0"/>
              <a:t>Levens</a:t>
            </a:r>
            <a:r>
              <a:rPr lang="en-US" baseline="0" dirty="0" smtClean="0"/>
              <a:t>: only ½ completed questionnaire – 12</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Proportion</a:t>
            </a:r>
            <a:r>
              <a:rPr lang="en-US" baseline="0" dirty="0" smtClean="0"/>
              <a:t> of amenorrhea (P –normal menses, only 1 episode in treatment group), change in </a:t>
            </a:r>
            <a:r>
              <a:rPr lang="en-US" baseline="0" dirty="0" err="1" smtClean="0"/>
              <a:t>Hgb</a:t>
            </a:r>
            <a:r>
              <a:rPr lang="en-US" baseline="0" dirty="0" smtClean="0"/>
              <a:t> &amp; </a:t>
            </a:r>
            <a:r>
              <a:rPr lang="en-US" baseline="0" dirty="0" err="1" smtClean="0"/>
              <a:t>Hct</a:t>
            </a:r>
            <a:r>
              <a:rPr lang="en-US" baseline="0" dirty="0" smtClean="0"/>
              <a:t> (unchanged), ovulation inhibition (U 20% placebo 83%), </a:t>
            </a:r>
            <a:r>
              <a:rPr lang="en-US" baseline="0" dirty="0" err="1" smtClean="0"/>
              <a:t>QoL</a:t>
            </a:r>
            <a:r>
              <a:rPr lang="en-US" baseline="0" dirty="0" smtClean="0"/>
              <a:t> (non significant)</a:t>
            </a:r>
            <a:endParaRPr lang="en-US" dirty="0" smtClean="0"/>
          </a:p>
          <a:p>
            <a:pPr marL="0" marR="0" indent="0" algn="l" defTabSz="914400" rtl="0" eaLnBrk="1" fontAlgn="auto" latinLnBrk="0" hangingPunct="1">
              <a:lnSpc>
                <a:spcPct val="100000"/>
              </a:lnSpc>
              <a:spcBef>
                <a:spcPts val="0"/>
              </a:spcBef>
              <a:spcAft>
                <a:spcPts val="0"/>
              </a:spcAft>
              <a:buClrTx/>
              <a:buSzTx/>
              <a:buFontTx/>
              <a:buChar char="-"/>
              <a:tabLst/>
              <a:defRPr/>
            </a:pPr>
            <a:r>
              <a:rPr lang="en-US" dirty="0" err="1" smtClean="0"/>
              <a:t>Estradiol</a:t>
            </a:r>
            <a:r>
              <a:rPr lang="en-US" dirty="0" smtClean="0"/>
              <a:t> lower in U</a:t>
            </a:r>
          </a:p>
          <a:p>
            <a:pPr marL="0" marR="0" indent="0" algn="l" defTabSz="914400" rtl="0" eaLnBrk="1" fontAlgn="auto" latinLnBrk="0" hangingPunct="1">
              <a:lnSpc>
                <a:spcPct val="100000"/>
              </a:lnSpc>
              <a:spcBef>
                <a:spcPts val="0"/>
              </a:spcBef>
              <a:spcAft>
                <a:spcPts val="0"/>
              </a:spcAft>
              <a:buClrTx/>
              <a:buSzTx/>
              <a:buFontTx/>
              <a:buChar char="-"/>
              <a:tabLst/>
              <a:defRPr/>
            </a:pPr>
            <a:r>
              <a:rPr lang="en-US" dirty="0" err="1" smtClean="0"/>
              <a:t>QoL</a:t>
            </a:r>
            <a:r>
              <a:rPr lang="en-US" dirty="0" smtClean="0"/>
              <a:t>- SF 36, UFS</a:t>
            </a:r>
          </a:p>
          <a:p>
            <a:pPr marL="0" marR="0" indent="0" algn="l" defTabSz="914400" rtl="0" eaLnBrk="1" fontAlgn="auto" latinLnBrk="0" hangingPunct="1">
              <a:lnSpc>
                <a:spcPct val="100000"/>
              </a:lnSpc>
              <a:spcBef>
                <a:spcPts val="0"/>
              </a:spcBef>
              <a:spcAft>
                <a:spcPts val="0"/>
              </a:spcAft>
              <a:buClrTx/>
              <a:buSzTx/>
              <a:buFontTx/>
              <a:buChar char="-"/>
              <a:tabLst/>
              <a:defRPr/>
            </a:pPr>
            <a:endParaRPr lang="en-US" dirty="0" smtClean="0"/>
          </a:p>
          <a:p>
            <a:r>
              <a:rPr lang="en-US" dirty="0" smtClean="0"/>
              <a:t>Amenorrhea</a:t>
            </a:r>
            <a:r>
              <a:rPr lang="en-US" baseline="0" dirty="0" smtClean="0"/>
              <a:t> – 0 </a:t>
            </a:r>
            <a:r>
              <a:rPr lang="en-US" baseline="0" dirty="0" err="1" smtClean="0"/>
              <a:t>vs</a:t>
            </a:r>
            <a:r>
              <a:rPr lang="en-US" baseline="0" dirty="0" smtClean="0"/>
              <a:t> 20/26</a:t>
            </a:r>
          </a:p>
          <a:p>
            <a:r>
              <a:rPr lang="en-US" baseline="0" dirty="0" err="1" smtClean="0"/>
              <a:t>QoL</a:t>
            </a:r>
            <a:r>
              <a:rPr lang="en-US" baseline="0" dirty="0" smtClean="0"/>
              <a:t> – SF36, role physical and mental; UFS</a:t>
            </a:r>
            <a:endParaRPr lang="en-US" dirty="0"/>
          </a:p>
        </p:txBody>
      </p:sp>
      <p:sp>
        <p:nvSpPr>
          <p:cNvPr id="4" name="Slide Number Placeholder 3"/>
          <p:cNvSpPr>
            <a:spLocks noGrp="1"/>
          </p:cNvSpPr>
          <p:nvPr>
            <p:ph type="sldNum" sz="quarter" idx="10"/>
          </p:nvPr>
        </p:nvSpPr>
        <p:spPr/>
        <p:txBody>
          <a:bodyPr/>
          <a:lstStyle/>
          <a:p>
            <a:fld id="{121CDF81-F5D2-40C6-A05C-29B7E0C5E1DC}" type="slidenum">
              <a:rPr lang="en-US" smtClean="0"/>
              <a:pPr/>
              <a:t>21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study 2 (</a:t>
            </a:r>
            <a:r>
              <a:rPr lang="en-US" dirty="0" err="1" smtClean="0"/>
              <a:t>Nieman</a:t>
            </a:r>
            <a:r>
              <a:rPr lang="en-US" dirty="0" smtClean="0"/>
              <a:t>) – </a:t>
            </a:r>
            <a:r>
              <a:rPr lang="en-US" dirty="0" err="1" smtClean="0"/>
              <a:t>Hgb</a:t>
            </a:r>
            <a:r>
              <a:rPr lang="en-US" dirty="0" smtClean="0"/>
              <a:t>&gt;10</a:t>
            </a:r>
          </a:p>
          <a:p>
            <a:r>
              <a:rPr lang="en-US" dirty="0" smtClean="0"/>
              <a:t>Limited by small number</a:t>
            </a:r>
            <a:endParaRPr lang="en-US" dirty="0"/>
          </a:p>
        </p:txBody>
      </p:sp>
      <p:sp>
        <p:nvSpPr>
          <p:cNvPr id="4" name="Slide Number Placeholder 3"/>
          <p:cNvSpPr>
            <a:spLocks noGrp="1"/>
          </p:cNvSpPr>
          <p:nvPr>
            <p:ph type="sldNum" sz="quarter" idx="10"/>
          </p:nvPr>
        </p:nvSpPr>
        <p:spPr/>
        <p:txBody>
          <a:bodyPr/>
          <a:lstStyle/>
          <a:p>
            <a:fld id="{121CDF81-F5D2-40C6-A05C-29B7E0C5E1DC}" type="slidenum">
              <a:rPr lang="en-US" smtClean="0"/>
              <a:pPr/>
              <a:t>22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Type it yourself</a:t>
            </a:r>
            <a:endParaRPr lang="en-US" dirty="0"/>
          </a:p>
        </p:txBody>
      </p:sp>
      <p:sp>
        <p:nvSpPr>
          <p:cNvPr id="4" name="Slide Number Placeholder 3"/>
          <p:cNvSpPr>
            <a:spLocks noGrp="1"/>
          </p:cNvSpPr>
          <p:nvPr>
            <p:ph type="sldNum" sz="quarter" idx="10"/>
          </p:nvPr>
        </p:nvSpPr>
        <p:spPr/>
        <p:txBody>
          <a:bodyPr/>
          <a:lstStyle/>
          <a:p>
            <a:fld id="{121CDF81-F5D2-40C6-A05C-29B7E0C5E1DC}" type="slidenum">
              <a:rPr lang="en-US" smtClean="0"/>
              <a:pPr/>
              <a:t>24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Industry</a:t>
            </a:r>
            <a:r>
              <a:rPr lang="en-US" baseline="0" dirty="0" smtClean="0"/>
              <a:t> sponsored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21CDF81-F5D2-40C6-A05C-29B7E0C5E1DC}" type="slidenum">
              <a:rPr lang="en-US" smtClean="0"/>
              <a:pPr/>
              <a:t>25</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Industry</a:t>
            </a:r>
            <a:r>
              <a:rPr lang="en-US" baseline="0" dirty="0" smtClean="0"/>
              <a:t> sponsored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21CDF81-F5D2-40C6-A05C-29B7E0C5E1DC}" type="slidenum">
              <a:rPr lang="en-US" smtClean="0"/>
              <a:pPr/>
              <a:t>27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Modified intention to treat – good for superiority:</a:t>
            </a:r>
            <a:r>
              <a:rPr lang="en-US" baseline="0" dirty="0" smtClean="0"/>
              <a:t> excluded one women who didn’t receive any drug (PEARL I)</a:t>
            </a:r>
          </a:p>
          <a:p>
            <a:r>
              <a:rPr lang="en-US" baseline="0" dirty="0" smtClean="0"/>
              <a:t>(PEARL II – 5 patients excluded)</a:t>
            </a:r>
          </a:p>
          <a:p>
            <a:r>
              <a:rPr lang="en-US" dirty="0" smtClean="0">
                <a:hlinkClick r:id="rId3"/>
              </a:rPr>
              <a:t>http://www.trialsjournal.com/content/12/1/58</a:t>
            </a:r>
            <a:r>
              <a:rPr lang="en-US" dirty="0" smtClean="0"/>
              <a:t> – industry funded, conflict of interest</a:t>
            </a:r>
          </a:p>
          <a:p>
            <a:r>
              <a:rPr lang="en-US" dirty="0" smtClean="0"/>
              <a:t>PEARL</a:t>
            </a:r>
            <a:r>
              <a:rPr lang="en-US" baseline="0" dirty="0" smtClean="0"/>
              <a:t> I – questionnaire developed by sponsor – </a:t>
            </a:r>
            <a:r>
              <a:rPr lang="en-US" baseline="0" dirty="0" err="1" smtClean="0"/>
              <a:t>dx</a:t>
            </a:r>
            <a:r>
              <a:rPr lang="en-US" baseline="0" dirty="0" smtClean="0"/>
              <a:t> specific </a:t>
            </a:r>
            <a:r>
              <a:rPr lang="en-US" baseline="0" dirty="0" err="1" smtClean="0"/>
              <a:t>QoL</a:t>
            </a:r>
            <a:r>
              <a:rPr lang="en-US" baseline="0" dirty="0" smtClean="0"/>
              <a:t> not available in languages of those countries (Oct, 2008 PEARL I, UFS-</a:t>
            </a:r>
            <a:r>
              <a:rPr lang="en-US" baseline="0" dirty="0" err="1" smtClean="0"/>
              <a:t>QoL</a:t>
            </a:r>
            <a:r>
              <a:rPr lang="en-US" baseline="0" dirty="0" smtClean="0"/>
              <a:t> pub in Nov, 2008) </a:t>
            </a:r>
            <a:r>
              <a:rPr lang="en-US" dirty="0" smtClean="0">
                <a:hlinkClick r:id="rId4"/>
              </a:rPr>
              <a:t>http://www.hqlo.com/content/6/1/99</a:t>
            </a:r>
            <a:endParaRPr lang="en-US" dirty="0"/>
          </a:p>
        </p:txBody>
      </p:sp>
      <p:sp>
        <p:nvSpPr>
          <p:cNvPr id="4" name="Slide Number Placeholder 3"/>
          <p:cNvSpPr>
            <a:spLocks noGrp="1"/>
          </p:cNvSpPr>
          <p:nvPr>
            <p:ph type="sldNum" sz="quarter" idx="10"/>
          </p:nvPr>
        </p:nvSpPr>
        <p:spPr/>
        <p:txBody>
          <a:bodyPr/>
          <a:lstStyle/>
          <a:p>
            <a:fld id="{121CDF81-F5D2-40C6-A05C-29B7E0C5E1DC}" type="slidenum">
              <a:rPr lang="en-US" smtClean="0"/>
              <a:pPr/>
              <a:t>32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Phase III</a:t>
            </a:r>
          </a:p>
          <a:p>
            <a:endParaRPr lang="en-US" dirty="0" smtClean="0"/>
          </a:p>
          <a:p>
            <a:r>
              <a:rPr lang="en-US" dirty="0" smtClean="0">
                <a:hlinkClick r:id="rId3"/>
              </a:rPr>
              <a:t>http://onlinelibrary.wiley.com/doi/10.1002/9781444303490.app2/pdf</a:t>
            </a:r>
            <a:endParaRPr lang="en-US" dirty="0"/>
          </a:p>
        </p:txBody>
      </p:sp>
      <p:sp>
        <p:nvSpPr>
          <p:cNvPr id="4" name="Slide Number Placeholder 3"/>
          <p:cNvSpPr>
            <a:spLocks noGrp="1"/>
          </p:cNvSpPr>
          <p:nvPr>
            <p:ph type="sldNum" sz="quarter" idx="10"/>
          </p:nvPr>
        </p:nvSpPr>
        <p:spPr/>
        <p:txBody>
          <a:bodyPr/>
          <a:lstStyle/>
          <a:p>
            <a:fld id="{121CDF81-F5D2-40C6-A05C-29B7E0C5E1DC}" type="slidenum">
              <a:rPr lang="en-US" smtClean="0"/>
              <a:pPr/>
              <a:t>33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Fibroids are often described according to their location in the uterus (</a:t>
            </a:r>
            <a:r>
              <a:rPr lang="en-US" sz="1200" b="0" i="0" kern="1200" dirty="0" err="1" smtClean="0">
                <a:solidFill>
                  <a:schemeClr val="tx1"/>
                </a:solidFill>
                <a:latin typeface="+mn-lt"/>
                <a:ea typeface="+mn-ea"/>
                <a:cs typeface="+mn-cs"/>
              </a:rPr>
              <a:t>submucosal</a:t>
            </a:r>
            <a:r>
              <a:rPr lang="en-US" sz="1200" b="0" i="0" kern="1200" dirty="0" smtClean="0">
                <a:solidFill>
                  <a:schemeClr val="tx1"/>
                </a:solidFill>
                <a:latin typeface="+mn-lt"/>
                <a:ea typeface="+mn-ea"/>
                <a:cs typeface="+mn-cs"/>
              </a:rPr>
              <a:t>, intramural, </a:t>
            </a:r>
            <a:r>
              <a:rPr lang="en-US" sz="1200" b="0" i="0" kern="1200" dirty="0" err="1" smtClean="0">
                <a:solidFill>
                  <a:schemeClr val="tx1"/>
                </a:solidFill>
                <a:latin typeface="+mn-lt"/>
                <a:ea typeface="+mn-ea"/>
                <a:cs typeface="+mn-cs"/>
              </a:rPr>
              <a:t>subserosal</a:t>
            </a:r>
            <a:r>
              <a:rPr lang="en-US" sz="1200" b="0" i="0" kern="1200" dirty="0" smtClean="0">
                <a:solidFill>
                  <a:schemeClr val="tx1"/>
                </a:solidFill>
                <a:latin typeface="+mn-lt"/>
                <a:ea typeface="+mn-ea"/>
                <a:cs typeface="+mn-cs"/>
              </a:rPr>
              <a:t>, cervical).</a:t>
            </a:r>
          </a:p>
          <a:p>
            <a:r>
              <a:rPr lang="en-US" sz="1200" b="0" i="0" kern="1200" dirty="0" err="1" smtClean="0">
                <a:solidFill>
                  <a:schemeClr val="tx1"/>
                </a:solidFill>
                <a:latin typeface="+mn-lt"/>
                <a:ea typeface="+mn-ea"/>
                <a:cs typeface="+mn-cs"/>
              </a:rPr>
              <a:t>Dx</a:t>
            </a:r>
            <a:r>
              <a:rPr lang="en-US" sz="1200" b="0" i="0" kern="1200" dirty="0" smtClean="0">
                <a:solidFill>
                  <a:schemeClr val="tx1"/>
                </a:solidFill>
                <a:latin typeface="+mn-lt"/>
                <a:ea typeface="+mn-ea"/>
                <a:cs typeface="+mn-cs"/>
              </a:rPr>
              <a:t> based on enlarged, mobile uterus with an irregular contour on bimanual pelvic examination. </a:t>
            </a:r>
          </a:p>
          <a:p>
            <a:r>
              <a:rPr lang="en-US" sz="1200" b="0" i="0" kern="1200" dirty="0" smtClean="0">
                <a:solidFill>
                  <a:schemeClr val="tx1"/>
                </a:solidFill>
                <a:latin typeface="+mn-lt"/>
                <a:ea typeface="+mn-ea"/>
                <a:cs typeface="+mn-cs"/>
              </a:rPr>
              <a:t>Confirmed by imaging</a:t>
            </a:r>
            <a:r>
              <a:rPr lang="en-US" sz="1200" b="0" i="0" kern="1200" baseline="0" dirty="0" smtClean="0">
                <a:solidFill>
                  <a:schemeClr val="tx1"/>
                </a:solidFill>
                <a:latin typeface="+mn-lt"/>
                <a:ea typeface="+mn-ea"/>
                <a:cs typeface="+mn-cs"/>
              </a:rPr>
              <a:t> study e.g. </a:t>
            </a:r>
            <a:r>
              <a:rPr lang="en-US" sz="1200" b="0" i="0" kern="1200" baseline="0" dirty="0" err="1" smtClean="0">
                <a:solidFill>
                  <a:schemeClr val="tx1"/>
                </a:solidFill>
                <a:latin typeface="+mn-lt"/>
                <a:ea typeface="+mn-ea"/>
                <a:cs typeface="+mn-cs"/>
              </a:rPr>
              <a:t>transvaginal</a:t>
            </a:r>
            <a:r>
              <a:rPr lang="en-US" sz="1200" b="0" i="0" kern="1200" baseline="0" dirty="0" smtClean="0">
                <a:solidFill>
                  <a:schemeClr val="tx1"/>
                </a:solidFill>
                <a:latin typeface="+mn-lt"/>
                <a:ea typeface="+mn-ea"/>
                <a:cs typeface="+mn-cs"/>
              </a:rPr>
              <a:t> ultrasound</a:t>
            </a:r>
          </a:p>
          <a:p>
            <a:r>
              <a:rPr lang="en-US" sz="1200" b="0" i="0" kern="1200" baseline="0" dirty="0" err="1" smtClean="0">
                <a:solidFill>
                  <a:schemeClr val="tx1"/>
                </a:solidFill>
                <a:latin typeface="+mn-lt"/>
                <a:ea typeface="+mn-ea"/>
                <a:cs typeface="+mn-cs"/>
              </a:rPr>
              <a:t>Uptodate</a:t>
            </a:r>
            <a:endParaRPr lang="en-US" sz="1200" b="0" i="0" kern="1200" baseline="0" dirty="0" smtClean="0">
              <a:solidFill>
                <a:schemeClr val="tx1"/>
              </a:solidFill>
              <a:latin typeface="+mn-lt"/>
              <a:ea typeface="+mn-ea"/>
              <a:cs typeface="+mn-cs"/>
            </a:endParaRPr>
          </a:p>
          <a:p>
            <a:endParaRPr lang="en-US" sz="1200" b="0" i="0" kern="1200" baseline="0" dirty="0" smtClean="0">
              <a:solidFill>
                <a:schemeClr val="tx1"/>
              </a:solidFill>
              <a:latin typeface="+mn-lt"/>
              <a:ea typeface="+mn-ea"/>
              <a:cs typeface="+mn-cs"/>
            </a:endParaRPr>
          </a:p>
          <a:p>
            <a:r>
              <a:rPr lang="en-US" sz="1200" b="0" i="0" kern="1200" baseline="0" dirty="0" smtClean="0">
                <a:solidFill>
                  <a:schemeClr val="tx1"/>
                </a:solidFill>
                <a:latin typeface="+mn-lt"/>
                <a:ea typeface="+mn-ea"/>
                <a:cs typeface="+mn-cs"/>
              </a:rPr>
              <a:t>Images from </a:t>
            </a:r>
            <a:r>
              <a:rPr lang="en-US" sz="1200" b="0" i="0" kern="1200" baseline="0" dirty="0" err="1" smtClean="0">
                <a:solidFill>
                  <a:schemeClr val="tx1"/>
                </a:solidFill>
                <a:latin typeface="+mn-lt"/>
                <a:ea typeface="+mn-ea"/>
                <a:cs typeface="+mn-cs"/>
              </a:rPr>
              <a:t>Uptodate</a:t>
            </a:r>
            <a:endParaRPr lang="en-US" sz="1200" b="0" i="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21CDF81-F5D2-40C6-A05C-29B7E0C5E1DC}" type="slidenum">
              <a:rPr lang="en-US" smtClean="0"/>
              <a:pPr/>
              <a:t>6</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LNG- IUD</a:t>
            </a:r>
          </a:p>
          <a:p>
            <a:r>
              <a:rPr lang="en-US" sz="1200" kern="1200" baseline="0" dirty="0" smtClean="0">
                <a:solidFill>
                  <a:schemeClr val="tx1"/>
                </a:solidFill>
                <a:latin typeface="+mn-lt"/>
                <a:ea typeface="+mn-ea"/>
                <a:cs typeface="+mn-cs"/>
              </a:rPr>
              <a:t>correlated with menstrual blood loss assessed by a standard</a:t>
            </a:r>
          </a:p>
          <a:p>
            <a:r>
              <a:rPr lang="en-US" sz="1200" kern="1200" baseline="0" dirty="0" smtClean="0">
                <a:solidFill>
                  <a:schemeClr val="tx1"/>
                </a:solidFill>
                <a:latin typeface="+mn-lt"/>
                <a:ea typeface="+mn-ea"/>
                <a:cs typeface="+mn-cs"/>
              </a:rPr>
              <a:t>chemical method i.e. alkaline </a:t>
            </a:r>
            <a:r>
              <a:rPr lang="en-US" sz="1200" kern="1200" baseline="0" dirty="0" err="1" smtClean="0">
                <a:solidFill>
                  <a:schemeClr val="tx1"/>
                </a:solidFill>
                <a:latin typeface="+mn-lt"/>
                <a:ea typeface="+mn-ea"/>
                <a:cs typeface="+mn-cs"/>
              </a:rPr>
              <a:t>haematin</a:t>
            </a:r>
            <a:r>
              <a:rPr lang="en-US" sz="1200" kern="1200" baseline="0" dirty="0" smtClean="0">
                <a:solidFill>
                  <a:schemeClr val="tx1"/>
                </a:solidFill>
                <a:latin typeface="+mn-lt"/>
                <a:ea typeface="+mn-ea"/>
                <a:cs typeface="+mn-cs"/>
              </a:rPr>
              <a:t> (r=0.847).</a:t>
            </a:r>
          </a:p>
          <a:p>
            <a:endParaRPr lang="en-US" sz="1200" kern="1200" baseline="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Semi-quantitative assessment of blood loss by comparing sanitary item stain with given diagrams (Pictorial Blood Loss Assessment Chart, PBAC) [</a:t>
            </a:r>
            <a:r>
              <a:rPr lang="en-US" sz="1200" b="0" i="0" u="sng" kern="1200" dirty="0" smtClean="0">
                <a:solidFill>
                  <a:schemeClr val="tx1"/>
                </a:solidFill>
                <a:latin typeface="+mn-lt"/>
                <a:ea typeface="+mn-ea"/>
                <a:cs typeface="+mn-cs"/>
                <a:hlinkClick r:id="rId3"/>
              </a:rPr>
              <a:t>15</a:t>
            </a:r>
            <a:r>
              <a:rPr lang="en-US" sz="1200" b="0" i="0" kern="1200" dirty="0" smtClean="0">
                <a:solidFill>
                  <a:schemeClr val="tx1"/>
                </a:solidFill>
                <a:latin typeface="+mn-lt"/>
                <a:ea typeface="+mn-ea"/>
                <a:cs typeface="+mn-cs"/>
              </a:rPr>
              <a:t>] is another method to assess blood loss. Using an appropriate cutoff point, Janssen et al. reported predictive values with respect to </a:t>
            </a:r>
            <a:r>
              <a:rPr lang="en-US" sz="1200" b="0" i="0" kern="1200" dirty="0" err="1" smtClean="0">
                <a:solidFill>
                  <a:schemeClr val="tx1"/>
                </a:solidFill>
                <a:latin typeface="+mn-lt"/>
                <a:ea typeface="+mn-ea"/>
                <a:cs typeface="+mn-cs"/>
              </a:rPr>
              <a:t>menorrhagia</a:t>
            </a:r>
            <a:r>
              <a:rPr lang="en-US" sz="1200" b="0" i="0" kern="1200" dirty="0" smtClean="0">
                <a:solidFill>
                  <a:schemeClr val="tx1"/>
                </a:solidFill>
                <a:latin typeface="+mn-lt"/>
                <a:ea typeface="+mn-ea"/>
                <a:cs typeface="+mn-cs"/>
              </a:rPr>
              <a:t> up to 85.9% for positive tests and 84.9 for negative tests [</a:t>
            </a:r>
            <a:r>
              <a:rPr lang="en-US" sz="1200" b="0" i="0" u="sng" kern="1200" dirty="0" smtClean="0">
                <a:solidFill>
                  <a:schemeClr val="tx1"/>
                </a:solidFill>
                <a:latin typeface="+mn-lt"/>
                <a:ea typeface="+mn-ea"/>
                <a:cs typeface="+mn-cs"/>
                <a:hlinkClick r:id="rId3"/>
              </a:rPr>
              <a:t>16</a:t>
            </a:r>
            <a:r>
              <a:rPr lang="en-US" sz="1200" b="0" i="0" kern="1200" dirty="0" smtClean="0">
                <a:solidFill>
                  <a:schemeClr val="tx1"/>
                </a:solidFill>
                <a:latin typeface="+mn-lt"/>
                <a:ea typeface="+mn-ea"/>
                <a:cs typeface="+mn-cs"/>
              </a:rPr>
              <a:t>]. Unfortunately reproducibility of results of PBAC was challenged [</a:t>
            </a:r>
            <a:r>
              <a:rPr lang="en-US" sz="1200" b="0" i="0" u="sng" kern="1200" dirty="0" smtClean="0">
                <a:solidFill>
                  <a:schemeClr val="tx1"/>
                </a:solidFill>
                <a:latin typeface="+mn-lt"/>
                <a:ea typeface="+mn-ea"/>
                <a:cs typeface="+mn-cs"/>
                <a:hlinkClick r:id="rId3"/>
              </a:rPr>
              <a:t>17</a:t>
            </a:r>
            <a:r>
              <a:rPr lang="en-US" sz="1200" b="0" i="0" kern="1200" dirty="0" smtClean="0">
                <a:solidFill>
                  <a:schemeClr val="tx1"/>
                </a:solidFill>
                <a:latin typeface="+mn-lt"/>
                <a:ea typeface="+mn-ea"/>
                <a:cs typeface="+mn-cs"/>
              </a:rPr>
              <a:t>]. Nonetheless, a recent study found that PBAC is a simple and accurate tool for semi-objective measurement of menstrual blood loss [</a:t>
            </a:r>
            <a:r>
              <a:rPr lang="en-US" sz="1200" b="0" i="0" u="sng" kern="1200" dirty="0" smtClean="0">
                <a:solidFill>
                  <a:schemeClr val="tx1"/>
                </a:solidFill>
                <a:latin typeface="+mn-lt"/>
                <a:ea typeface="+mn-ea"/>
                <a:cs typeface="+mn-cs"/>
                <a:hlinkClick r:id="rId3"/>
              </a:rPr>
              <a:t>18</a:t>
            </a:r>
            <a:r>
              <a:rPr lang="en-US" sz="1200" b="0" i="0" kern="1200" dirty="0" smtClean="0">
                <a:solidFill>
                  <a:schemeClr val="tx1"/>
                </a:solidFill>
                <a:latin typeface="+mn-lt"/>
                <a:ea typeface="+mn-ea"/>
                <a:cs typeface="+mn-cs"/>
              </a:rPr>
              <a:t>]. The correlation between pictorial assessment results and values measured by the alkaline-</a:t>
            </a:r>
            <a:r>
              <a:rPr lang="en-US" sz="1200" b="0" i="0" kern="1200" dirty="0" err="1" smtClean="0">
                <a:solidFill>
                  <a:schemeClr val="tx1"/>
                </a:solidFill>
                <a:latin typeface="+mn-lt"/>
                <a:ea typeface="+mn-ea"/>
                <a:cs typeface="+mn-cs"/>
              </a:rPr>
              <a:t>hematin</a:t>
            </a:r>
            <a:r>
              <a:rPr lang="en-US" sz="1200" b="0" i="0" kern="1200" dirty="0" smtClean="0">
                <a:solidFill>
                  <a:schemeClr val="tx1"/>
                </a:solidFill>
                <a:latin typeface="+mn-lt"/>
                <a:ea typeface="+mn-ea"/>
                <a:cs typeface="+mn-cs"/>
              </a:rPr>
              <a:t>-method is quite good, however the amount of blood not captured by sanitary items is considerable [</a:t>
            </a:r>
            <a:r>
              <a:rPr lang="en-US" sz="1200" b="0" i="0" u="sng" kern="1200" dirty="0" smtClean="0">
                <a:solidFill>
                  <a:schemeClr val="tx1"/>
                </a:solidFill>
                <a:latin typeface="+mn-lt"/>
                <a:ea typeface="+mn-ea"/>
                <a:cs typeface="+mn-cs"/>
                <a:hlinkClick r:id="rId3"/>
              </a:rPr>
              <a:t>19</a:t>
            </a:r>
            <a:r>
              <a:rPr lang="en-US" sz="1200" b="0" i="0"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121CDF81-F5D2-40C6-A05C-29B7E0C5E1DC}" type="slidenum">
              <a:rPr lang="en-US" smtClean="0"/>
              <a:pPr/>
              <a:t>34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Modified intention to treat – good for superiority:</a:t>
            </a:r>
            <a:r>
              <a:rPr lang="en-US" baseline="0" dirty="0" smtClean="0"/>
              <a:t> excluded one women who didn’t receive any drug (PEARL I)</a:t>
            </a:r>
          </a:p>
          <a:p>
            <a:r>
              <a:rPr lang="en-US" baseline="0" dirty="0" smtClean="0"/>
              <a:t>(PEARL II – 5 patients excluded)</a:t>
            </a:r>
          </a:p>
          <a:p>
            <a:r>
              <a:rPr lang="en-US" dirty="0" smtClean="0">
                <a:hlinkClick r:id="rId3"/>
              </a:rPr>
              <a:t>http://www.trialsjournal.com/content/12/1/58</a:t>
            </a:r>
            <a:r>
              <a:rPr lang="en-US" dirty="0" smtClean="0"/>
              <a:t> – industry funded, conflict of interest</a:t>
            </a:r>
          </a:p>
          <a:p>
            <a:r>
              <a:rPr lang="en-US" dirty="0" smtClean="0"/>
              <a:t>PEARL</a:t>
            </a:r>
            <a:r>
              <a:rPr lang="en-US" baseline="0" dirty="0" smtClean="0"/>
              <a:t> I – questionnaire developed by sponsor – </a:t>
            </a:r>
            <a:r>
              <a:rPr lang="en-US" baseline="0" dirty="0" err="1" smtClean="0"/>
              <a:t>dx</a:t>
            </a:r>
            <a:r>
              <a:rPr lang="en-US" baseline="0" dirty="0" smtClean="0"/>
              <a:t> specific </a:t>
            </a:r>
            <a:r>
              <a:rPr lang="en-US" baseline="0" dirty="0" err="1" smtClean="0"/>
              <a:t>QoL</a:t>
            </a:r>
            <a:r>
              <a:rPr lang="en-US" baseline="0" dirty="0" smtClean="0"/>
              <a:t> not available in languages of those countries (Oct, 2008 PEARL I, UFS-</a:t>
            </a:r>
            <a:r>
              <a:rPr lang="en-US" baseline="0" dirty="0" err="1" smtClean="0"/>
              <a:t>QoL</a:t>
            </a:r>
            <a:r>
              <a:rPr lang="en-US" baseline="0" dirty="0" smtClean="0"/>
              <a:t> pub in Nov, 2008) </a:t>
            </a:r>
            <a:r>
              <a:rPr lang="en-US" dirty="0" smtClean="0">
                <a:hlinkClick r:id="rId4"/>
              </a:rPr>
              <a:t>http://www.hqlo.com/content/6/1/99</a:t>
            </a:r>
            <a:endParaRPr lang="en-US" dirty="0"/>
          </a:p>
        </p:txBody>
      </p:sp>
      <p:sp>
        <p:nvSpPr>
          <p:cNvPr id="4" name="Slide Number Placeholder 3"/>
          <p:cNvSpPr>
            <a:spLocks noGrp="1"/>
          </p:cNvSpPr>
          <p:nvPr>
            <p:ph type="sldNum" sz="quarter" idx="10"/>
          </p:nvPr>
        </p:nvSpPr>
        <p:spPr/>
        <p:txBody>
          <a:bodyPr/>
          <a:lstStyle/>
          <a:p>
            <a:fld id="{121CDF81-F5D2-40C6-A05C-29B7E0C5E1DC}" type="slidenum">
              <a:rPr lang="en-US" smtClean="0"/>
              <a:pPr/>
              <a:t>36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Modified intention to treat – good for superiority:</a:t>
            </a:r>
            <a:r>
              <a:rPr lang="en-US" baseline="0" dirty="0" smtClean="0"/>
              <a:t> excluded one women who didn’t receive any drug (PEARL I)</a:t>
            </a:r>
          </a:p>
          <a:p>
            <a:r>
              <a:rPr lang="en-US" baseline="0" dirty="0" smtClean="0"/>
              <a:t>(PEARL II – 5 patients excluded)</a:t>
            </a:r>
          </a:p>
          <a:p>
            <a:r>
              <a:rPr lang="en-US" dirty="0" smtClean="0">
                <a:hlinkClick r:id="rId3"/>
              </a:rPr>
              <a:t>http://www.trialsjournal.com/content/12/1/58</a:t>
            </a:r>
            <a:r>
              <a:rPr lang="en-US" dirty="0" smtClean="0"/>
              <a:t> – industry funded, conflict of interest</a:t>
            </a:r>
          </a:p>
          <a:p>
            <a:r>
              <a:rPr lang="en-US" dirty="0" smtClean="0"/>
              <a:t>PEARL</a:t>
            </a:r>
            <a:r>
              <a:rPr lang="en-US" baseline="0" dirty="0" smtClean="0"/>
              <a:t> I – questionnaire developed by sponsor – </a:t>
            </a:r>
            <a:r>
              <a:rPr lang="en-US" baseline="0" dirty="0" err="1" smtClean="0"/>
              <a:t>dx</a:t>
            </a:r>
            <a:r>
              <a:rPr lang="en-US" baseline="0" dirty="0" smtClean="0"/>
              <a:t> specific </a:t>
            </a:r>
            <a:r>
              <a:rPr lang="en-US" baseline="0" dirty="0" err="1" smtClean="0"/>
              <a:t>QoL</a:t>
            </a:r>
            <a:r>
              <a:rPr lang="en-US" baseline="0" dirty="0" smtClean="0"/>
              <a:t> not available in languages of those countries (Oct, 2008 PEARL I, UFS-</a:t>
            </a:r>
            <a:r>
              <a:rPr lang="en-US" baseline="0" dirty="0" err="1" smtClean="0"/>
              <a:t>QoL</a:t>
            </a:r>
            <a:r>
              <a:rPr lang="en-US" baseline="0" dirty="0" smtClean="0"/>
              <a:t> pub in Nov, 2008) </a:t>
            </a:r>
            <a:r>
              <a:rPr lang="en-US" dirty="0" smtClean="0">
                <a:hlinkClick r:id="rId4"/>
              </a:rPr>
              <a:t>http://www.hqlo.com/content/6/1/99</a:t>
            </a:r>
            <a:endParaRPr lang="en-US" dirty="0"/>
          </a:p>
        </p:txBody>
      </p:sp>
      <p:sp>
        <p:nvSpPr>
          <p:cNvPr id="4" name="Slide Number Placeholder 3"/>
          <p:cNvSpPr>
            <a:spLocks noGrp="1"/>
          </p:cNvSpPr>
          <p:nvPr>
            <p:ph type="sldNum" sz="quarter" idx="10"/>
          </p:nvPr>
        </p:nvSpPr>
        <p:spPr/>
        <p:txBody>
          <a:bodyPr/>
          <a:lstStyle/>
          <a:p>
            <a:fld id="{121CDF81-F5D2-40C6-A05C-29B7E0C5E1DC}" type="slidenum">
              <a:rPr lang="en-US" smtClean="0"/>
              <a:pPr/>
              <a:t>37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Uterine Artery </a:t>
            </a:r>
            <a:r>
              <a:rPr lang="en-US" dirty="0" err="1" smtClean="0"/>
              <a:t>Embolization</a:t>
            </a:r>
            <a:endParaRPr lang="en-US" dirty="0" smtClean="0"/>
          </a:p>
          <a:p>
            <a:r>
              <a:rPr lang="en-US" dirty="0" smtClean="0"/>
              <a:t>Magnetic Resonance guided focus ultra sound</a:t>
            </a:r>
          </a:p>
          <a:p>
            <a:endParaRPr lang="en-US" dirty="0" smtClean="0">
              <a:hlinkClick r:id="rId3"/>
            </a:endParaRPr>
          </a:p>
          <a:p>
            <a:r>
              <a:rPr lang="en-US" dirty="0" smtClean="0">
                <a:hlinkClick r:id="rId3"/>
              </a:rPr>
              <a:t>#49 http://www.nejm.org/doi/pdf/10.1056/NEJMoa062003</a:t>
            </a:r>
            <a:endParaRPr lang="en-US" dirty="0" smtClean="0"/>
          </a:p>
          <a:p>
            <a:r>
              <a:rPr lang="en-US" dirty="0" smtClean="0"/>
              <a:t>#50 </a:t>
            </a:r>
            <a:r>
              <a:rPr lang="en-US" dirty="0" smtClean="0">
                <a:hlinkClick r:id="rId4"/>
              </a:rPr>
              <a:t>http://www.ceverj.com.br/conteudo/publucacoes/10.pdf</a:t>
            </a:r>
            <a:endParaRPr lang="en-US" dirty="0"/>
          </a:p>
        </p:txBody>
      </p:sp>
      <p:sp>
        <p:nvSpPr>
          <p:cNvPr id="4" name="Slide Number Placeholder 3"/>
          <p:cNvSpPr>
            <a:spLocks noGrp="1"/>
          </p:cNvSpPr>
          <p:nvPr>
            <p:ph type="sldNum" sz="quarter" idx="10"/>
          </p:nvPr>
        </p:nvSpPr>
        <p:spPr/>
        <p:txBody>
          <a:bodyPr/>
          <a:lstStyle/>
          <a:p>
            <a:fld id="{121CDF81-F5D2-40C6-A05C-29B7E0C5E1DC}" type="slidenum">
              <a:rPr lang="en-US" smtClean="0"/>
              <a:pPr/>
              <a:t>38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Modified intention to treat – good for superiority:</a:t>
            </a:r>
            <a:r>
              <a:rPr lang="en-US" baseline="0" dirty="0" smtClean="0"/>
              <a:t> excluded one women who didn’t receive any drug (PEARL I)</a:t>
            </a:r>
          </a:p>
          <a:p>
            <a:r>
              <a:rPr lang="en-US" baseline="0" dirty="0" smtClean="0"/>
              <a:t>(PEARL II – 5 patients excluded)</a:t>
            </a:r>
          </a:p>
          <a:p>
            <a:r>
              <a:rPr lang="en-US" dirty="0" smtClean="0">
                <a:hlinkClick r:id="rId3"/>
              </a:rPr>
              <a:t>http://www.trialsjournal.com/content/12/1/58</a:t>
            </a:r>
            <a:r>
              <a:rPr lang="en-US" dirty="0" smtClean="0"/>
              <a:t> – industry funded, conflict of interest</a:t>
            </a:r>
          </a:p>
          <a:p>
            <a:r>
              <a:rPr lang="en-US" dirty="0" smtClean="0"/>
              <a:t>PEARL</a:t>
            </a:r>
            <a:r>
              <a:rPr lang="en-US" baseline="0" dirty="0" smtClean="0"/>
              <a:t> I – questionnaire developed by sponsor – </a:t>
            </a:r>
            <a:r>
              <a:rPr lang="en-US" baseline="0" dirty="0" err="1" smtClean="0"/>
              <a:t>dx</a:t>
            </a:r>
            <a:r>
              <a:rPr lang="en-US" baseline="0" dirty="0" smtClean="0"/>
              <a:t> specific </a:t>
            </a:r>
            <a:r>
              <a:rPr lang="en-US" baseline="0" dirty="0" err="1" smtClean="0"/>
              <a:t>QoL</a:t>
            </a:r>
            <a:r>
              <a:rPr lang="en-US" baseline="0" dirty="0" smtClean="0"/>
              <a:t> not available in languages of those countries (Oct, 2008 PEARL I, UFS-</a:t>
            </a:r>
            <a:r>
              <a:rPr lang="en-US" baseline="0" dirty="0" err="1" smtClean="0"/>
              <a:t>QoL</a:t>
            </a:r>
            <a:r>
              <a:rPr lang="en-US" baseline="0" dirty="0" smtClean="0"/>
              <a:t> pub in Nov, 2008) </a:t>
            </a:r>
            <a:r>
              <a:rPr lang="en-US" dirty="0" smtClean="0">
                <a:hlinkClick r:id="rId4"/>
              </a:rPr>
              <a:t>http://www.hqlo.com/content/6/1/99</a:t>
            </a:r>
            <a:endParaRPr lang="en-US" dirty="0"/>
          </a:p>
        </p:txBody>
      </p:sp>
      <p:sp>
        <p:nvSpPr>
          <p:cNvPr id="4" name="Slide Number Placeholder 3"/>
          <p:cNvSpPr>
            <a:spLocks noGrp="1"/>
          </p:cNvSpPr>
          <p:nvPr>
            <p:ph type="sldNum" sz="quarter" idx="10"/>
          </p:nvPr>
        </p:nvSpPr>
        <p:spPr/>
        <p:txBody>
          <a:bodyPr/>
          <a:lstStyle/>
          <a:p>
            <a:fld id="{121CDF81-F5D2-40C6-A05C-29B7E0C5E1DC}" type="slidenum">
              <a:rPr lang="en-US" smtClean="0"/>
              <a:pPr/>
              <a:t>39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Modified intention to treat – good for superiority:</a:t>
            </a:r>
            <a:r>
              <a:rPr lang="en-US" baseline="0" dirty="0" smtClean="0"/>
              <a:t> excluded one women who didn’t receive any drug (PEARL I)</a:t>
            </a:r>
          </a:p>
          <a:p>
            <a:r>
              <a:rPr lang="en-US" baseline="0" dirty="0" smtClean="0"/>
              <a:t>(PEARL II – 5 patients excluded)</a:t>
            </a:r>
          </a:p>
          <a:p>
            <a:r>
              <a:rPr lang="en-US" dirty="0" smtClean="0">
                <a:hlinkClick r:id="rId3"/>
              </a:rPr>
              <a:t>http://www.trialsjournal.com/content/12/1/58</a:t>
            </a:r>
            <a:r>
              <a:rPr lang="en-US" dirty="0" smtClean="0"/>
              <a:t> – industry funded, conflict of interest</a:t>
            </a:r>
          </a:p>
          <a:p>
            <a:r>
              <a:rPr lang="en-US" dirty="0" smtClean="0"/>
              <a:t>PEARL</a:t>
            </a:r>
            <a:r>
              <a:rPr lang="en-US" baseline="0" dirty="0" smtClean="0"/>
              <a:t> I – questionnaire developed by sponsor – </a:t>
            </a:r>
            <a:r>
              <a:rPr lang="en-US" baseline="0" dirty="0" err="1" smtClean="0"/>
              <a:t>dx</a:t>
            </a:r>
            <a:r>
              <a:rPr lang="en-US" baseline="0" dirty="0" smtClean="0"/>
              <a:t> specific </a:t>
            </a:r>
            <a:r>
              <a:rPr lang="en-US" baseline="0" dirty="0" err="1" smtClean="0"/>
              <a:t>QoL</a:t>
            </a:r>
            <a:r>
              <a:rPr lang="en-US" baseline="0" dirty="0" smtClean="0"/>
              <a:t> not available in languages of those countries (Oct, 2008 PEARL I, UFS-</a:t>
            </a:r>
            <a:r>
              <a:rPr lang="en-US" baseline="0" dirty="0" err="1" smtClean="0"/>
              <a:t>QoL</a:t>
            </a:r>
            <a:r>
              <a:rPr lang="en-US" baseline="0" dirty="0" smtClean="0"/>
              <a:t> pub in Nov, 2008) </a:t>
            </a:r>
            <a:r>
              <a:rPr lang="en-US" dirty="0" smtClean="0">
                <a:hlinkClick r:id="rId4"/>
              </a:rPr>
              <a:t>http://www.hqlo.com/content/6/1/99</a:t>
            </a:r>
            <a:endParaRPr lang="en-US" dirty="0"/>
          </a:p>
        </p:txBody>
      </p:sp>
      <p:sp>
        <p:nvSpPr>
          <p:cNvPr id="4" name="Slide Number Placeholder 3"/>
          <p:cNvSpPr>
            <a:spLocks noGrp="1"/>
          </p:cNvSpPr>
          <p:nvPr>
            <p:ph type="sldNum" sz="quarter" idx="10"/>
          </p:nvPr>
        </p:nvSpPr>
        <p:spPr/>
        <p:txBody>
          <a:bodyPr/>
          <a:lstStyle/>
          <a:p>
            <a:fld id="{121CDF81-F5D2-40C6-A05C-29B7E0C5E1DC}" type="slidenum">
              <a:rPr lang="en-US" smtClean="0"/>
              <a:pPr/>
              <a:t>41</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Modified intention to treat – good for superiority:</a:t>
            </a:r>
            <a:r>
              <a:rPr lang="en-US" baseline="0" dirty="0" smtClean="0"/>
              <a:t> excluded one women who didn’t receive any drug (PEARL I)</a:t>
            </a:r>
          </a:p>
          <a:p>
            <a:r>
              <a:rPr lang="en-US" baseline="0" dirty="0" smtClean="0"/>
              <a:t>(PEARL II – 5 patients excluded)</a:t>
            </a:r>
          </a:p>
          <a:p>
            <a:r>
              <a:rPr lang="en-US" dirty="0" smtClean="0">
                <a:hlinkClick r:id="rId3"/>
              </a:rPr>
              <a:t>http://www.trialsjournal.com/content/12/1/58</a:t>
            </a:r>
            <a:r>
              <a:rPr lang="en-US" dirty="0" smtClean="0"/>
              <a:t> – industry funded, conflict of interest</a:t>
            </a:r>
          </a:p>
          <a:p>
            <a:r>
              <a:rPr lang="en-US" dirty="0" smtClean="0"/>
              <a:t>PEARL</a:t>
            </a:r>
            <a:r>
              <a:rPr lang="en-US" baseline="0" dirty="0" smtClean="0"/>
              <a:t> I – questionnaire developed by sponsor – </a:t>
            </a:r>
            <a:r>
              <a:rPr lang="en-US" baseline="0" dirty="0" err="1" smtClean="0"/>
              <a:t>dx</a:t>
            </a:r>
            <a:r>
              <a:rPr lang="en-US" baseline="0" dirty="0" smtClean="0"/>
              <a:t> specific </a:t>
            </a:r>
            <a:r>
              <a:rPr lang="en-US" baseline="0" dirty="0" err="1" smtClean="0"/>
              <a:t>QoL</a:t>
            </a:r>
            <a:r>
              <a:rPr lang="en-US" baseline="0" dirty="0" smtClean="0"/>
              <a:t> not available in languages of those countries (Oct, 2008 PEARL I, UFS-</a:t>
            </a:r>
            <a:r>
              <a:rPr lang="en-US" baseline="0" dirty="0" err="1" smtClean="0"/>
              <a:t>QoL</a:t>
            </a:r>
            <a:r>
              <a:rPr lang="en-US" baseline="0" dirty="0" smtClean="0"/>
              <a:t> pub in Nov, 2008) </a:t>
            </a:r>
            <a:r>
              <a:rPr lang="en-US" dirty="0" smtClean="0">
                <a:hlinkClick r:id="rId4"/>
              </a:rPr>
              <a:t>http://www.hqlo.com/content/6/1/99</a:t>
            </a:r>
            <a:endParaRPr lang="en-US" dirty="0"/>
          </a:p>
        </p:txBody>
      </p:sp>
      <p:sp>
        <p:nvSpPr>
          <p:cNvPr id="4" name="Slide Number Placeholder 3"/>
          <p:cNvSpPr>
            <a:spLocks noGrp="1"/>
          </p:cNvSpPr>
          <p:nvPr>
            <p:ph type="sldNum" sz="quarter" idx="10"/>
          </p:nvPr>
        </p:nvSpPr>
        <p:spPr/>
        <p:txBody>
          <a:bodyPr/>
          <a:lstStyle/>
          <a:p>
            <a:fld id="{121CDF81-F5D2-40C6-A05C-29B7E0C5E1DC}" type="slidenum">
              <a:rPr lang="en-US" smtClean="0"/>
              <a:pPr/>
              <a:t>42</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Modified intention to treat – good for superiority:</a:t>
            </a:r>
            <a:r>
              <a:rPr lang="en-US" baseline="0" dirty="0" smtClean="0"/>
              <a:t> excluded one women who didn’t receive any drug (PEARL I)</a:t>
            </a:r>
          </a:p>
          <a:p>
            <a:r>
              <a:rPr lang="en-US" baseline="0" dirty="0" smtClean="0"/>
              <a:t>(PEARL II – 5 patients excluded)</a:t>
            </a:r>
          </a:p>
          <a:p>
            <a:r>
              <a:rPr lang="en-US" dirty="0" smtClean="0">
                <a:hlinkClick r:id="rId3"/>
              </a:rPr>
              <a:t>http://www.trialsjournal.com/content/12/1/58</a:t>
            </a:r>
            <a:r>
              <a:rPr lang="en-US" dirty="0" smtClean="0"/>
              <a:t> – industry funded, conflict of interest</a:t>
            </a:r>
          </a:p>
          <a:p>
            <a:r>
              <a:rPr lang="en-US" dirty="0" smtClean="0"/>
              <a:t>PEARL</a:t>
            </a:r>
            <a:r>
              <a:rPr lang="en-US" baseline="0" dirty="0" smtClean="0"/>
              <a:t> I – questionnaire developed by sponsor – </a:t>
            </a:r>
            <a:r>
              <a:rPr lang="en-US" baseline="0" dirty="0" err="1" smtClean="0"/>
              <a:t>dx</a:t>
            </a:r>
            <a:r>
              <a:rPr lang="en-US" baseline="0" dirty="0" smtClean="0"/>
              <a:t> specific </a:t>
            </a:r>
            <a:r>
              <a:rPr lang="en-US" baseline="0" dirty="0" err="1" smtClean="0"/>
              <a:t>QoL</a:t>
            </a:r>
            <a:r>
              <a:rPr lang="en-US" baseline="0" dirty="0" smtClean="0"/>
              <a:t> not available in languages of those countries (Oct, 2008 PEARL I, UFS-</a:t>
            </a:r>
            <a:r>
              <a:rPr lang="en-US" baseline="0" dirty="0" err="1" smtClean="0"/>
              <a:t>QoL</a:t>
            </a:r>
            <a:r>
              <a:rPr lang="en-US" baseline="0" dirty="0" smtClean="0"/>
              <a:t> pub in Nov, 2008) </a:t>
            </a:r>
            <a:r>
              <a:rPr lang="en-US" dirty="0" smtClean="0">
                <a:hlinkClick r:id="rId4"/>
              </a:rPr>
              <a:t>http://www.hqlo.com/content/6/1/99</a:t>
            </a:r>
            <a:endParaRPr lang="en-US" dirty="0"/>
          </a:p>
        </p:txBody>
      </p:sp>
      <p:sp>
        <p:nvSpPr>
          <p:cNvPr id="4" name="Slide Number Placeholder 3"/>
          <p:cNvSpPr>
            <a:spLocks noGrp="1"/>
          </p:cNvSpPr>
          <p:nvPr>
            <p:ph type="sldNum" sz="quarter" idx="10"/>
          </p:nvPr>
        </p:nvSpPr>
        <p:spPr/>
        <p:txBody>
          <a:bodyPr/>
          <a:lstStyle/>
          <a:p>
            <a:fld id="{121CDF81-F5D2-40C6-A05C-29B7E0C5E1DC}" type="slidenum">
              <a:rPr lang="en-US" smtClean="0"/>
              <a:pPr/>
              <a:t>43</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Modified intention to treat – good for superiority:</a:t>
            </a:r>
            <a:r>
              <a:rPr lang="en-US" baseline="0" dirty="0" smtClean="0"/>
              <a:t> excluded one women who didn’t receive any drug (PEARL I)</a:t>
            </a:r>
          </a:p>
          <a:p>
            <a:r>
              <a:rPr lang="en-US" baseline="0" dirty="0" smtClean="0"/>
              <a:t>(PEARL II – 5 patients excluded)</a:t>
            </a:r>
          </a:p>
          <a:p>
            <a:r>
              <a:rPr lang="en-US" dirty="0" smtClean="0">
                <a:hlinkClick r:id="rId3"/>
              </a:rPr>
              <a:t>http://www.trialsjournal.com/content/12/1/58</a:t>
            </a:r>
            <a:r>
              <a:rPr lang="en-US" dirty="0" smtClean="0"/>
              <a:t> – industry funded, conflict of interest</a:t>
            </a:r>
          </a:p>
          <a:p>
            <a:r>
              <a:rPr lang="en-US" dirty="0" smtClean="0"/>
              <a:t>PEARL</a:t>
            </a:r>
            <a:r>
              <a:rPr lang="en-US" baseline="0" dirty="0" smtClean="0"/>
              <a:t> I – questionnaire developed by sponsor – </a:t>
            </a:r>
            <a:r>
              <a:rPr lang="en-US" baseline="0" dirty="0" err="1" smtClean="0"/>
              <a:t>dx</a:t>
            </a:r>
            <a:r>
              <a:rPr lang="en-US" baseline="0" dirty="0" smtClean="0"/>
              <a:t> specific </a:t>
            </a:r>
            <a:r>
              <a:rPr lang="en-US" baseline="0" dirty="0" err="1" smtClean="0"/>
              <a:t>QoL</a:t>
            </a:r>
            <a:r>
              <a:rPr lang="en-US" baseline="0" dirty="0" smtClean="0"/>
              <a:t> not available in languages of those countries (Oct, 2008 PEARL I, UFS-</a:t>
            </a:r>
            <a:r>
              <a:rPr lang="en-US" baseline="0" dirty="0" err="1" smtClean="0"/>
              <a:t>QoL</a:t>
            </a:r>
            <a:r>
              <a:rPr lang="en-US" baseline="0" dirty="0" smtClean="0"/>
              <a:t> pub in Nov, 2008) </a:t>
            </a:r>
            <a:r>
              <a:rPr lang="en-US" dirty="0" smtClean="0">
                <a:hlinkClick r:id="rId4"/>
              </a:rPr>
              <a:t>http://www.hqlo.com/content/6/1/99</a:t>
            </a:r>
            <a:endParaRPr lang="en-US" dirty="0"/>
          </a:p>
        </p:txBody>
      </p:sp>
      <p:sp>
        <p:nvSpPr>
          <p:cNvPr id="4" name="Slide Number Placeholder 3"/>
          <p:cNvSpPr>
            <a:spLocks noGrp="1"/>
          </p:cNvSpPr>
          <p:nvPr>
            <p:ph type="sldNum" sz="quarter" idx="10"/>
          </p:nvPr>
        </p:nvSpPr>
        <p:spPr/>
        <p:txBody>
          <a:bodyPr/>
          <a:lstStyle/>
          <a:p>
            <a:fld id="{121CDF81-F5D2-40C6-A05C-29B7E0C5E1DC}" type="slidenum">
              <a:rPr lang="en-US" smtClean="0"/>
              <a:pPr/>
              <a:t>45</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PEARL II Based sample size on the requirement to show</a:t>
            </a:r>
            <a:r>
              <a:rPr lang="en-US" baseline="0" dirty="0" smtClean="0"/>
              <a:t> </a:t>
            </a:r>
            <a:r>
              <a:rPr lang="en-US" baseline="0" dirty="0" err="1" smtClean="0"/>
              <a:t>nonferiority</a:t>
            </a:r>
            <a:r>
              <a:rPr lang="en-US" baseline="0" dirty="0" smtClean="0"/>
              <a:t> with a </a:t>
            </a:r>
            <a:r>
              <a:rPr lang="en-US" baseline="0" dirty="0" err="1" smtClean="0"/>
              <a:t>prespecified</a:t>
            </a:r>
            <a:r>
              <a:rPr lang="en-US" baseline="0" dirty="0" smtClean="0"/>
              <a:t> margin of 20% - didn’t say  which end point (primary?)</a:t>
            </a:r>
          </a:p>
          <a:p>
            <a:r>
              <a:rPr lang="en-US" dirty="0" smtClean="0"/>
              <a:t>PEARL</a:t>
            </a:r>
            <a:r>
              <a:rPr lang="en-US" baseline="0" dirty="0" smtClean="0"/>
              <a:t> I based sample size on superiority to demonstrate fibroid volume change</a:t>
            </a:r>
          </a:p>
          <a:p>
            <a:r>
              <a:rPr lang="en-US" baseline="0" dirty="0" smtClean="0"/>
              <a:t>Surgery type</a:t>
            </a:r>
            <a:endParaRPr lang="en-US" dirty="0"/>
          </a:p>
        </p:txBody>
      </p:sp>
      <p:sp>
        <p:nvSpPr>
          <p:cNvPr id="4" name="Slide Number Placeholder 3"/>
          <p:cNvSpPr>
            <a:spLocks noGrp="1"/>
          </p:cNvSpPr>
          <p:nvPr>
            <p:ph type="sldNum" sz="quarter" idx="10"/>
          </p:nvPr>
        </p:nvSpPr>
        <p:spPr/>
        <p:txBody>
          <a:bodyPr/>
          <a:lstStyle/>
          <a:p>
            <a:fld id="{121CDF81-F5D2-40C6-A05C-29B7E0C5E1DC}" type="slidenum">
              <a:rPr lang="en-US" smtClean="0"/>
              <a:pPr/>
              <a:t>46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HC SBD</a:t>
            </a:r>
          </a:p>
          <a:p>
            <a:r>
              <a:rPr lang="en-US" dirty="0" smtClean="0"/>
              <a:t>3 categories</a:t>
            </a:r>
            <a:endParaRPr lang="en-US" dirty="0"/>
          </a:p>
        </p:txBody>
      </p:sp>
      <p:sp>
        <p:nvSpPr>
          <p:cNvPr id="4" name="Slide Number Placeholder 3"/>
          <p:cNvSpPr>
            <a:spLocks noGrp="1"/>
          </p:cNvSpPr>
          <p:nvPr>
            <p:ph type="sldNum" sz="quarter" idx="10"/>
          </p:nvPr>
        </p:nvSpPr>
        <p:spPr/>
        <p:txBody>
          <a:bodyPr/>
          <a:lstStyle/>
          <a:p>
            <a:fld id="{121CDF81-F5D2-40C6-A05C-29B7E0C5E1DC}" type="slidenum">
              <a:rPr lang="en-US" smtClean="0"/>
              <a:pPr/>
              <a:t>7</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Modified intention to treat – good for superiority:</a:t>
            </a:r>
            <a:r>
              <a:rPr lang="en-US" baseline="0" dirty="0" smtClean="0"/>
              <a:t> excluded one women who didn’t receive any drug (PEARL I)</a:t>
            </a:r>
          </a:p>
          <a:p>
            <a:r>
              <a:rPr lang="en-US" baseline="0" dirty="0" smtClean="0"/>
              <a:t>(PEARL II – 5 patients excluded)</a:t>
            </a:r>
          </a:p>
          <a:p>
            <a:r>
              <a:rPr lang="en-US" dirty="0" smtClean="0">
                <a:hlinkClick r:id="rId3"/>
              </a:rPr>
              <a:t>http://www.trialsjournal.com/content/12/1/58</a:t>
            </a:r>
            <a:r>
              <a:rPr lang="en-US" dirty="0" smtClean="0"/>
              <a:t> – industry funded, conflict of interest</a:t>
            </a:r>
          </a:p>
          <a:p>
            <a:r>
              <a:rPr lang="en-US" dirty="0" smtClean="0"/>
              <a:t>PEARL</a:t>
            </a:r>
            <a:r>
              <a:rPr lang="en-US" baseline="0" dirty="0" smtClean="0"/>
              <a:t> I – questionnaire developed by sponsor – </a:t>
            </a:r>
            <a:r>
              <a:rPr lang="en-US" baseline="0" dirty="0" err="1" smtClean="0"/>
              <a:t>dx</a:t>
            </a:r>
            <a:r>
              <a:rPr lang="en-US" baseline="0" dirty="0" smtClean="0"/>
              <a:t> specific </a:t>
            </a:r>
            <a:r>
              <a:rPr lang="en-US" baseline="0" dirty="0" err="1" smtClean="0"/>
              <a:t>QoL</a:t>
            </a:r>
            <a:r>
              <a:rPr lang="en-US" baseline="0" dirty="0" smtClean="0"/>
              <a:t> not available in languages of those countries (Oct, 2008 PEARL I, UFS-</a:t>
            </a:r>
            <a:r>
              <a:rPr lang="en-US" baseline="0" dirty="0" err="1" smtClean="0"/>
              <a:t>QoL</a:t>
            </a:r>
            <a:r>
              <a:rPr lang="en-US" baseline="0" dirty="0" smtClean="0"/>
              <a:t> pub in Nov, 2008) </a:t>
            </a:r>
            <a:r>
              <a:rPr lang="en-US" dirty="0" smtClean="0">
                <a:hlinkClick r:id="rId4"/>
              </a:rPr>
              <a:t>http://www.hqlo.com/content/6/1/99</a:t>
            </a:r>
            <a:endParaRPr lang="en-US" dirty="0"/>
          </a:p>
        </p:txBody>
      </p:sp>
      <p:sp>
        <p:nvSpPr>
          <p:cNvPr id="4" name="Slide Number Placeholder 3"/>
          <p:cNvSpPr>
            <a:spLocks noGrp="1"/>
          </p:cNvSpPr>
          <p:nvPr>
            <p:ph type="sldNum" sz="quarter" idx="10"/>
          </p:nvPr>
        </p:nvSpPr>
        <p:spPr/>
        <p:txBody>
          <a:bodyPr/>
          <a:lstStyle/>
          <a:p>
            <a:fld id="{121CDF81-F5D2-40C6-A05C-29B7E0C5E1DC}" type="slidenum">
              <a:rPr lang="en-US" smtClean="0"/>
              <a:pPr/>
              <a:t>47</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http://www.thestar.com/life/health_wellness/2013/08/30/new_drug_fibristal_attacks_uterine_fibroid_tumours.html</a:t>
            </a:r>
            <a:endParaRPr lang="en-US" dirty="0"/>
          </a:p>
        </p:txBody>
      </p:sp>
      <p:sp>
        <p:nvSpPr>
          <p:cNvPr id="4" name="Slide Number Placeholder 3"/>
          <p:cNvSpPr>
            <a:spLocks noGrp="1"/>
          </p:cNvSpPr>
          <p:nvPr>
            <p:ph type="sldNum" sz="quarter" idx="10"/>
          </p:nvPr>
        </p:nvSpPr>
        <p:spPr/>
        <p:txBody>
          <a:bodyPr/>
          <a:lstStyle/>
          <a:p>
            <a:fld id="{121CDF81-F5D2-40C6-A05C-29B7E0C5E1DC}" type="slidenum">
              <a:rPr lang="en-US" smtClean="0"/>
              <a:pPr/>
              <a:t>49</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 separated by a drug free period</a:t>
            </a:r>
            <a:endParaRPr lang="en-US" dirty="0"/>
          </a:p>
        </p:txBody>
      </p:sp>
      <p:sp>
        <p:nvSpPr>
          <p:cNvPr id="4" name="Slide Number Placeholder 3"/>
          <p:cNvSpPr>
            <a:spLocks noGrp="1"/>
          </p:cNvSpPr>
          <p:nvPr>
            <p:ph type="sldNum" sz="quarter" idx="10"/>
          </p:nvPr>
        </p:nvSpPr>
        <p:spPr/>
        <p:txBody>
          <a:bodyPr/>
          <a:lstStyle/>
          <a:p>
            <a:fld id="{121CDF81-F5D2-40C6-A05C-29B7E0C5E1DC}" type="slidenum">
              <a:rPr lang="en-US" smtClean="0"/>
              <a:pPr/>
              <a:t>53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err="1" smtClean="0"/>
              <a:t>Submucosal</a:t>
            </a:r>
            <a:r>
              <a:rPr lang="en-US" sz="1200" b="1" dirty="0" smtClean="0"/>
              <a:t> </a:t>
            </a:r>
            <a:r>
              <a:rPr lang="en-US" sz="1200" b="1" dirty="0" err="1" smtClean="0"/>
              <a:t>leiomyomas</a:t>
            </a:r>
            <a:r>
              <a:rPr lang="en-US" sz="1200" b="1" dirty="0" smtClean="0"/>
              <a:t> </a:t>
            </a:r>
            <a:r>
              <a:rPr lang="en-US" sz="1200" dirty="0" smtClean="0"/>
              <a:t>-- </a:t>
            </a:r>
            <a:r>
              <a:rPr lang="en-US" sz="1200" dirty="0" err="1" smtClean="0"/>
              <a:t>hysteroscopic</a:t>
            </a:r>
            <a:r>
              <a:rPr lang="en-US" sz="1200" dirty="0" smtClean="0"/>
              <a:t> </a:t>
            </a:r>
            <a:r>
              <a:rPr lang="en-US" sz="1200" dirty="0" err="1" smtClean="0"/>
              <a:t>myomectomy</a:t>
            </a:r>
            <a:r>
              <a:rPr lang="en-US" sz="1200" dirty="0" smtClean="0"/>
              <a:t> for symptomatic </a:t>
            </a:r>
            <a:r>
              <a:rPr lang="en-US" sz="1200" dirty="0" smtClean="0">
                <a:sym typeface="Wingdings" pitchFamily="2" charset="2"/>
              </a:rPr>
              <a:t> </a:t>
            </a:r>
            <a:r>
              <a:rPr lang="en-US" sz="1200" dirty="0" smtClean="0"/>
              <a:t>allows future childbearing; abdominal </a:t>
            </a:r>
            <a:r>
              <a:rPr lang="en-US" sz="1200" dirty="0" err="1" smtClean="0"/>
              <a:t>myomectomy</a:t>
            </a:r>
            <a:r>
              <a:rPr lang="en-US" sz="1200" dirty="0" smtClean="0"/>
              <a:t> if significant symptoms and a </a:t>
            </a:r>
            <a:r>
              <a:rPr lang="en-US" sz="1200" dirty="0" err="1" smtClean="0"/>
              <a:t>submucous</a:t>
            </a:r>
            <a:r>
              <a:rPr lang="en-US" sz="1200" dirty="0" smtClean="0"/>
              <a:t> </a:t>
            </a:r>
            <a:r>
              <a:rPr lang="en-US" sz="1200" dirty="0" err="1" smtClean="0"/>
              <a:t>leiomyoma</a:t>
            </a:r>
            <a:r>
              <a:rPr lang="en-US" sz="1200" dirty="0" smtClean="0"/>
              <a:t>(s) not amenable to </a:t>
            </a:r>
            <a:r>
              <a:rPr lang="en-US" sz="1200" dirty="0" err="1" smtClean="0"/>
              <a:t>hysteroscopic</a:t>
            </a:r>
            <a:r>
              <a:rPr lang="en-US" sz="1200" dirty="0" smtClean="0"/>
              <a:t> resection </a:t>
            </a:r>
          </a:p>
          <a:p>
            <a:r>
              <a:rPr lang="en-US" dirty="0" smtClean="0"/>
              <a:t>Consider other options when women for whom risk of </a:t>
            </a:r>
            <a:r>
              <a:rPr lang="en-US" dirty="0" err="1" smtClean="0"/>
              <a:t>intraoperative</a:t>
            </a:r>
            <a:r>
              <a:rPr lang="en-US" dirty="0" smtClean="0"/>
              <a:t> conversion to hysterectomy is high, or women who are considering a future pregnancy but will accept impaired fertility in exchange for an expedited recovery phase, other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Laparoscopic </a:t>
            </a:r>
            <a:r>
              <a:rPr lang="en-US" dirty="0" err="1" smtClean="0"/>
              <a:t>myomectomy</a:t>
            </a:r>
            <a:r>
              <a:rPr lang="en-US" dirty="0" smtClean="0"/>
              <a:t>: a uterus less than 17 weeks' size or with a small number of </a:t>
            </a:r>
            <a:r>
              <a:rPr lang="en-US" dirty="0" err="1" smtClean="0"/>
              <a:t>subserosal</a:t>
            </a:r>
            <a:r>
              <a:rPr lang="en-US" dirty="0" smtClean="0"/>
              <a:t> or intramural </a:t>
            </a:r>
            <a:r>
              <a:rPr lang="en-US" dirty="0" err="1" smtClean="0"/>
              <a:t>leiomyomas</a:t>
            </a:r>
            <a:r>
              <a:rPr lang="en-US" dirty="0" smtClean="0"/>
              <a:t>. Future childbearing is possible; however, the integrity of the uterine incision during pregnancy has not been evaluated adequately and may be inferior to abdominal </a:t>
            </a:r>
            <a:r>
              <a:rPr lang="en-US" dirty="0" err="1" smtClean="0"/>
              <a:t>myomectomy</a:t>
            </a:r>
            <a:r>
              <a:rPr lang="en-US" dirty="0" smtClean="0"/>
              <a:t>. Due to reports of uterine rupture in pregnancy following some laparoscopic </a:t>
            </a:r>
            <a:r>
              <a:rPr lang="en-US" dirty="0" err="1" smtClean="0"/>
              <a:t>myomectomies</a:t>
            </a:r>
            <a:r>
              <a:rPr lang="en-US" dirty="0" smtClean="0"/>
              <a:t>, surgeons should discuss the risks and benefits of each option with patients, including possible risk of uterine rupture, as well as provide information regarding their experience with laparoscopic suturing. While robotic assistance may alleviate these problems, there are currently little data to support this contention.</a:t>
            </a:r>
          </a:p>
          <a:p>
            <a:endParaRPr lang="en-US" dirty="0" smtClean="0"/>
          </a:p>
          <a:p>
            <a:r>
              <a:rPr lang="en-US" dirty="0" err="1" smtClean="0"/>
              <a:t>uptodate</a:t>
            </a:r>
            <a:endParaRPr lang="en-US" dirty="0"/>
          </a:p>
        </p:txBody>
      </p:sp>
      <p:sp>
        <p:nvSpPr>
          <p:cNvPr id="4" name="Slide Number Placeholder 3"/>
          <p:cNvSpPr>
            <a:spLocks noGrp="1"/>
          </p:cNvSpPr>
          <p:nvPr>
            <p:ph type="sldNum" sz="quarter" idx="10"/>
          </p:nvPr>
        </p:nvSpPr>
        <p:spPr/>
        <p:txBody>
          <a:bodyPr/>
          <a:lstStyle/>
          <a:p>
            <a:fld id="{121CDF81-F5D2-40C6-A05C-29B7E0C5E1DC}"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NSAID, </a:t>
            </a:r>
            <a:r>
              <a:rPr lang="en-US" dirty="0" err="1" smtClean="0"/>
              <a:t>tranexamic</a:t>
            </a:r>
            <a:r>
              <a:rPr lang="en-US" dirty="0" smtClean="0"/>
              <a:t> acid</a:t>
            </a:r>
            <a:r>
              <a:rPr lang="en-US" baseline="0" dirty="0" smtClean="0"/>
              <a:t> – </a:t>
            </a:r>
            <a:r>
              <a:rPr lang="en-US" baseline="0" dirty="0" err="1" smtClean="0"/>
              <a:t>Sx</a:t>
            </a:r>
            <a:r>
              <a:rPr lang="en-US" baseline="0" dirty="0" smtClean="0"/>
              <a:t> reduction only</a:t>
            </a:r>
            <a:endParaRPr lang="en-US" dirty="0"/>
          </a:p>
        </p:txBody>
      </p:sp>
      <p:sp>
        <p:nvSpPr>
          <p:cNvPr id="4" name="Slide Number Placeholder 3"/>
          <p:cNvSpPr>
            <a:spLocks noGrp="1"/>
          </p:cNvSpPr>
          <p:nvPr>
            <p:ph type="sldNum" sz="quarter" idx="10"/>
          </p:nvPr>
        </p:nvSpPr>
        <p:spPr/>
        <p:txBody>
          <a:bodyPr/>
          <a:lstStyle/>
          <a:p>
            <a:fld id="{121CDF81-F5D2-40C6-A05C-29B7E0C5E1DC}"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Prevent by 60% more than with </a:t>
            </a:r>
            <a:r>
              <a:rPr lang="en-US" dirty="0" err="1" smtClean="0">
                <a:solidFill>
                  <a:srgbClr val="FF0000"/>
                </a:solidFill>
              </a:rPr>
              <a:t>levonorgestrel</a:t>
            </a:r>
            <a:endParaRPr lang="en-US"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121CDF81-F5D2-40C6-A05C-29B7E0C5E1DC}"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6-2013</a:t>
            </a:r>
            <a:endParaRPr lang="en-US" dirty="0"/>
          </a:p>
        </p:txBody>
      </p:sp>
      <p:sp>
        <p:nvSpPr>
          <p:cNvPr id="4" name="Slide Number Placeholder 3"/>
          <p:cNvSpPr>
            <a:spLocks noGrp="1"/>
          </p:cNvSpPr>
          <p:nvPr>
            <p:ph type="sldNum" sz="quarter" idx="10"/>
          </p:nvPr>
        </p:nvSpPr>
        <p:spPr/>
        <p:txBody>
          <a:bodyPr/>
          <a:lstStyle/>
          <a:p>
            <a:fld id="{121CDF81-F5D2-40C6-A05C-29B7E0C5E1DC}"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The safety and efficacy ≥65 or &lt;18 not established</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 months</a:t>
            </a:r>
            <a:r>
              <a:rPr lang="en-US" baseline="0" dirty="0" smtClean="0"/>
              <a:t> due to lack of long term data</a:t>
            </a:r>
            <a:endParaRPr lang="en-US" dirty="0" smtClean="0"/>
          </a:p>
          <a:p>
            <a:endParaRPr lang="en-US" dirty="0"/>
          </a:p>
        </p:txBody>
      </p:sp>
      <p:sp>
        <p:nvSpPr>
          <p:cNvPr id="4" name="Slide Number Placeholder 3"/>
          <p:cNvSpPr>
            <a:spLocks noGrp="1"/>
          </p:cNvSpPr>
          <p:nvPr>
            <p:ph type="sldNum" sz="quarter" idx="10"/>
          </p:nvPr>
        </p:nvSpPr>
        <p:spPr/>
        <p:txBody>
          <a:bodyPr/>
          <a:lstStyle/>
          <a:p>
            <a:fld id="{121CDF81-F5D2-40C6-A05C-29B7E0C5E1DC}"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http://www.thestar.com/life/health_wellness/2013/08/30/new_drug_fibristal_attacks_uterine_fibroid_tumours.html</a:t>
            </a:r>
            <a:endParaRPr lang="en-US" dirty="0"/>
          </a:p>
        </p:txBody>
      </p:sp>
      <p:sp>
        <p:nvSpPr>
          <p:cNvPr id="4" name="Slide Number Placeholder 3"/>
          <p:cNvSpPr>
            <a:spLocks noGrp="1"/>
          </p:cNvSpPr>
          <p:nvPr>
            <p:ph type="sldNum" sz="quarter" idx="10"/>
          </p:nvPr>
        </p:nvSpPr>
        <p:spPr/>
        <p:txBody>
          <a:bodyPr/>
          <a:lstStyle/>
          <a:p>
            <a:fld id="{121CDF81-F5D2-40C6-A05C-29B7E0C5E1DC}"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EA6E096B-C641-4E5B-BF8E-B4189B0AD6B2}" type="datetime1">
              <a:rPr lang="en-US" smtClean="0"/>
              <a:pPr/>
              <a:t>11/14/2013</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8D9B8562-CB6F-4D17-B6CD-6FA0FD07EDB0}"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F936D48-D3F9-4311-B42E-A749C9BCAD1F}" type="datetime1">
              <a:rPr lang="en-US" smtClean="0"/>
              <a:pPr/>
              <a:t>11/14/2013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D9B8562-CB6F-4D17-B6CD-6FA0FD07EDB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056D6C1-871E-48D6-AB8E-E6EC92F35B18}" type="datetime1">
              <a:rPr lang="en-US" smtClean="0"/>
              <a:pPr/>
              <a:t>11/14/2013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D9B8562-CB6F-4D17-B6CD-6FA0FD07EDB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54DA8CD-7756-48AB-A2B8-05EFD1CDA39C}" type="datetime1">
              <a:rPr lang="en-US" smtClean="0"/>
              <a:pPr/>
              <a:t>11/14/2013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D9B8562-CB6F-4D17-B6CD-6FA0FD07EDB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930FDB6-A6AE-4FD7-BDB2-27FA3194F918}" type="datetime1">
              <a:rPr lang="en-US" smtClean="0"/>
              <a:pPr/>
              <a:t>11/14/2013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D9B8562-CB6F-4D17-B6CD-6FA0FD07EDB0}"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CBB9778-AB69-4013-B429-90E21ADC9BC1}" type="datetime1">
              <a:rPr lang="en-US" smtClean="0"/>
              <a:pPr/>
              <a:t>11/14/2013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D9B8562-CB6F-4D17-B6CD-6FA0FD07EDB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96CE193-AF65-49B0-AC45-47FD9C8B6D1A}" type="datetime1">
              <a:rPr lang="en-US" smtClean="0"/>
              <a:pPr/>
              <a:t>11/14/2013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8D9B8562-CB6F-4D17-B6CD-6FA0FD07EDB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D09561AE-F010-4EE2-A097-EE7348578452}" type="datetime1">
              <a:rPr lang="en-US" smtClean="0"/>
              <a:pPr/>
              <a:t>11/14/2013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D9B8562-CB6F-4D17-B6CD-6FA0FD07EDB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DEE8DA51-38B6-48DA-BBE5-C716A12E390F}" type="datetime1">
              <a:rPr lang="en-US" smtClean="0"/>
              <a:pPr/>
              <a:t>11/14/2013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8D9B8562-CB6F-4D17-B6CD-6FA0FD07EDB0}"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D1BBFF4-F675-4E5A-9B89-1FAE6071A72D}" type="datetime1">
              <a:rPr lang="en-US" smtClean="0"/>
              <a:pPr/>
              <a:t>11/14/2013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D9B8562-CB6F-4D17-B6CD-6FA0FD07EDB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6ABA3C19-3FA5-47A6-AFEB-F9502DD0D04F}" type="datetime1">
              <a:rPr lang="en-US" smtClean="0"/>
              <a:pPr/>
              <a:t>11/14/2013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D9B8562-CB6F-4D17-B6CD-6FA0FD07EDB0}"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AFAB11B7-8AD2-43CF-8618-BF8D78C0CA48}" type="datetime1">
              <a:rPr lang="en-US" smtClean="0"/>
              <a:pPr/>
              <a:t>11/14/2013</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8D9B8562-CB6F-4D17-B6CD-6FA0FD07EDB0}"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thestar.com/"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www.thestar.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www.thestar.com/"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www.thestar.com/"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www.thestar.com/"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clinicaltrials.gov/"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381000"/>
            <a:ext cx="7772400" cy="1849902"/>
          </a:xfrm>
        </p:spPr>
        <p:txBody>
          <a:bodyPr>
            <a:normAutofit/>
          </a:bodyPr>
          <a:lstStyle/>
          <a:p>
            <a:r>
              <a:rPr lang="en-US" sz="4800" dirty="0" smtClean="0"/>
              <a:t>A Pearl for Uterine Fibroids – or not quite there yet?</a:t>
            </a:r>
            <a:endParaRPr lang="en-US" sz="4800" dirty="0"/>
          </a:p>
        </p:txBody>
      </p:sp>
      <p:sp>
        <p:nvSpPr>
          <p:cNvPr id="3" name="Subtitle 2"/>
          <p:cNvSpPr>
            <a:spLocks noGrp="1"/>
          </p:cNvSpPr>
          <p:nvPr>
            <p:ph type="subTitle" idx="1"/>
          </p:nvPr>
        </p:nvSpPr>
        <p:spPr>
          <a:xfrm>
            <a:off x="1432560" y="2438400"/>
            <a:ext cx="7406640" cy="1752600"/>
          </a:xfrm>
        </p:spPr>
        <p:txBody>
          <a:bodyPr>
            <a:normAutofit/>
          </a:bodyPr>
          <a:lstStyle/>
          <a:p>
            <a:endParaRPr lang="en-US" sz="3600" dirty="0" smtClean="0"/>
          </a:p>
          <a:p>
            <a:r>
              <a:rPr lang="en-US" sz="3600" dirty="0" err="1" smtClean="0"/>
              <a:t>Ulipristal</a:t>
            </a:r>
            <a:r>
              <a:rPr lang="en-US" sz="3600" dirty="0" smtClean="0"/>
              <a:t> for Uterine Fibroids</a:t>
            </a:r>
          </a:p>
          <a:p>
            <a:endParaRPr lang="en-US" dirty="0" smtClean="0"/>
          </a:p>
        </p:txBody>
      </p:sp>
      <p:sp>
        <p:nvSpPr>
          <p:cNvPr id="4" name="Subtitle 2"/>
          <p:cNvSpPr txBox="1">
            <a:spLocks/>
          </p:cNvSpPr>
          <p:nvPr/>
        </p:nvSpPr>
        <p:spPr>
          <a:xfrm>
            <a:off x="1371600" y="4594727"/>
            <a:ext cx="6400800" cy="1752600"/>
          </a:xfrm>
          <a:prstGeom prst="rect">
            <a:avLst/>
          </a:prstGeom>
        </p:spPr>
        <p:txBody>
          <a:bodyPr tIns="0">
            <a:normAutofit fontScale="85000" lnSpcReduction="20000"/>
          </a:bodyPr>
          <a:lstStyle/>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n-US" sz="26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Elaine, </a:t>
            </a:r>
            <a:r>
              <a:rPr kumimoji="0" lang="en-US" sz="2600" b="0" i="0" u="none" strike="noStrike" kern="1200" cap="none" spc="0" normalizeH="0" baseline="0" noProof="0" dirty="0" err="1" smtClean="0">
                <a:ln>
                  <a:noFill/>
                </a:ln>
                <a:solidFill>
                  <a:schemeClr val="tx2">
                    <a:shade val="30000"/>
                    <a:satMod val="150000"/>
                  </a:schemeClr>
                </a:solidFill>
                <a:effectLst/>
                <a:uLnTx/>
                <a:uFillTx/>
                <a:latin typeface="+mn-lt"/>
                <a:ea typeface="+mn-ea"/>
                <a:cs typeface="+mn-cs"/>
              </a:rPr>
              <a:t>BPhar</a:t>
            </a:r>
            <a:r>
              <a:rPr lang="en-US" sz="2600" dirty="0" smtClean="0">
                <a:solidFill>
                  <a:schemeClr val="tx2">
                    <a:shade val="30000"/>
                    <a:satMod val="150000"/>
                  </a:schemeClr>
                </a:solidFill>
              </a:rPr>
              <a:t>m</a:t>
            </a:r>
            <a:r>
              <a:rPr kumimoji="0" lang="en-US" sz="26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 </a:t>
            </a:r>
            <a:r>
              <a:rPr kumimoji="0" lang="en-US" sz="2600" b="0" i="0" u="none" strike="noStrike" kern="1200" cap="none" spc="0" normalizeH="0" baseline="0" noProof="0" dirty="0" err="1" smtClean="0">
                <a:ln>
                  <a:noFill/>
                </a:ln>
                <a:solidFill>
                  <a:schemeClr val="tx2">
                    <a:shade val="30000"/>
                    <a:satMod val="150000"/>
                  </a:schemeClr>
                </a:solidFill>
                <a:effectLst/>
                <a:uLnTx/>
                <a:uFillTx/>
                <a:latin typeface="+mn-lt"/>
                <a:ea typeface="+mn-ea"/>
                <a:cs typeface="+mn-cs"/>
              </a:rPr>
              <a:t>MSc</a:t>
            </a:r>
            <a:r>
              <a:rPr kumimoji="0" lang="en-US" sz="2600" b="0" i="0" u="none" strike="noStrike" kern="1200" cap="none" spc="0" normalizeH="0" noProof="0" dirty="0" smtClean="0">
                <a:ln>
                  <a:noFill/>
                </a:ln>
                <a:solidFill>
                  <a:schemeClr val="tx2">
                    <a:shade val="30000"/>
                    <a:satMod val="150000"/>
                  </a:schemeClr>
                </a:solidFill>
                <a:effectLst/>
                <a:uLnTx/>
                <a:uFillTx/>
                <a:latin typeface="+mn-lt"/>
                <a:ea typeface="+mn-ea"/>
                <a:cs typeface="+mn-cs"/>
              </a:rPr>
              <a:t> (</a:t>
            </a:r>
            <a:r>
              <a:rPr kumimoji="0" lang="en-US" sz="2600" b="0" i="0" u="none" strike="noStrike" kern="1200" cap="none" spc="0" normalizeH="0" noProof="0" dirty="0" err="1" smtClean="0">
                <a:ln>
                  <a:noFill/>
                </a:ln>
                <a:solidFill>
                  <a:schemeClr val="tx2">
                    <a:shade val="30000"/>
                    <a:satMod val="150000"/>
                  </a:schemeClr>
                </a:solidFill>
                <a:effectLst/>
                <a:uLnTx/>
                <a:uFillTx/>
                <a:latin typeface="+mn-lt"/>
                <a:ea typeface="+mn-ea"/>
                <a:cs typeface="+mn-cs"/>
              </a:rPr>
              <a:t>Clin</a:t>
            </a:r>
            <a:r>
              <a:rPr kumimoji="0" lang="en-US" sz="2600" b="0" i="0" u="none" strike="noStrike" kern="1200" cap="none" spc="0" normalizeH="0" noProof="0" dirty="0" smtClean="0">
                <a:ln>
                  <a:noFill/>
                </a:ln>
                <a:solidFill>
                  <a:schemeClr val="tx2">
                    <a:shade val="30000"/>
                    <a:satMod val="150000"/>
                  </a:schemeClr>
                </a:solidFill>
                <a:effectLst/>
                <a:uLnTx/>
                <a:uFillTx/>
                <a:latin typeface="+mn-lt"/>
                <a:ea typeface="+mn-ea"/>
                <a:cs typeface="+mn-cs"/>
              </a:rPr>
              <a:t> </a:t>
            </a:r>
            <a:r>
              <a:rPr kumimoji="0" lang="en-US" sz="2600" b="0" i="0" u="none" strike="noStrike" kern="1200" cap="none" spc="0" normalizeH="0" noProof="0" dirty="0" err="1" smtClean="0">
                <a:ln>
                  <a:noFill/>
                </a:ln>
                <a:solidFill>
                  <a:schemeClr val="tx2">
                    <a:shade val="30000"/>
                    <a:satMod val="150000"/>
                  </a:schemeClr>
                </a:solidFill>
                <a:effectLst/>
                <a:uLnTx/>
                <a:uFillTx/>
                <a:latin typeface="+mn-lt"/>
                <a:ea typeface="+mn-ea"/>
                <a:cs typeface="+mn-cs"/>
              </a:rPr>
              <a:t>Pharm</a:t>
            </a:r>
            <a:r>
              <a:rPr kumimoji="0" lang="en-US" sz="2600" b="0" i="0" u="none" strike="noStrike" kern="1200" cap="none" spc="0" normalizeH="0" noProof="0" dirty="0" smtClean="0">
                <a:ln>
                  <a:noFill/>
                </a:ln>
                <a:solidFill>
                  <a:schemeClr val="tx2">
                    <a:shade val="30000"/>
                    <a:satMod val="150000"/>
                  </a:schemeClr>
                </a:solidFill>
                <a:effectLst/>
                <a:uLnTx/>
                <a:uFillTx/>
                <a:latin typeface="+mn-lt"/>
                <a:ea typeface="+mn-ea"/>
                <a:cs typeface="+mn-cs"/>
              </a:rPr>
              <a:t>), BCPS </a:t>
            </a:r>
            <a:endParaRPr kumimoji="0" lang="en-US" sz="26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n-US" sz="26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Doctor of Pharmacy Student</a:t>
            </a:r>
          </a:p>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n-US" sz="26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Faculty of Pharmaceutical Sciences</a:t>
            </a:r>
          </a:p>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n-US" sz="26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University of British Columbia</a:t>
            </a:r>
          </a:p>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n-US" sz="26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Elaine.lo@alumni.ubc.ca</a:t>
            </a:r>
          </a:p>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n-US" sz="2600" b="0" i="0" u="none" strike="noStrike" kern="1200" cap="none" spc="0" normalizeH="0" baseline="0" noProof="0" dirty="0">
              <a:ln>
                <a:noFill/>
              </a:ln>
              <a:solidFill>
                <a:schemeClr val="tx2">
                  <a:shade val="30000"/>
                  <a:satMod val="150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8D9B8562-CB6F-4D17-B6CD-6FA0FD07EDB0}"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Ulipristal</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8D9B8562-CB6F-4D17-B6CD-6FA0FD07EDB0}"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09600"/>
            <a:ext cx="7498080" cy="1143000"/>
          </a:xfrm>
        </p:spPr>
        <p:txBody>
          <a:bodyPr>
            <a:normAutofit fontScale="90000"/>
          </a:bodyPr>
          <a:lstStyle/>
          <a:p>
            <a:r>
              <a:rPr lang="en-US" dirty="0" smtClean="0"/>
              <a:t>As an emergency contraceptive</a:t>
            </a:r>
            <a:endParaRPr lang="en-US" dirty="0"/>
          </a:p>
        </p:txBody>
      </p:sp>
      <p:sp>
        <p:nvSpPr>
          <p:cNvPr id="3" name="Content Placeholder 2"/>
          <p:cNvSpPr>
            <a:spLocks noGrp="1"/>
          </p:cNvSpPr>
          <p:nvPr>
            <p:ph idx="1"/>
          </p:nvPr>
        </p:nvSpPr>
        <p:spPr>
          <a:xfrm>
            <a:off x="1219200" y="1905000"/>
            <a:ext cx="7498080" cy="3810000"/>
          </a:xfrm>
        </p:spPr>
        <p:txBody>
          <a:bodyPr>
            <a:normAutofit/>
          </a:bodyPr>
          <a:lstStyle/>
          <a:p>
            <a:r>
              <a:rPr lang="en-US" dirty="0" smtClean="0"/>
              <a:t>US, Europe, India </a:t>
            </a:r>
          </a:p>
          <a:p>
            <a:pPr>
              <a:buNone/>
            </a:pPr>
            <a:endParaRPr lang="en-US" dirty="0" smtClean="0"/>
          </a:p>
          <a:p>
            <a:r>
              <a:rPr lang="en-US" dirty="0" smtClean="0"/>
              <a:t>30mg PO within 120h after unprotected intercourse/ contraceptive failure</a:t>
            </a:r>
          </a:p>
        </p:txBody>
      </p:sp>
      <p:sp>
        <p:nvSpPr>
          <p:cNvPr id="4" name="Slide Number Placeholder 3"/>
          <p:cNvSpPr>
            <a:spLocks noGrp="1"/>
          </p:cNvSpPr>
          <p:nvPr>
            <p:ph type="sldNum" sz="quarter" idx="12"/>
          </p:nvPr>
        </p:nvSpPr>
        <p:spPr/>
        <p:txBody>
          <a:bodyPr/>
          <a:lstStyle/>
          <a:p>
            <a:fld id="{8D9B8562-CB6F-4D17-B6CD-6FA0FD07EDB0}"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Ulipristal</a:t>
            </a:r>
            <a:r>
              <a:rPr lang="en-US" dirty="0" smtClean="0"/>
              <a:t> (</a:t>
            </a:r>
            <a:r>
              <a:rPr lang="en-US" dirty="0" err="1" smtClean="0"/>
              <a:t>Fibristal</a:t>
            </a:r>
            <a:r>
              <a:rPr lang="en-US" dirty="0" smtClean="0"/>
              <a:t>)</a:t>
            </a:r>
            <a:endParaRPr lang="en-US" dirty="0"/>
          </a:p>
        </p:txBody>
      </p:sp>
      <p:sp>
        <p:nvSpPr>
          <p:cNvPr id="3" name="Content Placeholder 2"/>
          <p:cNvSpPr>
            <a:spLocks noGrp="1"/>
          </p:cNvSpPr>
          <p:nvPr>
            <p:ph idx="1"/>
          </p:nvPr>
        </p:nvSpPr>
        <p:spPr/>
        <p:txBody>
          <a:bodyPr/>
          <a:lstStyle/>
          <a:p>
            <a:r>
              <a:rPr lang="en-US" dirty="0" smtClean="0"/>
              <a:t>Treatment of moderate to severe S &amp; S of uterine fibroids in adult women of reproductive age who are eligible for surgery</a:t>
            </a:r>
          </a:p>
          <a:p>
            <a:endParaRPr lang="en-US" dirty="0" smtClean="0"/>
          </a:p>
          <a:p>
            <a:r>
              <a:rPr lang="en-US" dirty="0" smtClean="0"/>
              <a:t>Duration </a:t>
            </a:r>
            <a:r>
              <a:rPr lang="en-US" u="sng" dirty="0" smtClean="0"/>
              <a:t>&lt;</a:t>
            </a:r>
            <a:r>
              <a:rPr lang="en-US" dirty="0" smtClean="0"/>
              <a:t> 3 months</a:t>
            </a:r>
          </a:p>
          <a:p>
            <a:endParaRPr lang="en-US" dirty="0" smtClean="0"/>
          </a:p>
          <a:p>
            <a:r>
              <a:rPr lang="en-US" dirty="0" smtClean="0"/>
              <a:t>5mg daily PO</a:t>
            </a:r>
          </a:p>
          <a:p>
            <a:endParaRPr lang="en-US" dirty="0"/>
          </a:p>
        </p:txBody>
      </p:sp>
      <p:sp>
        <p:nvSpPr>
          <p:cNvPr id="4" name="Slide Number Placeholder 3"/>
          <p:cNvSpPr>
            <a:spLocks noGrp="1"/>
          </p:cNvSpPr>
          <p:nvPr>
            <p:ph type="sldNum" sz="quarter" idx="12"/>
          </p:nvPr>
        </p:nvSpPr>
        <p:spPr/>
        <p:txBody>
          <a:bodyPr/>
          <a:lstStyle/>
          <a:p>
            <a:fld id="{8D9B8562-CB6F-4D17-B6CD-6FA0FD07EDB0}"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Ulipristal</a:t>
            </a:r>
            <a:r>
              <a:rPr lang="en-US" dirty="0" smtClean="0"/>
              <a:t> MOA</a:t>
            </a:r>
            <a:endParaRPr lang="en-US" dirty="0"/>
          </a:p>
        </p:txBody>
      </p:sp>
      <p:sp>
        <p:nvSpPr>
          <p:cNvPr id="3" name="Content Placeholder 2"/>
          <p:cNvSpPr>
            <a:spLocks noGrp="1"/>
          </p:cNvSpPr>
          <p:nvPr>
            <p:ph idx="1"/>
          </p:nvPr>
        </p:nvSpPr>
        <p:spPr/>
        <p:txBody>
          <a:bodyPr>
            <a:normAutofit/>
          </a:bodyPr>
          <a:lstStyle/>
          <a:p>
            <a:r>
              <a:rPr lang="en-US" dirty="0" smtClean="0"/>
              <a:t>Selective progesterone receptor modulator (SPRM)</a:t>
            </a:r>
          </a:p>
          <a:p>
            <a:r>
              <a:rPr lang="en-US" dirty="0" smtClean="0"/>
              <a:t>Progesterone antagonist </a:t>
            </a:r>
          </a:p>
          <a:p>
            <a:r>
              <a:rPr lang="en-US" dirty="0" smtClean="0"/>
              <a:t>Direct effect on </a:t>
            </a:r>
            <a:r>
              <a:rPr lang="en-US" dirty="0" err="1" smtClean="0"/>
              <a:t>myometrial</a:t>
            </a:r>
            <a:r>
              <a:rPr lang="en-US" dirty="0" smtClean="0"/>
              <a:t> and endometrial tissue</a:t>
            </a:r>
          </a:p>
          <a:p>
            <a:r>
              <a:rPr lang="en-US" dirty="0" smtClean="0"/>
              <a:t>Insignificant effect on </a:t>
            </a:r>
            <a:r>
              <a:rPr lang="en-US" dirty="0" err="1" smtClean="0"/>
              <a:t>estradiol</a:t>
            </a:r>
            <a:r>
              <a:rPr lang="en-US" dirty="0" smtClean="0"/>
              <a:t> level </a:t>
            </a:r>
          </a:p>
          <a:p>
            <a:r>
              <a:rPr lang="en-US" dirty="0" smtClean="0"/>
              <a:t>↓ size through inhibition of cell proliferation and induction of apoptosis</a:t>
            </a:r>
          </a:p>
        </p:txBody>
      </p:sp>
      <p:sp>
        <p:nvSpPr>
          <p:cNvPr id="4" name="Slide Number Placeholder 3"/>
          <p:cNvSpPr>
            <a:spLocks noGrp="1"/>
          </p:cNvSpPr>
          <p:nvPr>
            <p:ph type="sldNum" sz="quarter" idx="12"/>
          </p:nvPr>
        </p:nvSpPr>
        <p:spPr/>
        <p:txBody>
          <a:bodyPr/>
          <a:lstStyle/>
          <a:p>
            <a:fld id="{8D9B8562-CB6F-4D17-B6CD-6FA0FD07EDB0}"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the media…</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3"/>
          <a:srcRect l="20000" t="8000" r="11250" b="6000"/>
          <a:stretch>
            <a:fillRect/>
          </a:stretch>
        </p:blipFill>
        <p:spPr bwMode="auto">
          <a:xfrm>
            <a:off x="1676400" y="1143000"/>
            <a:ext cx="6725093" cy="5257800"/>
          </a:xfrm>
          <a:prstGeom prst="rect">
            <a:avLst/>
          </a:prstGeom>
          <a:noFill/>
          <a:ln w="9525">
            <a:noFill/>
            <a:miter lim="800000"/>
            <a:headEnd/>
            <a:tailEnd/>
          </a:ln>
          <a:effectLst/>
        </p:spPr>
      </p:pic>
      <p:sp>
        <p:nvSpPr>
          <p:cNvPr id="7" name="Slide Number Placeholder 6"/>
          <p:cNvSpPr>
            <a:spLocks noGrp="1"/>
          </p:cNvSpPr>
          <p:nvPr>
            <p:ph type="sldNum" sz="quarter" idx="12"/>
          </p:nvPr>
        </p:nvSpPr>
        <p:spPr/>
        <p:txBody>
          <a:bodyPr/>
          <a:lstStyle/>
          <a:p>
            <a:fld id="{8D9B8562-CB6F-4D17-B6CD-6FA0FD07EDB0}" type="slidenum">
              <a:rPr lang="en-US" smtClean="0"/>
              <a:pPr/>
              <a:t>14</a:t>
            </a:fld>
            <a:endParaRPr lang="en-US"/>
          </a:p>
        </p:txBody>
      </p:sp>
      <p:sp>
        <p:nvSpPr>
          <p:cNvPr id="8" name="Rectangle 7"/>
          <p:cNvSpPr/>
          <p:nvPr/>
        </p:nvSpPr>
        <p:spPr>
          <a:xfrm>
            <a:off x="3733800" y="6400800"/>
            <a:ext cx="5105400" cy="369332"/>
          </a:xfrm>
          <a:prstGeom prst="rect">
            <a:avLst/>
          </a:prstGeom>
        </p:spPr>
        <p:txBody>
          <a:bodyPr wrap="square">
            <a:spAutoFit/>
          </a:bodyPr>
          <a:lstStyle/>
          <a:p>
            <a:r>
              <a:rPr lang="en-US" dirty="0" smtClean="0">
                <a:hlinkClick r:id="rId4"/>
              </a:rPr>
              <a:t>http://www.thestar.com/</a:t>
            </a:r>
            <a:r>
              <a:rPr lang="en-US" dirty="0" smtClean="0"/>
              <a:t> accessed on 1/11/2013</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the media…</a:t>
            </a:r>
            <a:endParaRPr lang="en-US" dirty="0"/>
          </a:p>
        </p:txBody>
      </p:sp>
      <p:sp>
        <p:nvSpPr>
          <p:cNvPr id="3" name="Content Placeholder 2"/>
          <p:cNvSpPr>
            <a:spLocks noGrp="1"/>
          </p:cNvSpPr>
          <p:nvPr>
            <p:ph idx="1"/>
          </p:nvPr>
        </p:nvSpPr>
        <p:spPr>
          <a:xfrm>
            <a:off x="1435608" y="1447800"/>
            <a:ext cx="7498080" cy="5105400"/>
          </a:xfrm>
        </p:spPr>
        <p:txBody>
          <a:bodyPr>
            <a:normAutofit fontScale="77500" lnSpcReduction="20000"/>
          </a:bodyPr>
          <a:lstStyle/>
          <a:p>
            <a:pPr fontAlgn="base"/>
            <a:r>
              <a:rPr lang="en-US" dirty="0" smtClean="0"/>
              <a:t>There’s </a:t>
            </a:r>
            <a:r>
              <a:rPr lang="en-US" dirty="0" smtClean="0">
                <a:solidFill>
                  <a:srgbClr val="FF0000"/>
                </a:solidFill>
              </a:rPr>
              <a:t>good news </a:t>
            </a:r>
            <a:r>
              <a:rPr lang="en-US" dirty="0" smtClean="0"/>
              <a:t>for women who suffer from uterine fibroids.</a:t>
            </a:r>
          </a:p>
          <a:p>
            <a:pPr fontAlgn="base"/>
            <a:r>
              <a:rPr lang="en-US" dirty="0" smtClean="0"/>
              <a:t>For </a:t>
            </a:r>
            <a:r>
              <a:rPr lang="en-US" dirty="0" smtClean="0">
                <a:solidFill>
                  <a:srgbClr val="FF0000"/>
                </a:solidFill>
              </a:rPr>
              <a:t>the first time</a:t>
            </a:r>
            <a:r>
              <a:rPr lang="en-US" dirty="0" smtClean="0"/>
              <a:t>, the benign </a:t>
            </a:r>
            <a:r>
              <a:rPr lang="en-US" dirty="0" err="1" smtClean="0"/>
              <a:t>tumours</a:t>
            </a:r>
            <a:r>
              <a:rPr lang="en-US" dirty="0" smtClean="0"/>
              <a:t> that cause heavy bleeding, pain, bloating and infertility in 30 per cent of women, can be </a:t>
            </a:r>
            <a:r>
              <a:rPr lang="en-US" dirty="0" smtClean="0">
                <a:solidFill>
                  <a:srgbClr val="FF0000"/>
                </a:solidFill>
              </a:rPr>
              <a:t>treated with medication instead of surgery.</a:t>
            </a:r>
          </a:p>
          <a:p>
            <a:r>
              <a:rPr lang="en-US" dirty="0" smtClean="0"/>
              <a:t> The drug has the potential to</a:t>
            </a:r>
            <a:r>
              <a:rPr lang="en-US" dirty="0" smtClean="0">
                <a:solidFill>
                  <a:srgbClr val="FF0000"/>
                </a:solidFill>
              </a:rPr>
              <a:t> save thousands of women from surgery, </a:t>
            </a:r>
            <a:r>
              <a:rPr lang="en-US" dirty="0" smtClean="0"/>
              <a:t>as fibroids are the leading cause of hysterectomies. About 25 per cent of women with fibroids require treatment.</a:t>
            </a:r>
          </a:p>
          <a:p>
            <a:r>
              <a:rPr lang="en-US" dirty="0" smtClean="0"/>
              <a:t>After that, if </a:t>
            </a:r>
            <a:r>
              <a:rPr lang="en-US" dirty="0" smtClean="0">
                <a:solidFill>
                  <a:srgbClr val="FF0000"/>
                </a:solidFill>
              </a:rPr>
              <a:t>surgical intervention is still needed</a:t>
            </a:r>
            <a:r>
              <a:rPr lang="en-US" dirty="0" smtClean="0"/>
              <a:t>, it’s likely to be </a:t>
            </a:r>
            <a:r>
              <a:rPr lang="en-US" dirty="0" smtClean="0">
                <a:solidFill>
                  <a:srgbClr val="FF0000"/>
                </a:solidFill>
              </a:rPr>
              <a:t>a less invasive procedure</a:t>
            </a:r>
            <a:r>
              <a:rPr lang="en-US" dirty="0" smtClean="0"/>
              <a:t> with </a:t>
            </a:r>
            <a:r>
              <a:rPr lang="en-US" dirty="0" smtClean="0">
                <a:solidFill>
                  <a:srgbClr val="FF0000"/>
                </a:solidFill>
              </a:rPr>
              <a:t>fewer possible complications</a:t>
            </a:r>
            <a:r>
              <a:rPr lang="en-US" dirty="0" smtClean="0"/>
              <a:t>, she says.</a:t>
            </a:r>
          </a:p>
        </p:txBody>
      </p:sp>
      <p:sp>
        <p:nvSpPr>
          <p:cNvPr id="4" name="Slide Number Placeholder 3"/>
          <p:cNvSpPr>
            <a:spLocks noGrp="1"/>
          </p:cNvSpPr>
          <p:nvPr>
            <p:ph type="sldNum" sz="quarter" idx="12"/>
          </p:nvPr>
        </p:nvSpPr>
        <p:spPr/>
        <p:txBody>
          <a:bodyPr/>
          <a:lstStyle/>
          <a:p>
            <a:fld id="{8D9B8562-CB6F-4D17-B6CD-6FA0FD07EDB0}" type="slidenum">
              <a:rPr lang="en-US" smtClean="0"/>
              <a:pPr/>
              <a:t>15</a:t>
            </a:fld>
            <a:endParaRPr lang="en-US"/>
          </a:p>
        </p:txBody>
      </p:sp>
      <p:sp>
        <p:nvSpPr>
          <p:cNvPr id="5" name="Rectangle 4"/>
          <p:cNvSpPr/>
          <p:nvPr/>
        </p:nvSpPr>
        <p:spPr>
          <a:xfrm>
            <a:off x="3733800" y="6400800"/>
            <a:ext cx="5105400" cy="369332"/>
          </a:xfrm>
          <a:prstGeom prst="rect">
            <a:avLst/>
          </a:prstGeom>
        </p:spPr>
        <p:txBody>
          <a:bodyPr wrap="square">
            <a:spAutoFit/>
          </a:bodyPr>
          <a:lstStyle/>
          <a:p>
            <a:r>
              <a:rPr lang="en-US" dirty="0" smtClean="0">
                <a:hlinkClick r:id="rId2"/>
              </a:rPr>
              <a:t>http://www.thestar.com/</a:t>
            </a:r>
            <a:r>
              <a:rPr lang="en-US" dirty="0" smtClean="0"/>
              <a:t> accessed on 1/11/2013</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trials</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8D9B8562-CB6F-4D17-B6CD-6FA0FD07EDB0}"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Question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09044668"/>
              </p:ext>
            </p:extLst>
          </p:nvPr>
        </p:nvGraphicFramePr>
        <p:xfrm>
          <a:off x="1295400" y="1676400"/>
          <a:ext cx="7305046" cy="3657600"/>
        </p:xfrm>
        <a:graphic>
          <a:graphicData uri="http://schemas.openxmlformats.org/drawingml/2006/table">
            <a:tbl>
              <a:tblPr>
                <a:tableStyleId>{912C8C85-51F0-491E-9774-3900AFEF0FD7}</a:tableStyleId>
              </a:tblPr>
              <a:tblGrid>
                <a:gridCol w="336020"/>
                <a:gridCol w="3321580"/>
                <a:gridCol w="3647446"/>
              </a:tblGrid>
              <a:tr h="370840">
                <a:tc>
                  <a:txBody>
                    <a:bodyPr/>
                    <a:lstStyle/>
                    <a:p>
                      <a:r>
                        <a:rPr lang="en-US" sz="2400" b="1" dirty="0" smtClean="0"/>
                        <a:t>P</a:t>
                      </a:r>
                      <a:endParaRPr lang="en-US" sz="2400" b="1" dirty="0"/>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gridSpan="2">
                  <a:txBody>
                    <a:bodyPr/>
                    <a:lstStyle/>
                    <a:p>
                      <a:r>
                        <a:rPr lang="en-US" sz="2400" b="0" dirty="0" smtClean="0"/>
                        <a:t>Women with uterine fibroids</a:t>
                      </a:r>
                      <a:endParaRPr lang="en-US" sz="24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hMerge="1">
                  <a:txBody>
                    <a:bodyPr/>
                    <a:lstStyle/>
                    <a:p>
                      <a:endParaRPr lang="en-US" sz="24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r h="370840">
                <a:tc>
                  <a:txBody>
                    <a:bodyPr/>
                    <a:lstStyle/>
                    <a:p>
                      <a:r>
                        <a:rPr lang="en-US" sz="2400" b="1" dirty="0" smtClean="0"/>
                        <a:t>I</a:t>
                      </a:r>
                      <a:endParaRPr lang="en-US" sz="2400" b="1"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2">
                  <a:txBody>
                    <a:bodyPr/>
                    <a:lstStyle/>
                    <a:p>
                      <a:r>
                        <a:rPr lang="en-US" sz="2400" b="0" dirty="0" err="1" smtClean="0"/>
                        <a:t>Ulipristal</a:t>
                      </a:r>
                      <a:endParaRPr lang="en-US" sz="24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sz="24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sz="2400" b="1" dirty="0" smtClean="0"/>
                        <a:t>C</a:t>
                      </a:r>
                      <a:endParaRPr lang="en-US" sz="2400" b="1"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2">
                  <a:txBody>
                    <a:bodyPr/>
                    <a:lstStyle/>
                    <a:p>
                      <a:r>
                        <a:rPr lang="en-US" sz="2400" b="0" dirty="0" smtClean="0"/>
                        <a:t>Placebo/ standard of treatment</a:t>
                      </a:r>
                      <a:r>
                        <a:rPr lang="en-US" sz="2400" b="0" baseline="0" dirty="0" smtClean="0"/>
                        <a:t> </a:t>
                      </a:r>
                      <a:endParaRPr lang="en-US" sz="24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sz="24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sz="2400" b="1" dirty="0" smtClean="0"/>
                        <a:t>O</a:t>
                      </a:r>
                      <a:endParaRPr lang="en-US" sz="2400" b="1"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r>
                        <a:rPr lang="en-US" sz="2400" b="0" dirty="0" smtClean="0">
                          <a:solidFill>
                            <a:srgbClr val="FF0000"/>
                          </a:solidFill>
                        </a:rPr>
                        <a:t>Efficacy:</a:t>
                      </a:r>
                    </a:p>
                    <a:p>
                      <a:pPr marL="285750" indent="-285750">
                        <a:buFontTx/>
                        <a:buChar char="-"/>
                      </a:pPr>
                      <a:r>
                        <a:rPr lang="en-US" sz="2400" b="0" baseline="0" dirty="0" smtClean="0">
                          <a:solidFill>
                            <a:srgbClr val="FF0000"/>
                          </a:solidFill>
                        </a:rPr>
                        <a:t>Symptoms</a:t>
                      </a:r>
                    </a:p>
                    <a:p>
                      <a:pPr marL="285750" indent="-285750">
                        <a:buFontTx/>
                        <a:buChar char="-"/>
                      </a:pPr>
                      <a:r>
                        <a:rPr lang="en-US" sz="2400" b="0" baseline="0" dirty="0" smtClean="0">
                          <a:solidFill>
                            <a:srgbClr val="FF0000"/>
                          </a:solidFill>
                        </a:rPr>
                        <a:t>Fibroid size </a:t>
                      </a:r>
                    </a:p>
                    <a:p>
                      <a:pPr marL="285750" indent="-285750">
                        <a:buFontTx/>
                        <a:buChar char="-"/>
                      </a:pPr>
                      <a:r>
                        <a:rPr lang="en-US" sz="2400" b="0" baseline="0" dirty="0" smtClean="0">
                          <a:solidFill>
                            <a:srgbClr val="FF0000"/>
                          </a:solidFill>
                        </a:rPr>
                        <a:t>Surgery need/ type</a:t>
                      </a:r>
                    </a:p>
                    <a:p>
                      <a:pPr marL="285750" marR="0" indent="-285750" algn="l" defTabSz="457200" rtl="0" eaLnBrk="1" fontAlgn="auto" latinLnBrk="0" hangingPunct="1">
                        <a:lnSpc>
                          <a:spcPct val="100000"/>
                        </a:lnSpc>
                        <a:spcBef>
                          <a:spcPts val="0"/>
                        </a:spcBef>
                        <a:spcAft>
                          <a:spcPts val="0"/>
                        </a:spcAft>
                        <a:buClrTx/>
                        <a:buSzTx/>
                        <a:buFontTx/>
                        <a:buChar char="-"/>
                        <a:tabLst/>
                        <a:defRPr/>
                      </a:pPr>
                      <a:r>
                        <a:rPr lang="en-US" sz="2400" b="0" baseline="0" dirty="0" err="1" smtClean="0">
                          <a:solidFill>
                            <a:srgbClr val="FF0000"/>
                          </a:solidFill>
                        </a:rPr>
                        <a:t>QoL</a:t>
                      </a:r>
                      <a:endParaRPr lang="en-US" sz="2400" b="0" baseline="0" dirty="0" smtClean="0">
                        <a:solidFill>
                          <a:srgbClr val="FF0000"/>
                        </a:solidFill>
                      </a:endParaRPr>
                    </a:p>
                    <a:p>
                      <a:pPr marL="285750" indent="-285750">
                        <a:buFontTx/>
                        <a:buChar char="-"/>
                      </a:pPr>
                      <a:endParaRPr lang="en-US" sz="2400" b="0" baseline="0"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r>
                        <a:rPr lang="en-US" sz="2400" b="0" dirty="0" smtClean="0"/>
                        <a:t> </a:t>
                      </a:r>
                      <a:r>
                        <a:rPr lang="en-US" sz="2400" b="0" dirty="0" smtClean="0">
                          <a:solidFill>
                            <a:srgbClr val="FF0000"/>
                          </a:solidFill>
                        </a:rPr>
                        <a:t>Safety:</a:t>
                      </a:r>
                    </a:p>
                    <a:p>
                      <a:pPr marL="285750" marR="0" indent="-285750" algn="l" defTabSz="457200" rtl="0" eaLnBrk="1" fontAlgn="auto" latinLnBrk="0" hangingPunct="1">
                        <a:lnSpc>
                          <a:spcPct val="100000"/>
                        </a:lnSpc>
                        <a:spcBef>
                          <a:spcPts val="0"/>
                        </a:spcBef>
                        <a:spcAft>
                          <a:spcPts val="0"/>
                        </a:spcAft>
                        <a:buClrTx/>
                        <a:buSzTx/>
                        <a:buFontTx/>
                        <a:buChar char="-"/>
                        <a:tabLst/>
                        <a:defRPr/>
                      </a:pPr>
                      <a:r>
                        <a:rPr lang="en-US" sz="2400" b="0" dirty="0" smtClean="0">
                          <a:solidFill>
                            <a:srgbClr val="FF0000"/>
                          </a:solidFill>
                        </a:rPr>
                        <a:t>ADE</a:t>
                      </a:r>
                    </a:p>
                    <a:p>
                      <a:pPr marL="285750" marR="0" indent="-285750" algn="l" defTabSz="457200" rtl="0" eaLnBrk="1" fontAlgn="auto" latinLnBrk="0" hangingPunct="1">
                        <a:lnSpc>
                          <a:spcPct val="100000"/>
                        </a:lnSpc>
                        <a:spcBef>
                          <a:spcPts val="0"/>
                        </a:spcBef>
                        <a:spcAft>
                          <a:spcPts val="0"/>
                        </a:spcAft>
                        <a:buClrTx/>
                        <a:buSzTx/>
                        <a:buFontTx/>
                        <a:buChar char="-"/>
                        <a:tabLst/>
                        <a:defRPr/>
                      </a:pPr>
                      <a:r>
                        <a:rPr lang="en-US" sz="2400" b="0" dirty="0" smtClean="0">
                          <a:solidFill>
                            <a:srgbClr val="FF0000"/>
                          </a:solidFill>
                        </a:rPr>
                        <a:t>Withdrawal due to ADE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bl>
          </a:graphicData>
        </a:graphic>
      </p:graphicFrame>
      <p:sp>
        <p:nvSpPr>
          <p:cNvPr id="4" name="Slide Number Placeholder 3"/>
          <p:cNvSpPr>
            <a:spLocks noGrp="1"/>
          </p:cNvSpPr>
          <p:nvPr>
            <p:ph type="sldNum" sz="quarter" idx="12"/>
          </p:nvPr>
        </p:nvSpPr>
        <p:spPr/>
        <p:txBody>
          <a:bodyPr/>
          <a:lstStyle/>
          <a:p>
            <a:fld id="{8D9B8562-CB6F-4D17-B6CD-6FA0FD07EDB0}" type="slidenum">
              <a:rPr lang="en-US" smtClean="0"/>
              <a:pPr/>
              <a:t>17</a:t>
            </a:fld>
            <a:endParaRPr lang="en-US"/>
          </a:p>
        </p:txBody>
      </p:sp>
    </p:spTree>
    <p:extLst>
      <p:ext uri="{BB962C8B-B14F-4D97-AF65-F5344CB8AC3E}">
        <p14:creationId xmlns:p14="http://schemas.microsoft.com/office/powerpoint/2010/main" val="42861603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Strategy</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46332737"/>
              </p:ext>
            </p:extLst>
          </p:nvPr>
        </p:nvGraphicFramePr>
        <p:xfrm>
          <a:off x="1219200" y="1600199"/>
          <a:ext cx="7281333" cy="3260849"/>
        </p:xfrm>
        <a:graphic>
          <a:graphicData uri="http://schemas.openxmlformats.org/drawingml/2006/table">
            <a:tbl>
              <a:tblPr>
                <a:tableStyleId>{912C8C85-51F0-491E-9774-3900AFEF0FD7}</a:tableStyleId>
              </a:tblPr>
              <a:tblGrid>
                <a:gridCol w="1744133"/>
                <a:gridCol w="5537200"/>
              </a:tblGrid>
              <a:tr h="801505">
                <a:tc>
                  <a:txBody>
                    <a:bodyPr/>
                    <a:lstStyle/>
                    <a:p>
                      <a:r>
                        <a:rPr lang="en-US" sz="2400" b="1" dirty="0" smtClean="0">
                          <a:latin typeface="+mn-lt"/>
                        </a:rPr>
                        <a:t>Databases</a:t>
                      </a:r>
                      <a:endParaRPr lang="en-US" sz="2400" b="1" dirty="0">
                        <a:latin typeface="+mn-lt"/>
                      </a:endParaRPr>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cap="none" normalizeH="0" baseline="0" dirty="0" smtClean="0">
                          <a:ln>
                            <a:noFill/>
                          </a:ln>
                          <a:solidFill>
                            <a:srgbClr val="000000"/>
                          </a:solidFill>
                          <a:effectLst/>
                          <a:latin typeface="+mn-lt"/>
                          <a:ea typeface="ＭＳ Ｐゴシック" charset="-128"/>
                          <a:cs typeface="ＭＳ Ｐゴシック" charset="-128"/>
                        </a:rPr>
                        <a:t>Medline,  </a:t>
                      </a:r>
                      <a:r>
                        <a:rPr kumimoji="0" lang="en-US" sz="2400" b="0" i="0" u="none" strike="noStrike" cap="none" normalizeH="0" baseline="0" dirty="0" err="1" smtClean="0">
                          <a:ln>
                            <a:noFill/>
                          </a:ln>
                          <a:solidFill>
                            <a:srgbClr val="000000"/>
                          </a:solidFill>
                          <a:effectLst/>
                          <a:latin typeface="+mn-lt"/>
                          <a:ea typeface="ＭＳ Ｐゴシック" charset="-128"/>
                          <a:cs typeface="ＭＳ Ｐゴシック" charset="-128"/>
                        </a:rPr>
                        <a:t>PubMed</a:t>
                      </a:r>
                      <a:r>
                        <a:rPr kumimoji="0" lang="en-US" sz="2400" b="0" i="0" u="none" strike="noStrike" cap="none" normalizeH="0" baseline="0" dirty="0" smtClean="0">
                          <a:ln>
                            <a:noFill/>
                          </a:ln>
                          <a:solidFill>
                            <a:srgbClr val="000000"/>
                          </a:solidFill>
                          <a:effectLst/>
                          <a:latin typeface="+mn-lt"/>
                          <a:ea typeface="ＭＳ Ｐゴシック" charset="-128"/>
                          <a:cs typeface="ＭＳ Ｐゴシック" charset="-128"/>
                        </a:rPr>
                        <a:t>, </a:t>
                      </a:r>
                      <a:r>
                        <a:rPr kumimoji="0" lang="en-US" sz="2400" b="0" i="0" u="none" strike="noStrike" cap="none" normalizeH="0" baseline="0" dirty="0" err="1" smtClean="0">
                          <a:ln>
                            <a:noFill/>
                          </a:ln>
                          <a:solidFill>
                            <a:srgbClr val="000000"/>
                          </a:solidFill>
                          <a:effectLst/>
                          <a:latin typeface="+mn-lt"/>
                          <a:ea typeface="ＭＳ Ｐゴシック" charset="-128"/>
                          <a:cs typeface="ＭＳ Ｐゴシック" charset="-128"/>
                        </a:rPr>
                        <a:t>Embase</a:t>
                      </a:r>
                      <a:r>
                        <a:rPr kumimoji="0" lang="en-US" sz="2400" b="0" i="0" u="none" strike="noStrike" cap="none" normalizeH="0" baseline="0" dirty="0" smtClean="0">
                          <a:ln>
                            <a:noFill/>
                          </a:ln>
                          <a:solidFill>
                            <a:srgbClr val="000000"/>
                          </a:solidFill>
                          <a:effectLst/>
                          <a:latin typeface="+mn-lt"/>
                          <a:ea typeface="ＭＳ Ｐゴシック" charset="-128"/>
                          <a:cs typeface="ＭＳ Ｐゴシック" charset="-128"/>
                        </a:rPr>
                        <a:t>, Cochrane,  Google Scholar, IPA</a:t>
                      </a:r>
                    </a:p>
                  </a:txBody>
                  <a:tcP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r>
              <a:tr h="719688">
                <a:tc>
                  <a:txBody>
                    <a:bodyPr/>
                    <a:lstStyle/>
                    <a:p>
                      <a:r>
                        <a:rPr lang="en-US" sz="2400" b="1" dirty="0" smtClean="0">
                          <a:latin typeface="+mn-lt"/>
                        </a:rPr>
                        <a:t>Search</a:t>
                      </a:r>
                      <a:r>
                        <a:rPr lang="en-US" sz="2400" b="1" baseline="0" dirty="0" smtClean="0">
                          <a:latin typeface="+mn-lt"/>
                        </a:rPr>
                        <a:t> Strategy </a:t>
                      </a:r>
                      <a:endParaRPr lang="en-US" sz="2400" b="1" dirty="0">
                        <a:latin typeface="+mn-lt"/>
                      </a:endParaRPr>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kern="1200" dirty="0" err="1" smtClean="0">
                          <a:solidFill>
                            <a:schemeClr val="tx1"/>
                          </a:solidFill>
                          <a:effectLst/>
                          <a:latin typeface="+mn-lt"/>
                          <a:ea typeface="+mn-ea"/>
                          <a:cs typeface="+mn-cs"/>
                        </a:rPr>
                        <a:t>Ulipristal</a:t>
                      </a:r>
                      <a:r>
                        <a:rPr lang="en-US" sz="2400" kern="1200" baseline="0" dirty="0" smtClean="0">
                          <a:solidFill>
                            <a:schemeClr val="tx1"/>
                          </a:solidFill>
                          <a:effectLst/>
                          <a:latin typeface="+mn-lt"/>
                          <a:ea typeface="+mn-ea"/>
                          <a:cs typeface="+mn-cs"/>
                        </a:rPr>
                        <a:t>, Uterine fibroids</a:t>
                      </a:r>
                      <a:endParaRPr lang="en-US" sz="2400" b="1" dirty="0">
                        <a:latin typeface="+mn-lt"/>
                      </a:endParaRPr>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45280">
                <a:tc>
                  <a:txBody>
                    <a:bodyPr/>
                    <a:lstStyle/>
                    <a:p>
                      <a:r>
                        <a:rPr lang="en-US" sz="2400" b="1" dirty="0" smtClean="0">
                          <a:latin typeface="+mn-lt"/>
                        </a:rPr>
                        <a:t>Limits</a:t>
                      </a:r>
                      <a:endParaRPr lang="en-US" sz="2400" b="1" dirty="0">
                        <a:latin typeface="+mn-lt"/>
                      </a:endParaRPr>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b="0" dirty="0" smtClean="0">
                          <a:latin typeface="+mn-lt"/>
                        </a:rPr>
                        <a:t>English, Humans</a:t>
                      </a:r>
                      <a:endParaRPr lang="en-US" sz="2400" b="0" dirty="0">
                        <a:latin typeface="+mn-lt"/>
                      </a:endParaRPr>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157729">
                <a:tc>
                  <a:txBody>
                    <a:bodyPr/>
                    <a:lstStyle/>
                    <a:p>
                      <a:r>
                        <a:rPr lang="en-US" sz="2400" b="1" dirty="0" smtClean="0">
                          <a:latin typeface="+mn-lt"/>
                        </a:rPr>
                        <a:t>Results</a:t>
                      </a:r>
                      <a:endParaRPr lang="en-US" sz="2400" b="1" dirty="0">
                        <a:latin typeface="+mn-lt"/>
                      </a:endParaRPr>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r>
                        <a:rPr lang="en-US" sz="2400" b="0" dirty="0" smtClean="0">
                          <a:solidFill>
                            <a:schemeClr val="tx1"/>
                          </a:solidFill>
                          <a:latin typeface="+mn-lt"/>
                        </a:rPr>
                        <a:t>2</a:t>
                      </a:r>
                      <a:r>
                        <a:rPr lang="en-US" sz="2400" b="0" baseline="0" dirty="0" smtClean="0">
                          <a:solidFill>
                            <a:schemeClr val="tx1"/>
                          </a:solidFill>
                          <a:latin typeface="+mn-lt"/>
                        </a:rPr>
                        <a:t> phase II RCT</a:t>
                      </a:r>
                    </a:p>
                    <a:p>
                      <a:r>
                        <a:rPr lang="en-US" sz="2400" b="0" baseline="0" dirty="0" smtClean="0">
                          <a:solidFill>
                            <a:schemeClr val="tx1"/>
                          </a:solidFill>
                          <a:latin typeface="+mn-lt"/>
                        </a:rPr>
                        <a:t>2 phase III RCT</a:t>
                      </a:r>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r>
            </a:tbl>
          </a:graphicData>
        </a:graphic>
      </p:graphicFrame>
      <p:sp>
        <p:nvSpPr>
          <p:cNvPr id="4" name="Slide Number Placeholder 3"/>
          <p:cNvSpPr>
            <a:spLocks noGrp="1"/>
          </p:cNvSpPr>
          <p:nvPr>
            <p:ph type="sldNum" sz="quarter" idx="12"/>
          </p:nvPr>
        </p:nvSpPr>
        <p:spPr/>
        <p:txBody>
          <a:bodyPr/>
          <a:lstStyle/>
          <a:p>
            <a:fld id="{8D9B8562-CB6F-4D17-B6CD-6FA0FD07EDB0}" type="slidenum">
              <a:rPr lang="en-US" smtClean="0"/>
              <a:pPr/>
              <a:t>18</a:t>
            </a:fld>
            <a:endParaRPr lang="en-US"/>
          </a:p>
        </p:txBody>
      </p:sp>
    </p:spTree>
    <p:extLst>
      <p:ext uri="{BB962C8B-B14F-4D97-AF65-F5344CB8AC3E}">
        <p14:creationId xmlns:p14="http://schemas.microsoft.com/office/powerpoint/2010/main" val="32359957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Trials</a:t>
            </a:r>
            <a:endParaRPr lang="en-US" dirty="0"/>
          </a:p>
        </p:txBody>
      </p:sp>
      <p:graphicFrame>
        <p:nvGraphicFramePr>
          <p:cNvPr id="6" name="Content Placeholder 5"/>
          <p:cNvGraphicFramePr>
            <a:graphicFrameLocks noGrp="1"/>
          </p:cNvGraphicFramePr>
          <p:nvPr>
            <p:ph idx="1"/>
          </p:nvPr>
        </p:nvGraphicFramePr>
        <p:xfrm>
          <a:off x="1143000" y="1676400"/>
          <a:ext cx="7848600" cy="3429000"/>
        </p:xfrm>
        <a:graphic>
          <a:graphicData uri="http://schemas.openxmlformats.org/drawingml/2006/table">
            <a:tbl>
              <a:tblPr firstRow="1" bandRow="1">
                <a:tableStyleId>{5C22544A-7EE6-4342-B048-85BDC9FD1C3A}</a:tableStyleId>
              </a:tblPr>
              <a:tblGrid>
                <a:gridCol w="1143000"/>
                <a:gridCol w="1600200"/>
                <a:gridCol w="1676400"/>
                <a:gridCol w="1759085"/>
                <a:gridCol w="1669915"/>
              </a:tblGrid>
              <a:tr h="1234436">
                <a:tc>
                  <a:txBody>
                    <a:bodyPr/>
                    <a:lstStyle/>
                    <a:p>
                      <a:endParaRPr lang="en-US" dirty="0"/>
                    </a:p>
                  </a:txBody>
                  <a:tcPr>
                    <a:solidFill>
                      <a:schemeClr val="accent2">
                        <a:lumMod val="75000"/>
                      </a:schemeClr>
                    </a:solidFill>
                  </a:tcPr>
                </a:tc>
                <a:tc>
                  <a:txBody>
                    <a:bodyPr/>
                    <a:lstStyle/>
                    <a:p>
                      <a:r>
                        <a:rPr lang="en-US" dirty="0" err="1" smtClean="0"/>
                        <a:t>Levens</a:t>
                      </a:r>
                      <a:r>
                        <a:rPr lang="en-US" dirty="0" smtClean="0"/>
                        <a:t> et al </a:t>
                      </a:r>
                    </a:p>
                    <a:p>
                      <a:r>
                        <a:rPr lang="en-US" dirty="0" smtClean="0"/>
                        <a:t>2008</a:t>
                      </a:r>
                      <a:endParaRPr lang="en-US" dirty="0"/>
                    </a:p>
                  </a:txBody>
                  <a:tcPr>
                    <a:solidFill>
                      <a:schemeClr val="accent4">
                        <a:lumMod val="75000"/>
                      </a:schemeClr>
                    </a:solidFill>
                  </a:tcPr>
                </a:tc>
                <a:tc>
                  <a:txBody>
                    <a:bodyPr/>
                    <a:lstStyle/>
                    <a:p>
                      <a:r>
                        <a:rPr lang="en-US" dirty="0" err="1" smtClean="0"/>
                        <a:t>Nieman</a:t>
                      </a:r>
                      <a:r>
                        <a:rPr lang="en-US" dirty="0" smtClean="0"/>
                        <a:t> et al</a:t>
                      </a:r>
                    </a:p>
                    <a:p>
                      <a:r>
                        <a:rPr lang="en-US" dirty="0" smtClean="0"/>
                        <a:t>2011</a:t>
                      </a:r>
                      <a:endParaRPr lang="en-US" dirty="0"/>
                    </a:p>
                  </a:txBody>
                  <a:tcPr>
                    <a:solidFill>
                      <a:schemeClr val="accent4">
                        <a:lumMod val="75000"/>
                      </a:schemeClr>
                    </a:solidFill>
                  </a:tcPr>
                </a:tc>
                <a:tc>
                  <a:txBody>
                    <a:bodyPr/>
                    <a:lstStyle/>
                    <a:p>
                      <a:r>
                        <a:rPr lang="en-US" dirty="0" err="1" smtClean="0"/>
                        <a:t>Donnez</a:t>
                      </a:r>
                      <a:r>
                        <a:rPr lang="en-US" dirty="0" smtClean="0"/>
                        <a:t> et al</a:t>
                      </a:r>
                    </a:p>
                    <a:p>
                      <a:r>
                        <a:rPr lang="en-US" dirty="0" smtClean="0"/>
                        <a:t>2012</a:t>
                      </a:r>
                      <a:endParaRPr lang="en-US" dirty="0"/>
                    </a:p>
                  </a:txBody>
                  <a:tcPr/>
                </a:tc>
                <a:tc>
                  <a:txBody>
                    <a:bodyPr/>
                    <a:lstStyle/>
                    <a:p>
                      <a:r>
                        <a:rPr lang="en-US" dirty="0" err="1" smtClean="0"/>
                        <a:t>Donnez</a:t>
                      </a:r>
                      <a:r>
                        <a:rPr lang="en-US" dirty="0" smtClean="0"/>
                        <a:t> et al</a:t>
                      </a:r>
                    </a:p>
                    <a:p>
                      <a:r>
                        <a:rPr lang="en-US" dirty="0" smtClean="0"/>
                        <a:t>2012</a:t>
                      </a:r>
                    </a:p>
                  </a:txBody>
                  <a:tcPr/>
                </a:tc>
              </a:tr>
              <a:tr h="774549">
                <a:tc>
                  <a:txBody>
                    <a:bodyPr/>
                    <a:lstStyle/>
                    <a:p>
                      <a:r>
                        <a:rPr lang="en-US" dirty="0" smtClean="0"/>
                        <a:t>Phase</a:t>
                      </a:r>
                      <a:endParaRPr lang="en-US" dirty="0"/>
                    </a:p>
                  </a:txBody>
                  <a:tcPr>
                    <a:solidFill>
                      <a:schemeClr val="accent2">
                        <a:lumMod val="40000"/>
                        <a:lumOff val="60000"/>
                      </a:schemeClr>
                    </a:solidFill>
                  </a:tcPr>
                </a:tc>
                <a:tc>
                  <a:txBody>
                    <a:bodyPr/>
                    <a:lstStyle/>
                    <a:p>
                      <a:r>
                        <a:rPr lang="en-US" dirty="0" smtClean="0"/>
                        <a:t>II</a:t>
                      </a:r>
                      <a:endParaRPr lang="en-US" dirty="0"/>
                    </a:p>
                  </a:txBody>
                  <a:tcPr>
                    <a:solidFill>
                      <a:schemeClr val="accent4">
                        <a:lumMod val="60000"/>
                        <a:lumOff val="40000"/>
                      </a:schemeClr>
                    </a:solidFill>
                  </a:tcPr>
                </a:tc>
                <a:tc>
                  <a:txBody>
                    <a:bodyPr/>
                    <a:lstStyle/>
                    <a:p>
                      <a:r>
                        <a:rPr lang="en-US" dirty="0" smtClean="0"/>
                        <a:t>II</a:t>
                      </a:r>
                      <a:endParaRPr lang="en-US" dirty="0"/>
                    </a:p>
                  </a:txBody>
                  <a:tcPr>
                    <a:solidFill>
                      <a:schemeClr val="accent4">
                        <a:lumMod val="60000"/>
                        <a:lumOff val="40000"/>
                      </a:schemeClr>
                    </a:solidFill>
                  </a:tcPr>
                </a:tc>
                <a:tc>
                  <a:txBody>
                    <a:bodyPr/>
                    <a:lstStyle/>
                    <a:p>
                      <a:r>
                        <a:rPr lang="en-US" dirty="0" smtClean="0"/>
                        <a:t>III</a:t>
                      </a:r>
                      <a:endParaRPr lang="en-US" dirty="0"/>
                    </a:p>
                  </a:txBody>
                  <a:tcPr/>
                </a:tc>
                <a:tc>
                  <a:txBody>
                    <a:bodyPr/>
                    <a:lstStyle/>
                    <a:p>
                      <a:r>
                        <a:rPr lang="en-US" dirty="0" smtClean="0"/>
                        <a:t>III</a:t>
                      </a:r>
                      <a:endParaRPr lang="en-US" dirty="0"/>
                    </a:p>
                  </a:txBody>
                  <a:tcPr/>
                </a:tc>
              </a:tr>
              <a:tr h="1420015">
                <a:tc>
                  <a:txBody>
                    <a:bodyPr/>
                    <a:lstStyle/>
                    <a:p>
                      <a:r>
                        <a:rPr lang="en-US" sz="1400" dirty="0" smtClean="0"/>
                        <a:t>Comparator</a:t>
                      </a:r>
                      <a:endParaRPr lang="en-US" sz="1400" dirty="0"/>
                    </a:p>
                  </a:txBody>
                  <a:tcPr>
                    <a:solidFill>
                      <a:schemeClr val="accent2">
                        <a:lumMod val="20000"/>
                        <a:lumOff val="80000"/>
                      </a:schemeClr>
                    </a:solidFill>
                  </a:tcPr>
                </a:tc>
                <a:tc>
                  <a:txBody>
                    <a:bodyPr/>
                    <a:lstStyle/>
                    <a:p>
                      <a:r>
                        <a:rPr lang="en-US" baseline="0" dirty="0" smtClean="0"/>
                        <a:t>Placebo</a:t>
                      </a:r>
                      <a:endParaRPr lang="en-US" dirty="0"/>
                    </a:p>
                  </a:txBody>
                  <a:tcPr>
                    <a:solidFill>
                      <a:schemeClr val="accent4">
                        <a:lumMod val="20000"/>
                        <a:lumOff val="80000"/>
                      </a:schemeClr>
                    </a:solidFill>
                  </a:tcPr>
                </a:tc>
                <a:tc>
                  <a:txBody>
                    <a:bodyPr/>
                    <a:lstStyle/>
                    <a:p>
                      <a:r>
                        <a:rPr lang="en-US" baseline="0" dirty="0" smtClean="0"/>
                        <a:t>Placebo</a:t>
                      </a:r>
                      <a:endParaRPr lang="en-US" dirty="0" smtClean="0"/>
                    </a:p>
                  </a:txBody>
                  <a:tcPr>
                    <a:solidFill>
                      <a:schemeClr val="accent4">
                        <a:lumMod val="20000"/>
                        <a:lumOff val="80000"/>
                      </a:schemeClr>
                    </a:solidFill>
                  </a:tcPr>
                </a:tc>
                <a:tc>
                  <a:txBody>
                    <a:bodyPr/>
                    <a:lstStyle/>
                    <a:p>
                      <a:r>
                        <a:rPr lang="en-US" baseline="0" dirty="0" smtClean="0"/>
                        <a:t>Placebo</a:t>
                      </a:r>
                      <a:endParaRPr lang="en-US" dirty="0" smtClean="0"/>
                    </a:p>
                  </a:txBody>
                  <a:tcPr/>
                </a:tc>
                <a:tc>
                  <a:txBody>
                    <a:bodyPr/>
                    <a:lstStyle/>
                    <a:p>
                      <a:r>
                        <a:rPr lang="en-US" baseline="0" dirty="0" err="1" smtClean="0"/>
                        <a:t>Leuprolide</a:t>
                      </a:r>
                      <a:r>
                        <a:rPr lang="en-US" baseline="0" dirty="0" smtClean="0"/>
                        <a:t> 3.75mg/month</a:t>
                      </a:r>
                      <a:endParaRPr lang="en-US" dirty="0" smtClean="0"/>
                    </a:p>
                  </a:txBody>
                  <a:tcPr/>
                </a:tc>
              </a:tr>
            </a:tbl>
          </a:graphicData>
        </a:graphic>
      </p:graphicFrame>
      <p:sp>
        <p:nvSpPr>
          <p:cNvPr id="5" name="TextBox 4"/>
          <p:cNvSpPr txBox="1"/>
          <p:nvPr/>
        </p:nvSpPr>
        <p:spPr>
          <a:xfrm>
            <a:off x="4114800" y="5486400"/>
            <a:ext cx="4800600" cy="954107"/>
          </a:xfrm>
          <a:prstGeom prst="rect">
            <a:avLst/>
          </a:prstGeom>
          <a:noFill/>
        </p:spPr>
        <p:txBody>
          <a:bodyPr wrap="square" rtlCol="0">
            <a:spAutoFit/>
          </a:bodyPr>
          <a:lstStyle/>
          <a:p>
            <a:r>
              <a:rPr lang="en-US" sz="1400" i="1" dirty="0" smtClean="0"/>
              <a:t>Obstetrics and gynecology</a:t>
            </a:r>
            <a:r>
              <a:rPr lang="en-US" sz="1400" dirty="0" smtClean="0"/>
              <a:t> 111.5 (2008): 1129.</a:t>
            </a:r>
            <a:endParaRPr lang="en-US" sz="1400" i="1" dirty="0" smtClean="0"/>
          </a:p>
          <a:p>
            <a:r>
              <a:rPr lang="en-US" sz="1400" i="1" dirty="0" smtClean="0"/>
              <a:t>Fertility and sterility</a:t>
            </a:r>
            <a:r>
              <a:rPr lang="en-US" sz="1400" dirty="0" smtClean="0"/>
              <a:t> 95.2 (2011): 767-772.</a:t>
            </a:r>
          </a:p>
          <a:p>
            <a:r>
              <a:rPr lang="en-US" sz="1400" i="1" dirty="0" smtClean="0"/>
              <a:t>New England Journal of Medicine</a:t>
            </a:r>
            <a:r>
              <a:rPr lang="en-US" sz="1400" dirty="0" smtClean="0"/>
              <a:t> 366.5 (2012): 409-420.</a:t>
            </a:r>
          </a:p>
          <a:p>
            <a:r>
              <a:rPr lang="en-US" sz="1400" i="1" dirty="0" smtClean="0"/>
              <a:t>New England Journal of Medicine</a:t>
            </a:r>
            <a:r>
              <a:rPr lang="en-US" sz="1400" dirty="0" smtClean="0"/>
              <a:t> 366.5 (2012): 421-432.</a:t>
            </a:r>
            <a:endParaRPr lang="en-US" sz="1400" dirty="0"/>
          </a:p>
        </p:txBody>
      </p:sp>
      <p:sp>
        <p:nvSpPr>
          <p:cNvPr id="7" name="Slide Number Placeholder 6"/>
          <p:cNvSpPr>
            <a:spLocks noGrp="1"/>
          </p:cNvSpPr>
          <p:nvPr>
            <p:ph type="sldNum" sz="quarter" idx="12"/>
          </p:nvPr>
        </p:nvSpPr>
        <p:spPr/>
        <p:txBody>
          <a:bodyPr/>
          <a:lstStyle/>
          <a:p>
            <a:fld id="{8D9B8562-CB6F-4D17-B6CD-6FA0FD07EDB0}"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Uterine fibroids</a:t>
            </a:r>
            <a:endParaRPr lang="en-US" dirty="0"/>
          </a:p>
        </p:txBody>
      </p:sp>
      <p:sp>
        <p:nvSpPr>
          <p:cNvPr id="3" name="Text Placeholder 2"/>
          <p:cNvSpPr>
            <a:spLocks noGrp="1"/>
          </p:cNvSpPr>
          <p:nvPr>
            <p:ph type="body" idx="1"/>
          </p:nvPr>
        </p:nvSpPr>
        <p:spPr/>
        <p:txBody>
          <a:bodyPr/>
          <a:lstStyle/>
          <a:p>
            <a:endParaRPr lang="en-US"/>
          </a:p>
        </p:txBody>
      </p:sp>
      <p:pic>
        <p:nvPicPr>
          <p:cNvPr id="4" name="Picture 2"/>
          <p:cNvPicPr>
            <a:picLocks noChangeAspect="1" noChangeArrowheads="1"/>
          </p:cNvPicPr>
          <p:nvPr/>
        </p:nvPicPr>
        <p:blipFill>
          <a:blip r:embed="rId2" cstate="print"/>
          <a:srcRect t="11683"/>
          <a:stretch>
            <a:fillRect/>
          </a:stretch>
        </p:blipFill>
        <p:spPr bwMode="auto">
          <a:xfrm>
            <a:off x="4419600" y="3276600"/>
            <a:ext cx="3657600" cy="3352800"/>
          </a:xfrm>
          <a:prstGeom prst="rect">
            <a:avLst/>
          </a:prstGeom>
          <a:noFill/>
        </p:spPr>
      </p:pic>
      <p:sp>
        <p:nvSpPr>
          <p:cNvPr id="6" name="Slide Number Placeholder 5"/>
          <p:cNvSpPr>
            <a:spLocks noGrp="1"/>
          </p:cNvSpPr>
          <p:nvPr>
            <p:ph type="sldNum" sz="quarter" idx="12"/>
          </p:nvPr>
        </p:nvSpPr>
        <p:spPr/>
        <p:txBody>
          <a:bodyPr/>
          <a:lstStyle/>
          <a:p>
            <a:fld id="{8D9B8562-CB6F-4D17-B6CD-6FA0FD07EDB0}"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Trials</a:t>
            </a:r>
            <a:endParaRPr lang="en-US" dirty="0"/>
          </a:p>
        </p:txBody>
      </p:sp>
      <p:graphicFrame>
        <p:nvGraphicFramePr>
          <p:cNvPr id="6" name="Content Placeholder 5"/>
          <p:cNvGraphicFramePr>
            <a:graphicFrameLocks noGrp="1"/>
          </p:cNvGraphicFramePr>
          <p:nvPr>
            <p:ph idx="1"/>
          </p:nvPr>
        </p:nvGraphicFramePr>
        <p:xfrm>
          <a:off x="1143000" y="1676400"/>
          <a:ext cx="7848600" cy="3429000"/>
        </p:xfrm>
        <a:graphic>
          <a:graphicData uri="http://schemas.openxmlformats.org/drawingml/2006/table">
            <a:tbl>
              <a:tblPr firstRow="1" bandRow="1">
                <a:tableStyleId>{5C22544A-7EE6-4342-B048-85BDC9FD1C3A}</a:tableStyleId>
              </a:tblPr>
              <a:tblGrid>
                <a:gridCol w="1143000"/>
                <a:gridCol w="1600200"/>
                <a:gridCol w="1676400"/>
                <a:gridCol w="1759085"/>
                <a:gridCol w="1669915"/>
              </a:tblGrid>
              <a:tr h="1234436">
                <a:tc>
                  <a:txBody>
                    <a:bodyPr/>
                    <a:lstStyle/>
                    <a:p>
                      <a:endParaRPr lang="en-US" dirty="0"/>
                    </a:p>
                  </a:txBody>
                  <a:tcPr>
                    <a:solidFill>
                      <a:schemeClr val="accent2">
                        <a:lumMod val="75000"/>
                      </a:schemeClr>
                    </a:solidFill>
                  </a:tcPr>
                </a:tc>
                <a:tc>
                  <a:txBody>
                    <a:bodyPr/>
                    <a:lstStyle/>
                    <a:p>
                      <a:r>
                        <a:rPr lang="en-US" dirty="0" err="1" smtClean="0"/>
                        <a:t>Levens</a:t>
                      </a:r>
                      <a:r>
                        <a:rPr lang="en-US" dirty="0" smtClean="0"/>
                        <a:t> et al </a:t>
                      </a:r>
                    </a:p>
                    <a:p>
                      <a:r>
                        <a:rPr lang="en-US" dirty="0" smtClean="0"/>
                        <a:t>2008</a:t>
                      </a:r>
                      <a:endParaRPr lang="en-US" dirty="0"/>
                    </a:p>
                  </a:txBody>
                  <a:tcPr>
                    <a:solidFill>
                      <a:schemeClr val="accent4">
                        <a:lumMod val="75000"/>
                      </a:schemeClr>
                    </a:solidFill>
                  </a:tcPr>
                </a:tc>
                <a:tc>
                  <a:txBody>
                    <a:bodyPr/>
                    <a:lstStyle/>
                    <a:p>
                      <a:r>
                        <a:rPr lang="en-US" dirty="0" err="1" smtClean="0"/>
                        <a:t>Nieman</a:t>
                      </a:r>
                      <a:r>
                        <a:rPr lang="en-US" dirty="0" smtClean="0"/>
                        <a:t> et al</a:t>
                      </a:r>
                    </a:p>
                    <a:p>
                      <a:r>
                        <a:rPr lang="en-US" dirty="0" smtClean="0"/>
                        <a:t>2011</a:t>
                      </a:r>
                      <a:endParaRPr lang="en-US" dirty="0"/>
                    </a:p>
                  </a:txBody>
                  <a:tcPr>
                    <a:solidFill>
                      <a:schemeClr val="accent4">
                        <a:lumMod val="75000"/>
                      </a:schemeClr>
                    </a:solidFill>
                  </a:tcPr>
                </a:tc>
                <a:tc>
                  <a:txBody>
                    <a:bodyPr/>
                    <a:lstStyle/>
                    <a:p>
                      <a:r>
                        <a:rPr lang="en-US" dirty="0" err="1" smtClean="0"/>
                        <a:t>Donnez</a:t>
                      </a:r>
                      <a:r>
                        <a:rPr lang="en-US" dirty="0" smtClean="0"/>
                        <a:t> et al</a:t>
                      </a:r>
                    </a:p>
                    <a:p>
                      <a:r>
                        <a:rPr lang="en-US" dirty="0" smtClean="0"/>
                        <a:t>2012</a:t>
                      </a:r>
                      <a:endParaRPr lang="en-US" dirty="0"/>
                    </a:p>
                  </a:txBody>
                  <a:tcPr/>
                </a:tc>
                <a:tc>
                  <a:txBody>
                    <a:bodyPr/>
                    <a:lstStyle/>
                    <a:p>
                      <a:r>
                        <a:rPr lang="en-US" dirty="0" err="1" smtClean="0"/>
                        <a:t>Donnez</a:t>
                      </a:r>
                      <a:r>
                        <a:rPr lang="en-US" dirty="0" smtClean="0"/>
                        <a:t> et al</a:t>
                      </a:r>
                    </a:p>
                    <a:p>
                      <a:r>
                        <a:rPr lang="en-US" dirty="0" smtClean="0"/>
                        <a:t>2012</a:t>
                      </a:r>
                    </a:p>
                  </a:txBody>
                  <a:tcPr/>
                </a:tc>
              </a:tr>
              <a:tr h="774549">
                <a:tc>
                  <a:txBody>
                    <a:bodyPr/>
                    <a:lstStyle/>
                    <a:p>
                      <a:r>
                        <a:rPr lang="en-US" dirty="0" smtClean="0"/>
                        <a:t>Phase</a:t>
                      </a:r>
                      <a:endParaRPr lang="en-US" dirty="0"/>
                    </a:p>
                  </a:txBody>
                  <a:tcPr>
                    <a:solidFill>
                      <a:schemeClr val="accent2">
                        <a:lumMod val="40000"/>
                        <a:lumOff val="60000"/>
                      </a:schemeClr>
                    </a:solidFill>
                  </a:tcPr>
                </a:tc>
                <a:tc>
                  <a:txBody>
                    <a:bodyPr/>
                    <a:lstStyle/>
                    <a:p>
                      <a:r>
                        <a:rPr lang="en-US" dirty="0" smtClean="0"/>
                        <a:t>II</a:t>
                      </a:r>
                      <a:endParaRPr lang="en-US" dirty="0"/>
                    </a:p>
                  </a:txBody>
                  <a:tcPr>
                    <a:solidFill>
                      <a:schemeClr val="accent4">
                        <a:lumMod val="60000"/>
                        <a:lumOff val="40000"/>
                      </a:schemeClr>
                    </a:solidFill>
                  </a:tcPr>
                </a:tc>
                <a:tc>
                  <a:txBody>
                    <a:bodyPr/>
                    <a:lstStyle/>
                    <a:p>
                      <a:r>
                        <a:rPr lang="en-US" dirty="0" smtClean="0"/>
                        <a:t>II</a:t>
                      </a:r>
                      <a:endParaRPr lang="en-US" dirty="0"/>
                    </a:p>
                  </a:txBody>
                  <a:tcPr>
                    <a:solidFill>
                      <a:schemeClr val="accent4">
                        <a:lumMod val="60000"/>
                        <a:lumOff val="40000"/>
                      </a:schemeClr>
                    </a:solidFill>
                  </a:tcPr>
                </a:tc>
                <a:tc>
                  <a:txBody>
                    <a:bodyPr/>
                    <a:lstStyle/>
                    <a:p>
                      <a:r>
                        <a:rPr lang="en-US" dirty="0" smtClean="0"/>
                        <a:t>III</a:t>
                      </a:r>
                      <a:endParaRPr lang="en-US" dirty="0"/>
                    </a:p>
                  </a:txBody>
                  <a:tcPr/>
                </a:tc>
                <a:tc>
                  <a:txBody>
                    <a:bodyPr/>
                    <a:lstStyle/>
                    <a:p>
                      <a:r>
                        <a:rPr lang="en-US" dirty="0" smtClean="0"/>
                        <a:t>III</a:t>
                      </a:r>
                      <a:endParaRPr lang="en-US" dirty="0"/>
                    </a:p>
                  </a:txBody>
                  <a:tcPr/>
                </a:tc>
              </a:tr>
              <a:tr h="1420015">
                <a:tc>
                  <a:txBody>
                    <a:bodyPr/>
                    <a:lstStyle/>
                    <a:p>
                      <a:r>
                        <a:rPr lang="en-US" sz="1400" dirty="0" smtClean="0"/>
                        <a:t>Comparator</a:t>
                      </a:r>
                      <a:endParaRPr lang="en-US" sz="1400" dirty="0"/>
                    </a:p>
                  </a:txBody>
                  <a:tcPr>
                    <a:solidFill>
                      <a:schemeClr val="accent2">
                        <a:lumMod val="20000"/>
                        <a:lumOff val="80000"/>
                      </a:schemeClr>
                    </a:solidFill>
                  </a:tcPr>
                </a:tc>
                <a:tc>
                  <a:txBody>
                    <a:bodyPr/>
                    <a:lstStyle/>
                    <a:p>
                      <a:r>
                        <a:rPr lang="en-US" baseline="0" dirty="0" smtClean="0"/>
                        <a:t>Placebo</a:t>
                      </a:r>
                      <a:endParaRPr lang="en-US" dirty="0"/>
                    </a:p>
                  </a:txBody>
                  <a:tcPr>
                    <a:solidFill>
                      <a:schemeClr val="accent4">
                        <a:lumMod val="20000"/>
                        <a:lumOff val="80000"/>
                      </a:schemeClr>
                    </a:solidFill>
                  </a:tcPr>
                </a:tc>
                <a:tc>
                  <a:txBody>
                    <a:bodyPr/>
                    <a:lstStyle/>
                    <a:p>
                      <a:r>
                        <a:rPr lang="en-US" baseline="0" dirty="0" smtClean="0"/>
                        <a:t>Placebo</a:t>
                      </a:r>
                      <a:endParaRPr lang="en-US" dirty="0" smtClean="0"/>
                    </a:p>
                  </a:txBody>
                  <a:tcPr>
                    <a:solidFill>
                      <a:schemeClr val="accent4">
                        <a:lumMod val="20000"/>
                        <a:lumOff val="80000"/>
                      </a:schemeClr>
                    </a:solidFill>
                  </a:tcPr>
                </a:tc>
                <a:tc>
                  <a:txBody>
                    <a:bodyPr/>
                    <a:lstStyle/>
                    <a:p>
                      <a:r>
                        <a:rPr lang="en-US" baseline="0" dirty="0" smtClean="0"/>
                        <a:t>Placebo</a:t>
                      </a:r>
                      <a:endParaRPr lang="en-US" dirty="0" smtClean="0"/>
                    </a:p>
                  </a:txBody>
                  <a:tcPr/>
                </a:tc>
                <a:tc>
                  <a:txBody>
                    <a:bodyPr/>
                    <a:lstStyle/>
                    <a:p>
                      <a:r>
                        <a:rPr lang="en-US" baseline="0" dirty="0" err="1" smtClean="0"/>
                        <a:t>Leuprolide</a:t>
                      </a:r>
                      <a:r>
                        <a:rPr lang="en-US" baseline="0" dirty="0" smtClean="0"/>
                        <a:t> 3.75mg/month</a:t>
                      </a:r>
                      <a:endParaRPr lang="en-US" dirty="0" smtClean="0"/>
                    </a:p>
                  </a:txBody>
                  <a:tcPr/>
                </a:tc>
              </a:tr>
            </a:tbl>
          </a:graphicData>
        </a:graphic>
      </p:graphicFrame>
      <p:sp>
        <p:nvSpPr>
          <p:cNvPr id="7" name="Rectangle 6"/>
          <p:cNvSpPr/>
          <p:nvPr/>
        </p:nvSpPr>
        <p:spPr>
          <a:xfrm>
            <a:off x="2133600" y="1447800"/>
            <a:ext cx="3505200" cy="39624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8D9B8562-CB6F-4D17-B6CD-6FA0FD07EDB0}" type="slidenum">
              <a:rPr lang="en-US" smtClean="0"/>
              <a:pPr/>
              <a:t>20</a:t>
            </a:fld>
            <a:endParaRPr lang="en-US"/>
          </a:p>
        </p:txBody>
      </p:sp>
      <p:sp>
        <p:nvSpPr>
          <p:cNvPr id="9" name="TextBox 8"/>
          <p:cNvSpPr txBox="1"/>
          <p:nvPr/>
        </p:nvSpPr>
        <p:spPr>
          <a:xfrm>
            <a:off x="4114800" y="5486400"/>
            <a:ext cx="4800600" cy="954107"/>
          </a:xfrm>
          <a:prstGeom prst="rect">
            <a:avLst/>
          </a:prstGeom>
          <a:noFill/>
        </p:spPr>
        <p:txBody>
          <a:bodyPr wrap="square" rtlCol="0">
            <a:spAutoFit/>
          </a:bodyPr>
          <a:lstStyle/>
          <a:p>
            <a:r>
              <a:rPr lang="en-US" sz="1400" i="1" dirty="0" smtClean="0"/>
              <a:t>Obstetrics and gynecology</a:t>
            </a:r>
            <a:r>
              <a:rPr lang="en-US" sz="1400" dirty="0" smtClean="0"/>
              <a:t> 111.5 (2008): 1129</a:t>
            </a:r>
            <a:endParaRPr lang="en-US" sz="1400" i="1" dirty="0" smtClean="0"/>
          </a:p>
          <a:p>
            <a:r>
              <a:rPr lang="en-US" sz="1400" i="1" dirty="0" smtClean="0"/>
              <a:t>Fertility and sterility</a:t>
            </a:r>
            <a:r>
              <a:rPr lang="en-US" sz="1400" dirty="0" smtClean="0"/>
              <a:t> 95.2 (2011): 767-772</a:t>
            </a:r>
          </a:p>
          <a:p>
            <a:r>
              <a:rPr lang="en-US" sz="1400" i="1" dirty="0" smtClean="0"/>
              <a:t>New England Journal of Medicine</a:t>
            </a:r>
            <a:r>
              <a:rPr lang="en-US" sz="1400" dirty="0" smtClean="0"/>
              <a:t> 366.5 (2012): 409-420</a:t>
            </a:r>
          </a:p>
          <a:p>
            <a:r>
              <a:rPr lang="en-US" sz="1400" i="1" dirty="0" smtClean="0"/>
              <a:t>New England Journal of Medicine</a:t>
            </a:r>
            <a:r>
              <a:rPr lang="en-US" sz="1400" dirty="0" smtClean="0"/>
              <a:t> 366.5 (2012): 421-432</a:t>
            </a:r>
            <a:endParaRPr lang="en-US" sz="1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II Trials</a:t>
            </a:r>
            <a:endParaRPr lang="en-US" dirty="0"/>
          </a:p>
        </p:txBody>
      </p:sp>
      <p:graphicFrame>
        <p:nvGraphicFramePr>
          <p:cNvPr id="5" name="Content Placeholder 4"/>
          <p:cNvGraphicFramePr>
            <a:graphicFrameLocks noGrp="1"/>
          </p:cNvGraphicFramePr>
          <p:nvPr>
            <p:ph idx="1"/>
          </p:nvPr>
        </p:nvGraphicFramePr>
        <p:xfrm>
          <a:off x="1295400" y="1371600"/>
          <a:ext cx="7639049" cy="5212080"/>
        </p:xfrm>
        <a:graphic>
          <a:graphicData uri="http://schemas.openxmlformats.org/drawingml/2006/table">
            <a:tbl>
              <a:tblPr firstRow="1" bandRow="1">
                <a:tableStyleId>{00A15C55-8517-42AA-B614-E9B94910E393}</a:tableStyleId>
              </a:tblPr>
              <a:tblGrid>
                <a:gridCol w="944370"/>
                <a:gridCol w="2032193"/>
                <a:gridCol w="585788"/>
                <a:gridCol w="719657"/>
                <a:gridCol w="3357041"/>
              </a:tblGrid>
              <a:tr h="370840">
                <a:tc>
                  <a:txBody>
                    <a:bodyPr/>
                    <a:lstStyle/>
                    <a:p>
                      <a:endParaRPr lang="en-US" dirty="0"/>
                    </a:p>
                  </a:txBody>
                  <a:tcPr/>
                </a:tc>
                <a:tc gridSpan="3">
                  <a:txBody>
                    <a:bodyPr/>
                    <a:lstStyle/>
                    <a:p>
                      <a:r>
                        <a:rPr lang="en-US" dirty="0" err="1" smtClean="0"/>
                        <a:t>Levens</a:t>
                      </a:r>
                      <a:r>
                        <a:rPr lang="en-US" dirty="0" smtClean="0"/>
                        <a:t> et al </a:t>
                      </a:r>
                    </a:p>
                    <a:p>
                      <a:r>
                        <a:rPr lang="en-US" dirty="0" smtClean="0"/>
                        <a:t>2008</a:t>
                      </a:r>
                      <a:endParaRPr lang="en-US" dirty="0"/>
                    </a:p>
                  </a:txBody>
                  <a:tcPr/>
                </a:tc>
                <a:tc hMerge="1">
                  <a:txBody>
                    <a:bodyPr/>
                    <a:lstStyle/>
                    <a:p>
                      <a:endParaRPr lang="en-US"/>
                    </a:p>
                  </a:txBody>
                  <a:tcPr/>
                </a:tc>
                <a:tc hMerge="1">
                  <a:txBody>
                    <a:bodyPr/>
                    <a:lstStyle/>
                    <a:p>
                      <a:endParaRPr lang="en-US"/>
                    </a:p>
                  </a:txBody>
                  <a:tcPr/>
                </a:tc>
                <a:tc>
                  <a:txBody>
                    <a:bodyPr/>
                    <a:lstStyle/>
                    <a:p>
                      <a:r>
                        <a:rPr lang="en-US" dirty="0" err="1" smtClean="0"/>
                        <a:t>Nieman</a:t>
                      </a:r>
                      <a:r>
                        <a:rPr lang="en-US" dirty="0" smtClean="0"/>
                        <a:t> et al</a:t>
                      </a:r>
                    </a:p>
                    <a:p>
                      <a:r>
                        <a:rPr lang="en-US" dirty="0" smtClean="0"/>
                        <a:t>2011</a:t>
                      </a:r>
                      <a:endParaRPr lang="en-US" dirty="0"/>
                    </a:p>
                  </a:txBody>
                  <a:tcPr/>
                </a:tc>
              </a:tr>
              <a:tr h="370840">
                <a:tc>
                  <a:txBody>
                    <a:bodyPr/>
                    <a:lstStyle/>
                    <a:p>
                      <a:r>
                        <a:rPr lang="en-US" dirty="0" smtClean="0"/>
                        <a:t>Design</a:t>
                      </a:r>
                      <a:endParaRPr lang="en-US" dirty="0"/>
                    </a:p>
                  </a:txBody>
                  <a:tcPr/>
                </a:tc>
                <a:tc gridSpan="4">
                  <a:txBody>
                    <a:bodyPr/>
                    <a:lstStyle/>
                    <a:p>
                      <a:pPr algn="ctr"/>
                      <a:r>
                        <a:rPr lang="en-US" dirty="0" smtClean="0"/>
                        <a:t>R DB PC</a:t>
                      </a:r>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r>
              <a:tr h="370840">
                <a:tc>
                  <a:txBody>
                    <a:bodyPr/>
                    <a:lstStyle/>
                    <a:p>
                      <a:r>
                        <a:rPr lang="en-US" dirty="0" err="1" smtClean="0"/>
                        <a:t>Tx</a:t>
                      </a:r>
                      <a:endParaRPr lang="en-US" dirty="0"/>
                    </a:p>
                  </a:txBody>
                  <a:tcPr/>
                </a:tc>
                <a:tc gridSpan="4">
                  <a:txBody>
                    <a:bodyPr/>
                    <a:lstStyle/>
                    <a:p>
                      <a:pPr algn="ctr"/>
                      <a:r>
                        <a:rPr lang="en-US" dirty="0" smtClean="0"/>
                        <a:t>U</a:t>
                      </a:r>
                      <a:r>
                        <a:rPr lang="en-US" baseline="0" dirty="0" smtClean="0"/>
                        <a:t> 10mg, U 20mg, Placebo</a:t>
                      </a:r>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smtClean="0"/>
                    </a:p>
                  </a:txBody>
                  <a:tcPr/>
                </a:tc>
              </a:tr>
              <a:tr h="370840">
                <a:tc>
                  <a:txBody>
                    <a:bodyPr/>
                    <a:lstStyle/>
                    <a:p>
                      <a:r>
                        <a:rPr lang="en-US" dirty="0" smtClean="0"/>
                        <a:t>N</a:t>
                      </a:r>
                      <a:endParaRPr lang="en-US" dirty="0"/>
                    </a:p>
                  </a:txBody>
                  <a:tcPr/>
                </a:tc>
                <a:tc gridSpan="3">
                  <a:txBody>
                    <a:bodyPr/>
                    <a:lstStyle/>
                    <a:p>
                      <a:pPr algn="ctr"/>
                      <a:r>
                        <a:rPr lang="en-US" dirty="0" smtClean="0"/>
                        <a:t>8,8,6</a:t>
                      </a:r>
                      <a:endParaRPr lang="en-US" dirty="0"/>
                    </a:p>
                  </a:txBody>
                  <a:tcPr/>
                </a:tc>
                <a:tc hMerge="1">
                  <a:txBody>
                    <a:bodyPr/>
                    <a:lstStyle/>
                    <a:p>
                      <a:endParaRPr lang="en-US"/>
                    </a:p>
                  </a:txBody>
                  <a:tcPr/>
                </a:tc>
                <a:tc hMerge="1">
                  <a:txBody>
                    <a:bodyPr/>
                    <a:lstStyle/>
                    <a:p>
                      <a:endParaRPr lang="en-US"/>
                    </a:p>
                  </a:txBody>
                  <a:tcPr/>
                </a:tc>
                <a:tc>
                  <a:txBody>
                    <a:bodyPr/>
                    <a:lstStyle/>
                    <a:p>
                      <a:pPr algn="ctr"/>
                      <a:r>
                        <a:rPr lang="en-US" dirty="0" smtClean="0"/>
                        <a:t>12,13,13</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Duration</a:t>
                      </a:r>
                    </a:p>
                  </a:txBody>
                  <a:tcPr/>
                </a:tc>
                <a:tc gridSpan="4">
                  <a:txBody>
                    <a:bodyPr/>
                    <a:lstStyle/>
                    <a:p>
                      <a:pPr algn="ctr"/>
                      <a:r>
                        <a:rPr lang="en-US" dirty="0" smtClean="0"/>
                        <a:t>90-102 days</a:t>
                      </a:r>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r>
              <a:tr h="370840">
                <a:tc>
                  <a:txBody>
                    <a:bodyPr/>
                    <a:lstStyle/>
                    <a:p>
                      <a:r>
                        <a:rPr lang="en-US" sz="1200" dirty="0" smtClean="0"/>
                        <a:t>Primary outcomes</a:t>
                      </a:r>
                      <a:endParaRPr lang="en-US" sz="1200" dirty="0"/>
                    </a:p>
                  </a:txBody>
                  <a:tcPr/>
                </a:tc>
                <a:tc>
                  <a:txBody>
                    <a:bodyPr/>
                    <a:lstStyle/>
                    <a:p>
                      <a:r>
                        <a:rPr lang="en-US" dirty="0" smtClean="0"/>
                        <a:t>Fibroid</a:t>
                      </a:r>
                      <a:r>
                        <a:rPr lang="en-US" baseline="0" dirty="0" smtClean="0"/>
                        <a:t> volume </a:t>
                      </a:r>
                    </a:p>
                    <a:p>
                      <a:r>
                        <a:rPr lang="en-US" i="1" baseline="0" dirty="0" smtClean="0"/>
                        <a:t>     P</a:t>
                      </a:r>
                    </a:p>
                    <a:p>
                      <a:r>
                        <a:rPr lang="en-US" i="1" baseline="0" dirty="0" smtClean="0"/>
                        <a:t>     10mg  </a:t>
                      </a:r>
                    </a:p>
                    <a:p>
                      <a:r>
                        <a:rPr lang="en-US" i="1" baseline="0" dirty="0" smtClean="0"/>
                        <a:t>     20mg  </a:t>
                      </a:r>
                    </a:p>
                    <a:p>
                      <a:r>
                        <a:rPr lang="en-US" baseline="0" dirty="0" smtClean="0"/>
                        <a:t> </a:t>
                      </a:r>
                      <a:endParaRPr lang="en-US" dirty="0"/>
                    </a:p>
                  </a:txBody>
                  <a:tcPr>
                    <a:lnR w="12700" cap="flat" cmpd="sng" algn="ctr">
                      <a:solidFill>
                        <a:schemeClr val="bg1"/>
                      </a:solidFill>
                      <a:prstDash val="solid"/>
                      <a:round/>
                      <a:headEnd type="none" w="med" len="med"/>
                      <a:tailEnd type="none" w="med" len="med"/>
                    </a:lnR>
                  </a:tcPr>
                </a:tc>
                <a:tc gridSpan="2">
                  <a:txBody>
                    <a:bodyPr/>
                    <a:lstStyle/>
                    <a:p>
                      <a:endParaRPr lang="en-US" dirty="0" smtClean="0"/>
                    </a:p>
                    <a:p>
                      <a:r>
                        <a:rPr lang="en-US" dirty="0" smtClean="0"/>
                        <a:t>+ 6%</a:t>
                      </a:r>
                    </a:p>
                    <a:p>
                      <a:r>
                        <a:rPr lang="en-US" dirty="0" smtClean="0"/>
                        <a:t>- 36%</a:t>
                      </a:r>
                    </a:p>
                    <a:p>
                      <a:r>
                        <a:rPr lang="en-US" dirty="0" smtClean="0"/>
                        <a:t>- 21%</a:t>
                      </a:r>
                    </a:p>
                    <a:p>
                      <a:r>
                        <a:rPr lang="en-US" dirty="0" smtClean="0"/>
                        <a:t>(p = 0.01)</a:t>
                      </a:r>
                      <a:endParaRPr lang="en-US" dirty="0"/>
                    </a:p>
                  </a:txBody>
                  <a:tcPr>
                    <a:lnL w="12700" cap="flat" cmpd="sng" algn="ctr">
                      <a:solidFill>
                        <a:schemeClr val="bg1"/>
                      </a:solidFill>
                      <a:prstDash val="solid"/>
                      <a:round/>
                      <a:headEnd type="none" w="med" len="med"/>
                      <a:tailEnd type="none" w="med" len="med"/>
                    </a:lnL>
                  </a:tcPr>
                </a:tc>
                <a:tc hMerge="1">
                  <a:txBody>
                    <a:bodyPr/>
                    <a:lstStyle/>
                    <a:p>
                      <a:endParaRPr lang="en-US"/>
                    </a:p>
                  </a:txBody>
                  <a:tcPr/>
                </a:tc>
                <a:tc>
                  <a:txBody>
                    <a:bodyPr/>
                    <a:lstStyle/>
                    <a:p>
                      <a:r>
                        <a:rPr lang="en-US" dirty="0" smtClean="0"/>
                        <a:t> </a:t>
                      </a:r>
                    </a:p>
                    <a:p>
                      <a:pPr algn="ctr"/>
                      <a:r>
                        <a:rPr lang="en-US" dirty="0" smtClean="0"/>
                        <a:t> + 7%</a:t>
                      </a:r>
                    </a:p>
                    <a:p>
                      <a:pPr algn="ctr">
                        <a:buFontTx/>
                        <a:buChar char="-"/>
                      </a:pPr>
                      <a:r>
                        <a:rPr lang="en-US" dirty="0" smtClean="0"/>
                        <a:t>17%</a:t>
                      </a:r>
                    </a:p>
                    <a:p>
                      <a:pPr algn="ctr">
                        <a:buFontTx/>
                        <a:buChar char="-"/>
                      </a:pPr>
                      <a:r>
                        <a:rPr lang="en-US" dirty="0" smtClean="0"/>
                        <a:t> 24%</a:t>
                      </a:r>
                    </a:p>
                    <a:p>
                      <a:pPr algn="ctr"/>
                      <a:r>
                        <a:rPr lang="en-US" dirty="0" smtClean="0"/>
                        <a:t>(p = 0003)</a:t>
                      </a:r>
                      <a:endParaRPr lang="en-US" dirty="0"/>
                    </a:p>
                  </a:txBody>
                  <a:tcPr/>
                </a:tc>
              </a:tr>
              <a:tr h="985520">
                <a:tc>
                  <a:txBody>
                    <a:bodyPr/>
                    <a:lstStyle/>
                    <a:p>
                      <a:r>
                        <a:rPr lang="en-US" sz="1200" dirty="0" smtClean="0"/>
                        <a:t>Sec outcomes</a:t>
                      </a:r>
                      <a:endParaRPr lang="en-US" sz="1200" dirty="0"/>
                    </a:p>
                  </a:txBody>
                  <a:tcPr/>
                </a:tc>
                <a:tc gridSpan="2">
                  <a:txBody>
                    <a:bodyPr/>
                    <a:lstStyle/>
                    <a:p>
                      <a:r>
                        <a:rPr lang="en-US" baseline="0" dirty="0" smtClean="0"/>
                        <a:t>% amenorrhea</a:t>
                      </a:r>
                    </a:p>
                    <a:p>
                      <a:r>
                        <a:rPr lang="en-US" baseline="0" dirty="0" smtClean="0"/>
                        <a:t>change in </a:t>
                      </a:r>
                      <a:r>
                        <a:rPr lang="en-US" baseline="0" dirty="0" err="1" smtClean="0"/>
                        <a:t>Hgb</a:t>
                      </a:r>
                      <a:r>
                        <a:rPr lang="en-US" baseline="0" dirty="0" smtClean="0"/>
                        <a:t> &amp; </a:t>
                      </a:r>
                      <a:r>
                        <a:rPr lang="en-US" baseline="0" dirty="0" err="1" smtClean="0"/>
                        <a:t>Hct</a:t>
                      </a:r>
                      <a:endParaRPr lang="en-US" baseline="0" dirty="0" smtClean="0"/>
                    </a:p>
                    <a:p>
                      <a:r>
                        <a:rPr lang="en-US" baseline="0" dirty="0" err="1" smtClean="0"/>
                        <a:t>QoL</a:t>
                      </a:r>
                      <a:r>
                        <a:rPr lang="en-US" baseline="0" dirty="0" smtClean="0"/>
                        <a:t> </a:t>
                      </a:r>
                      <a:endParaRPr lang="en-US" dirty="0"/>
                    </a:p>
                  </a:txBody>
                  <a:tcPr>
                    <a:lnR w="12700" cap="flat" cmpd="sng" algn="ctr">
                      <a:solidFill>
                        <a:schemeClr val="bg1"/>
                      </a:solidFill>
                      <a:prstDash val="solid"/>
                      <a:round/>
                      <a:headEnd type="none" w="med" len="med"/>
                      <a:tailEnd type="none" w="med" len="med"/>
                    </a:lnR>
                  </a:tcPr>
                </a:tc>
                <a:tc hMerge="1">
                  <a:txBody>
                    <a:bodyPr/>
                    <a:lstStyle/>
                    <a:p>
                      <a:endParaRPr lang="en-US"/>
                    </a:p>
                  </a:txBody>
                  <a:tcPr/>
                </a:tc>
                <a:tc>
                  <a:txBody>
                    <a:bodyPr/>
                    <a:lstStyle/>
                    <a:p>
                      <a:r>
                        <a:rPr lang="en-US" baseline="0" dirty="0" smtClean="0">
                          <a:latin typeface="Calibri"/>
                        </a:rPr>
                        <a:t>↑</a:t>
                      </a:r>
                    </a:p>
                    <a:p>
                      <a:r>
                        <a:rPr lang="en-US" baseline="0" dirty="0" smtClean="0"/>
                        <a:t>NS</a:t>
                      </a:r>
                    </a:p>
                    <a:p>
                      <a:r>
                        <a:rPr lang="en-US" baseline="0" dirty="0" smtClean="0"/>
                        <a:t>NS</a:t>
                      </a:r>
                      <a:endParaRPr lang="en-US" dirty="0"/>
                    </a:p>
                  </a:txBody>
                  <a:tcPr>
                    <a:lnL w="12700" cap="flat" cmpd="sng" algn="ctr">
                      <a:solidFill>
                        <a:schemeClr val="bg1"/>
                      </a:solidFill>
                      <a:prstDash val="solid"/>
                      <a:round/>
                      <a:headEnd type="none" w="med" len="med"/>
                      <a:tailEnd type="none" w="med" len="med"/>
                    </a:lnL>
                  </a:tcPr>
                </a:tc>
                <a:tc>
                  <a:txBody>
                    <a:bodyPr/>
                    <a:lstStyle/>
                    <a:p>
                      <a:pPr algn="ctr"/>
                      <a:r>
                        <a:rPr lang="en-US" baseline="0" dirty="0" smtClean="0">
                          <a:latin typeface="Calibri"/>
                        </a:rPr>
                        <a:t>↑</a:t>
                      </a:r>
                      <a:r>
                        <a:rPr lang="en-US" dirty="0" smtClean="0"/>
                        <a:t> </a:t>
                      </a:r>
                    </a:p>
                    <a:p>
                      <a:pPr algn="ctr"/>
                      <a:r>
                        <a:rPr lang="en-US" baseline="0" dirty="0" smtClean="0">
                          <a:latin typeface="Calibri"/>
                        </a:rPr>
                        <a:t>↑</a:t>
                      </a:r>
                      <a:endParaRPr lang="en-US" dirty="0" smtClean="0"/>
                    </a:p>
                    <a:p>
                      <a:pPr algn="ctr"/>
                      <a:r>
                        <a:rPr lang="en-US" baseline="0" dirty="0" smtClean="0">
                          <a:latin typeface="Calibri"/>
                        </a:rPr>
                        <a:t>↑</a:t>
                      </a:r>
                      <a:r>
                        <a:rPr lang="en-US" dirty="0" smtClean="0"/>
                        <a:t> </a:t>
                      </a:r>
                      <a:endParaRPr lang="en-US" baseline="0" dirty="0" smtClean="0"/>
                    </a:p>
                  </a:txBody>
                  <a:tcPr/>
                </a:tc>
              </a:tr>
              <a:tr h="370840">
                <a:tc>
                  <a:txBody>
                    <a:bodyPr/>
                    <a:lstStyle/>
                    <a:p>
                      <a:r>
                        <a:rPr lang="en-US" dirty="0" smtClean="0"/>
                        <a:t>ADE</a:t>
                      </a:r>
                      <a:endParaRPr lang="en-US" dirty="0"/>
                    </a:p>
                  </a:txBody>
                  <a:tcPr/>
                </a:tc>
                <a:tc gridSpan="4">
                  <a:txBody>
                    <a:bodyPr/>
                    <a:lstStyle/>
                    <a:p>
                      <a:pPr algn="ctr"/>
                      <a:r>
                        <a:rPr lang="en-US" dirty="0" smtClean="0"/>
                        <a:t>NS</a:t>
                      </a:r>
                    </a:p>
                    <a:p>
                      <a:pPr algn="ctr"/>
                      <a:r>
                        <a:rPr lang="en-US" dirty="0" smtClean="0"/>
                        <a:t>Cystic glandular hyperplasia</a:t>
                      </a:r>
                    </a:p>
                  </a:txBody>
                  <a:tcPr/>
                </a:tc>
                <a:tc hMerge="1">
                  <a:txBody>
                    <a:bodyPr/>
                    <a:lstStyle/>
                    <a:p>
                      <a:endParaRPr lang="en-US"/>
                    </a:p>
                  </a:txBody>
                  <a:tcPr/>
                </a:tc>
                <a:tc hMerge="1">
                  <a:txBody>
                    <a:bodyPr/>
                    <a:lstStyle/>
                    <a:p>
                      <a:endParaRPr lang="en-US"/>
                    </a:p>
                  </a:txBody>
                  <a:tcPr/>
                </a:tc>
                <a:tc hMerge="1">
                  <a:txBody>
                    <a:bodyPr/>
                    <a:lstStyle/>
                    <a:p>
                      <a:endParaRPr lang="en-US" dirty="0" smtClean="0"/>
                    </a:p>
                  </a:txBody>
                  <a:tcPr/>
                </a:tc>
              </a:tr>
            </a:tbl>
          </a:graphicData>
        </a:graphic>
      </p:graphicFrame>
      <p:sp>
        <p:nvSpPr>
          <p:cNvPr id="4" name="Slide Number Placeholder 3"/>
          <p:cNvSpPr>
            <a:spLocks noGrp="1"/>
          </p:cNvSpPr>
          <p:nvPr>
            <p:ph type="sldNum" sz="quarter" idx="12"/>
          </p:nvPr>
        </p:nvSpPr>
        <p:spPr>
          <a:xfrm>
            <a:off x="6172200" y="5867400"/>
            <a:ext cx="457200" cy="476250"/>
          </a:xfrm>
        </p:spPr>
        <p:txBody>
          <a:bodyPr/>
          <a:lstStyle/>
          <a:p>
            <a:fld id="{8D9B8562-CB6F-4D17-B6CD-6FA0FD07EDB0}"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II Trials</a:t>
            </a:r>
            <a:endParaRPr lang="en-US" dirty="0"/>
          </a:p>
        </p:txBody>
      </p:sp>
      <p:sp>
        <p:nvSpPr>
          <p:cNvPr id="3" name="Content Placeholder 2"/>
          <p:cNvSpPr>
            <a:spLocks noGrp="1"/>
          </p:cNvSpPr>
          <p:nvPr>
            <p:ph idx="1"/>
          </p:nvPr>
        </p:nvSpPr>
        <p:spPr/>
        <p:txBody>
          <a:bodyPr>
            <a:normAutofit/>
          </a:bodyPr>
          <a:lstStyle/>
          <a:p>
            <a:r>
              <a:rPr lang="en-US" dirty="0" smtClean="0"/>
              <a:t>Results: </a:t>
            </a:r>
          </a:p>
          <a:p>
            <a:pPr lvl="1">
              <a:buFont typeface="Arial" pitchFamily="34" charset="0"/>
              <a:buChar char="•"/>
            </a:pPr>
            <a:r>
              <a:rPr lang="en-US" dirty="0" smtClean="0">
                <a:latin typeface="Calibri"/>
              </a:rPr>
              <a:t>↓</a:t>
            </a:r>
            <a:r>
              <a:rPr lang="en-US" dirty="0" smtClean="0"/>
              <a:t> fibroid volume</a:t>
            </a:r>
          </a:p>
          <a:p>
            <a:pPr lvl="1">
              <a:buFont typeface="Arial" pitchFamily="34" charset="0"/>
              <a:buChar char="•"/>
            </a:pPr>
            <a:r>
              <a:rPr lang="en-US" dirty="0" smtClean="0">
                <a:latin typeface="Calibri"/>
              </a:rPr>
              <a:t>↓</a:t>
            </a:r>
            <a:r>
              <a:rPr lang="en-US" dirty="0" smtClean="0"/>
              <a:t> abnormal bleeding </a:t>
            </a:r>
          </a:p>
          <a:p>
            <a:pPr lvl="1">
              <a:buFont typeface="Arial" pitchFamily="34" charset="0"/>
              <a:buChar char="•"/>
            </a:pPr>
            <a:r>
              <a:rPr lang="en-US" dirty="0" smtClean="0"/>
              <a:t>10mg = 20mg</a:t>
            </a:r>
          </a:p>
          <a:p>
            <a:r>
              <a:rPr lang="en-US" dirty="0" smtClean="0"/>
              <a:t>PRM associated endometrial changes (PAEC) in 5mg?</a:t>
            </a:r>
          </a:p>
        </p:txBody>
      </p:sp>
      <p:sp>
        <p:nvSpPr>
          <p:cNvPr id="4" name="Slide Number Placeholder 3"/>
          <p:cNvSpPr>
            <a:spLocks noGrp="1"/>
          </p:cNvSpPr>
          <p:nvPr>
            <p:ph type="sldNum" sz="quarter" idx="12"/>
          </p:nvPr>
        </p:nvSpPr>
        <p:spPr/>
        <p:txBody>
          <a:bodyPr/>
          <a:lstStyle/>
          <a:p>
            <a:fld id="{8D9B8562-CB6F-4D17-B6CD-6FA0FD07EDB0}"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II Trials</a:t>
            </a:r>
            <a:endParaRPr lang="en-US" dirty="0"/>
          </a:p>
        </p:txBody>
      </p:sp>
      <p:sp>
        <p:nvSpPr>
          <p:cNvPr id="3" name="Content Placeholder 2"/>
          <p:cNvSpPr>
            <a:spLocks noGrp="1"/>
          </p:cNvSpPr>
          <p:nvPr>
            <p:ph idx="1"/>
          </p:nvPr>
        </p:nvSpPr>
        <p:spPr>
          <a:xfrm>
            <a:off x="1435608" y="1447800"/>
            <a:ext cx="7498080" cy="5105400"/>
          </a:xfrm>
        </p:spPr>
        <p:txBody>
          <a:bodyPr>
            <a:normAutofit/>
          </a:bodyPr>
          <a:lstStyle/>
          <a:p>
            <a:pPr>
              <a:lnSpc>
                <a:spcPct val="120000"/>
              </a:lnSpc>
            </a:pPr>
            <a:r>
              <a:rPr lang="en-US" dirty="0" smtClean="0"/>
              <a:t>Criticism:</a:t>
            </a:r>
          </a:p>
          <a:p>
            <a:pPr lvl="1">
              <a:lnSpc>
                <a:spcPct val="120000"/>
              </a:lnSpc>
              <a:buFont typeface="Arial" pitchFamily="34" charset="0"/>
              <a:buChar char="•"/>
            </a:pPr>
            <a:r>
              <a:rPr lang="en-US" dirty="0" smtClean="0"/>
              <a:t>Black women </a:t>
            </a:r>
          </a:p>
          <a:p>
            <a:pPr lvl="2">
              <a:lnSpc>
                <a:spcPct val="120000"/>
              </a:lnSpc>
              <a:buClr>
                <a:schemeClr val="accent2">
                  <a:lumMod val="50000"/>
                </a:schemeClr>
              </a:buClr>
            </a:pPr>
            <a:r>
              <a:rPr lang="en-US" dirty="0" err="1" smtClean="0"/>
              <a:t>Levens</a:t>
            </a:r>
            <a:r>
              <a:rPr lang="en-US" dirty="0" smtClean="0"/>
              <a:t> 72.2% </a:t>
            </a:r>
            <a:r>
              <a:rPr lang="en-US" dirty="0" err="1" smtClean="0"/>
              <a:t>Nieman</a:t>
            </a:r>
            <a:r>
              <a:rPr lang="en-US" dirty="0" smtClean="0"/>
              <a:t> 84%</a:t>
            </a:r>
          </a:p>
          <a:p>
            <a:pPr lvl="2">
              <a:lnSpc>
                <a:spcPct val="120000"/>
              </a:lnSpc>
              <a:buClr>
                <a:schemeClr val="accent2">
                  <a:lumMod val="50000"/>
                </a:schemeClr>
              </a:buClr>
            </a:pPr>
            <a:r>
              <a:rPr lang="en-US" dirty="0" err="1" smtClean="0"/>
              <a:t>Generalizability</a:t>
            </a:r>
            <a:endParaRPr lang="en-US" dirty="0" smtClean="0"/>
          </a:p>
          <a:p>
            <a:pPr lvl="1">
              <a:lnSpc>
                <a:spcPct val="120000"/>
              </a:lnSpc>
              <a:buFont typeface="Arial" pitchFamily="34" charset="0"/>
              <a:buChar char="•"/>
            </a:pPr>
            <a:r>
              <a:rPr lang="en-US" dirty="0" smtClean="0"/>
              <a:t> </a:t>
            </a:r>
            <a:r>
              <a:rPr lang="en-US" dirty="0" smtClean="0">
                <a:latin typeface="Calibri"/>
              </a:rPr>
              <a:t>∆</a:t>
            </a:r>
            <a:r>
              <a:rPr lang="en-US" dirty="0" err="1" smtClean="0"/>
              <a:t>Hgb</a:t>
            </a:r>
            <a:r>
              <a:rPr lang="en-US" dirty="0" smtClean="0"/>
              <a:t>, </a:t>
            </a:r>
            <a:r>
              <a:rPr lang="en-US" dirty="0" err="1" smtClean="0"/>
              <a:t>Hct</a:t>
            </a:r>
            <a:r>
              <a:rPr lang="en-US" dirty="0" smtClean="0"/>
              <a:t> : Before and after </a:t>
            </a:r>
            <a:r>
              <a:rPr lang="en-US" dirty="0" err="1" smtClean="0"/>
              <a:t>ulipristal</a:t>
            </a:r>
            <a:r>
              <a:rPr lang="en-US" dirty="0" smtClean="0"/>
              <a:t> </a:t>
            </a:r>
            <a:r>
              <a:rPr lang="en-US" dirty="0" err="1" smtClean="0"/>
              <a:t>vs</a:t>
            </a:r>
            <a:r>
              <a:rPr lang="en-US" dirty="0" smtClean="0"/>
              <a:t> Placebo and </a:t>
            </a:r>
            <a:r>
              <a:rPr lang="en-US" dirty="0" err="1" smtClean="0"/>
              <a:t>ulipristal</a:t>
            </a:r>
            <a:r>
              <a:rPr lang="en-US" dirty="0" smtClean="0"/>
              <a:t>  (Niemen)</a:t>
            </a:r>
          </a:p>
          <a:p>
            <a:pPr lvl="1">
              <a:lnSpc>
                <a:spcPct val="120000"/>
              </a:lnSpc>
              <a:buFont typeface="Arial" pitchFamily="34" charset="0"/>
              <a:buChar char="•"/>
            </a:pPr>
            <a:r>
              <a:rPr lang="en-US" dirty="0" smtClean="0"/>
              <a:t>Sample size too small for ADE (22, 38)</a:t>
            </a:r>
          </a:p>
        </p:txBody>
      </p:sp>
      <p:sp>
        <p:nvSpPr>
          <p:cNvPr id="4" name="Slide Number Placeholder 3"/>
          <p:cNvSpPr>
            <a:spLocks noGrp="1"/>
          </p:cNvSpPr>
          <p:nvPr>
            <p:ph type="sldNum" sz="quarter" idx="12"/>
          </p:nvPr>
        </p:nvSpPr>
        <p:spPr/>
        <p:txBody>
          <a:bodyPr/>
          <a:lstStyle/>
          <a:p>
            <a:fld id="{8D9B8562-CB6F-4D17-B6CD-6FA0FD07EDB0}"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Trials</a:t>
            </a:r>
            <a:endParaRPr lang="en-US" dirty="0"/>
          </a:p>
        </p:txBody>
      </p:sp>
      <p:graphicFrame>
        <p:nvGraphicFramePr>
          <p:cNvPr id="6" name="Content Placeholder 5"/>
          <p:cNvGraphicFramePr>
            <a:graphicFrameLocks noGrp="1"/>
          </p:cNvGraphicFramePr>
          <p:nvPr>
            <p:ph idx="1"/>
          </p:nvPr>
        </p:nvGraphicFramePr>
        <p:xfrm>
          <a:off x="1143000" y="1676400"/>
          <a:ext cx="7848600" cy="3657604"/>
        </p:xfrm>
        <a:graphic>
          <a:graphicData uri="http://schemas.openxmlformats.org/drawingml/2006/table">
            <a:tbl>
              <a:tblPr firstRow="1" bandRow="1">
                <a:tableStyleId>{5C22544A-7EE6-4342-B048-85BDC9FD1C3A}</a:tableStyleId>
              </a:tblPr>
              <a:tblGrid>
                <a:gridCol w="1143000"/>
                <a:gridCol w="1600200"/>
                <a:gridCol w="1676400"/>
                <a:gridCol w="1759085"/>
                <a:gridCol w="1669915"/>
              </a:tblGrid>
              <a:tr h="1234436">
                <a:tc>
                  <a:txBody>
                    <a:bodyPr/>
                    <a:lstStyle/>
                    <a:p>
                      <a:endParaRPr lang="en-US" dirty="0"/>
                    </a:p>
                  </a:txBody>
                  <a:tcPr>
                    <a:solidFill>
                      <a:schemeClr val="accent2">
                        <a:lumMod val="75000"/>
                      </a:schemeClr>
                    </a:solidFill>
                  </a:tcPr>
                </a:tc>
                <a:tc>
                  <a:txBody>
                    <a:bodyPr/>
                    <a:lstStyle/>
                    <a:p>
                      <a:r>
                        <a:rPr lang="en-US" dirty="0" err="1" smtClean="0"/>
                        <a:t>Levens</a:t>
                      </a:r>
                      <a:r>
                        <a:rPr lang="en-US" dirty="0" smtClean="0"/>
                        <a:t> et al </a:t>
                      </a:r>
                    </a:p>
                    <a:p>
                      <a:r>
                        <a:rPr lang="en-US" dirty="0" smtClean="0"/>
                        <a:t>2008</a:t>
                      </a:r>
                      <a:endParaRPr lang="en-US" dirty="0"/>
                    </a:p>
                  </a:txBody>
                  <a:tcPr>
                    <a:solidFill>
                      <a:schemeClr val="accent4">
                        <a:lumMod val="75000"/>
                      </a:schemeClr>
                    </a:solidFill>
                  </a:tcPr>
                </a:tc>
                <a:tc>
                  <a:txBody>
                    <a:bodyPr/>
                    <a:lstStyle/>
                    <a:p>
                      <a:r>
                        <a:rPr lang="en-US" dirty="0" err="1" smtClean="0"/>
                        <a:t>Nieman</a:t>
                      </a:r>
                      <a:r>
                        <a:rPr lang="en-US" dirty="0" smtClean="0"/>
                        <a:t> et al</a:t>
                      </a:r>
                    </a:p>
                    <a:p>
                      <a:r>
                        <a:rPr lang="en-US" dirty="0" smtClean="0"/>
                        <a:t>2011</a:t>
                      </a:r>
                      <a:endParaRPr lang="en-US" dirty="0"/>
                    </a:p>
                  </a:txBody>
                  <a:tcPr>
                    <a:solidFill>
                      <a:schemeClr val="accent4">
                        <a:lumMod val="75000"/>
                      </a:schemeClr>
                    </a:solidFill>
                  </a:tcPr>
                </a:tc>
                <a:tc>
                  <a:txBody>
                    <a:bodyPr/>
                    <a:lstStyle/>
                    <a:p>
                      <a:r>
                        <a:rPr lang="en-US" dirty="0" err="1" smtClean="0"/>
                        <a:t>Donnez</a:t>
                      </a:r>
                      <a:r>
                        <a:rPr lang="en-US" dirty="0" smtClean="0"/>
                        <a:t> et al</a:t>
                      </a:r>
                    </a:p>
                    <a:p>
                      <a:r>
                        <a:rPr lang="en-US" dirty="0" smtClean="0"/>
                        <a:t>2012</a:t>
                      </a:r>
                    </a:p>
                    <a:p>
                      <a:endParaRPr lang="en-US" dirty="0" smtClean="0"/>
                    </a:p>
                    <a:p>
                      <a:r>
                        <a:rPr lang="en-US" dirty="0" smtClean="0"/>
                        <a:t>PEARL I</a:t>
                      </a:r>
                    </a:p>
                    <a:p>
                      <a:endParaRPr lang="en-US" dirty="0"/>
                    </a:p>
                  </a:txBody>
                  <a:tcPr/>
                </a:tc>
                <a:tc>
                  <a:txBody>
                    <a:bodyPr/>
                    <a:lstStyle/>
                    <a:p>
                      <a:r>
                        <a:rPr lang="en-US" dirty="0" err="1" smtClean="0"/>
                        <a:t>Donnez</a:t>
                      </a:r>
                      <a:r>
                        <a:rPr lang="en-US" dirty="0" smtClean="0"/>
                        <a:t> et al</a:t>
                      </a:r>
                    </a:p>
                    <a:p>
                      <a:r>
                        <a:rPr lang="en-US" dirty="0" smtClean="0"/>
                        <a:t>2012</a:t>
                      </a:r>
                    </a:p>
                    <a:p>
                      <a:endParaRPr lang="en-US" dirty="0" smtClean="0"/>
                    </a:p>
                    <a:p>
                      <a:r>
                        <a:rPr lang="en-US" dirty="0" smtClean="0"/>
                        <a:t>PEARL II</a:t>
                      </a:r>
                    </a:p>
                  </a:txBody>
                  <a:tcPr/>
                </a:tc>
              </a:tr>
              <a:tr h="774549">
                <a:tc>
                  <a:txBody>
                    <a:bodyPr/>
                    <a:lstStyle/>
                    <a:p>
                      <a:r>
                        <a:rPr lang="en-US" dirty="0" smtClean="0"/>
                        <a:t>Phase</a:t>
                      </a:r>
                      <a:endParaRPr lang="en-US" dirty="0"/>
                    </a:p>
                  </a:txBody>
                  <a:tcPr>
                    <a:solidFill>
                      <a:schemeClr val="accent2">
                        <a:lumMod val="40000"/>
                        <a:lumOff val="60000"/>
                      </a:schemeClr>
                    </a:solidFill>
                  </a:tcPr>
                </a:tc>
                <a:tc>
                  <a:txBody>
                    <a:bodyPr/>
                    <a:lstStyle/>
                    <a:p>
                      <a:r>
                        <a:rPr lang="en-US" dirty="0" smtClean="0"/>
                        <a:t>II</a:t>
                      </a:r>
                      <a:endParaRPr lang="en-US" dirty="0"/>
                    </a:p>
                  </a:txBody>
                  <a:tcPr>
                    <a:solidFill>
                      <a:schemeClr val="accent4">
                        <a:lumMod val="60000"/>
                        <a:lumOff val="40000"/>
                      </a:schemeClr>
                    </a:solidFill>
                  </a:tcPr>
                </a:tc>
                <a:tc>
                  <a:txBody>
                    <a:bodyPr/>
                    <a:lstStyle/>
                    <a:p>
                      <a:r>
                        <a:rPr lang="en-US" dirty="0" smtClean="0"/>
                        <a:t>II</a:t>
                      </a:r>
                      <a:endParaRPr lang="en-US" dirty="0"/>
                    </a:p>
                  </a:txBody>
                  <a:tcPr>
                    <a:solidFill>
                      <a:schemeClr val="accent4">
                        <a:lumMod val="60000"/>
                        <a:lumOff val="40000"/>
                      </a:schemeClr>
                    </a:solidFill>
                  </a:tcPr>
                </a:tc>
                <a:tc>
                  <a:txBody>
                    <a:bodyPr/>
                    <a:lstStyle/>
                    <a:p>
                      <a:r>
                        <a:rPr lang="en-US" dirty="0" smtClean="0"/>
                        <a:t>III</a:t>
                      </a:r>
                      <a:endParaRPr lang="en-US" dirty="0"/>
                    </a:p>
                  </a:txBody>
                  <a:tcPr/>
                </a:tc>
                <a:tc>
                  <a:txBody>
                    <a:bodyPr/>
                    <a:lstStyle/>
                    <a:p>
                      <a:r>
                        <a:rPr lang="en-US" dirty="0" smtClean="0"/>
                        <a:t>III</a:t>
                      </a:r>
                      <a:endParaRPr lang="en-US" dirty="0"/>
                    </a:p>
                  </a:txBody>
                  <a:tcPr/>
                </a:tc>
              </a:tr>
              <a:tr h="1420015">
                <a:tc>
                  <a:txBody>
                    <a:bodyPr/>
                    <a:lstStyle/>
                    <a:p>
                      <a:r>
                        <a:rPr lang="en-US" sz="1400" dirty="0" smtClean="0"/>
                        <a:t>Comparator</a:t>
                      </a:r>
                      <a:endParaRPr lang="en-US" sz="1400" dirty="0"/>
                    </a:p>
                  </a:txBody>
                  <a:tcPr>
                    <a:solidFill>
                      <a:schemeClr val="accent2">
                        <a:lumMod val="20000"/>
                        <a:lumOff val="80000"/>
                      </a:schemeClr>
                    </a:solidFill>
                  </a:tcPr>
                </a:tc>
                <a:tc>
                  <a:txBody>
                    <a:bodyPr/>
                    <a:lstStyle/>
                    <a:p>
                      <a:r>
                        <a:rPr lang="en-US" baseline="0" dirty="0" smtClean="0"/>
                        <a:t>Placebo</a:t>
                      </a:r>
                      <a:endParaRPr lang="en-US" dirty="0"/>
                    </a:p>
                  </a:txBody>
                  <a:tcPr>
                    <a:solidFill>
                      <a:schemeClr val="accent4">
                        <a:lumMod val="20000"/>
                        <a:lumOff val="80000"/>
                      </a:schemeClr>
                    </a:solidFill>
                  </a:tcPr>
                </a:tc>
                <a:tc>
                  <a:txBody>
                    <a:bodyPr/>
                    <a:lstStyle/>
                    <a:p>
                      <a:r>
                        <a:rPr lang="en-US" baseline="0" dirty="0" smtClean="0"/>
                        <a:t>Placebo</a:t>
                      </a:r>
                      <a:endParaRPr lang="en-US" dirty="0" smtClean="0"/>
                    </a:p>
                  </a:txBody>
                  <a:tcPr>
                    <a:solidFill>
                      <a:schemeClr val="accent4">
                        <a:lumMod val="20000"/>
                        <a:lumOff val="80000"/>
                      </a:schemeClr>
                    </a:solidFill>
                  </a:tcPr>
                </a:tc>
                <a:tc>
                  <a:txBody>
                    <a:bodyPr/>
                    <a:lstStyle/>
                    <a:p>
                      <a:r>
                        <a:rPr lang="en-US" baseline="0" dirty="0" smtClean="0"/>
                        <a:t>Placebo</a:t>
                      </a:r>
                      <a:endParaRPr lang="en-US" dirty="0" smtClean="0"/>
                    </a:p>
                  </a:txBody>
                  <a:tcPr/>
                </a:tc>
                <a:tc>
                  <a:txBody>
                    <a:bodyPr/>
                    <a:lstStyle/>
                    <a:p>
                      <a:r>
                        <a:rPr lang="en-US" baseline="0" dirty="0" err="1" smtClean="0"/>
                        <a:t>Leuprolide</a:t>
                      </a:r>
                      <a:r>
                        <a:rPr lang="en-US" baseline="0" dirty="0" smtClean="0"/>
                        <a:t> 3.75mg/month</a:t>
                      </a:r>
                      <a:endParaRPr lang="en-US" dirty="0" smtClean="0"/>
                    </a:p>
                  </a:txBody>
                  <a:tcPr/>
                </a:tc>
              </a:tr>
            </a:tbl>
          </a:graphicData>
        </a:graphic>
      </p:graphicFrame>
      <p:sp>
        <p:nvSpPr>
          <p:cNvPr id="7" name="Rectangle 6"/>
          <p:cNvSpPr/>
          <p:nvPr/>
        </p:nvSpPr>
        <p:spPr>
          <a:xfrm>
            <a:off x="5410200" y="1524000"/>
            <a:ext cx="3733800" cy="39624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8D9B8562-CB6F-4D17-B6CD-6FA0FD07EDB0}" type="slidenum">
              <a:rPr lang="en-US" smtClean="0"/>
              <a:pPr/>
              <a:t>24</a:t>
            </a:fld>
            <a:endParaRPr lang="en-US"/>
          </a:p>
        </p:txBody>
      </p:sp>
      <p:sp>
        <p:nvSpPr>
          <p:cNvPr id="9" name="TextBox 8"/>
          <p:cNvSpPr txBox="1"/>
          <p:nvPr/>
        </p:nvSpPr>
        <p:spPr>
          <a:xfrm>
            <a:off x="4114800" y="5599093"/>
            <a:ext cx="4800600" cy="954107"/>
          </a:xfrm>
          <a:prstGeom prst="rect">
            <a:avLst/>
          </a:prstGeom>
          <a:noFill/>
        </p:spPr>
        <p:txBody>
          <a:bodyPr wrap="square" rtlCol="0">
            <a:spAutoFit/>
          </a:bodyPr>
          <a:lstStyle/>
          <a:p>
            <a:r>
              <a:rPr lang="en-US" sz="1400" i="1" dirty="0" smtClean="0"/>
              <a:t>Obstetrics and gynecology</a:t>
            </a:r>
            <a:r>
              <a:rPr lang="en-US" sz="1400" dirty="0" smtClean="0"/>
              <a:t> 111.5 (2008): 1129</a:t>
            </a:r>
            <a:endParaRPr lang="en-US" sz="1400" i="1" dirty="0" smtClean="0"/>
          </a:p>
          <a:p>
            <a:r>
              <a:rPr lang="en-US" sz="1400" i="1" dirty="0" smtClean="0"/>
              <a:t>Fertility and sterility</a:t>
            </a:r>
            <a:r>
              <a:rPr lang="en-US" sz="1400" dirty="0" smtClean="0"/>
              <a:t> 95.2 (2011): 767-772</a:t>
            </a:r>
          </a:p>
          <a:p>
            <a:r>
              <a:rPr lang="en-US" sz="1400" i="1" dirty="0" smtClean="0"/>
              <a:t>New England Journal of Medicine</a:t>
            </a:r>
            <a:r>
              <a:rPr lang="en-US" sz="1400" dirty="0" smtClean="0"/>
              <a:t> 366.5 (2012): 409-420</a:t>
            </a:r>
          </a:p>
          <a:p>
            <a:r>
              <a:rPr lang="en-US" sz="1400" i="1" dirty="0" smtClean="0"/>
              <a:t>New England Journal of Medicine</a:t>
            </a:r>
            <a:r>
              <a:rPr lang="en-US" sz="1400" dirty="0" smtClean="0"/>
              <a:t> 366.5 (2012): 421-432</a:t>
            </a:r>
            <a:endParaRPr lang="en-US" sz="1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7320" y="228600"/>
            <a:ext cx="7498080" cy="1143000"/>
          </a:xfrm>
        </p:spPr>
        <p:txBody>
          <a:bodyPr/>
          <a:lstStyle/>
          <a:p>
            <a:r>
              <a:rPr lang="en-US" dirty="0" smtClean="0"/>
              <a:t>Phase III Trials</a:t>
            </a:r>
            <a:endParaRPr lang="en-US" dirty="0"/>
          </a:p>
        </p:txBody>
      </p:sp>
      <p:graphicFrame>
        <p:nvGraphicFramePr>
          <p:cNvPr id="5" name="Content Placeholder 4"/>
          <p:cNvGraphicFramePr>
            <a:graphicFrameLocks noGrp="1"/>
          </p:cNvGraphicFramePr>
          <p:nvPr>
            <p:ph idx="1"/>
          </p:nvPr>
        </p:nvGraphicFramePr>
        <p:xfrm>
          <a:off x="1066799" y="1793240"/>
          <a:ext cx="8001002" cy="3312160"/>
        </p:xfrm>
        <a:graphic>
          <a:graphicData uri="http://schemas.openxmlformats.org/drawingml/2006/table">
            <a:tbl>
              <a:tblPr firstRow="1" bandRow="1">
                <a:tableStyleId>{5C22544A-7EE6-4342-B048-85BDC9FD1C3A}</a:tableStyleId>
              </a:tblPr>
              <a:tblGrid>
                <a:gridCol w="914401"/>
                <a:gridCol w="3200401"/>
                <a:gridCol w="3886200"/>
              </a:tblGrid>
              <a:tr h="370840">
                <a:tc>
                  <a:txBody>
                    <a:bodyPr/>
                    <a:lstStyle/>
                    <a:p>
                      <a:endParaRPr lang="en-US" dirty="0"/>
                    </a:p>
                  </a:txBody>
                  <a:tcPr/>
                </a:tc>
                <a:tc>
                  <a:txBody>
                    <a:bodyPr/>
                    <a:lstStyle/>
                    <a:p>
                      <a:r>
                        <a:rPr lang="en-US" dirty="0" smtClean="0"/>
                        <a:t>PEARL</a:t>
                      </a:r>
                      <a:r>
                        <a:rPr lang="en-US" baseline="0" dirty="0" smtClean="0"/>
                        <a:t> I                </a:t>
                      </a:r>
                      <a:r>
                        <a:rPr lang="en-US" dirty="0" smtClean="0"/>
                        <a:t>2012</a:t>
                      </a:r>
                      <a:endParaRPr lang="en-US" dirty="0"/>
                    </a:p>
                  </a:txBody>
                  <a:tcPr/>
                </a:tc>
                <a:tc>
                  <a:txBody>
                    <a:bodyPr/>
                    <a:lstStyle/>
                    <a:p>
                      <a:r>
                        <a:rPr lang="en-US" dirty="0" smtClean="0"/>
                        <a:t>PEARL II                      2012</a:t>
                      </a:r>
                      <a:endParaRPr lang="en-US" dirty="0"/>
                    </a:p>
                  </a:txBody>
                  <a:tcPr/>
                </a:tc>
              </a:tr>
              <a:tr h="370840">
                <a:tc>
                  <a:txBody>
                    <a:bodyPr/>
                    <a:lstStyle/>
                    <a:p>
                      <a:r>
                        <a:rPr lang="en-US" dirty="0" smtClean="0"/>
                        <a:t>Design</a:t>
                      </a:r>
                      <a:endParaRPr lang="en-US" dirty="0"/>
                    </a:p>
                  </a:txBody>
                  <a:tcPr/>
                </a:tc>
                <a:tc>
                  <a:txBody>
                    <a:bodyPr/>
                    <a:lstStyle/>
                    <a:p>
                      <a:r>
                        <a:rPr lang="en-US" dirty="0" smtClean="0"/>
                        <a:t>R DB</a:t>
                      </a:r>
                      <a:r>
                        <a:rPr lang="en-US" baseline="0" dirty="0" smtClean="0"/>
                        <a:t> PC</a:t>
                      </a:r>
                      <a:endParaRPr lang="en-US" dirty="0"/>
                    </a:p>
                  </a:txBody>
                  <a:tcPr/>
                </a:tc>
                <a:tc>
                  <a:txBody>
                    <a:bodyPr/>
                    <a:lstStyle/>
                    <a:p>
                      <a:r>
                        <a:rPr lang="en-US" dirty="0" smtClean="0"/>
                        <a:t>R DB non-inferiority</a:t>
                      </a:r>
                      <a:endParaRPr lang="en-US" dirty="0"/>
                    </a:p>
                  </a:txBody>
                  <a:tcPr/>
                </a:tc>
              </a:tr>
              <a:tr h="370840">
                <a:tc>
                  <a:txBody>
                    <a:bodyPr/>
                    <a:lstStyle/>
                    <a:p>
                      <a:r>
                        <a:rPr lang="en-US" dirty="0" err="1" smtClean="0"/>
                        <a:t>Tx</a:t>
                      </a:r>
                      <a:endParaRPr lang="en-US" dirty="0"/>
                    </a:p>
                  </a:txBody>
                  <a:tcPr/>
                </a:tc>
                <a:tc>
                  <a:txBody>
                    <a:bodyPr/>
                    <a:lstStyle/>
                    <a:p>
                      <a:r>
                        <a:rPr lang="en-US" dirty="0" smtClean="0"/>
                        <a:t>U </a:t>
                      </a:r>
                      <a:r>
                        <a:rPr lang="en-US" baseline="0" dirty="0" smtClean="0"/>
                        <a:t>5mg, U 10mg, Placebo</a:t>
                      </a:r>
                    </a:p>
                    <a:p>
                      <a:r>
                        <a:rPr lang="en-US" baseline="0" dirty="0" smtClean="0"/>
                        <a:t>+Fe 80mg</a:t>
                      </a:r>
                      <a:endParaRPr lang="en-US" dirty="0" smtClean="0"/>
                    </a:p>
                  </a:txBody>
                  <a:tcPr/>
                </a:tc>
                <a:tc>
                  <a:txBody>
                    <a:bodyPr/>
                    <a:lstStyle/>
                    <a:p>
                      <a:r>
                        <a:rPr lang="en-US" dirty="0" smtClean="0"/>
                        <a:t>U</a:t>
                      </a:r>
                      <a:r>
                        <a:rPr lang="en-US" baseline="0" dirty="0" smtClean="0"/>
                        <a:t> 5mg, U 10mg, </a:t>
                      </a:r>
                      <a:r>
                        <a:rPr lang="en-US" baseline="0" dirty="0" err="1" smtClean="0"/>
                        <a:t>Leuprolide</a:t>
                      </a:r>
                      <a:r>
                        <a:rPr lang="en-US" baseline="0" dirty="0" smtClean="0"/>
                        <a:t> 3.75mg</a:t>
                      </a:r>
                    </a:p>
                  </a:txBody>
                  <a:tcPr/>
                </a:tc>
              </a:tr>
              <a:tr h="370840">
                <a:tc>
                  <a:txBody>
                    <a:bodyPr/>
                    <a:lstStyle/>
                    <a:p>
                      <a:r>
                        <a:rPr lang="en-US" dirty="0" smtClean="0"/>
                        <a:t>N</a:t>
                      </a:r>
                      <a:endParaRPr lang="en-US" dirty="0"/>
                    </a:p>
                  </a:txBody>
                  <a:tcPr/>
                </a:tc>
                <a:tc>
                  <a:txBody>
                    <a:bodyPr/>
                    <a:lstStyle/>
                    <a:p>
                      <a:r>
                        <a:rPr lang="en-US" dirty="0" smtClean="0"/>
                        <a:t>95,94,48</a:t>
                      </a:r>
                      <a:endParaRPr lang="en-US" dirty="0"/>
                    </a:p>
                  </a:txBody>
                  <a:tcPr/>
                </a:tc>
                <a:tc>
                  <a:txBody>
                    <a:bodyPr/>
                    <a:lstStyle/>
                    <a:p>
                      <a:r>
                        <a:rPr lang="en-US" dirty="0" smtClean="0"/>
                        <a:t>93,95,93</a:t>
                      </a:r>
                      <a:endParaRPr lang="en-US" dirty="0"/>
                    </a:p>
                  </a:txBody>
                  <a:tcPr/>
                </a:tc>
              </a:tr>
              <a:tr h="370840">
                <a:tc>
                  <a:txBody>
                    <a:bodyPr/>
                    <a:lstStyle/>
                    <a:p>
                      <a:r>
                        <a:rPr lang="en-US" sz="1400" dirty="0" smtClean="0"/>
                        <a:t>Duration</a:t>
                      </a:r>
                      <a:endParaRPr lang="en-US" sz="1400" dirty="0"/>
                    </a:p>
                  </a:txBody>
                  <a:tcPr/>
                </a:tc>
                <a:tc gridSpan="2">
                  <a:txBody>
                    <a:bodyPr/>
                    <a:lstStyle/>
                    <a:p>
                      <a:pPr algn="ctr"/>
                      <a:r>
                        <a:rPr lang="en-US" dirty="0" smtClean="0"/>
                        <a:t>12</a:t>
                      </a:r>
                      <a:r>
                        <a:rPr lang="en-US" baseline="0" dirty="0" smtClean="0"/>
                        <a:t> weeks</a:t>
                      </a:r>
                      <a:endParaRPr lang="en-US" dirty="0"/>
                    </a:p>
                  </a:txBody>
                  <a:tcPr/>
                </a:tc>
                <a:tc hMerge="1">
                  <a:txBody>
                    <a:bodyPr/>
                    <a:lstStyle/>
                    <a:p>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 Patients</a:t>
                      </a: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Char char="-"/>
                        <a:tabLst/>
                        <a:defRPr/>
                      </a:pPr>
                      <a:r>
                        <a:rPr lang="en-US" sz="1800" b="0" kern="1200" baseline="0" dirty="0" smtClean="0">
                          <a:solidFill>
                            <a:schemeClr val="tx1"/>
                          </a:solidFill>
                          <a:effectLst/>
                          <a:latin typeface="+mn-lt"/>
                          <a:ea typeface="+mn-ea"/>
                          <a:cs typeface="+mn-cs"/>
                        </a:rPr>
                        <a:t> </a:t>
                      </a:r>
                      <a:r>
                        <a:rPr lang="en-US" sz="1800" b="0" kern="1200" baseline="0" dirty="0" err="1" smtClean="0">
                          <a:solidFill>
                            <a:schemeClr val="tx1"/>
                          </a:solidFill>
                          <a:effectLst/>
                          <a:latin typeface="+mn-lt"/>
                          <a:ea typeface="+mn-ea"/>
                          <a:cs typeface="+mn-cs"/>
                        </a:rPr>
                        <a:t>M</a:t>
                      </a:r>
                      <a:r>
                        <a:rPr lang="en-US" sz="1800" b="0" kern="1200" dirty="0" err="1" smtClean="0">
                          <a:solidFill>
                            <a:schemeClr val="tx1"/>
                          </a:solidFill>
                          <a:effectLst/>
                          <a:latin typeface="+mn-lt"/>
                          <a:ea typeface="+mn-ea"/>
                          <a:cs typeface="+mn-cs"/>
                        </a:rPr>
                        <a:t>enorrhagia</a:t>
                      </a:r>
                      <a:endParaRPr lang="en-US" sz="1800" b="0" kern="1200" dirty="0" smtClean="0">
                        <a:solidFill>
                          <a:schemeClr val="tx1"/>
                        </a:solidFill>
                        <a:effectLst/>
                        <a:latin typeface="+mn-lt"/>
                        <a:ea typeface="+mn-ea"/>
                        <a:cs typeface="+mn-cs"/>
                      </a:endParaRPr>
                    </a:p>
                    <a:p>
                      <a:pPr marL="0" marR="0" lvl="1" indent="0" algn="l" defTabSz="457200" rtl="0" eaLnBrk="1" fontAlgn="auto" latinLnBrk="0" hangingPunct="1">
                        <a:lnSpc>
                          <a:spcPct val="100000"/>
                        </a:lnSpc>
                        <a:spcBef>
                          <a:spcPts val="0"/>
                        </a:spcBef>
                        <a:spcAft>
                          <a:spcPts val="0"/>
                        </a:spcAft>
                        <a:buClrTx/>
                        <a:buSzTx/>
                        <a:buFontTx/>
                        <a:buChar char="-"/>
                        <a:tabLst/>
                        <a:defRPr/>
                      </a:pPr>
                      <a:r>
                        <a:rPr lang="en-US" sz="1800" b="0" kern="1200" dirty="0" smtClean="0">
                          <a:solidFill>
                            <a:schemeClr val="tx1"/>
                          </a:solidFill>
                          <a:effectLst/>
                          <a:latin typeface="+mn-lt"/>
                          <a:ea typeface="+mn-ea"/>
                          <a:cs typeface="+mn-cs"/>
                        </a:rPr>
                        <a:t> Fibroid associated </a:t>
                      </a:r>
                      <a:r>
                        <a:rPr lang="en-US" sz="1800" b="0" kern="1200" dirty="0" smtClean="0">
                          <a:solidFill>
                            <a:srgbClr val="FF0000"/>
                          </a:solidFill>
                          <a:effectLst/>
                          <a:latin typeface="+mn-lt"/>
                          <a:ea typeface="+mn-ea"/>
                          <a:cs typeface="+mn-cs"/>
                        </a:rPr>
                        <a:t>anemia</a:t>
                      </a:r>
                      <a:r>
                        <a:rPr lang="en-US" sz="1800" b="0" kern="1200" dirty="0" smtClean="0">
                          <a:solidFill>
                            <a:schemeClr val="tx1"/>
                          </a:solidFill>
                          <a:effectLst/>
                          <a:latin typeface="+mn-lt"/>
                          <a:ea typeface="+mn-ea"/>
                          <a:cs typeface="+mn-cs"/>
                        </a:rPr>
                        <a:t> </a:t>
                      </a:r>
                    </a:p>
                    <a:p>
                      <a:pPr marL="0" marR="0" lvl="1" indent="0" algn="l" defTabSz="457200" rtl="0" eaLnBrk="1" fontAlgn="auto" latinLnBrk="0" hangingPunct="1">
                        <a:lnSpc>
                          <a:spcPct val="100000"/>
                        </a:lnSpc>
                        <a:spcBef>
                          <a:spcPts val="0"/>
                        </a:spcBef>
                        <a:spcAft>
                          <a:spcPts val="0"/>
                        </a:spcAft>
                        <a:buClrTx/>
                        <a:buSzTx/>
                        <a:buFontTx/>
                        <a:buChar char="-"/>
                        <a:tabLst/>
                        <a:defRPr/>
                      </a:pPr>
                      <a:r>
                        <a:rPr lang="en-US" sz="1800" b="0" kern="1200" dirty="0" smtClean="0">
                          <a:solidFill>
                            <a:schemeClr val="tx1"/>
                          </a:solidFill>
                          <a:effectLst/>
                          <a:latin typeface="+mn-lt"/>
                          <a:ea typeface="+mn-ea"/>
                          <a:cs typeface="+mn-cs"/>
                        </a:rPr>
                        <a:t> Uterus </a:t>
                      </a:r>
                      <a:r>
                        <a:rPr lang="en-US" sz="1800" b="0" u="sng" kern="1200" dirty="0" smtClean="0">
                          <a:solidFill>
                            <a:schemeClr val="tx1"/>
                          </a:solidFill>
                          <a:effectLst/>
                          <a:latin typeface="+mn-lt"/>
                          <a:ea typeface="+mn-ea"/>
                          <a:cs typeface="+mn-cs"/>
                        </a:rPr>
                        <a:t>&lt;</a:t>
                      </a:r>
                      <a:r>
                        <a:rPr lang="en-US" sz="1800" b="0" kern="1200" dirty="0" smtClean="0">
                          <a:solidFill>
                            <a:schemeClr val="tx1"/>
                          </a:solidFill>
                          <a:effectLst/>
                          <a:latin typeface="+mn-lt"/>
                          <a:ea typeface="+mn-ea"/>
                          <a:cs typeface="+mn-cs"/>
                        </a:rPr>
                        <a:t>16wk gestation size </a:t>
                      </a:r>
                    </a:p>
                    <a:p>
                      <a:pPr marL="0" marR="0" lvl="1" indent="0" algn="l" defTabSz="457200" rtl="0" eaLnBrk="1" fontAlgn="auto" latinLnBrk="0" hangingPunct="1">
                        <a:lnSpc>
                          <a:spcPct val="100000"/>
                        </a:lnSpc>
                        <a:spcBef>
                          <a:spcPts val="0"/>
                        </a:spcBef>
                        <a:spcAft>
                          <a:spcPts val="0"/>
                        </a:spcAft>
                        <a:buClrTx/>
                        <a:buSzTx/>
                        <a:buFontTx/>
                        <a:buChar char="-"/>
                        <a:tabLst/>
                        <a:defRPr/>
                      </a:pPr>
                      <a:r>
                        <a:rPr lang="en-US" sz="1800" b="0" kern="1200" dirty="0" smtClean="0">
                          <a:solidFill>
                            <a:schemeClr val="tx1"/>
                          </a:solidFill>
                          <a:effectLst/>
                          <a:latin typeface="+mn-lt"/>
                          <a:ea typeface="+mn-ea"/>
                          <a:cs typeface="+mn-cs"/>
                        </a:rPr>
                        <a:t> Eligible for surgery</a:t>
                      </a:r>
                      <a:endParaRPr lang="en-US" sz="1800" b="0" dirty="0" smtClean="0"/>
                    </a:p>
                  </a:txBody>
                  <a:tcPr/>
                </a:tc>
                <a:tc>
                  <a:txBody>
                    <a:bodyPr/>
                    <a:lstStyle/>
                    <a:p>
                      <a:r>
                        <a:rPr lang="en-US" dirty="0" smtClean="0"/>
                        <a:t>Same except anemia not an inclusion criteria</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8D9B8562-CB6F-4D17-B6CD-6FA0FD07EDB0}" type="slidenum">
              <a:rPr lang="en-US" smtClean="0"/>
              <a:pPr/>
              <a:t>25</a:t>
            </a:fld>
            <a:endParaRPr lang="en-US"/>
          </a:p>
        </p:txBody>
      </p:sp>
      <p:sp>
        <p:nvSpPr>
          <p:cNvPr id="6" name="Rectangle 5"/>
          <p:cNvSpPr/>
          <p:nvPr/>
        </p:nvSpPr>
        <p:spPr>
          <a:xfrm>
            <a:off x="1981200" y="2590800"/>
            <a:ext cx="17526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981200" y="2895600"/>
            <a:ext cx="12192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III Trials</a:t>
            </a:r>
            <a:endParaRPr lang="en-US" dirty="0"/>
          </a:p>
        </p:txBody>
      </p:sp>
      <p:sp>
        <p:nvSpPr>
          <p:cNvPr id="3" name="Content Placeholder 2"/>
          <p:cNvSpPr>
            <a:spLocks noGrp="1"/>
          </p:cNvSpPr>
          <p:nvPr>
            <p:ph idx="1"/>
          </p:nvPr>
        </p:nvSpPr>
        <p:spPr/>
        <p:txBody>
          <a:bodyPr/>
          <a:lstStyle/>
          <a:p>
            <a:endParaRPr lang="en-US" dirty="0"/>
          </a:p>
        </p:txBody>
      </p:sp>
      <p:pic>
        <p:nvPicPr>
          <p:cNvPr id="11266" name="Picture 2"/>
          <p:cNvPicPr>
            <a:picLocks noChangeAspect="1" noChangeArrowheads="1"/>
          </p:cNvPicPr>
          <p:nvPr/>
        </p:nvPicPr>
        <p:blipFill>
          <a:blip r:embed="rId2"/>
          <a:srcRect l="3022" t="3905" r="2598" b="48252"/>
          <a:stretch>
            <a:fillRect/>
          </a:stretch>
        </p:blipFill>
        <p:spPr bwMode="auto">
          <a:xfrm>
            <a:off x="0" y="1295400"/>
            <a:ext cx="9144000" cy="4110606"/>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8D9B8562-CB6F-4D17-B6CD-6FA0FD07EDB0}" type="slidenum">
              <a:rPr lang="en-US" smtClean="0"/>
              <a:pPr/>
              <a:t>26</a:t>
            </a:fld>
            <a:endParaRPr lang="en-US"/>
          </a:p>
        </p:txBody>
      </p:sp>
      <p:sp>
        <p:nvSpPr>
          <p:cNvPr id="7" name="TextBox 6"/>
          <p:cNvSpPr txBox="1"/>
          <p:nvPr/>
        </p:nvSpPr>
        <p:spPr>
          <a:xfrm>
            <a:off x="1905000" y="6443246"/>
            <a:ext cx="7620000" cy="338554"/>
          </a:xfrm>
          <a:prstGeom prst="rect">
            <a:avLst/>
          </a:prstGeom>
          <a:noFill/>
        </p:spPr>
        <p:txBody>
          <a:bodyPr wrap="square" rtlCol="0">
            <a:spAutoFit/>
          </a:bodyPr>
          <a:lstStyle/>
          <a:p>
            <a:r>
              <a:rPr lang="en-US" sz="1600" i="1" dirty="0" smtClean="0"/>
              <a:t>Journal of Reproductive Medicine and Endocrinology</a:t>
            </a:r>
            <a:r>
              <a:rPr lang="en-US" sz="1600" dirty="0" smtClean="0"/>
              <a:t> 10.1 (2013): 82-101</a:t>
            </a:r>
            <a:endParaRPr lang="en-US" sz="1600" dirty="0"/>
          </a:p>
        </p:txBody>
      </p:sp>
      <p:pic>
        <p:nvPicPr>
          <p:cNvPr id="8" name="Picture 2"/>
          <p:cNvPicPr>
            <a:picLocks noChangeAspect="1" noChangeArrowheads="1"/>
          </p:cNvPicPr>
          <p:nvPr/>
        </p:nvPicPr>
        <p:blipFill>
          <a:blip r:embed="rId2"/>
          <a:srcRect l="29173" t="83619" r="33758" b="2448"/>
          <a:stretch>
            <a:fillRect/>
          </a:stretch>
        </p:blipFill>
        <p:spPr bwMode="auto">
          <a:xfrm>
            <a:off x="2590800" y="5181600"/>
            <a:ext cx="3505200" cy="1168400"/>
          </a:xfrm>
          <a:prstGeom prst="rect">
            <a:avLst/>
          </a:prstGeom>
          <a:noFill/>
          <a:ln w="9525">
            <a:noFill/>
            <a:miter lim="800000"/>
            <a:headEnd/>
            <a:tailEnd/>
          </a:ln>
          <a:effectLst/>
        </p:spPr>
      </p:pic>
      <p:sp>
        <p:nvSpPr>
          <p:cNvPr id="9" name="TextBox 8"/>
          <p:cNvSpPr txBox="1"/>
          <p:nvPr/>
        </p:nvSpPr>
        <p:spPr>
          <a:xfrm>
            <a:off x="3505200" y="5029200"/>
            <a:ext cx="762000" cy="461665"/>
          </a:xfrm>
          <a:prstGeom prst="rect">
            <a:avLst/>
          </a:prstGeom>
          <a:noFill/>
        </p:spPr>
        <p:txBody>
          <a:bodyPr wrap="square" rtlCol="0">
            <a:spAutoFit/>
          </a:bodyPr>
          <a:lstStyle/>
          <a:p>
            <a:r>
              <a:rPr lang="en-US" sz="2400" b="1" dirty="0" smtClean="0"/>
              <a:t>OR</a:t>
            </a:r>
            <a:endParaRPr lang="en-US" sz="24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498080" cy="1143000"/>
          </a:xfrm>
        </p:spPr>
        <p:txBody>
          <a:bodyPr/>
          <a:lstStyle/>
          <a:p>
            <a:r>
              <a:rPr lang="en-US" dirty="0" smtClean="0"/>
              <a:t>Phase III Trials</a:t>
            </a:r>
            <a:endParaRPr lang="en-US" dirty="0"/>
          </a:p>
        </p:txBody>
      </p:sp>
      <p:graphicFrame>
        <p:nvGraphicFramePr>
          <p:cNvPr id="5" name="Content Placeholder 4"/>
          <p:cNvGraphicFramePr>
            <a:graphicFrameLocks noGrp="1"/>
          </p:cNvGraphicFramePr>
          <p:nvPr>
            <p:ph idx="1"/>
          </p:nvPr>
        </p:nvGraphicFramePr>
        <p:xfrm>
          <a:off x="1066799" y="1143000"/>
          <a:ext cx="8001002" cy="5318760"/>
        </p:xfrm>
        <a:graphic>
          <a:graphicData uri="http://schemas.openxmlformats.org/drawingml/2006/table">
            <a:tbl>
              <a:tblPr firstRow="1" bandRow="1">
                <a:tableStyleId>{5C22544A-7EE6-4342-B048-85BDC9FD1C3A}</a:tableStyleId>
              </a:tblPr>
              <a:tblGrid>
                <a:gridCol w="914401"/>
                <a:gridCol w="2514600"/>
                <a:gridCol w="685801"/>
                <a:gridCol w="3886200"/>
              </a:tblGrid>
              <a:tr h="370840">
                <a:tc>
                  <a:txBody>
                    <a:bodyPr/>
                    <a:lstStyle/>
                    <a:p>
                      <a:endParaRPr lang="en-US" dirty="0"/>
                    </a:p>
                  </a:txBody>
                  <a:tcPr/>
                </a:tc>
                <a:tc gridSpan="2">
                  <a:txBody>
                    <a:bodyPr/>
                    <a:lstStyle/>
                    <a:p>
                      <a:r>
                        <a:rPr lang="en-US" dirty="0" smtClean="0"/>
                        <a:t>PEARL</a:t>
                      </a:r>
                      <a:r>
                        <a:rPr lang="en-US" baseline="0" dirty="0" smtClean="0"/>
                        <a:t> I                </a:t>
                      </a:r>
                      <a:r>
                        <a:rPr lang="en-US" dirty="0" smtClean="0"/>
                        <a:t>2012</a:t>
                      </a:r>
                      <a:endParaRPr lang="en-US" dirty="0"/>
                    </a:p>
                  </a:txBody>
                  <a:tcPr/>
                </a:tc>
                <a:tc hMerge="1">
                  <a:txBody>
                    <a:bodyPr/>
                    <a:lstStyle/>
                    <a:p>
                      <a:endParaRPr lang="en-US"/>
                    </a:p>
                  </a:txBody>
                  <a:tcPr/>
                </a:tc>
                <a:tc>
                  <a:txBody>
                    <a:bodyPr/>
                    <a:lstStyle/>
                    <a:p>
                      <a:r>
                        <a:rPr lang="en-US" dirty="0" smtClean="0"/>
                        <a:t>PEARL II                      2012</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Primary outcomes</a:t>
                      </a:r>
                    </a:p>
                  </a:txBody>
                  <a:tcPr/>
                </a:tc>
                <a:tc gridSpan="2">
                  <a:txBody>
                    <a:bodyPr/>
                    <a:lstStyle/>
                    <a:p>
                      <a:r>
                        <a:rPr lang="en-US" dirty="0" smtClean="0"/>
                        <a:t>Uterine bleeding control</a:t>
                      </a:r>
                    </a:p>
                    <a:p>
                      <a:r>
                        <a:rPr lang="en-US" dirty="0" smtClean="0"/>
                        <a:t>P</a:t>
                      </a:r>
                      <a:r>
                        <a:rPr lang="en-US" baseline="0" dirty="0" smtClean="0"/>
                        <a:t> = 19%</a:t>
                      </a:r>
                    </a:p>
                    <a:p>
                      <a:r>
                        <a:rPr lang="en-US" baseline="0" dirty="0" smtClean="0"/>
                        <a:t>5mg = 91%</a:t>
                      </a:r>
                    </a:p>
                    <a:p>
                      <a:r>
                        <a:rPr lang="en-US" baseline="0" dirty="0" smtClean="0"/>
                        <a:t>10mg = 92%         (p &lt; 0.001)</a:t>
                      </a:r>
                      <a:endParaRPr lang="en-US" dirty="0"/>
                    </a:p>
                  </a:txBody>
                  <a:tcPr/>
                </a:tc>
                <a:tc hMerge="1">
                  <a:txBody>
                    <a:bodyPr/>
                    <a:lstStyle/>
                    <a:p>
                      <a:endParaRPr lang="en-US"/>
                    </a:p>
                  </a:txBody>
                  <a:tcPr/>
                </a:tc>
                <a:tc>
                  <a:txBody>
                    <a:bodyPr/>
                    <a:lstStyle/>
                    <a:p>
                      <a:r>
                        <a:rPr lang="en-US" dirty="0" smtClean="0"/>
                        <a:t>Uterine bleeding control</a:t>
                      </a:r>
                    </a:p>
                    <a:p>
                      <a:r>
                        <a:rPr lang="en-US" dirty="0" smtClean="0"/>
                        <a:t>L</a:t>
                      </a:r>
                      <a:r>
                        <a:rPr lang="en-US" baseline="0" dirty="0" smtClean="0"/>
                        <a:t> = 89%</a:t>
                      </a:r>
                    </a:p>
                    <a:p>
                      <a:r>
                        <a:rPr lang="en-US" baseline="0" dirty="0" smtClean="0"/>
                        <a:t>5mg = 90%</a:t>
                      </a:r>
                    </a:p>
                    <a:p>
                      <a:r>
                        <a:rPr lang="en-US" baseline="0" dirty="0" smtClean="0"/>
                        <a:t>10mg = 98%                            (NS)</a:t>
                      </a:r>
                      <a:endParaRPr lang="en-US" dirty="0"/>
                    </a:p>
                  </a:txBody>
                  <a:tcPr/>
                </a:tc>
              </a:tr>
              <a:tr h="370840">
                <a:tc>
                  <a:txBody>
                    <a:bodyPr/>
                    <a:lstStyle/>
                    <a:p>
                      <a:endParaRPr lang="en-US" sz="1200" dirty="0"/>
                    </a:p>
                  </a:txBody>
                  <a:tcPr/>
                </a:tc>
                <a:tc gridSpan="2">
                  <a:txBody>
                    <a:bodyPr/>
                    <a:lstStyle/>
                    <a:p>
                      <a:r>
                        <a:rPr lang="en-US" dirty="0" smtClean="0"/>
                        <a:t>Fibroid</a:t>
                      </a:r>
                      <a:r>
                        <a:rPr lang="en-US" baseline="0" dirty="0" smtClean="0"/>
                        <a:t> volume </a:t>
                      </a:r>
                    </a:p>
                    <a:p>
                      <a:r>
                        <a:rPr lang="en-US" baseline="0" dirty="0" smtClean="0"/>
                        <a:t>P = + 3%, </a:t>
                      </a:r>
                    </a:p>
                    <a:p>
                      <a:r>
                        <a:rPr lang="en-US" baseline="0" dirty="0" smtClean="0"/>
                        <a:t>5mg = - 21% </a:t>
                      </a:r>
                    </a:p>
                    <a:p>
                      <a:r>
                        <a:rPr lang="en-US" baseline="0" dirty="0" smtClean="0"/>
                        <a:t>10mg = - 12%    (p = 0.002-6)</a:t>
                      </a:r>
                      <a:endParaRPr lang="en-US" dirty="0"/>
                    </a:p>
                  </a:txBody>
                  <a:tcPr/>
                </a:tc>
                <a:tc hMerge="1">
                  <a:txBody>
                    <a:bodyPr/>
                    <a:lstStyle/>
                    <a:p>
                      <a:endParaRPr lang="en-US"/>
                    </a:p>
                  </a:txBody>
                  <a:tcPr/>
                </a:tc>
                <a:tc>
                  <a:txBody>
                    <a:bodyPr/>
                    <a:lstStyle/>
                    <a:p>
                      <a:r>
                        <a:rPr lang="en-US" dirty="0" smtClean="0"/>
                        <a:t>Fibroid volume (3 biggest) </a:t>
                      </a:r>
                    </a:p>
                    <a:p>
                      <a:r>
                        <a:rPr lang="en-US" dirty="0" smtClean="0"/>
                        <a:t>L = -53%</a:t>
                      </a:r>
                    </a:p>
                    <a:p>
                      <a:r>
                        <a:rPr lang="en-US" dirty="0" smtClean="0"/>
                        <a:t>5mg = -36%</a:t>
                      </a:r>
                    </a:p>
                    <a:p>
                      <a:r>
                        <a:rPr lang="en-US" dirty="0" smtClean="0"/>
                        <a:t>10mg</a:t>
                      </a:r>
                      <a:r>
                        <a:rPr lang="en-US" baseline="0" dirty="0" smtClean="0"/>
                        <a:t> = </a:t>
                      </a:r>
                      <a:r>
                        <a:rPr lang="en-US" dirty="0" smtClean="0"/>
                        <a:t>-42%                           (NS) </a:t>
                      </a:r>
                      <a:endParaRPr lang="en-US" dirty="0"/>
                    </a:p>
                  </a:txBody>
                  <a:tcPr/>
                </a:tc>
              </a:tr>
              <a:tr h="370840">
                <a:tc>
                  <a:txBody>
                    <a:bodyPr/>
                    <a:lstStyle/>
                    <a:p>
                      <a:r>
                        <a:rPr lang="en-US" sz="1200" dirty="0" smtClean="0"/>
                        <a:t>Sec outcomes</a:t>
                      </a:r>
                      <a:endParaRPr lang="en-US" sz="1200" dirty="0"/>
                    </a:p>
                  </a:txBody>
                  <a:tcPr/>
                </a:tc>
                <a:tc>
                  <a:txBody>
                    <a:bodyPr/>
                    <a:lstStyle/>
                    <a:p>
                      <a:r>
                        <a:rPr lang="en-US" baseline="0" dirty="0" smtClean="0"/>
                        <a:t>% Amenorrhea</a:t>
                      </a:r>
                    </a:p>
                    <a:p>
                      <a:r>
                        <a:rPr lang="en-US" dirty="0" smtClean="0"/>
                        <a:t>Uterine </a:t>
                      </a:r>
                      <a:r>
                        <a:rPr lang="en-US" dirty="0" err="1" smtClean="0"/>
                        <a:t>vol</a:t>
                      </a:r>
                      <a:r>
                        <a:rPr lang="en-US" dirty="0" smtClean="0"/>
                        <a:t> </a:t>
                      </a:r>
                      <a:r>
                        <a:rPr lang="en-US" dirty="0" smtClean="0">
                          <a:latin typeface="Calibri"/>
                        </a:rPr>
                        <a:t>↓</a:t>
                      </a:r>
                      <a:endParaRPr lang="en-US" baseline="0" dirty="0" smtClean="0"/>
                    </a:p>
                    <a:p>
                      <a:r>
                        <a:rPr lang="en-US" baseline="0" dirty="0" smtClean="0">
                          <a:latin typeface="Calibri"/>
                        </a:rPr>
                        <a:t>∆</a:t>
                      </a:r>
                      <a:r>
                        <a:rPr lang="en-US" baseline="0" dirty="0" smtClean="0"/>
                        <a:t> </a:t>
                      </a:r>
                      <a:r>
                        <a:rPr lang="en-US" baseline="0" dirty="0" err="1" smtClean="0"/>
                        <a:t>Hgb</a:t>
                      </a:r>
                      <a:r>
                        <a:rPr lang="en-US" baseline="0" dirty="0" smtClean="0"/>
                        <a:t> &amp; </a:t>
                      </a:r>
                      <a:r>
                        <a:rPr lang="en-US" baseline="0" dirty="0" err="1" smtClean="0"/>
                        <a:t>Hct</a:t>
                      </a:r>
                      <a:endParaRPr lang="en-US" baseline="0" dirty="0" smtClean="0"/>
                    </a:p>
                    <a:p>
                      <a:r>
                        <a:rPr lang="en-US" baseline="0" dirty="0" err="1" smtClean="0"/>
                        <a:t>QoL</a:t>
                      </a:r>
                      <a:endParaRPr lang="en-US" dirty="0"/>
                    </a:p>
                  </a:txBody>
                  <a:tcPr>
                    <a:lnR w="12700" cap="flat" cmpd="sng" algn="ctr">
                      <a:solidFill>
                        <a:schemeClr val="bg1"/>
                      </a:solidFill>
                      <a:prstDash val="solid"/>
                      <a:round/>
                      <a:headEnd type="none" w="med" len="med"/>
                      <a:tailEnd type="none" w="med" len="med"/>
                    </a:lnR>
                  </a:tcPr>
                </a:tc>
                <a:tc>
                  <a:txBody>
                    <a:bodyPr/>
                    <a:lstStyle/>
                    <a:p>
                      <a:r>
                        <a:rPr lang="en-US" baseline="0" dirty="0" smtClean="0">
                          <a:latin typeface="Calibri"/>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Calibri"/>
                        </a:rPr>
                        <a: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Calibri"/>
                        </a:rPr>
                        <a: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Calibri"/>
                        </a:rPr>
                        <a:t>↑</a:t>
                      </a:r>
                      <a:endParaRPr lang="en-US" dirty="0"/>
                    </a:p>
                  </a:txBody>
                  <a:tcPr>
                    <a:lnL w="12700" cap="flat" cmpd="sng" algn="ctr">
                      <a:solidFill>
                        <a:schemeClr val="bg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t>NS</a:t>
                      </a:r>
                    </a:p>
                    <a:p>
                      <a:pPr algn="ctr"/>
                      <a:r>
                        <a:rPr lang="en-US" baseline="0" dirty="0" err="1" smtClean="0"/>
                        <a:t>favoured</a:t>
                      </a:r>
                      <a:r>
                        <a:rPr lang="en-US" baseline="0" dirty="0" smtClean="0"/>
                        <a:t> L</a:t>
                      </a:r>
                      <a:r>
                        <a:rPr lang="en-US" dirty="0" smtClean="0"/>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t>NS</a:t>
                      </a:r>
                    </a:p>
                    <a:p>
                      <a:pPr algn="ctr"/>
                      <a:r>
                        <a:rPr lang="en-US" baseline="0" dirty="0" smtClean="0"/>
                        <a:t>NS</a:t>
                      </a:r>
                      <a:endParaRPr lang="en-US" dirty="0"/>
                    </a:p>
                  </a:txBody>
                  <a:tcPr/>
                </a:tc>
              </a:tr>
              <a:tr h="370840">
                <a:tc>
                  <a:txBody>
                    <a:bodyPr/>
                    <a:lstStyle/>
                    <a:p>
                      <a:r>
                        <a:rPr lang="en-US" dirty="0" smtClean="0"/>
                        <a:t>ADE</a:t>
                      </a:r>
                      <a:endParaRPr lang="en-US" dirty="0"/>
                    </a:p>
                  </a:txBody>
                  <a:tcPr/>
                </a:tc>
                <a:tc gridSpan="2">
                  <a:txBody>
                    <a:bodyPr/>
                    <a:lstStyle/>
                    <a:p>
                      <a:r>
                        <a:rPr lang="en-US" dirty="0" smtClean="0"/>
                        <a:t>NS</a:t>
                      </a:r>
                      <a:r>
                        <a:rPr lang="en-US" baseline="0" dirty="0"/>
                        <a:t> </a:t>
                      </a:r>
                      <a:r>
                        <a:rPr lang="en-US" baseline="0" dirty="0" smtClean="0"/>
                        <a:t>(headache, breast pain)</a:t>
                      </a:r>
                      <a:endParaRPr lang="en-US" dirty="0" smtClean="0"/>
                    </a:p>
                  </a:txBody>
                  <a:tcPr/>
                </a:tc>
                <a:tc hMerge="1">
                  <a:txBody>
                    <a:bodyPr/>
                    <a:lstStyle/>
                    <a:p>
                      <a:endParaRPr lang="en-US"/>
                    </a:p>
                  </a:txBody>
                  <a:tcPr/>
                </a:tc>
                <a:tc>
                  <a:txBody>
                    <a:bodyPr/>
                    <a:lstStyle/>
                    <a:p>
                      <a:r>
                        <a:rPr lang="en-US" dirty="0" smtClean="0">
                          <a:latin typeface="Calibri"/>
                        </a:rPr>
                        <a:t>↓</a:t>
                      </a:r>
                      <a:r>
                        <a:rPr lang="en-US" baseline="0" dirty="0" smtClean="0"/>
                        <a:t> hot flushes (40% </a:t>
                      </a:r>
                      <a:r>
                        <a:rPr lang="en-US" baseline="0" dirty="0" err="1" smtClean="0"/>
                        <a:t>vs</a:t>
                      </a:r>
                      <a:r>
                        <a:rPr lang="en-US" baseline="0" dirty="0" smtClean="0"/>
                        <a:t> 10% </a:t>
                      </a:r>
                      <a:r>
                        <a:rPr lang="en-US" baseline="0" dirty="0" err="1" smtClean="0"/>
                        <a:t>vs</a:t>
                      </a:r>
                      <a:r>
                        <a:rPr lang="en-US" baseline="0" dirty="0" smtClean="0"/>
                        <a:t> 11%)</a:t>
                      </a:r>
                    </a:p>
                    <a:p>
                      <a:r>
                        <a:rPr lang="en-US" baseline="0" dirty="0" err="1" smtClean="0"/>
                        <a:t>Estradiol</a:t>
                      </a:r>
                      <a:r>
                        <a:rPr lang="en-US" baseline="0" dirty="0" smtClean="0"/>
                        <a:t>, CTX </a:t>
                      </a:r>
                      <a:r>
                        <a:rPr lang="en-US" baseline="0" dirty="0" err="1" smtClean="0"/>
                        <a:t>favoured</a:t>
                      </a:r>
                      <a:r>
                        <a:rPr lang="en-US" baseline="0" dirty="0" smtClean="0"/>
                        <a:t> U</a:t>
                      </a:r>
                      <a:endParaRPr lang="en-US" dirty="0" smtClean="0"/>
                    </a:p>
                  </a:txBody>
                  <a:tcPr/>
                </a:tc>
              </a:tr>
              <a:tr h="370840">
                <a:tc>
                  <a:txBody>
                    <a:bodyPr/>
                    <a:lstStyle/>
                    <a:p>
                      <a:r>
                        <a:rPr lang="en-US" dirty="0" smtClean="0"/>
                        <a:t>PAEC</a:t>
                      </a:r>
                      <a:endParaRPr lang="en-US" dirty="0"/>
                    </a:p>
                  </a:txBody>
                  <a:tcPr/>
                </a:tc>
                <a:tc gridSpan="3">
                  <a:txBody>
                    <a:bodyPr/>
                    <a:lstStyle/>
                    <a:p>
                      <a:pPr algn="ctr"/>
                      <a:r>
                        <a:rPr lang="en-US" dirty="0" smtClean="0"/>
                        <a:t>~60% on U at 3m, returned to baseline</a:t>
                      </a:r>
                      <a:r>
                        <a:rPr lang="en-US" baseline="0" dirty="0" smtClean="0"/>
                        <a:t> 6m after stopping</a:t>
                      </a:r>
                      <a:endParaRPr lang="en-US" dirty="0"/>
                    </a:p>
                  </a:txBody>
                  <a:tcPr/>
                </a:tc>
                <a:tc hMerge="1">
                  <a:txBody>
                    <a:bodyPr/>
                    <a:lstStyle/>
                    <a:p>
                      <a:endParaRPr lang="en-US"/>
                    </a:p>
                  </a:txBody>
                  <a:tcPr/>
                </a:tc>
                <a:tc hMerge="1">
                  <a:txBody>
                    <a:bodyPr/>
                    <a:lstStyle/>
                    <a:p>
                      <a:endParaRPr lang="en-US" dirty="0" smtClean="0"/>
                    </a:p>
                  </a:txBody>
                  <a:tcPr/>
                </a:tc>
              </a:tr>
              <a:tr h="370840">
                <a:tc>
                  <a:txBody>
                    <a:bodyPr/>
                    <a:lstStyle/>
                    <a:p>
                      <a:r>
                        <a:rPr lang="en-US" sz="1600" dirty="0" smtClean="0"/>
                        <a:t>Surgery</a:t>
                      </a:r>
                      <a:endParaRPr lang="en-US" sz="1600" dirty="0"/>
                    </a:p>
                  </a:txBody>
                  <a:tcPr/>
                </a:tc>
                <a:tc gridSpan="3">
                  <a:txBody>
                    <a:bodyPr/>
                    <a:lstStyle/>
                    <a:p>
                      <a:pPr algn="ctr"/>
                      <a:r>
                        <a:rPr lang="en-US" dirty="0" smtClean="0"/>
                        <a:t>~1/2 patients regardless</a:t>
                      </a:r>
                      <a:r>
                        <a:rPr lang="en-US" baseline="0" dirty="0" smtClean="0"/>
                        <a:t> of </a:t>
                      </a:r>
                      <a:r>
                        <a:rPr lang="en-US" baseline="0" dirty="0" err="1" smtClean="0"/>
                        <a:t>tx</a:t>
                      </a:r>
                      <a:endParaRPr lang="en-US" dirty="0"/>
                    </a:p>
                  </a:txBody>
                  <a:tcPr/>
                </a:tc>
                <a:tc hMerge="1">
                  <a:txBody>
                    <a:bodyPr/>
                    <a:lstStyle/>
                    <a:p>
                      <a:endParaRPr lang="en-US"/>
                    </a:p>
                  </a:txBody>
                  <a:tcPr/>
                </a:tc>
                <a:tc hMerge="1">
                  <a:txBody>
                    <a:bodyPr/>
                    <a:lstStyle/>
                    <a:p>
                      <a:endParaRPr lang="en-US"/>
                    </a:p>
                  </a:txBody>
                  <a:tcPr/>
                </a:tc>
              </a:tr>
            </a:tbl>
          </a:graphicData>
        </a:graphic>
      </p:graphicFrame>
      <p:sp>
        <p:nvSpPr>
          <p:cNvPr id="4" name="Slide Number Placeholder 3"/>
          <p:cNvSpPr>
            <a:spLocks noGrp="1"/>
          </p:cNvSpPr>
          <p:nvPr>
            <p:ph type="sldNum" sz="quarter" idx="12"/>
          </p:nvPr>
        </p:nvSpPr>
        <p:spPr/>
        <p:txBody>
          <a:bodyPr/>
          <a:lstStyle/>
          <a:p>
            <a:fld id="{8D9B8562-CB6F-4D17-B6CD-6FA0FD07EDB0}" type="slidenum">
              <a:rPr lang="en-US" smtClean="0"/>
              <a:pPr/>
              <a:t>27</a:t>
            </a:fld>
            <a:endParaRPr lang="en-US"/>
          </a:p>
        </p:txBody>
      </p:sp>
      <p:sp>
        <p:nvSpPr>
          <p:cNvPr id="7" name="Rectangle 6"/>
          <p:cNvSpPr/>
          <p:nvPr/>
        </p:nvSpPr>
        <p:spPr>
          <a:xfrm>
            <a:off x="6477000" y="4191000"/>
            <a:ext cx="12954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181600" y="2667000"/>
            <a:ext cx="2895600" cy="1143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524000" y="2678668"/>
            <a:ext cx="45720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smtClean="0"/>
              <a:t>1</a:t>
            </a:r>
            <a:r>
              <a:rPr lang="en-US" baseline="30000" dirty="0" smtClean="0"/>
              <a:t>o</a:t>
            </a:r>
            <a:endParaRPr lang="en-US" baseline="30000" dirty="0"/>
          </a:p>
        </p:txBody>
      </p:sp>
      <p:sp>
        <p:nvSpPr>
          <p:cNvPr id="11" name="TextBox 10"/>
          <p:cNvSpPr txBox="1"/>
          <p:nvPr/>
        </p:nvSpPr>
        <p:spPr>
          <a:xfrm>
            <a:off x="4724400" y="2667000"/>
            <a:ext cx="457200" cy="38100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smtClean="0"/>
              <a:t>2</a:t>
            </a:r>
            <a:r>
              <a:rPr lang="en-US" baseline="30000" dirty="0" smtClean="0"/>
              <a:t>o</a:t>
            </a:r>
            <a:endParaRPr lang="en-US" baseline="30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28600"/>
            <a:ext cx="7498080" cy="1143000"/>
          </a:xfrm>
        </p:spPr>
        <p:txBody>
          <a:bodyPr/>
          <a:lstStyle/>
          <a:p>
            <a:r>
              <a:rPr lang="en-US" dirty="0" smtClean="0"/>
              <a:t>Phase III Trials</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srcRect/>
          <a:stretch>
            <a:fillRect/>
          </a:stretch>
        </p:blipFill>
        <p:spPr bwMode="auto">
          <a:xfrm>
            <a:off x="228600" y="1600200"/>
            <a:ext cx="4191000" cy="4409281"/>
          </a:xfrm>
          <a:prstGeom prst="rect">
            <a:avLst/>
          </a:prstGeom>
          <a:ln>
            <a:headEnd/>
            <a:tailEnd/>
          </a:ln>
        </p:spPr>
        <p:style>
          <a:lnRef idx="2">
            <a:schemeClr val="dk1"/>
          </a:lnRef>
          <a:fillRef idx="1">
            <a:schemeClr val="lt1"/>
          </a:fillRef>
          <a:effectRef idx="0">
            <a:schemeClr val="dk1"/>
          </a:effectRef>
          <a:fontRef idx="minor">
            <a:schemeClr val="dk1"/>
          </a:fontRef>
        </p:style>
      </p:pic>
      <p:sp>
        <p:nvSpPr>
          <p:cNvPr id="6" name="Slide Number Placeholder 5"/>
          <p:cNvSpPr>
            <a:spLocks noGrp="1"/>
          </p:cNvSpPr>
          <p:nvPr>
            <p:ph type="sldNum" sz="quarter" idx="12"/>
          </p:nvPr>
        </p:nvSpPr>
        <p:spPr/>
        <p:txBody>
          <a:bodyPr/>
          <a:lstStyle/>
          <a:p>
            <a:fld id="{8D9B8562-CB6F-4D17-B6CD-6FA0FD07EDB0}" type="slidenum">
              <a:rPr lang="en-US" smtClean="0"/>
              <a:pPr/>
              <a:t>28</a:t>
            </a:fld>
            <a:endParaRPr lang="en-US"/>
          </a:p>
        </p:txBody>
      </p:sp>
      <p:sp>
        <p:nvSpPr>
          <p:cNvPr id="7" name="Rectangle 6"/>
          <p:cNvSpPr/>
          <p:nvPr/>
        </p:nvSpPr>
        <p:spPr>
          <a:xfrm>
            <a:off x="3505200" y="6248400"/>
            <a:ext cx="6019800" cy="830997"/>
          </a:xfrm>
          <a:prstGeom prst="rect">
            <a:avLst/>
          </a:prstGeom>
        </p:spPr>
        <p:txBody>
          <a:bodyPr wrap="square">
            <a:spAutoFit/>
          </a:bodyPr>
          <a:lstStyle/>
          <a:p>
            <a:r>
              <a:rPr lang="en-US" sz="1600" i="1" dirty="0" smtClean="0"/>
              <a:t>New England Journal of Medicine</a:t>
            </a:r>
            <a:r>
              <a:rPr lang="en-US" sz="1600" dirty="0" smtClean="0"/>
              <a:t> 366.5 (2012): 409-420</a:t>
            </a:r>
          </a:p>
          <a:p>
            <a:r>
              <a:rPr lang="en-US" sz="1600" i="1" dirty="0" smtClean="0"/>
              <a:t>New England Journal of Medicine</a:t>
            </a:r>
            <a:r>
              <a:rPr lang="en-US" sz="1600" dirty="0" smtClean="0"/>
              <a:t> 366.5 (2012): 421-432</a:t>
            </a:r>
          </a:p>
          <a:p>
            <a:endParaRPr lang="en-US" sz="1600" dirty="0" smtClean="0"/>
          </a:p>
        </p:txBody>
      </p:sp>
      <p:pic>
        <p:nvPicPr>
          <p:cNvPr id="8" name="Picture 2"/>
          <p:cNvPicPr>
            <a:picLocks noChangeAspect="1" noChangeArrowheads="1"/>
          </p:cNvPicPr>
          <p:nvPr/>
        </p:nvPicPr>
        <p:blipFill>
          <a:blip r:embed="rId3"/>
          <a:srcRect b="8731"/>
          <a:stretch>
            <a:fillRect/>
          </a:stretch>
        </p:blipFill>
        <p:spPr bwMode="auto">
          <a:xfrm>
            <a:off x="4729913" y="1676400"/>
            <a:ext cx="4414087" cy="4335651"/>
          </a:xfrm>
          <a:prstGeom prst="rect">
            <a:avLst/>
          </a:prstGeom>
          <a:ln>
            <a:headEnd/>
            <a:tailEnd/>
          </a:ln>
        </p:spPr>
        <p:style>
          <a:lnRef idx="2">
            <a:schemeClr val="dk1"/>
          </a:lnRef>
          <a:fillRef idx="1">
            <a:schemeClr val="lt1"/>
          </a:fillRef>
          <a:effectRef idx="0">
            <a:schemeClr val="dk1"/>
          </a:effectRef>
          <a:fontRef idx="minor">
            <a:schemeClr val="dk1"/>
          </a:fontRef>
        </p:style>
      </p:pic>
      <p:sp>
        <p:nvSpPr>
          <p:cNvPr id="10" name="TextBox 9"/>
          <p:cNvSpPr txBox="1"/>
          <p:nvPr/>
        </p:nvSpPr>
        <p:spPr>
          <a:xfrm>
            <a:off x="1524000" y="838200"/>
            <a:ext cx="1676400" cy="523220"/>
          </a:xfrm>
          <a:prstGeom prst="rect">
            <a:avLst/>
          </a:prstGeom>
          <a:noFill/>
        </p:spPr>
        <p:txBody>
          <a:bodyPr wrap="square" rtlCol="0">
            <a:spAutoFit/>
          </a:bodyPr>
          <a:lstStyle/>
          <a:p>
            <a:r>
              <a:rPr lang="en-US" sz="2800" b="1" dirty="0" smtClean="0"/>
              <a:t>PEARL I</a:t>
            </a:r>
            <a:endParaRPr lang="en-US" sz="2800" b="1" dirty="0"/>
          </a:p>
        </p:txBody>
      </p:sp>
      <p:sp>
        <p:nvSpPr>
          <p:cNvPr id="11" name="TextBox 10"/>
          <p:cNvSpPr txBox="1"/>
          <p:nvPr/>
        </p:nvSpPr>
        <p:spPr>
          <a:xfrm>
            <a:off x="6172200" y="990600"/>
            <a:ext cx="1905000" cy="523220"/>
          </a:xfrm>
          <a:prstGeom prst="rect">
            <a:avLst/>
          </a:prstGeom>
          <a:noFill/>
        </p:spPr>
        <p:txBody>
          <a:bodyPr wrap="square" rtlCol="0">
            <a:spAutoFit/>
          </a:bodyPr>
          <a:lstStyle/>
          <a:p>
            <a:r>
              <a:rPr lang="en-US" sz="2800" b="1" dirty="0" smtClean="0"/>
              <a:t>PEARL II</a:t>
            </a:r>
            <a:endParaRPr lang="en-US" sz="28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7320" y="76200"/>
            <a:ext cx="7498080" cy="1143000"/>
          </a:xfrm>
        </p:spPr>
        <p:txBody>
          <a:bodyPr>
            <a:noAutofit/>
          </a:bodyPr>
          <a:lstStyle/>
          <a:p>
            <a:r>
              <a:rPr lang="en-US" sz="3200" dirty="0" smtClean="0"/>
              <a:t>PRM- associated endometrial changes (PAEC)</a:t>
            </a:r>
            <a:endParaRPr lang="en-US" sz="3200" dirty="0"/>
          </a:p>
        </p:txBody>
      </p:sp>
      <p:sp>
        <p:nvSpPr>
          <p:cNvPr id="3" name="Content Placeholder 2"/>
          <p:cNvSpPr>
            <a:spLocks noGrp="1"/>
          </p:cNvSpPr>
          <p:nvPr>
            <p:ph idx="1"/>
          </p:nvPr>
        </p:nvSpPr>
        <p:spPr>
          <a:xfrm>
            <a:off x="990600" y="1447800"/>
            <a:ext cx="7315200" cy="4800600"/>
          </a:xfrm>
        </p:spPr>
        <p:txBody>
          <a:bodyPr>
            <a:normAutofit lnSpcReduction="10000"/>
          </a:bodyPr>
          <a:lstStyle/>
          <a:p>
            <a:r>
              <a:rPr lang="en-US" dirty="0" smtClean="0"/>
              <a:t>Not the same as endometrial hyperplasia</a:t>
            </a:r>
          </a:p>
          <a:p>
            <a:r>
              <a:rPr lang="en-US" dirty="0" smtClean="0"/>
              <a:t>Benign changes of </a:t>
            </a:r>
          </a:p>
          <a:p>
            <a:pPr>
              <a:buNone/>
            </a:pPr>
            <a:r>
              <a:rPr lang="en-US" dirty="0" smtClean="0"/>
              <a:t>	endometrial </a:t>
            </a:r>
            <a:r>
              <a:rPr lang="en-US" dirty="0" err="1" smtClean="0"/>
              <a:t>stroma</a:t>
            </a:r>
            <a:r>
              <a:rPr lang="en-US" dirty="0" smtClean="0"/>
              <a:t>:</a:t>
            </a:r>
          </a:p>
          <a:p>
            <a:pPr lvl="1">
              <a:buFont typeface="Arial" pitchFamily="34" charset="0"/>
              <a:buChar char="•"/>
            </a:pPr>
            <a:r>
              <a:rPr lang="en-US" dirty="0" smtClean="0"/>
              <a:t>Cyst formation</a:t>
            </a:r>
          </a:p>
          <a:p>
            <a:pPr lvl="1">
              <a:buFont typeface="Arial" pitchFamily="34" charset="0"/>
              <a:buChar char="•"/>
            </a:pPr>
            <a:r>
              <a:rPr lang="en-US" dirty="0" smtClean="0"/>
              <a:t>Atrophy</a:t>
            </a:r>
          </a:p>
          <a:p>
            <a:pPr lvl="1">
              <a:buFont typeface="Arial" pitchFamily="34" charset="0"/>
              <a:buChar char="•"/>
            </a:pPr>
            <a:r>
              <a:rPr lang="en-US" dirty="0" smtClean="0"/>
              <a:t>Abortive </a:t>
            </a:r>
            <a:r>
              <a:rPr lang="en-US" dirty="0" err="1" smtClean="0"/>
              <a:t>secretory</a:t>
            </a:r>
            <a:r>
              <a:rPr lang="en-US" dirty="0" smtClean="0"/>
              <a:t> </a:t>
            </a:r>
          </a:p>
          <a:p>
            <a:pPr lvl="1">
              <a:buNone/>
            </a:pPr>
            <a:r>
              <a:rPr lang="en-US" dirty="0" smtClean="0"/>
              <a:t> changes of glands</a:t>
            </a:r>
          </a:p>
          <a:p>
            <a:pPr lvl="1">
              <a:buFont typeface="Arial" pitchFamily="34" charset="0"/>
              <a:buChar char="•"/>
            </a:pPr>
            <a:r>
              <a:rPr lang="en-US" dirty="0" smtClean="0"/>
              <a:t>Abnormal endometrial</a:t>
            </a:r>
          </a:p>
          <a:p>
            <a:pPr lvl="1">
              <a:buNone/>
            </a:pPr>
            <a:r>
              <a:rPr lang="en-US" dirty="0" err="1" smtClean="0"/>
              <a:t>vascularization</a:t>
            </a:r>
            <a:endParaRPr lang="en-US" dirty="0"/>
          </a:p>
        </p:txBody>
      </p:sp>
      <p:pic>
        <p:nvPicPr>
          <p:cNvPr id="1026" name="Picture 2"/>
          <p:cNvPicPr>
            <a:picLocks noChangeAspect="1" noChangeArrowheads="1"/>
          </p:cNvPicPr>
          <p:nvPr/>
        </p:nvPicPr>
        <p:blipFill>
          <a:blip r:embed="rId2"/>
          <a:srcRect/>
          <a:stretch>
            <a:fillRect/>
          </a:stretch>
        </p:blipFill>
        <p:spPr bwMode="auto">
          <a:xfrm>
            <a:off x="5486400" y="2133600"/>
            <a:ext cx="3657600" cy="4457419"/>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8D9B8562-CB6F-4D17-B6CD-6FA0FD07EDB0}" type="slidenum">
              <a:rPr lang="en-US" smtClean="0"/>
              <a:pPr/>
              <a:t>29</a:t>
            </a:fld>
            <a:endParaRPr lang="en-US"/>
          </a:p>
        </p:txBody>
      </p:sp>
      <p:sp>
        <p:nvSpPr>
          <p:cNvPr id="7" name="TextBox 6"/>
          <p:cNvSpPr txBox="1"/>
          <p:nvPr/>
        </p:nvSpPr>
        <p:spPr>
          <a:xfrm>
            <a:off x="1905000" y="6443246"/>
            <a:ext cx="7620000" cy="338554"/>
          </a:xfrm>
          <a:prstGeom prst="rect">
            <a:avLst/>
          </a:prstGeom>
          <a:noFill/>
        </p:spPr>
        <p:txBody>
          <a:bodyPr wrap="square" rtlCol="0">
            <a:spAutoFit/>
          </a:bodyPr>
          <a:lstStyle/>
          <a:p>
            <a:r>
              <a:rPr lang="en-US" sz="1600" i="1" dirty="0" smtClean="0"/>
              <a:t>Journal of Reproductive Medicine and Endocrinology</a:t>
            </a:r>
            <a:r>
              <a:rPr lang="en-US" sz="1600" dirty="0" smtClean="0"/>
              <a:t> 10.1 (2013): 82-101</a:t>
            </a:r>
            <a:endParaRPr lang="en-US" sz="1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282700" y="0"/>
            <a:ext cx="6578600" cy="5956300"/>
          </a:xfrm>
          <a:prstGeom prst="rect">
            <a:avLst/>
          </a:prstGeom>
          <a:noFill/>
        </p:spPr>
      </p:pic>
      <p:sp>
        <p:nvSpPr>
          <p:cNvPr id="3" name="Slide Number Placeholder 2"/>
          <p:cNvSpPr>
            <a:spLocks noGrp="1"/>
          </p:cNvSpPr>
          <p:nvPr>
            <p:ph type="sldNum" sz="quarter" idx="12"/>
          </p:nvPr>
        </p:nvSpPr>
        <p:spPr/>
        <p:txBody>
          <a:bodyPr/>
          <a:lstStyle/>
          <a:p>
            <a:fld id="{8D9B8562-CB6F-4D17-B6CD-6FA0FD07EDB0}"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PAEC</a:t>
            </a:r>
            <a:endParaRPr lang="en-US" dirty="0"/>
          </a:p>
        </p:txBody>
      </p:sp>
      <p:graphicFrame>
        <p:nvGraphicFramePr>
          <p:cNvPr id="5" name="Table 4"/>
          <p:cNvGraphicFramePr>
            <a:graphicFrameLocks noGrp="1"/>
          </p:cNvGraphicFramePr>
          <p:nvPr/>
        </p:nvGraphicFramePr>
        <p:xfrm>
          <a:off x="1142999" y="1397000"/>
          <a:ext cx="7848603" cy="2184400"/>
        </p:xfrm>
        <a:graphic>
          <a:graphicData uri="http://schemas.openxmlformats.org/drawingml/2006/table">
            <a:tbl>
              <a:tblPr firstRow="1" bandRow="1">
                <a:tableStyleId>{5C22544A-7EE6-4342-B048-85BDC9FD1C3A}</a:tableStyleId>
              </a:tblPr>
              <a:tblGrid>
                <a:gridCol w="1121229"/>
                <a:gridCol w="1121229"/>
                <a:gridCol w="1121229"/>
                <a:gridCol w="1121229"/>
                <a:gridCol w="1121229"/>
                <a:gridCol w="1121229"/>
                <a:gridCol w="1121229"/>
              </a:tblGrid>
              <a:tr h="436880">
                <a:tc>
                  <a:txBody>
                    <a:bodyPr/>
                    <a:lstStyle/>
                    <a:p>
                      <a:endParaRPr lang="en-US" dirty="0"/>
                    </a:p>
                  </a:txBody>
                  <a:tcPr/>
                </a:tc>
                <a:tc gridSpan="3">
                  <a:txBody>
                    <a:bodyPr/>
                    <a:lstStyle/>
                    <a:p>
                      <a:r>
                        <a:rPr lang="en-US" dirty="0" smtClean="0"/>
                        <a:t>PEARL</a:t>
                      </a:r>
                      <a:r>
                        <a:rPr lang="en-US" baseline="0" dirty="0" smtClean="0"/>
                        <a:t> I</a:t>
                      </a:r>
                      <a:endParaRPr lang="en-US" dirty="0"/>
                    </a:p>
                  </a:txBody>
                  <a:tcPr/>
                </a:tc>
                <a:tc hMerge="1">
                  <a:txBody>
                    <a:bodyPr/>
                    <a:lstStyle/>
                    <a:p>
                      <a:endParaRPr lang="en-US" dirty="0"/>
                    </a:p>
                  </a:txBody>
                  <a:tcPr/>
                </a:tc>
                <a:tc hMerge="1">
                  <a:txBody>
                    <a:bodyPr/>
                    <a:lstStyle/>
                    <a:p>
                      <a:endParaRPr lang="en-US" dirty="0"/>
                    </a:p>
                  </a:txBody>
                  <a:tcPr/>
                </a:tc>
                <a:tc gridSpan="3">
                  <a:txBody>
                    <a:bodyPr/>
                    <a:lstStyle/>
                    <a:p>
                      <a:r>
                        <a:rPr lang="en-US" dirty="0" smtClean="0"/>
                        <a:t>PEARL II</a:t>
                      </a:r>
                      <a:endParaRPr lang="en-US" dirty="0"/>
                    </a:p>
                  </a:txBody>
                  <a:tcPr/>
                </a:tc>
                <a:tc hMerge="1">
                  <a:txBody>
                    <a:bodyPr/>
                    <a:lstStyle/>
                    <a:p>
                      <a:endParaRPr lang="en-US"/>
                    </a:p>
                  </a:txBody>
                  <a:tcPr/>
                </a:tc>
                <a:tc hMerge="1">
                  <a:txBody>
                    <a:bodyPr/>
                    <a:lstStyle/>
                    <a:p>
                      <a:endParaRPr lang="en-US" dirty="0"/>
                    </a:p>
                  </a:txBody>
                  <a:tcPr/>
                </a:tc>
              </a:tr>
              <a:tr h="436880">
                <a:tc>
                  <a:txBody>
                    <a:bodyPr/>
                    <a:lstStyle/>
                    <a:p>
                      <a:r>
                        <a:rPr lang="en-US" dirty="0" smtClean="0"/>
                        <a:t>%</a:t>
                      </a:r>
                      <a:endParaRPr lang="en-US" dirty="0"/>
                    </a:p>
                  </a:txBody>
                  <a:tcPr>
                    <a:solidFill>
                      <a:schemeClr val="accent6">
                        <a:lumMod val="60000"/>
                        <a:lumOff val="40000"/>
                      </a:schemeClr>
                    </a:solidFill>
                  </a:tcPr>
                </a:tc>
                <a:tc>
                  <a:txBody>
                    <a:bodyPr/>
                    <a:lstStyle/>
                    <a:p>
                      <a:r>
                        <a:rPr lang="en-US" b="1" dirty="0" smtClean="0"/>
                        <a:t>Placebo</a:t>
                      </a:r>
                      <a:endParaRPr lang="en-US" b="1" dirty="0"/>
                    </a:p>
                  </a:txBody>
                  <a:tcPr>
                    <a:solidFill>
                      <a:schemeClr val="accent6">
                        <a:lumMod val="60000"/>
                        <a:lumOff val="40000"/>
                      </a:schemeClr>
                    </a:solidFill>
                  </a:tcPr>
                </a:tc>
                <a:tc>
                  <a:txBody>
                    <a:bodyPr/>
                    <a:lstStyle/>
                    <a:p>
                      <a:r>
                        <a:rPr lang="en-US" b="1" dirty="0" smtClean="0"/>
                        <a:t>U 5mg</a:t>
                      </a:r>
                      <a:endParaRPr lang="en-US" b="1" dirty="0"/>
                    </a:p>
                  </a:txBody>
                  <a:tcPr>
                    <a:solidFill>
                      <a:schemeClr val="accent6">
                        <a:lumMod val="60000"/>
                        <a:lumOff val="40000"/>
                      </a:schemeClr>
                    </a:solidFill>
                  </a:tcPr>
                </a:tc>
                <a:tc>
                  <a:txBody>
                    <a:bodyPr/>
                    <a:lstStyle/>
                    <a:p>
                      <a:r>
                        <a:rPr lang="en-US" b="1" dirty="0" smtClean="0"/>
                        <a:t>U 10mg</a:t>
                      </a:r>
                      <a:endParaRPr lang="en-US" b="1" dirty="0"/>
                    </a:p>
                  </a:txBody>
                  <a:tcPr>
                    <a:solidFill>
                      <a:schemeClr val="accent6">
                        <a:lumMod val="60000"/>
                        <a:lumOff val="40000"/>
                      </a:schemeClr>
                    </a:solidFill>
                  </a:tcPr>
                </a:tc>
                <a:tc>
                  <a:txBody>
                    <a:bodyPr/>
                    <a:lstStyle/>
                    <a:p>
                      <a:r>
                        <a:rPr lang="en-US" b="1" dirty="0" smtClean="0"/>
                        <a:t>L</a:t>
                      </a:r>
                      <a:endParaRPr lang="en-US" b="1" dirty="0"/>
                    </a:p>
                  </a:txBody>
                  <a:tcPr>
                    <a:solidFill>
                      <a:schemeClr val="accent6">
                        <a:lumMod val="60000"/>
                        <a:lumOff val="40000"/>
                      </a:schemeClr>
                    </a:solidFill>
                  </a:tcPr>
                </a:tc>
                <a:tc>
                  <a:txBody>
                    <a:bodyPr/>
                    <a:lstStyle/>
                    <a:p>
                      <a:r>
                        <a:rPr lang="en-US" b="1" dirty="0" smtClean="0"/>
                        <a:t>U 5mg</a:t>
                      </a:r>
                      <a:endParaRPr lang="en-US" b="1" dirty="0"/>
                    </a:p>
                  </a:txBody>
                  <a:tcPr>
                    <a:solidFill>
                      <a:schemeClr val="accent6">
                        <a:lumMod val="60000"/>
                        <a:lumOff val="40000"/>
                      </a:schemeClr>
                    </a:solidFill>
                  </a:tcPr>
                </a:tc>
                <a:tc>
                  <a:txBody>
                    <a:bodyPr/>
                    <a:lstStyle/>
                    <a:p>
                      <a:r>
                        <a:rPr lang="en-US" b="1" dirty="0" smtClean="0"/>
                        <a:t>U 10mg</a:t>
                      </a:r>
                      <a:endParaRPr lang="en-US" b="1" dirty="0"/>
                    </a:p>
                  </a:txBody>
                  <a:tcPr>
                    <a:solidFill>
                      <a:schemeClr val="accent6">
                        <a:lumMod val="60000"/>
                        <a:lumOff val="40000"/>
                      </a:schemeClr>
                    </a:solidFill>
                  </a:tcPr>
                </a:tc>
              </a:tr>
              <a:tr h="436880">
                <a:tc>
                  <a:txBody>
                    <a:bodyPr/>
                    <a:lstStyle/>
                    <a:p>
                      <a:r>
                        <a:rPr lang="en-US" dirty="0" smtClean="0"/>
                        <a:t>Baseline</a:t>
                      </a:r>
                      <a:endParaRPr lang="en-US" dirty="0"/>
                    </a:p>
                  </a:txBody>
                  <a:tcPr/>
                </a:tc>
                <a:tc>
                  <a:txBody>
                    <a:bodyPr/>
                    <a:lstStyle/>
                    <a:p>
                      <a:r>
                        <a:rPr lang="en-US" dirty="0" smtClean="0"/>
                        <a:t>0</a:t>
                      </a:r>
                      <a:endParaRPr lang="en-US" dirty="0"/>
                    </a:p>
                  </a:txBody>
                  <a:tcPr/>
                </a:tc>
                <a:tc>
                  <a:txBody>
                    <a:bodyPr/>
                    <a:lstStyle/>
                    <a:p>
                      <a:r>
                        <a:rPr lang="en-US" dirty="0" smtClean="0"/>
                        <a:t>6.5</a:t>
                      </a:r>
                      <a:endParaRPr lang="en-US" dirty="0"/>
                    </a:p>
                  </a:txBody>
                  <a:tcPr/>
                </a:tc>
                <a:tc>
                  <a:txBody>
                    <a:bodyPr/>
                    <a:lstStyle/>
                    <a:p>
                      <a:r>
                        <a:rPr lang="en-US" dirty="0" smtClean="0"/>
                        <a:t>1.3</a:t>
                      </a:r>
                      <a:endParaRPr lang="en-US" dirty="0"/>
                    </a:p>
                  </a:txBody>
                  <a:tcPr/>
                </a:tc>
                <a:tc>
                  <a:txBody>
                    <a:bodyPr/>
                    <a:lstStyle/>
                    <a:p>
                      <a:r>
                        <a:rPr lang="en-US" dirty="0" smtClean="0"/>
                        <a:t>2.5</a:t>
                      </a:r>
                      <a:endParaRPr lang="en-US" dirty="0"/>
                    </a:p>
                  </a:txBody>
                  <a:tcPr/>
                </a:tc>
                <a:tc>
                  <a:txBody>
                    <a:bodyPr/>
                    <a:lstStyle/>
                    <a:p>
                      <a:r>
                        <a:rPr lang="en-US" dirty="0" smtClean="0"/>
                        <a:t>2.6</a:t>
                      </a:r>
                      <a:endParaRPr lang="en-US" dirty="0"/>
                    </a:p>
                  </a:txBody>
                  <a:tcPr/>
                </a:tc>
                <a:tc>
                  <a:txBody>
                    <a:bodyPr/>
                    <a:lstStyle/>
                    <a:p>
                      <a:r>
                        <a:rPr lang="en-US" dirty="0" smtClean="0"/>
                        <a:t>3.8</a:t>
                      </a:r>
                      <a:endParaRPr lang="en-US" dirty="0"/>
                    </a:p>
                  </a:txBody>
                  <a:tcPr/>
                </a:tc>
              </a:tr>
              <a:tr h="436880">
                <a:tc>
                  <a:txBody>
                    <a:bodyPr/>
                    <a:lstStyle/>
                    <a:p>
                      <a:r>
                        <a:rPr lang="en-US" dirty="0" smtClean="0"/>
                        <a:t>Wk 13</a:t>
                      </a:r>
                      <a:endParaRPr lang="en-US" dirty="0"/>
                    </a:p>
                  </a:txBody>
                  <a:tcPr/>
                </a:tc>
                <a:tc>
                  <a:txBody>
                    <a:bodyPr/>
                    <a:lstStyle/>
                    <a:p>
                      <a:r>
                        <a:rPr lang="en-US" dirty="0" smtClean="0"/>
                        <a:t>7.9</a:t>
                      </a:r>
                      <a:endParaRPr lang="en-US" dirty="0"/>
                    </a:p>
                  </a:txBody>
                  <a:tcPr/>
                </a:tc>
                <a:tc>
                  <a:txBody>
                    <a:bodyPr/>
                    <a:lstStyle/>
                    <a:p>
                      <a:r>
                        <a:rPr lang="en-US" dirty="0" smtClean="0"/>
                        <a:t>59.8</a:t>
                      </a:r>
                      <a:endParaRPr lang="en-US" dirty="0"/>
                    </a:p>
                  </a:txBody>
                  <a:tcPr/>
                </a:tc>
                <a:tc>
                  <a:txBody>
                    <a:bodyPr/>
                    <a:lstStyle/>
                    <a:p>
                      <a:r>
                        <a:rPr lang="en-US" dirty="0" smtClean="0"/>
                        <a:t>56.4</a:t>
                      </a:r>
                      <a:endParaRPr lang="en-US" dirty="0"/>
                    </a:p>
                  </a:txBody>
                  <a:tcPr/>
                </a:tc>
                <a:tc>
                  <a:txBody>
                    <a:bodyPr/>
                    <a:lstStyle/>
                    <a:p>
                      <a:r>
                        <a:rPr lang="en-US" dirty="0" smtClean="0"/>
                        <a:t>13.9</a:t>
                      </a:r>
                      <a:endParaRPr lang="en-US" dirty="0"/>
                    </a:p>
                  </a:txBody>
                  <a:tcPr/>
                </a:tc>
                <a:tc>
                  <a:txBody>
                    <a:bodyPr/>
                    <a:lstStyle/>
                    <a:p>
                      <a:r>
                        <a:rPr lang="en-US" dirty="0" smtClean="0"/>
                        <a:t>54.4</a:t>
                      </a:r>
                      <a:endParaRPr lang="en-US" dirty="0"/>
                    </a:p>
                  </a:txBody>
                  <a:tcPr/>
                </a:tc>
                <a:tc>
                  <a:txBody>
                    <a:bodyPr/>
                    <a:lstStyle/>
                    <a:p>
                      <a:r>
                        <a:rPr lang="en-US" dirty="0" smtClean="0"/>
                        <a:t>61.3</a:t>
                      </a:r>
                      <a:endParaRPr lang="en-US" dirty="0"/>
                    </a:p>
                  </a:txBody>
                  <a:tcPr/>
                </a:tc>
              </a:tr>
              <a:tr h="436880">
                <a:tc>
                  <a:txBody>
                    <a:bodyPr/>
                    <a:lstStyle/>
                    <a:p>
                      <a:r>
                        <a:rPr lang="en-US" dirty="0" smtClean="0"/>
                        <a:t>Wk 38</a:t>
                      </a:r>
                      <a:endParaRPr lang="en-US" dirty="0"/>
                    </a:p>
                  </a:txBody>
                  <a:tcPr/>
                </a:tc>
                <a:tc>
                  <a:txBody>
                    <a:bodyPr/>
                    <a:lstStyle/>
                    <a:p>
                      <a:r>
                        <a:rPr lang="en-US" dirty="0" smtClean="0"/>
                        <a:t>2.6</a:t>
                      </a:r>
                      <a:endParaRPr lang="en-US" dirty="0"/>
                    </a:p>
                  </a:txBody>
                  <a:tcPr/>
                </a:tc>
                <a:tc>
                  <a:txBody>
                    <a:bodyPr/>
                    <a:lstStyle/>
                    <a:p>
                      <a:r>
                        <a:rPr lang="en-US" dirty="0" smtClean="0"/>
                        <a:t>7.8</a:t>
                      </a:r>
                      <a:endParaRPr lang="en-US" dirty="0"/>
                    </a:p>
                  </a:txBody>
                  <a:tcPr/>
                </a:tc>
                <a:tc>
                  <a:txBody>
                    <a:bodyPr/>
                    <a:lstStyle/>
                    <a:p>
                      <a:r>
                        <a:rPr lang="en-US" dirty="0" smtClean="0"/>
                        <a:t>5.1</a:t>
                      </a:r>
                      <a:endParaRPr lang="en-US" dirty="0"/>
                    </a:p>
                  </a:txBody>
                  <a:tcPr/>
                </a:tc>
                <a:tc>
                  <a:txBody>
                    <a:bodyPr/>
                    <a:lstStyle/>
                    <a:p>
                      <a:r>
                        <a:rPr lang="en-US" dirty="0" smtClean="0"/>
                        <a:t>6.3</a:t>
                      </a:r>
                      <a:endParaRPr lang="en-US" dirty="0"/>
                    </a:p>
                  </a:txBody>
                  <a:tcPr/>
                </a:tc>
                <a:tc>
                  <a:txBody>
                    <a:bodyPr/>
                    <a:lstStyle/>
                    <a:p>
                      <a:r>
                        <a:rPr lang="en-US" dirty="0" smtClean="0"/>
                        <a:t>6.5</a:t>
                      </a:r>
                      <a:endParaRPr lang="en-US" dirty="0"/>
                    </a:p>
                  </a:txBody>
                  <a:tcPr/>
                </a:tc>
                <a:tc>
                  <a:txBody>
                    <a:bodyPr/>
                    <a:lstStyle/>
                    <a:p>
                      <a:r>
                        <a:rPr lang="en-US" dirty="0" smtClean="0"/>
                        <a:t>6.3</a:t>
                      </a:r>
                      <a:endParaRPr lang="en-US" dirty="0"/>
                    </a:p>
                  </a:txBody>
                  <a:tcPr/>
                </a:tc>
              </a:tr>
            </a:tbl>
          </a:graphicData>
        </a:graphic>
      </p:graphicFrame>
      <p:sp>
        <p:nvSpPr>
          <p:cNvPr id="6" name="Content Placeholder 5"/>
          <p:cNvSpPr>
            <a:spLocks noGrp="1"/>
          </p:cNvSpPr>
          <p:nvPr>
            <p:ph idx="1"/>
          </p:nvPr>
        </p:nvSpPr>
        <p:spPr>
          <a:xfrm>
            <a:off x="1435608" y="3962400"/>
            <a:ext cx="7498080" cy="2286000"/>
          </a:xfrm>
        </p:spPr>
        <p:txBody>
          <a:bodyPr/>
          <a:lstStyle/>
          <a:p>
            <a:r>
              <a:rPr lang="en-US" dirty="0" smtClean="0"/>
              <a:t>Reversible</a:t>
            </a:r>
          </a:p>
          <a:p>
            <a:r>
              <a:rPr lang="en-US" dirty="0" smtClean="0"/>
              <a:t>Lack of long term observations </a:t>
            </a:r>
            <a:r>
              <a:rPr lang="en-US" dirty="0" smtClean="0">
                <a:sym typeface="Wingdings" pitchFamily="2" charset="2"/>
              </a:rPr>
              <a:t> significance?</a:t>
            </a:r>
            <a:endParaRPr lang="en-US" dirty="0"/>
          </a:p>
        </p:txBody>
      </p:sp>
      <p:sp>
        <p:nvSpPr>
          <p:cNvPr id="8" name="Slide Number Placeholder 7"/>
          <p:cNvSpPr>
            <a:spLocks noGrp="1"/>
          </p:cNvSpPr>
          <p:nvPr>
            <p:ph type="sldNum" sz="quarter" idx="12"/>
          </p:nvPr>
        </p:nvSpPr>
        <p:spPr/>
        <p:txBody>
          <a:bodyPr/>
          <a:lstStyle/>
          <a:p>
            <a:fld id="{8D9B8562-CB6F-4D17-B6CD-6FA0FD07EDB0}" type="slidenum">
              <a:rPr lang="en-US" smtClean="0"/>
              <a:pPr/>
              <a:t>30</a:t>
            </a:fld>
            <a:endParaRPr lang="en-US"/>
          </a:p>
        </p:txBody>
      </p:sp>
      <p:sp>
        <p:nvSpPr>
          <p:cNvPr id="9" name="TextBox 8"/>
          <p:cNvSpPr txBox="1"/>
          <p:nvPr/>
        </p:nvSpPr>
        <p:spPr>
          <a:xfrm>
            <a:off x="1905000" y="6443246"/>
            <a:ext cx="7620000" cy="338554"/>
          </a:xfrm>
          <a:prstGeom prst="rect">
            <a:avLst/>
          </a:prstGeom>
          <a:noFill/>
        </p:spPr>
        <p:txBody>
          <a:bodyPr wrap="square" rtlCol="0">
            <a:spAutoFit/>
          </a:bodyPr>
          <a:lstStyle/>
          <a:p>
            <a:r>
              <a:rPr lang="en-US" sz="1600" i="1" dirty="0" smtClean="0"/>
              <a:t>Journal of Reproductive Medicine and Endocrinology</a:t>
            </a:r>
            <a:r>
              <a:rPr lang="en-US" sz="1600" dirty="0" smtClean="0"/>
              <a:t> 10.1 (2013): 82-101</a:t>
            </a:r>
            <a:endParaRPr lang="en-US" sz="16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Strengths</a:t>
            </a:r>
            <a:endParaRPr lang="en-US" dirty="0"/>
          </a:p>
        </p:txBody>
      </p:sp>
      <p:sp>
        <p:nvSpPr>
          <p:cNvPr id="3" name="Content Placeholder 2"/>
          <p:cNvSpPr>
            <a:spLocks noGrp="1"/>
          </p:cNvSpPr>
          <p:nvPr>
            <p:ph idx="1"/>
          </p:nvPr>
        </p:nvSpPr>
        <p:spPr/>
        <p:txBody>
          <a:bodyPr>
            <a:normAutofit/>
          </a:bodyPr>
          <a:lstStyle/>
          <a:p>
            <a:r>
              <a:rPr lang="en-US" dirty="0" smtClean="0"/>
              <a:t>Data collection and analysis by independent organizations (ICON, MDSL)</a:t>
            </a:r>
          </a:p>
          <a:p>
            <a:r>
              <a:rPr lang="en-US" dirty="0" err="1" smtClean="0"/>
              <a:t>Bonferroni</a:t>
            </a:r>
            <a:r>
              <a:rPr lang="en-US" dirty="0" smtClean="0"/>
              <a:t> correction made for multiplicity</a:t>
            </a:r>
          </a:p>
          <a:p>
            <a:r>
              <a:rPr lang="en-US" dirty="0" smtClean="0"/>
              <a:t>3 pathologists to evaluate uterine changes with defined diagnostic criteria </a:t>
            </a:r>
          </a:p>
        </p:txBody>
      </p:sp>
      <p:sp>
        <p:nvSpPr>
          <p:cNvPr id="4" name="Slide Number Placeholder 3"/>
          <p:cNvSpPr>
            <a:spLocks noGrp="1"/>
          </p:cNvSpPr>
          <p:nvPr>
            <p:ph type="sldNum" sz="quarter" idx="12"/>
          </p:nvPr>
        </p:nvSpPr>
        <p:spPr/>
        <p:txBody>
          <a:bodyPr/>
          <a:lstStyle/>
          <a:p>
            <a:fld id="{8D9B8562-CB6F-4D17-B6CD-6FA0FD07EDB0}"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304800"/>
            <a:ext cx="7498080" cy="1143000"/>
          </a:xfrm>
        </p:spPr>
        <p:txBody>
          <a:bodyPr/>
          <a:lstStyle/>
          <a:p>
            <a:r>
              <a:rPr lang="en-US" dirty="0" smtClean="0"/>
              <a:t>Critique for both studies: </a:t>
            </a:r>
            <a:endParaRPr lang="en-US" dirty="0"/>
          </a:p>
        </p:txBody>
      </p:sp>
      <p:sp>
        <p:nvSpPr>
          <p:cNvPr id="3" name="Content Placeholder 2"/>
          <p:cNvSpPr>
            <a:spLocks noGrp="1"/>
          </p:cNvSpPr>
          <p:nvPr>
            <p:ph idx="1"/>
          </p:nvPr>
        </p:nvSpPr>
        <p:spPr>
          <a:xfrm>
            <a:off x="1295400" y="1447800"/>
            <a:ext cx="7498080" cy="5867400"/>
          </a:xfrm>
        </p:spPr>
        <p:txBody>
          <a:bodyPr>
            <a:normAutofit/>
          </a:bodyPr>
          <a:lstStyle/>
          <a:p>
            <a:r>
              <a:rPr lang="en-US" dirty="0" smtClean="0"/>
              <a:t>Methodology:</a:t>
            </a:r>
          </a:p>
          <a:p>
            <a:pPr lvl="1">
              <a:buFont typeface="Arial" pitchFamily="34" charset="0"/>
              <a:buChar char="•"/>
            </a:pPr>
            <a:r>
              <a:rPr lang="en-US" dirty="0" smtClean="0">
                <a:solidFill>
                  <a:srgbClr val="FF0000"/>
                </a:solidFill>
              </a:rPr>
              <a:t>1. Uterine bleeding control as primary 		endpoint</a:t>
            </a:r>
          </a:p>
          <a:p>
            <a:pPr lvl="1">
              <a:buFont typeface="Arial" pitchFamily="34" charset="0"/>
              <a:buChar char="•"/>
            </a:pPr>
            <a:r>
              <a:rPr lang="en-US" dirty="0" smtClean="0"/>
              <a:t>2. Short duration </a:t>
            </a:r>
          </a:p>
          <a:p>
            <a:pPr lvl="2">
              <a:buClr>
                <a:schemeClr val="accent2">
                  <a:lumMod val="50000"/>
                </a:schemeClr>
              </a:buClr>
            </a:pPr>
            <a:r>
              <a:rPr lang="en-US" dirty="0" smtClean="0"/>
              <a:t>Safety, efficacy?? Implication?</a:t>
            </a:r>
          </a:p>
          <a:p>
            <a:r>
              <a:rPr lang="en-US" dirty="0" err="1" smtClean="0"/>
              <a:t>Generalizability</a:t>
            </a:r>
            <a:endParaRPr lang="en-US" dirty="0" smtClean="0"/>
          </a:p>
          <a:p>
            <a:pPr lvl="1">
              <a:buFont typeface="Arial" pitchFamily="34" charset="0"/>
              <a:buChar char="•"/>
            </a:pPr>
            <a:r>
              <a:rPr lang="en-US" dirty="0" smtClean="0"/>
              <a:t>1. Black women </a:t>
            </a:r>
          </a:p>
          <a:p>
            <a:pPr lvl="1">
              <a:buFont typeface="Arial" pitchFamily="34" charset="0"/>
              <a:buChar char="•"/>
            </a:pPr>
            <a:r>
              <a:rPr lang="en-US" dirty="0" smtClean="0"/>
              <a:t>2. Severity of uterine fibroid</a:t>
            </a:r>
          </a:p>
          <a:p>
            <a:r>
              <a:rPr lang="en-US" dirty="0" smtClean="0"/>
              <a:t>Industry Sponsored</a:t>
            </a:r>
            <a:endParaRPr lang="en-US" dirty="0"/>
          </a:p>
        </p:txBody>
      </p:sp>
      <p:sp>
        <p:nvSpPr>
          <p:cNvPr id="4" name="Slide Number Placeholder 3"/>
          <p:cNvSpPr>
            <a:spLocks noGrp="1"/>
          </p:cNvSpPr>
          <p:nvPr>
            <p:ph type="sldNum" sz="quarter" idx="12"/>
          </p:nvPr>
        </p:nvSpPr>
        <p:spPr/>
        <p:txBody>
          <a:bodyPr/>
          <a:lstStyle/>
          <a:p>
            <a:fld id="{8D9B8562-CB6F-4D17-B6CD-6FA0FD07EDB0}"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Uterine bleeding control</a:t>
            </a:r>
            <a:endParaRPr lang="en-US" dirty="0"/>
          </a:p>
        </p:txBody>
      </p:sp>
      <p:sp>
        <p:nvSpPr>
          <p:cNvPr id="3" name="Content Placeholder 2"/>
          <p:cNvSpPr>
            <a:spLocks noGrp="1"/>
          </p:cNvSpPr>
          <p:nvPr>
            <p:ph idx="1"/>
          </p:nvPr>
        </p:nvSpPr>
        <p:spPr/>
        <p:txBody>
          <a:bodyPr>
            <a:normAutofit/>
          </a:bodyPr>
          <a:lstStyle/>
          <a:p>
            <a:r>
              <a:rPr lang="en-US" dirty="0" smtClean="0"/>
              <a:t>Assessed with Pictorial Bleeding Assessment Chart (PBAC)</a:t>
            </a:r>
          </a:p>
          <a:p>
            <a:endParaRPr lang="en-US" dirty="0" smtClean="0"/>
          </a:p>
          <a:p>
            <a:r>
              <a:rPr lang="en-US" dirty="0" smtClean="0"/>
              <a:t>Excessive blood loss = PBAC &gt;100 (~80 </a:t>
            </a:r>
            <a:r>
              <a:rPr lang="en-US" dirty="0" err="1" smtClean="0"/>
              <a:t>mL</a:t>
            </a:r>
            <a:r>
              <a:rPr lang="en-US" dirty="0" smtClean="0"/>
              <a:t>)</a:t>
            </a:r>
          </a:p>
          <a:p>
            <a:r>
              <a:rPr lang="en-US" dirty="0" smtClean="0"/>
              <a:t>Uterine bleeding control = PBAC &lt;75</a:t>
            </a:r>
          </a:p>
          <a:p>
            <a:r>
              <a:rPr lang="en-US" dirty="0" smtClean="0"/>
              <a:t>Amenorrhea = PBAC &lt;2</a:t>
            </a:r>
            <a:endParaRPr lang="en-US" dirty="0"/>
          </a:p>
        </p:txBody>
      </p:sp>
      <p:sp>
        <p:nvSpPr>
          <p:cNvPr id="4" name="Slide Number Placeholder 3"/>
          <p:cNvSpPr>
            <a:spLocks noGrp="1"/>
          </p:cNvSpPr>
          <p:nvPr>
            <p:ph type="sldNum" sz="quarter" idx="12"/>
          </p:nvPr>
        </p:nvSpPr>
        <p:spPr/>
        <p:txBody>
          <a:bodyPr/>
          <a:lstStyle/>
          <a:p>
            <a:fld id="{8D9B8562-CB6F-4D17-B6CD-6FA0FD07EDB0}"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PBAC</a:t>
            </a:r>
            <a:endParaRPr lang="en-US" dirty="0"/>
          </a:p>
        </p:txBody>
      </p:sp>
      <p:pic>
        <p:nvPicPr>
          <p:cNvPr id="5122" name="Picture 2"/>
          <p:cNvPicPr>
            <a:picLocks noChangeAspect="1" noChangeArrowheads="1"/>
          </p:cNvPicPr>
          <p:nvPr/>
        </p:nvPicPr>
        <p:blipFill>
          <a:blip r:embed="rId3"/>
          <a:srcRect/>
          <a:stretch>
            <a:fillRect/>
          </a:stretch>
        </p:blipFill>
        <p:spPr bwMode="auto">
          <a:xfrm>
            <a:off x="3200400" y="457200"/>
            <a:ext cx="5562600" cy="6201414"/>
          </a:xfrm>
          <a:prstGeom prst="rect">
            <a:avLst/>
          </a:prstGeom>
          <a:noFill/>
          <a:ln w="9525">
            <a:noFill/>
            <a:miter lim="800000"/>
            <a:headEnd/>
            <a:tailEnd/>
          </a:ln>
          <a:effectLst/>
        </p:spPr>
      </p:pic>
      <p:sp>
        <p:nvSpPr>
          <p:cNvPr id="5" name="TextBox 4"/>
          <p:cNvSpPr txBox="1"/>
          <p:nvPr/>
        </p:nvSpPr>
        <p:spPr>
          <a:xfrm>
            <a:off x="0" y="5943600"/>
            <a:ext cx="3581400" cy="954107"/>
          </a:xfrm>
          <a:prstGeom prst="rect">
            <a:avLst/>
          </a:prstGeom>
          <a:noFill/>
        </p:spPr>
        <p:txBody>
          <a:bodyPr wrap="square" rtlCol="0">
            <a:spAutoFit/>
          </a:bodyPr>
          <a:lstStyle/>
          <a:p>
            <a:r>
              <a:rPr lang="en-US" sz="1400" i="1" dirty="0" smtClean="0"/>
              <a:t>British Journal of Obstetrics and Gynecology (</a:t>
            </a:r>
            <a:r>
              <a:rPr lang="en-US" sz="1400" dirty="0" smtClean="0"/>
              <a:t>1990); 8: 734-739</a:t>
            </a:r>
          </a:p>
          <a:p>
            <a:r>
              <a:rPr lang="en-US" sz="1400" i="1" dirty="0" smtClean="0"/>
              <a:t>New England Journal of Medicine</a:t>
            </a:r>
            <a:r>
              <a:rPr lang="en-US" sz="1400" dirty="0" smtClean="0"/>
              <a:t> 366.5 (2012): 409-420</a:t>
            </a:r>
            <a:endParaRPr lang="en-US" sz="1400" dirty="0"/>
          </a:p>
        </p:txBody>
      </p:sp>
      <p:sp>
        <p:nvSpPr>
          <p:cNvPr id="6" name="Slide Number Placeholder 5"/>
          <p:cNvSpPr>
            <a:spLocks noGrp="1"/>
          </p:cNvSpPr>
          <p:nvPr>
            <p:ph type="sldNum" sz="quarter" idx="12"/>
          </p:nvPr>
        </p:nvSpPr>
        <p:spPr/>
        <p:txBody>
          <a:bodyPr/>
          <a:lstStyle/>
          <a:p>
            <a:fld id="{8D9B8562-CB6F-4D17-B6CD-6FA0FD07EDB0}" type="slidenum">
              <a:rPr lang="en-US" smtClean="0"/>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7498080" cy="1143000"/>
          </a:xfrm>
        </p:spPr>
        <p:txBody>
          <a:bodyPr>
            <a:normAutofit fontScale="90000"/>
          </a:bodyPr>
          <a:lstStyle/>
          <a:p>
            <a:r>
              <a:rPr lang="en-US" dirty="0" smtClean="0"/>
              <a:t>PBAC&lt;75 as primary end point </a:t>
            </a:r>
            <a:endParaRPr lang="en-US" dirty="0"/>
          </a:p>
        </p:txBody>
      </p:sp>
      <p:graphicFrame>
        <p:nvGraphicFramePr>
          <p:cNvPr id="4" name="Content Placeholder 3"/>
          <p:cNvGraphicFramePr>
            <a:graphicFrameLocks noGrp="1"/>
          </p:cNvGraphicFramePr>
          <p:nvPr>
            <p:ph idx="1"/>
          </p:nvPr>
        </p:nvGraphicFramePr>
        <p:xfrm>
          <a:off x="1295400" y="3505200"/>
          <a:ext cx="7499350" cy="2936240"/>
        </p:xfrm>
        <a:graphic>
          <a:graphicData uri="http://schemas.openxmlformats.org/drawingml/2006/table">
            <a:tbl>
              <a:tblPr firstRow="1" bandRow="1">
                <a:tableStyleId>{5C22544A-7EE6-4342-B048-85BDC9FD1C3A}</a:tableStyleId>
              </a:tblPr>
              <a:tblGrid>
                <a:gridCol w="3749675"/>
                <a:gridCol w="3749675"/>
              </a:tblGrid>
              <a:tr h="370840">
                <a:tc>
                  <a:txBody>
                    <a:bodyPr/>
                    <a:lstStyle/>
                    <a:p>
                      <a:r>
                        <a:rPr lang="en-US" dirty="0" smtClean="0"/>
                        <a:t>PEARL</a:t>
                      </a:r>
                      <a:r>
                        <a:rPr lang="en-US" baseline="0" dirty="0" smtClean="0"/>
                        <a:t> I</a:t>
                      </a:r>
                      <a:endParaRPr lang="en-US" dirty="0"/>
                    </a:p>
                  </a:txBody>
                  <a:tcPr/>
                </a:tc>
                <a:tc>
                  <a:txBody>
                    <a:bodyPr/>
                    <a:lstStyle/>
                    <a:p>
                      <a:r>
                        <a:rPr lang="en-US" dirty="0" smtClean="0"/>
                        <a:t>PEARL</a:t>
                      </a:r>
                      <a:r>
                        <a:rPr lang="en-US" baseline="0" dirty="0" smtClean="0"/>
                        <a:t> II</a:t>
                      </a:r>
                      <a:endParaRPr lang="en-US" dirty="0"/>
                    </a:p>
                  </a:txBody>
                  <a:tcPr/>
                </a:tc>
              </a:tr>
              <a:tr h="3708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Uterine bleeding control (PBAC &lt;</a:t>
                      </a:r>
                      <a:r>
                        <a:rPr lang="en-US" baseline="0" dirty="0" smtClean="0"/>
                        <a:t>75)</a:t>
                      </a:r>
                      <a:endParaRPr lang="en-US" dirty="0" smtClean="0"/>
                    </a:p>
                  </a:txBody>
                  <a:tcPr/>
                </a:tc>
                <a:tc hMerge="1">
                  <a:txBody>
                    <a:bodyPr/>
                    <a:lstStyle/>
                    <a:p>
                      <a:endParaRPr lang="en-US" dirty="0"/>
                    </a:p>
                  </a:txBody>
                  <a:tcPr/>
                </a:tc>
              </a:tr>
              <a:tr h="370840">
                <a:tc>
                  <a:txBody>
                    <a:bodyPr/>
                    <a:lstStyle/>
                    <a:p>
                      <a:r>
                        <a:rPr lang="en-US" dirty="0" smtClean="0"/>
                        <a:t>P</a:t>
                      </a:r>
                      <a:r>
                        <a:rPr lang="en-US" baseline="0" dirty="0" smtClean="0"/>
                        <a:t> = 19%</a:t>
                      </a:r>
                    </a:p>
                    <a:p>
                      <a:r>
                        <a:rPr lang="en-US" baseline="0" dirty="0" smtClean="0"/>
                        <a:t>5mg = 91%</a:t>
                      </a:r>
                    </a:p>
                    <a:p>
                      <a:r>
                        <a:rPr lang="en-US" baseline="0" dirty="0" smtClean="0"/>
                        <a:t>10mg = 92%                (p &lt; 0.001)</a:t>
                      </a:r>
                      <a:endParaRPr lang="en-US" dirty="0"/>
                    </a:p>
                  </a:txBody>
                  <a:tcPr/>
                </a:tc>
                <a:tc>
                  <a:txBody>
                    <a:bodyPr/>
                    <a:lstStyle/>
                    <a:p>
                      <a:r>
                        <a:rPr lang="en-US" dirty="0" smtClean="0"/>
                        <a:t>L</a:t>
                      </a:r>
                      <a:r>
                        <a:rPr lang="en-US" baseline="0" dirty="0" smtClean="0"/>
                        <a:t> = 89%</a:t>
                      </a:r>
                    </a:p>
                    <a:p>
                      <a:r>
                        <a:rPr lang="en-US" baseline="0" dirty="0" smtClean="0"/>
                        <a:t>5mg = 90%</a:t>
                      </a:r>
                    </a:p>
                    <a:p>
                      <a:r>
                        <a:rPr lang="en-US" baseline="0" dirty="0" smtClean="0"/>
                        <a:t>10mg = 98%                            (NS)</a:t>
                      </a:r>
                      <a:endParaRPr lang="en-US" dirty="0"/>
                    </a:p>
                  </a:txBody>
                  <a:tcPr/>
                </a:tc>
              </a:tr>
              <a:tr h="32512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Amenorrhea (PBAC&lt;2)</a:t>
                      </a:r>
                    </a:p>
                  </a:txBody>
                  <a:tcPr/>
                </a:tc>
                <a:tc hMerge="1">
                  <a:txBody>
                    <a:bodyPr/>
                    <a:lstStyle/>
                    <a:p>
                      <a:endParaRPr lang="en-US" dirty="0"/>
                    </a:p>
                  </a:txBody>
                  <a:tcPr/>
                </a:tc>
              </a:tr>
              <a:tr h="370840">
                <a:tc>
                  <a:txBody>
                    <a:bodyPr/>
                    <a:lstStyle/>
                    <a:p>
                      <a:r>
                        <a:rPr lang="en-US" dirty="0" smtClean="0"/>
                        <a:t>P</a:t>
                      </a:r>
                      <a:r>
                        <a:rPr lang="en-US" baseline="0" dirty="0" smtClean="0"/>
                        <a:t> = 6%</a:t>
                      </a:r>
                    </a:p>
                    <a:p>
                      <a:r>
                        <a:rPr lang="en-US" baseline="0" dirty="0" smtClean="0"/>
                        <a:t>5mg = 73%</a:t>
                      </a:r>
                    </a:p>
                    <a:p>
                      <a:r>
                        <a:rPr lang="en-US" baseline="0" dirty="0" smtClean="0"/>
                        <a:t>10mg = 82%                (p &lt; 0.001)</a:t>
                      </a:r>
                      <a:endParaRPr lang="en-US" dirty="0"/>
                    </a:p>
                  </a:txBody>
                  <a:tcPr/>
                </a:tc>
                <a:tc>
                  <a:txBody>
                    <a:bodyPr/>
                    <a:lstStyle/>
                    <a:p>
                      <a:r>
                        <a:rPr lang="en-US" dirty="0" smtClean="0"/>
                        <a:t>L</a:t>
                      </a:r>
                      <a:r>
                        <a:rPr lang="en-US" baseline="0" dirty="0" smtClean="0"/>
                        <a:t> = 80%</a:t>
                      </a:r>
                    </a:p>
                    <a:p>
                      <a:r>
                        <a:rPr lang="en-US" baseline="0" dirty="0" smtClean="0"/>
                        <a:t>5mg = 75%</a:t>
                      </a:r>
                    </a:p>
                    <a:p>
                      <a:r>
                        <a:rPr lang="en-US" baseline="0" dirty="0" smtClean="0"/>
                        <a:t>10mg = 89%                            (NS)</a:t>
                      </a:r>
                      <a:endParaRPr lang="en-US" dirty="0"/>
                    </a:p>
                  </a:txBody>
                  <a:tcPr/>
                </a:tc>
              </a:tr>
            </a:tbl>
          </a:graphicData>
        </a:graphic>
      </p:graphicFrame>
      <p:sp>
        <p:nvSpPr>
          <p:cNvPr id="6" name="Content Placeholder 2"/>
          <p:cNvSpPr txBox="1">
            <a:spLocks/>
          </p:cNvSpPr>
          <p:nvPr/>
        </p:nvSpPr>
        <p:spPr>
          <a:xfrm>
            <a:off x="1371600" y="1143000"/>
            <a:ext cx="7498080" cy="2133600"/>
          </a:xfrm>
          <a:prstGeom prst="rect">
            <a:avLst/>
          </a:prstGeom>
        </p:spPr>
        <p:txBody>
          <a:bodyPr>
            <a:noAutofit/>
          </a:bodyPr>
          <a:lstStyle/>
          <a:p>
            <a:pPr marL="365760" indent="-283464">
              <a:spcBef>
                <a:spcPts val="600"/>
              </a:spcBef>
              <a:buClr>
                <a:schemeClr val="accent1"/>
              </a:buClr>
              <a:buSzPct val="80000"/>
              <a:buFont typeface="Wingdings 2"/>
              <a:buChar char=""/>
              <a:defRPr/>
            </a:pPr>
            <a:r>
              <a:rPr lang="en-US" sz="2400" dirty="0" smtClean="0"/>
              <a:t>Reporter bias – subjective measure, rely on patient compliance in reporting</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GnRHa</a:t>
            </a:r>
            <a:r>
              <a:rPr kumimoji="0" lang="en-US" sz="2400" b="0" i="0" u="none" strike="noStrike" kern="1200" cap="none" spc="0" normalizeH="0" noProof="0" dirty="0" smtClean="0">
                <a:ln>
                  <a:noFill/>
                </a:ln>
                <a:solidFill>
                  <a:schemeClr val="tx1"/>
                </a:solidFill>
                <a:effectLst/>
                <a:uLnTx/>
                <a:uFillTx/>
                <a:latin typeface="+mn-lt"/>
                <a:ea typeface="+mn-ea"/>
                <a:cs typeface="+mn-cs"/>
              </a:rPr>
              <a:t> – Fibroid </a:t>
            </a:r>
            <a:r>
              <a:rPr kumimoji="0" lang="en-US" sz="2400" b="0" i="0" u="none" strike="noStrike" kern="1200" cap="none" spc="0" normalizeH="0" noProof="0" dirty="0" err="1" smtClean="0">
                <a:ln>
                  <a:noFill/>
                </a:ln>
                <a:solidFill>
                  <a:schemeClr val="tx1"/>
                </a:solidFill>
                <a:effectLst/>
                <a:uLnTx/>
                <a:uFillTx/>
                <a:latin typeface="+mn-lt"/>
                <a:ea typeface="+mn-ea"/>
                <a:cs typeface="+mn-cs"/>
              </a:rPr>
              <a:t>vol</a:t>
            </a:r>
            <a:r>
              <a:rPr kumimoji="0" lang="en-US" sz="2400" b="0" i="0" u="none" strike="noStrike" kern="1200" cap="none" spc="0" normalizeH="0" noProof="0" dirty="0" smtClean="0">
                <a:ln>
                  <a:noFill/>
                </a:ln>
                <a:solidFill>
                  <a:schemeClr val="tx1"/>
                </a:solidFill>
                <a:effectLst/>
                <a:uLnTx/>
                <a:uFillTx/>
                <a:latin typeface="+mn-lt"/>
                <a:ea typeface="+mn-ea"/>
                <a:cs typeface="+mn-cs"/>
              </a:rPr>
              <a:t>, </a:t>
            </a:r>
            <a:r>
              <a:rPr lang="en-US" sz="2400" dirty="0" smtClean="0"/>
              <a:t>% Amenorrhea </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2400" dirty="0" smtClean="0"/>
              <a:t>caution in interpretation</a:t>
            </a:r>
          </a:p>
        </p:txBody>
      </p:sp>
      <p:sp>
        <p:nvSpPr>
          <p:cNvPr id="5" name="Slide Number Placeholder 4"/>
          <p:cNvSpPr>
            <a:spLocks noGrp="1"/>
          </p:cNvSpPr>
          <p:nvPr>
            <p:ph type="sldNum" sz="quarter" idx="12"/>
          </p:nvPr>
        </p:nvSpPr>
        <p:spPr/>
        <p:txBody>
          <a:bodyPr/>
          <a:lstStyle/>
          <a:p>
            <a:fld id="{8D9B8562-CB6F-4D17-B6CD-6FA0FD07EDB0}"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304800"/>
            <a:ext cx="7498080" cy="1143000"/>
          </a:xfrm>
        </p:spPr>
        <p:txBody>
          <a:bodyPr/>
          <a:lstStyle/>
          <a:p>
            <a:r>
              <a:rPr lang="en-US" dirty="0" smtClean="0"/>
              <a:t>Critique for both studies: </a:t>
            </a:r>
            <a:endParaRPr lang="en-US" dirty="0"/>
          </a:p>
        </p:txBody>
      </p:sp>
      <p:sp>
        <p:nvSpPr>
          <p:cNvPr id="3" name="Content Placeholder 2"/>
          <p:cNvSpPr>
            <a:spLocks noGrp="1"/>
          </p:cNvSpPr>
          <p:nvPr>
            <p:ph idx="1"/>
          </p:nvPr>
        </p:nvSpPr>
        <p:spPr>
          <a:xfrm>
            <a:off x="1295400" y="1447800"/>
            <a:ext cx="7498080" cy="5867400"/>
          </a:xfrm>
        </p:spPr>
        <p:txBody>
          <a:bodyPr>
            <a:normAutofit/>
          </a:bodyPr>
          <a:lstStyle/>
          <a:p>
            <a:r>
              <a:rPr lang="en-US" dirty="0" smtClean="0"/>
              <a:t>Methodology:</a:t>
            </a:r>
          </a:p>
          <a:p>
            <a:pPr lvl="1">
              <a:buFont typeface="Arial" pitchFamily="34" charset="0"/>
              <a:buChar char="•"/>
            </a:pPr>
            <a:r>
              <a:rPr lang="en-US" dirty="0" smtClean="0"/>
              <a:t>1. Uterine bleeding control as primary 		endpoint</a:t>
            </a:r>
          </a:p>
          <a:p>
            <a:pPr lvl="1">
              <a:buFont typeface="Arial" pitchFamily="34" charset="0"/>
              <a:buChar char="•"/>
            </a:pPr>
            <a:r>
              <a:rPr lang="en-US" dirty="0" smtClean="0">
                <a:solidFill>
                  <a:srgbClr val="FF0000"/>
                </a:solidFill>
              </a:rPr>
              <a:t>2. Short duration </a:t>
            </a:r>
          </a:p>
          <a:p>
            <a:pPr lvl="2">
              <a:buClr>
                <a:schemeClr val="accent2">
                  <a:lumMod val="50000"/>
                </a:schemeClr>
              </a:buClr>
            </a:pPr>
            <a:r>
              <a:rPr lang="en-US" dirty="0" smtClean="0">
                <a:solidFill>
                  <a:srgbClr val="FF0000"/>
                </a:solidFill>
              </a:rPr>
              <a:t>Safety, efficacy?? Implication?</a:t>
            </a:r>
          </a:p>
          <a:p>
            <a:r>
              <a:rPr lang="en-US" dirty="0" err="1" smtClean="0"/>
              <a:t>Generalizability</a:t>
            </a:r>
            <a:endParaRPr lang="en-US" dirty="0" smtClean="0"/>
          </a:p>
          <a:p>
            <a:pPr lvl="1">
              <a:buFont typeface="Arial" pitchFamily="34" charset="0"/>
              <a:buChar char="•"/>
            </a:pPr>
            <a:r>
              <a:rPr lang="en-US" dirty="0" smtClean="0"/>
              <a:t>1. Black women </a:t>
            </a:r>
          </a:p>
          <a:p>
            <a:pPr lvl="1">
              <a:buFont typeface="Arial" pitchFamily="34" charset="0"/>
              <a:buChar char="•"/>
            </a:pPr>
            <a:r>
              <a:rPr lang="en-US" dirty="0" smtClean="0"/>
              <a:t>2. Severity of uterine fibroid</a:t>
            </a:r>
          </a:p>
          <a:p>
            <a:r>
              <a:rPr lang="en-US" dirty="0" smtClean="0"/>
              <a:t>Industry Sponsored</a:t>
            </a:r>
            <a:endParaRPr lang="en-US" dirty="0"/>
          </a:p>
        </p:txBody>
      </p:sp>
      <p:sp>
        <p:nvSpPr>
          <p:cNvPr id="4" name="Slide Number Placeholder 3"/>
          <p:cNvSpPr>
            <a:spLocks noGrp="1"/>
          </p:cNvSpPr>
          <p:nvPr>
            <p:ph type="sldNum" sz="quarter" idx="12"/>
          </p:nvPr>
        </p:nvSpPr>
        <p:spPr/>
        <p:txBody>
          <a:bodyPr/>
          <a:lstStyle/>
          <a:p>
            <a:fld id="{8D9B8562-CB6F-4D17-B6CD-6FA0FD07EDB0}"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304800"/>
            <a:ext cx="7498080" cy="1143000"/>
          </a:xfrm>
        </p:spPr>
        <p:txBody>
          <a:bodyPr/>
          <a:lstStyle/>
          <a:p>
            <a:r>
              <a:rPr lang="en-US" dirty="0" smtClean="0"/>
              <a:t>Critique for both studies: </a:t>
            </a:r>
            <a:endParaRPr lang="en-US" dirty="0"/>
          </a:p>
        </p:txBody>
      </p:sp>
      <p:sp>
        <p:nvSpPr>
          <p:cNvPr id="3" name="Content Placeholder 2"/>
          <p:cNvSpPr>
            <a:spLocks noGrp="1"/>
          </p:cNvSpPr>
          <p:nvPr>
            <p:ph idx="1"/>
          </p:nvPr>
        </p:nvSpPr>
        <p:spPr>
          <a:xfrm>
            <a:off x="1295400" y="1447800"/>
            <a:ext cx="7498080" cy="5867400"/>
          </a:xfrm>
        </p:spPr>
        <p:txBody>
          <a:bodyPr>
            <a:normAutofit/>
          </a:bodyPr>
          <a:lstStyle/>
          <a:p>
            <a:r>
              <a:rPr lang="en-US" dirty="0" smtClean="0"/>
              <a:t>Methodology:</a:t>
            </a:r>
          </a:p>
          <a:p>
            <a:pPr lvl="1">
              <a:buFont typeface="Arial" pitchFamily="34" charset="0"/>
              <a:buChar char="•"/>
            </a:pPr>
            <a:r>
              <a:rPr lang="en-US" dirty="0" smtClean="0"/>
              <a:t>1. Uterine bleeding control as primary 		endpoint</a:t>
            </a:r>
          </a:p>
          <a:p>
            <a:pPr lvl="1">
              <a:buFont typeface="Arial" pitchFamily="34" charset="0"/>
              <a:buChar char="•"/>
            </a:pPr>
            <a:r>
              <a:rPr lang="en-US" dirty="0" smtClean="0"/>
              <a:t>2. Short duration </a:t>
            </a:r>
          </a:p>
          <a:p>
            <a:pPr lvl="2">
              <a:buClr>
                <a:schemeClr val="accent2">
                  <a:lumMod val="50000"/>
                </a:schemeClr>
              </a:buClr>
            </a:pPr>
            <a:r>
              <a:rPr lang="en-US" dirty="0" smtClean="0"/>
              <a:t>Safety, efficacy?? Implication?</a:t>
            </a:r>
          </a:p>
          <a:p>
            <a:r>
              <a:rPr lang="en-US" dirty="0" err="1" smtClean="0">
                <a:solidFill>
                  <a:srgbClr val="FF0000"/>
                </a:solidFill>
              </a:rPr>
              <a:t>Generalizability</a:t>
            </a:r>
            <a:endParaRPr lang="en-US" dirty="0" smtClean="0">
              <a:solidFill>
                <a:srgbClr val="FF0000"/>
              </a:solidFill>
            </a:endParaRPr>
          </a:p>
          <a:p>
            <a:pPr lvl="1">
              <a:buFont typeface="Arial" pitchFamily="34" charset="0"/>
              <a:buChar char="•"/>
            </a:pPr>
            <a:r>
              <a:rPr lang="en-US" dirty="0" smtClean="0">
                <a:solidFill>
                  <a:srgbClr val="FF0000"/>
                </a:solidFill>
              </a:rPr>
              <a:t>1. Black women </a:t>
            </a:r>
          </a:p>
          <a:p>
            <a:pPr lvl="1">
              <a:buFont typeface="Arial" pitchFamily="34" charset="0"/>
              <a:buChar char="•"/>
            </a:pPr>
            <a:r>
              <a:rPr lang="en-US" dirty="0" smtClean="0">
                <a:solidFill>
                  <a:srgbClr val="FF0000"/>
                </a:solidFill>
              </a:rPr>
              <a:t>2. Severity of uterine fibroid</a:t>
            </a:r>
          </a:p>
          <a:p>
            <a:r>
              <a:rPr lang="en-US" dirty="0" smtClean="0"/>
              <a:t>Industry Sponsored</a:t>
            </a:r>
            <a:endParaRPr lang="en-US" dirty="0"/>
          </a:p>
        </p:txBody>
      </p:sp>
      <p:sp>
        <p:nvSpPr>
          <p:cNvPr id="4" name="Slide Number Placeholder 3"/>
          <p:cNvSpPr>
            <a:spLocks noGrp="1"/>
          </p:cNvSpPr>
          <p:nvPr>
            <p:ph type="sldNum" sz="quarter" idx="12"/>
          </p:nvPr>
        </p:nvSpPr>
        <p:spPr/>
        <p:txBody>
          <a:bodyPr/>
          <a:lstStyle/>
          <a:p>
            <a:fld id="{8D9B8562-CB6F-4D17-B6CD-6FA0FD07EDB0}"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Generalizability</a:t>
            </a:r>
            <a:endParaRPr lang="en-US" dirty="0"/>
          </a:p>
        </p:txBody>
      </p:sp>
      <p:sp>
        <p:nvSpPr>
          <p:cNvPr id="3" name="Content Placeholder 2"/>
          <p:cNvSpPr>
            <a:spLocks noGrp="1"/>
          </p:cNvSpPr>
          <p:nvPr>
            <p:ph idx="1"/>
          </p:nvPr>
        </p:nvSpPr>
        <p:spPr>
          <a:xfrm>
            <a:off x="1066800" y="1447800"/>
            <a:ext cx="7866888" cy="4800600"/>
          </a:xfrm>
        </p:spPr>
        <p:txBody>
          <a:bodyPr/>
          <a:lstStyle/>
          <a:p>
            <a:r>
              <a:rPr lang="en-US" dirty="0" smtClean="0"/>
              <a:t>1. Under representation of black women</a:t>
            </a:r>
          </a:p>
          <a:p>
            <a:pPr lvl="1">
              <a:buFont typeface="Arial" pitchFamily="34" charset="0"/>
              <a:buChar char="•"/>
            </a:pPr>
            <a:r>
              <a:rPr lang="en-US" dirty="0" smtClean="0"/>
              <a:t>0% in  PEARL I, 9.4% in PEARL II</a:t>
            </a:r>
          </a:p>
          <a:p>
            <a:pPr lvl="1">
              <a:buFont typeface="Arial" pitchFamily="34" charset="0"/>
              <a:buChar char="•"/>
            </a:pPr>
            <a:r>
              <a:rPr lang="en-US" dirty="0" smtClean="0">
                <a:latin typeface="Calibri"/>
              </a:rPr>
              <a:t>↑</a:t>
            </a:r>
            <a:r>
              <a:rPr lang="en-US" dirty="0" smtClean="0"/>
              <a:t>prevalence, </a:t>
            </a:r>
            <a:r>
              <a:rPr lang="en-US" dirty="0" smtClean="0">
                <a:latin typeface="Calibri"/>
              </a:rPr>
              <a:t>↑ </a:t>
            </a:r>
            <a:r>
              <a:rPr lang="en-US" dirty="0" smtClean="0"/>
              <a:t>severity, earlier onset</a:t>
            </a:r>
          </a:p>
          <a:p>
            <a:r>
              <a:rPr lang="en-US" dirty="0" smtClean="0"/>
              <a:t>2. Small uterine volume</a:t>
            </a:r>
          </a:p>
          <a:p>
            <a:pPr lvl="1">
              <a:buFont typeface="Arial" pitchFamily="34" charset="0"/>
              <a:buChar char="•"/>
            </a:pPr>
            <a:r>
              <a:rPr lang="en-US" dirty="0" smtClean="0"/>
              <a:t>Fibroid &lt;10cm, uterine &lt;16wk gestation </a:t>
            </a:r>
            <a:endParaRPr lang="en-US" dirty="0"/>
          </a:p>
        </p:txBody>
      </p:sp>
      <p:sp>
        <p:nvSpPr>
          <p:cNvPr id="4" name="TextBox 3"/>
          <p:cNvSpPr txBox="1"/>
          <p:nvPr/>
        </p:nvSpPr>
        <p:spPr>
          <a:xfrm>
            <a:off x="5791200" y="5486400"/>
            <a:ext cx="3429000" cy="954107"/>
          </a:xfrm>
          <a:prstGeom prst="rect">
            <a:avLst/>
          </a:prstGeom>
          <a:noFill/>
        </p:spPr>
        <p:txBody>
          <a:bodyPr wrap="square" rtlCol="0">
            <a:spAutoFit/>
          </a:bodyPr>
          <a:lstStyle/>
          <a:p>
            <a:r>
              <a:rPr lang="en-US" sz="1400" i="1" dirty="0" smtClean="0"/>
              <a:t>Science</a:t>
            </a:r>
            <a:r>
              <a:rPr lang="en-US" sz="1400" dirty="0" smtClean="0"/>
              <a:t> 308.5728 (2005): 1589-1592</a:t>
            </a:r>
          </a:p>
          <a:p>
            <a:r>
              <a:rPr lang="en-US" sz="1400" i="1" dirty="0" smtClean="0"/>
              <a:t>New England journal of medicine</a:t>
            </a:r>
            <a:r>
              <a:rPr lang="en-US" sz="1400" dirty="0" smtClean="0"/>
              <a:t> 356.4 (2007): 360-370</a:t>
            </a:r>
          </a:p>
          <a:p>
            <a:r>
              <a:rPr lang="en-US" sz="1400" i="1" dirty="0" smtClean="0"/>
              <a:t>Fertility and sterility</a:t>
            </a:r>
            <a:r>
              <a:rPr lang="en-US" sz="1400" dirty="0" smtClean="0"/>
              <a:t> 85.1 (2006): 22-29 </a:t>
            </a:r>
          </a:p>
        </p:txBody>
      </p:sp>
      <p:graphicFrame>
        <p:nvGraphicFramePr>
          <p:cNvPr id="5" name="Table 4"/>
          <p:cNvGraphicFramePr>
            <a:graphicFrameLocks noGrp="1"/>
          </p:cNvGraphicFramePr>
          <p:nvPr/>
        </p:nvGraphicFramePr>
        <p:xfrm>
          <a:off x="2019300" y="4267200"/>
          <a:ext cx="3390900" cy="1849120"/>
        </p:xfrm>
        <a:graphic>
          <a:graphicData uri="http://schemas.openxmlformats.org/drawingml/2006/table">
            <a:tbl>
              <a:tblPr firstRow="1" bandRow="1">
                <a:tableStyleId>{5C22544A-7EE6-4342-B048-85BDC9FD1C3A}</a:tableStyleId>
              </a:tblPr>
              <a:tblGrid>
                <a:gridCol w="1295400"/>
                <a:gridCol w="2095500"/>
              </a:tblGrid>
              <a:tr h="137160">
                <a:tc>
                  <a:txBody>
                    <a:bodyPr/>
                    <a:lstStyle/>
                    <a:p>
                      <a:r>
                        <a:rPr lang="en-US" dirty="0" smtClean="0"/>
                        <a:t>Study</a:t>
                      </a:r>
                      <a:endParaRPr lang="en-US" dirty="0"/>
                    </a:p>
                  </a:txBody>
                  <a:tcPr/>
                </a:tc>
                <a:tc>
                  <a:txBody>
                    <a:bodyPr/>
                    <a:lstStyle/>
                    <a:p>
                      <a:r>
                        <a:rPr lang="en-US" dirty="0" smtClean="0"/>
                        <a:t>Uterine </a:t>
                      </a:r>
                      <a:r>
                        <a:rPr lang="en-US" dirty="0" err="1" smtClean="0"/>
                        <a:t>vol</a:t>
                      </a:r>
                      <a:r>
                        <a:rPr lang="en-US" dirty="0" smtClean="0"/>
                        <a:t> </a:t>
                      </a:r>
                      <a:r>
                        <a:rPr lang="en-US" baseline="0" dirty="0" smtClean="0"/>
                        <a:t>(cm</a:t>
                      </a:r>
                      <a:r>
                        <a:rPr lang="en-US" baseline="30000" dirty="0" smtClean="0"/>
                        <a:t>3</a:t>
                      </a:r>
                      <a:r>
                        <a:rPr lang="en-US" baseline="0" dirty="0" smtClean="0"/>
                        <a:t>)</a:t>
                      </a:r>
                      <a:endParaRPr lang="en-US" dirty="0"/>
                    </a:p>
                  </a:txBody>
                  <a:tcPr/>
                </a:tc>
              </a:tr>
              <a:tr h="370840">
                <a:tc>
                  <a:txBody>
                    <a:bodyPr/>
                    <a:lstStyle/>
                    <a:p>
                      <a:r>
                        <a:rPr lang="en-US" dirty="0" smtClean="0"/>
                        <a:t>PEARL I</a:t>
                      </a:r>
                      <a:endParaRPr lang="en-US" dirty="0"/>
                    </a:p>
                  </a:txBody>
                  <a:tcPr/>
                </a:tc>
                <a:tc>
                  <a:txBody>
                    <a:bodyPr/>
                    <a:lstStyle/>
                    <a:p>
                      <a:r>
                        <a:rPr lang="en-US" dirty="0" smtClean="0"/>
                        <a:t>318.8-337.6</a:t>
                      </a:r>
                      <a:endParaRPr lang="en-US" dirty="0"/>
                    </a:p>
                  </a:txBody>
                  <a:tcPr/>
                </a:tc>
              </a:tr>
              <a:tr h="370840">
                <a:tc>
                  <a:txBody>
                    <a:bodyPr/>
                    <a:lstStyle/>
                    <a:p>
                      <a:r>
                        <a:rPr lang="en-US" dirty="0" smtClean="0"/>
                        <a:t>PEARL II</a:t>
                      </a:r>
                      <a:endParaRPr lang="en-US" dirty="0"/>
                    </a:p>
                  </a:txBody>
                  <a:tcPr/>
                </a:tc>
                <a:tc>
                  <a:txBody>
                    <a:bodyPr/>
                    <a:lstStyle/>
                    <a:p>
                      <a:r>
                        <a:rPr lang="en-US" dirty="0" smtClean="0"/>
                        <a:t>197.8-199.9</a:t>
                      </a:r>
                      <a:endParaRPr lang="en-US" dirty="0"/>
                    </a:p>
                  </a:txBody>
                  <a:tcPr/>
                </a:tc>
              </a:tr>
              <a:tr h="370840">
                <a:tc>
                  <a:txBody>
                    <a:bodyPr/>
                    <a:lstStyle/>
                    <a:p>
                      <a:r>
                        <a:rPr lang="en-US" dirty="0" smtClean="0"/>
                        <a:t>UAE</a:t>
                      </a:r>
                      <a:endParaRPr lang="en-US" dirty="0"/>
                    </a:p>
                  </a:txBody>
                  <a:tcPr/>
                </a:tc>
                <a:tc>
                  <a:txBody>
                    <a:bodyPr/>
                    <a:lstStyle/>
                    <a:p>
                      <a:r>
                        <a:rPr lang="en-US" dirty="0" smtClean="0"/>
                        <a:t>579-701</a:t>
                      </a:r>
                      <a:endParaRPr lang="en-US" dirty="0"/>
                    </a:p>
                  </a:txBody>
                  <a:tcPr/>
                </a:tc>
              </a:tr>
              <a:tr h="370840">
                <a:tc>
                  <a:txBody>
                    <a:bodyPr/>
                    <a:lstStyle/>
                    <a:p>
                      <a:r>
                        <a:rPr lang="en-US" dirty="0" err="1" smtClean="0"/>
                        <a:t>MRgFUS</a:t>
                      </a:r>
                      <a:endParaRPr lang="en-US" dirty="0"/>
                    </a:p>
                  </a:txBody>
                  <a:tcPr/>
                </a:tc>
                <a:tc>
                  <a:txBody>
                    <a:bodyPr/>
                    <a:lstStyle/>
                    <a:p>
                      <a:r>
                        <a:rPr lang="en-US" dirty="0" smtClean="0"/>
                        <a:t>595</a:t>
                      </a:r>
                      <a:endParaRPr lang="en-US" dirty="0"/>
                    </a:p>
                  </a:txBody>
                  <a:tcPr/>
                </a:tc>
              </a:tr>
            </a:tbl>
          </a:graphicData>
        </a:graphic>
      </p:graphicFrame>
      <p:sp>
        <p:nvSpPr>
          <p:cNvPr id="6" name="Slide Number Placeholder 5"/>
          <p:cNvSpPr>
            <a:spLocks noGrp="1"/>
          </p:cNvSpPr>
          <p:nvPr>
            <p:ph type="sldNum" sz="quarter" idx="12"/>
          </p:nvPr>
        </p:nvSpPr>
        <p:spPr/>
        <p:txBody>
          <a:bodyPr/>
          <a:lstStyle/>
          <a:p>
            <a:fld id="{8D9B8562-CB6F-4D17-B6CD-6FA0FD07EDB0}"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304800"/>
            <a:ext cx="7498080" cy="1143000"/>
          </a:xfrm>
        </p:spPr>
        <p:txBody>
          <a:bodyPr/>
          <a:lstStyle/>
          <a:p>
            <a:r>
              <a:rPr lang="en-US" dirty="0" smtClean="0"/>
              <a:t>Critique for both studies: </a:t>
            </a:r>
            <a:endParaRPr lang="en-US" dirty="0"/>
          </a:p>
        </p:txBody>
      </p:sp>
      <p:sp>
        <p:nvSpPr>
          <p:cNvPr id="3" name="Content Placeholder 2"/>
          <p:cNvSpPr>
            <a:spLocks noGrp="1"/>
          </p:cNvSpPr>
          <p:nvPr>
            <p:ph idx="1"/>
          </p:nvPr>
        </p:nvSpPr>
        <p:spPr>
          <a:xfrm>
            <a:off x="1295400" y="1447800"/>
            <a:ext cx="7498080" cy="5867400"/>
          </a:xfrm>
        </p:spPr>
        <p:txBody>
          <a:bodyPr>
            <a:normAutofit/>
          </a:bodyPr>
          <a:lstStyle/>
          <a:p>
            <a:r>
              <a:rPr lang="en-US" dirty="0" smtClean="0"/>
              <a:t>Methodology:</a:t>
            </a:r>
          </a:p>
          <a:p>
            <a:pPr lvl="1">
              <a:buFont typeface="Arial" pitchFamily="34" charset="0"/>
              <a:buChar char="•"/>
            </a:pPr>
            <a:r>
              <a:rPr lang="en-US" dirty="0" smtClean="0"/>
              <a:t>1. Uterine bleeding control as primary 		endpoint</a:t>
            </a:r>
          </a:p>
          <a:p>
            <a:pPr lvl="1">
              <a:buFont typeface="Arial" pitchFamily="34" charset="0"/>
              <a:buChar char="•"/>
            </a:pPr>
            <a:r>
              <a:rPr lang="en-US" dirty="0" smtClean="0"/>
              <a:t>2. Short duration </a:t>
            </a:r>
          </a:p>
          <a:p>
            <a:pPr lvl="2">
              <a:buClr>
                <a:schemeClr val="accent2">
                  <a:lumMod val="50000"/>
                </a:schemeClr>
              </a:buClr>
            </a:pPr>
            <a:r>
              <a:rPr lang="en-US" dirty="0" smtClean="0"/>
              <a:t>Safety, efficacy?? Implication?</a:t>
            </a:r>
          </a:p>
          <a:p>
            <a:r>
              <a:rPr lang="en-US" dirty="0" err="1" smtClean="0"/>
              <a:t>Generalizability</a:t>
            </a:r>
            <a:endParaRPr lang="en-US" dirty="0" smtClean="0"/>
          </a:p>
          <a:p>
            <a:pPr lvl="1">
              <a:buFont typeface="Arial" pitchFamily="34" charset="0"/>
              <a:buChar char="•"/>
            </a:pPr>
            <a:r>
              <a:rPr lang="en-US" dirty="0" smtClean="0"/>
              <a:t>1. Black women </a:t>
            </a:r>
          </a:p>
          <a:p>
            <a:pPr lvl="1">
              <a:buFont typeface="Arial" pitchFamily="34" charset="0"/>
              <a:buChar char="•"/>
            </a:pPr>
            <a:r>
              <a:rPr lang="en-US" dirty="0" smtClean="0"/>
              <a:t>2. Severity of uterine fibroid</a:t>
            </a:r>
          </a:p>
          <a:p>
            <a:r>
              <a:rPr lang="en-US" dirty="0" smtClean="0">
                <a:solidFill>
                  <a:srgbClr val="FF0000"/>
                </a:solidFill>
              </a:rPr>
              <a:t>Industry Sponsored</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8D9B8562-CB6F-4D17-B6CD-6FA0FD07EDB0}"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282700" y="0"/>
            <a:ext cx="6578600" cy="6337300"/>
          </a:xfrm>
          <a:prstGeom prst="rect">
            <a:avLst/>
          </a:prstGeom>
          <a:noFill/>
        </p:spPr>
      </p:pic>
      <p:sp>
        <p:nvSpPr>
          <p:cNvPr id="3" name="Slide Number Placeholder 2"/>
          <p:cNvSpPr>
            <a:spLocks noGrp="1"/>
          </p:cNvSpPr>
          <p:nvPr>
            <p:ph type="sldNum" sz="quarter" idx="12"/>
          </p:nvPr>
        </p:nvSpPr>
        <p:spPr/>
        <p:txBody>
          <a:bodyPr/>
          <a:lstStyle/>
          <a:p>
            <a:fld id="{8D9B8562-CB6F-4D17-B6CD-6FA0FD07EDB0}"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685800"/>
            <a:ext cx="7498080" cy="1143000"/>
          </a:xfrm>
        </p:spPr>
        <p:txBody>
          <a:bodyPr/>
          <a:lstStyle/>
          <a:p>
            <a:r>
              <a:rPr lang="en-US" dirty="0" smtClean="0"/>
              <a:t>Industry sponsored</a:t>
            </a:r>
            <a:endParaRPr lang="en-US" dirty="0"/>
          </a:p>
        </p:txBody>
      </p:sp>
      <p:sp>
        <p:nvSpPr>
          <p:cNvPr id="3" name="Content Placeholder 2"/>
          <p:cNvSpPr>
            <a:spLocks noGrp="1"/>
          </p:cNvSpPr>
          <p:nvPr>
            <p:ph idx="1"/>
          </p:nvPr>
        </p:nvSpPr>
        <p:spPr>
          <a:xfrm>
            <a:off x="1435608" y="2057400"/>
            <a:ext cx="7498080" cy="4191000"/>
          </a:xfrm>
        </p:spPr>
        <p:txBody>
          <a:bodyPr/>
          <a:lstStyle/>
          <a:p>
            <a:r>
              <a:rPr lang="en-US" dirty="0" err="1" smtClean="0"/>
              <a:t>PregLam</a:t>
            </a:r>
            <a:r>
              <a:rPr lang="en-US" dirty="0" smtClean="0"/>
              <a:t>  </a:t>
            </a:r>
          </a:p>
          <a:p>
            <a:endParaRPr lang="en-US" dirty="0" smtClean="0"/>
          </a:p>
          <a:p>
            <a:r>
              <a:rPr lang="en-US" dirty="0" smtClean="0"/>
              <a:t>Study designed by sponsor </a:t>
            </a:r>
          </a:p>
          <a:p>
            <a:endParaRPr lang="en-US" dirty="0" smtClean="0"/>
          </a:p>
          <a:p>
            <a:r>
              <a:rPr lang="en-US" dirty="0" smtClean="0"/>
              <a:t>Editorial support funded by sponsor</a:t>
            </a:r>
          </a:p>
          <a:p>
            <a:endParaRPr lang="en-US" dirty="0"/>
          </a:p>
        </p:txBody>
      </p:sp>
      <p:sp>
        <p:nvSpPr>
          <p:cNvPr id="4" name="Slide Number Placeholder 3"/>
          <p:cNvSpPr>
            <a:spLocks noGrp="1"/>
          </p:cNvSpPr>
          <p:nvPr>
            <p:ph type="sldNum" sz="quarter" idx="12"/>
          </p:nvPr>
        </p:nvSpPr>
        <p:spPr/>
        <p:txBody>
          <a:bodyPr/>
          <a:lstStyle/>
          <a:p>
            <a:fld id="{8D9B8562-CB6F-4D17-B6CD-6FA0FD07EDB0}"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408" y="457200"/>
            <a:ext cx="7498080" cy="1143000"/>
          </a:xfrm>
        </p:spPr>
        <p:txBody>
          <a:bodyPr/>
          <a:lstStyle/>
          <a:p>
            <a:r>
              <a:rPr lang="en-US" dirty="0" smtClean="0"/>
              <a:t>Critique for PEARL I: </a:t>
            </a:r>
            <a:endParaRPr lang="en-US" dirty="0"/>
          </a:p>
        </p:txBody>
      </p:sp>
      <p:sp>
        <p:nvSpPr>
          <p:cNvPr id="3" name="Content Placeholder 2"/>
          <p:cNvSpPr>
            <a:spLocks noGrp="1"/>
          </p:cNvSpPr>
          <p:nvPr>
            <p:ph idx="1"/>
          </p:nvPr>
        </p:nvSpPr>
        <p:spPr>
          <a:xfrm>
            <a:off x="1219200" y="1752600"/>
            <a:ext cx="7498080" cy="5638800"/>
          </a:xfrm>
        </p:spPr>
        <p:txBody>
          <a:bodyPr>
            <a:normAutofit/>
          </a:bodyPr>
          <a:lstStyle/>
          <a:p>
            <a:r>
              <a:rPr lang="en-US" dirty="0" smtClean="0"/>
              <a:t>Methodology:</a:t>
            </a:r>
          </a:p>
          <a:p>
            <a:pPr lvl="1">
              <a:buFont typeface="Arial" pitchFamily="34" charset="0"/>
              <a:buChar char="•"/>
            </a:pPr>
            <a:r>
              <a:rPr lang="en-US" dirty="0" smtClean="0"/>
              <a:t>1.Discomfort questionnaire – not validated</a:t>
            </a:r>
          </a:p>
          <a:p>
            <a:pPr lvl="1">
              <a:buFont typeface="Arial" pitchFamily="34" charset="0"/>
              <a:buChar char="•"/>
            </a:pPr>
            <a:r>
              <a:rPr lang="en-US" dirty="0" smtClean="0"/>
              <a:t>2. modified intention to treat</a:t>
            </a:r>
          </a:p>
          <a:p>
            <a:pPr lvl="1"/>
            <a:endParaRPr lang="en-US" dirty="0" smtClean="0"/>
          </a:p>
          <a:p>
            <a:r>
              <a:rPr lang="en-US" dirty="0" smtClean="0"/>
              <a:t>Results:</a:t>
            </a:r>
          </a:p>
          <a:p>
            <a:pPr lvl="1">
              <a:buFont typeface="Arial" pitchFamily="34" charset="0"/>
              <a:buChar char="•"/>
            </a:pPr>
            <a:r>
              <a:rPr lang="en-US" dirty="0" smtClean="0"/>
              <a:t>Fe seems to improve anemia &gt; U</a:t>
            </a:r>
          </a:p>
          <a:p>
            <a:pPr lvl="2">
              <a:buClr>
                <a:schemeClr val="accent2">
                  <a:lumMod val="50000"/>
                </a:schemeClr>
              </a:buClr>
              <a:buFont typeface="Arial" pitchFamily="34" charset="0"/>
              <a:buChar char="•"/>
            </a:pPr>
            <a:r>
              <a:rPr lang="en-US" dirty="0" smtClean="0"/>
              <a:t>P = iron 3.10</a:t>
            </a:r>
            <a:r>
              <a:rPr lang="en-US" u="sng" dirty="0" smtClean="0"/>
              <a:t>+</a:t>
            </a:r>
            <a:r>
              <a:rPr lang="en-US" dirty="0" smtClean="0"/>
              <a:t>1.68</a:t>
            </a:r>
          </a:p>
          <a:p>
            <a:pPr lvl="2">
              <a:buClr>
                <a:schemeClr val="accent2">
                  <a:lumMod val="50000"/>
                </a:schemeClr>
              </a:buClr>
              <a:buFont typeface="Arial" pitchFamily="34" charset="0"/>
              <a:buChar char="•"/>
            </a:pPr>
            <a:r>
              <a:rPr lang="en-US" dirty="0" smtClean="0"/>
              <a:t>U 5mg = 4.25</a:t>
            </a:r>
            <a:r>
              <a:rPr lang="en-US" u="sng" dirty="0" smtClean="0"/>
              <a:t>+</a:t>
            </a:r>
            <a:r>
              <a:rPr lang="en-US" dirty="0" smtClean="0"/>
              <a:t>1.90</a:t>
            </a:r>
          </a:p>
          <a:p>
            <a:pPr lvl="2">
              <a:buClr>
                <a:schemeClr val="accent2">
                  <a:lumMod val="50000"/>
                </a:schemeClr>
              </a:buClr>
              <a:buFont typeface="Arial" pitchFamily="34" charset="0"/>
              <a:buChar char="•"/>
            </a:pPr>
            <a:r>
              <a:rPr lang="en-US" dirty="0" smtClean="0"/>
              <a:t>U 10mg = 4.20</a:t>
            </a:r>
            <a:r>
              <a:rPr lang="en-US" u="sng" dirty="0" smtClean="0"/>
              <a:t>+</a:t>
            </a:r>
            <a:r>
              <a:rPr lang="en-US" dirty="0" smtClean="0"/>
              <a:t>1.83        (p &lt; 0.001)</a:t>
            </a:r>
          </a:p>
          <a:p>
            <a:pPr lvl="2">
              <a:buFont typeface="Arial" pitchFamily="34" charset="0"/>
              <a:buChar char="•"/>
            </a:pPr>
            <a:endParaRPr lang="en-US" dirty="0" smtClean="0"/>
          </a:p>
        </p:txBody>
      </p:sp>
      <p:sp>
        <p:nvSpPr>
          <p:cNvPr id="4" name="Slide Number Placeholder 3"/>
          <p:cNvSpPr>
            <a:spLocks noGrp="1"/>
          </p:cNvSpPr>
          <p:nvPr>
            <p:ph type="sldNum" sz="quarter" idx="12"/>
          </p:nvPr>
        </p:nvSpPr>
        <p:spPr/>
        <p:txBody>
          <a:bodyPr/>
          <a:lstStyle/>
          <a:p>
            <a:fld id="{8D9B8562-CB6F-4D17-B6CD-6FA0FD07EDB0}"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304800"/>
            <a:ext cx="7498080" cy="1143000"/>
          </a:xfrm>
        </p:spPr>
        <p:txBody>
          <a:bodyPr/>
          <a:lstStyle/>
          <a:p>
            <a:r>
              <a:rPr lang="en-US" dirty="0" smtClean="0"/>
              <a:t>Critique for PEARL II: </a:t>
            </a:r>
            <a:endParaRPr lang="en-US" dirty="0"/>
          </a:p>
        </p:txBody>
      </p:sp>
      <p:sp>
        <p:nvSpPr>
          <p:cNvPr id="5" name="Content Placeholder 2"/>
          <p:cNvSpPr txBox="1">
            <a:spLocks/>
          </p:cNvSpPr>
          <p:nvPr/>
        </p:nvSpPr>
        <p:spPr>
          <a:xfrm>
            <a:off x="1447800" y="1524000"/>
            <a:ext cx="7498080" cy="5715000"/>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Methodology:</a:t>
            </a:r>
          </a:p>
          <a:p>
            <a:pPr marL="640080" lvl="1" indent="-237744">
              <a:spcBef>
                <a:spcPts val="550"/>
              </a:spcBef>
              <a:buClr>
                <a:schemeClr val="accent1"/>
              </a:buClr>
              <a:buFont typeface="Arial" pitchFamily="34" charset="0"/>
              <a:buChar char="•"/>
              <a:defRPr/>
            </a:pPr>
            <a:r>
              <a:rPr kumimoji="0" lang="en-US" sz="2800" b="0" i="0" u="none" strike="noStrike" kern="1200" cap="none" spc="0" normalizeH="0" baseline="0" noProof="0" dirty="0" smtClean="0">
                <a:ln>
                  <a:noFill/>
                </a:ln>
                <a:solidFill>
                  <a:srgbClr val="FF0000"/>
                </a:solidFill>
                <a:effectLst/>
                <a:uLnTx/>
                <a:uFillTx/>
                <a:latin typeface="+mn-lt"/>
                <a:ea typeface="+mn-ea"/>
                <a:cs typeface="+mn-cs"/>
              </a:rPr>
              <a:t>1. </a:t>
            </a:r>
            <a:r>
              <a:rPr lang="en-US" sz="2800" dirty="0" smtClean="0">
                <a:solidFill>
                  <a:srgbClr val="FF0000"/>
                </a:solidFill>
              </a:rPr>
              <a:t>Addition of iron at discretion of physician (% not reported) – </a:t>
            </a:r>
            <a:r>
              <a:rPr lang="en-US" sz="2800" dirty="0" err="1" smtClean="0">
                <a:solidFill>
                  <a:srgbClr val="FF0000"/>
                </a:solidFill>
              </a:rPr>
              <a:t>Hbg</a:t>
            </a:r>
            <a:r>
              <a:rPr lang="en-US" sz="2800" dirty="0" smtClean="0">
                <a:solidFill>
                  <a:srgbClr val="FF0000"/>
                </a:solidFill>
              </a:rPr>
              <a:t> NS</a:t>
            </a:r>
          </a:p>
          <a:p>
            <a:pPr marL="640080" lvl="1" indent="-237744">
              <a:spcBef>
                <a:spcPts val="550"/>
              </a:spcBef>
              <a:buClr>
                <a:schemeClr val="accent1"/>
              </a:buClr>
              <a:buFont typeface="Arial" pitchFamily="34" charset="0"/>
              <a:buChar char="•"/>
              <a:defRPr/>
            </a:pPr>
            <a:r>
              <a:rPr kumimoji="0" lang="en-US" sz="2800" b="0" i="0" u="none" strike="noStrike" kern="1200" cap="none" spc="0" normalizeH="0" baseline="0" noProof="0" dirty="0" smtClean="0">
                <a:ln>
                  <a:noFill/>
                </a:ln>
                <a:effectLst/>
                <a:uLnTx/>
                <a:uFillTx/>
                <a:latin typeface="+mn-lt"/>
                <a:ea typeface="+mn-ea"/>
                <a:cs typeface="+mn-cs"/>
              </a:rPr>
              <a:t>2. Assessment of fibroid volume</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Results:</a:t>
            </a:r>
          </a:p>
          <a:p>
            <a:pPr marL="640080" marR="0" lvl="1" indent="-237744" algn="l" defTabSz="914400" rtl="0" eaLnBrk="1" fontAlgn="auto" latinLnBrk="0" hangingPunct="1">
              <a:lnSpc>
                <a:spcPct val="100000"/>
              </a:lnSpc>
              <a:spcBef>
                <a:spcPts val="550"/>
              </a:spcBef>
              <a:spcAft>
                <a:spcPts val="0"/>
              </a:spcAft>
              <a:buClr>
                <a:schemeClr val="accent1"/>
              </a:buClr>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1. Fibroid volume less in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Leuprolide</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640080" marR="0" lvl="1" indent="-237744" algn="l" defTabSz="914400" rtl="0" eaLnBrk="1" fontAlgn="auto" latinLnBrk="0" hangingPunct="1">
              <a:lnSpc>
                <a:spcPct val="100000"/>
              </a:lnSpc>
              <a:spcBef>
                <a:spcPts val="550"/>
              </a:spcBef>
              <a:spcAft>
                <a:spcPts val="0"/>
              </a:spcAft>
              <a:buClr>
                <a:schemeClr val="accent1"/>
              </a:buClr>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2. Uterine volume less in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Leuprolide</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640080" marR="0" lvl="1" indent="-237744" algn="l" defTabSz="914400" rtl="0" eaLnBrk="1" fontAlgn="auto" latinLnBrk="0" hangingPunct="1">
              <a:lnSpc>
                <a:spcPct val="100000"/>
              </a:lnSpc>
              <a:spcBef>
                <a:spcPts val="550"/>
              </a:spcBef>
              <a:spcAft>
                <a:spcPts val="0"/>
              </a:spcAft>
              <a:buClr>
                <a:schemeClr val="accent1"/>
              </a:buClr>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3. 5 out of 98 withdrew in U 10mg – reason not provided</a:t>
            </a:r>
          </a:p>
        </p:txBody>
      </p:sp>
      <p:sp>
        <p:nvSpPr>
          <p:cNvPr id="4" name="Slide Number Placeholder 3"/>
          <p:cNvSpPr>
            <a:spLocks noGrp="1"/>
          </p:cNvSpPr>
          <p:nvPr>
            <p:ph type="sldNum" sz="quarter" idx="12"/>
          </p:nvPr>
        </p:nvSpPr>
        <p:spPr/>
        <p:txBody>
          <a:bodyPr/>
          <a:lstStyle/>
          <a:p>
            <a:fld id="{8D9B8562-CB6F-4D17-B6CD-6FA0FD07EDB0}"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304800"/>
            <a:ext cx="7498080" cy="1143000"/>
          </a:xfrm>
        </p:spPr>
        <p:txBody>
          <a:bodyPr/>
          <a:lstStyle/>
          <a:p>
            <a:r>
              <a:rPr lang="en-US" dirty="0" smtClean="0"/>
              <a:t>Critique for PEARL II: </a:t>
            </a:r>
            <a:endParaRPr lang="en-US" dirty="0"/>
          </a:p>
        </p:txBody>
      </p:sp>
      <p:sp>
        <p:nvSpPr>
          <p:cNvPr id="5" name="Content Placeholder 2"/>
          <p:cNvSpPr txBox="1">
            <a:spLocks/>
          </p:cNvSpPr>
          <p:nvPr/>
        </p:nvSpPr>
        <p:spPr>
          <a:xfrm>
            <a:off x="1447800" y="1524000"/>
            <a:ext cx="7498080" cy="5715000"/>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Methodology:</a:t>
            </a:r>
          </a:p>
          <a:p>
            <a:pPr marL="640080" lvl="1" indent="-237744">
              <a:spcBef>
                <a:spcPts val="550"/>
              </a:spcBef>
              <a:buClr>
                <a:schemeClr val="accent1"/>
              </a:buClr>
              <a:buFont typeface="Arial" pitchFamily="34" charset="0"/>
              <a:buChar char="•"/>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1. </a:t>
            </a:r>
            <a:r>
              <a:rPr lang="en-US" sz="2800" dirty="0" smtClean="0"/>
              <a:t>Addition of iron at discretion of physician (% not reported) – </a:t>
            </a:r>
            <a:r>
              <a:rPr lang="en-US" sz="2800" dirty="0" err="1" smtClean="0"/>
              <a:t>Hbg</a:t>
            </a:r>
            <a:r>
              <a:rPr lang="en-US" sz="2800" dirty="0" smtClean="0"/>
              <a:t> NS</a:t>
            </a:r>
          </a:p>
          <a:p>
            <a:pPr marL="640080" lvl="1" indent="-237744">
              <a:spcBef>
                <a:spcPts val="550"/>
              </a:spcBef>
              <a:buClr>
                <a:schemeClr val="accent1"/>
              </a:buClr>
              <a:buFont typeface="Arial" pitchFamily="34" charset="0"/>
              <a:buChar char="•"/>
              <a:defRPr/>
            </a:pPr>
            <a:r>
              <a:rPr kumimoji="0" lang="en-US" sz="2800" b="0" i="0" u="none" strike="noStrike" kern="1200" cap="none" spc="0" normalizeH="0" baseline="0" noProof="0" dirty="0" smtClean="0">
                <a:ln>
                  <a:noFill/>
                </a:ln>
                <a:solidFill>
                  <a:srgbClr val="FF0000"/>
                </a:solidFill>
                <a:effectLst/>
                <a:uLnTx/>
                <a:uFillTx/>
                <a:latin typeface="+mn-lt"/>
                <a:ea typeface="+mn-ea"/>
                <a:cs typeface="+mn-cs"/>
              </a:rPr>
              <a:t>2. Assessment of fibroid volume</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Results:</a:t>
            </a:r>
          </a:p>
          <a:p>
            <a:pPr marL="640080" marR="0" lvl="1" indent="-237744" algn="l" defTabSz="914400" rtl="0" eaLnBrk="1" fontAlgn="auto" latinLnBrk="0" hangingPunct="1">
              <a:lnSpc>
                <a:spcPct val="100000"/>
              </a:lnSpc>
              <a:spcBef>
                <a:spcPts val="550"/>
              </a:spcBef>
              <a:spcAft>
                <a:spcPts val="0"/>
              </a:spcAft>
              <a:buClr>
                <a:schemeClr val="accent1"/>
              </a:buClr>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1. Fibroid volume less in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Leuprolide</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640080" marR="0" lvl="1" indent="-237744" algn="l" defTabSz="914400" rtl="0" eaLnBrk="1" fontAlgn="auto" latinLnBrk="0" hangingPunct="1">
              <a:lnSpc>
                <a:spcPct val="100000"/>
              </a:lnSpc>
              <a:spcBef>
                <a:spcPts val="550"/>
              </a:spcBef>
              <a:spcAft>
                <a:spcPts val="0"/>
              </a:spcAft>
              <a:buClr>
                <a:schemeClr val="accent1"/>
              </a:buClr>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2. Uterine volume less in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Leuprolide</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640080" marR="0" lvl="1" indent="-237744" algn="l" defTabSz="914400" rtl="0" eaLnBrk="1" fontAlgn="auto" latinLnBrk="0" hangingPunct="1">
              <a:lnSpc>
                <a:spcPct val="100000"/>
              </a:lnSpc>
              <a:spcBef>
                <a:spcPts val="550"/>
              </a:spcBef>
              <a:spcAft>
                <a:spcPts val="0"/>
              </a:spcAft>
              <a:buClr>
                <a:schemeClr val="accent1"/>
              </a:buClr>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3. 5 out of 98 withdrew in U 10mg – reason not provided</a:t>
            </a:r>
          </a:p>
        </p:txBody>
      </p:sp>
      <p:sp>
        <p:nvSpPr>
          <p:cNvPr id="4" name="Slide Number Placeholder 3"/>
          <p:cNvSpPr>
            <a:spLocks noGrp="1"/>
          </p:cNvSpPr>
          <p:nvPr>
            <p:ph type="sldNum" sz="quarter" idx="12"/>
          </p:nvPr>
        </p:nvSpPr>
        <p:spPr/>
        <p:txBody>
          <a:bodyPr/>
          <a:lstStyle/>
          <a:p>
            <a:fld id="{8D9B8562-CB6F-4D17-B6CD-6FA0FD07EDB0}"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Uterine fibroid volume</a:t>
            </a:r>
            <a:endParaRPr lang="en-US" dirty="0"/>
          </a:p>
        </p:txBody>
      </p:sp>
      <p:sp>
        <p:nvSpPr>
          <p:cNvPr id="3" name="Content Placeholder 2"/>
          <p:cNvSpPr>
            <a:spLocks noGrp="1"/>
          </p:cNvSpPr>
          <p:nvPr>
            <p:ph idx="1"/>
          </p:nvPr>
        </p:nvSpPr>
        <p:spPr/>
        <p:txBody>
          <a:bodyPr/>
          <a:lstStyle/>
          <a:p>
            <a:r>
              <a:rPr lang="en-US" dirty="0" smtClean="0"/>
              <a:t>PEARL II</a:t>
            </a:r>
          </a:p>
          <a:p>
            <a:r>
              <a:rPr lang="en-US" dirty="0" smtClean="0"/>
              <a:t>US – instead of MRI</a:t>
            </a:r>
          </a:p>
          <a:p>
            <a:r>
              <a:rPr lang="en-US" dirty="0" smtClean="0"/>
              <a:t>Performed at each centre – instead of central reading by radiologist unaware of group assignments</a:t>
            </a:r>
          </a:p>
          <a:p>
            <a:r>
              <a:rPr lang="en-US" dirty="0" smtClean="0"/>
              <a:t>Only for 3 largest fibroids</a:t>
            </a:r>
          </a:p>
          <a:p>
            <a:r>
              <a:rPr lang="en-US" dirty="0" smtClean="0"/>
              <a:t>Secondary outcome!!</a:t>
            </a:r>
          </a:p>
          <a:p>
            <a:endParaRPr lang="en-US" dirty="0"/>
          </a:p>
        </p:txBody>
      </p:sp>
      <p:sp>
        <p:nvSpPr>
          <p:cNvPr id="4" name="Slide Number Placeholder 3"/>
          <p:cNvSpPr>
            <a:spLocks noGrp="1"/>
          </p:cNvSpPr>
          <p:nvPr>
            <p:ph type="sldNum" sz="quarter" idx="12"/>
          </p:nvPr>
        </p:nvSpPr>
        <p:spPr/>
        <p:txBody>
          <a:bodyPr/>
          <a:lstStyle/>
          <a:p>
            <a:fld id="{8D9B8562-CB6F-4D17-B6CD-6FA0FD07EDB0}"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304800"/>
            <a:ext cx="7498080" cy="1143000"/>
          </a:xfrm>
        </p:spPr>
        <p:txBody>
          <a:bodyPr/>
          <a:lstStyle/>
          <a:p>
            <a:r>
              <a:rPr lang="en-US" dirty="0" smtClean="0"/>
              <a:t>Critique for PEARL II: </a:t>
            </a:r>
            <a:endParaRPr lang="en-US" dirty="0"/>
          </a:p>
        </p:txBody>
      </p:sp>
      <p:sp>
        <p:nvSpPr>
          <p:cNvPr id="5" name="Content Placeholder 2"/>
          <p:cNvSpPr txBox="1">
            <a:spLocks/>
          </p:cNvSpPr>
          <p:nvPr/>
        </p:nvSpPr>
        <p:spPr>
          <a:xfrm>
            <a:off x="1447800" y="1524000"/>
            <a:ext cx="7498080" cy="5715000"/>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Methodology:</a:t>
            </a:r>
          </a:p>
          <a:p>
            <a:pPr marL="640080" lvl="1" indent="-237744">
              <a:spcBef>
                <a:spcPts val="550"/>
              </a:spcBef>
              <a:buClr>
                <a:schemeClr val="accent1"/>
              </a:buClr>
              <a:buFont typeface="Arial" pitchFamily="34" charset="0"/>
              <a:buChar char="•"/>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1. </a:t>
            </a:r>
            <a:r>
              <a:rPr lang="en-US" sz="2800" dirty="0" smtClean="0"/>
              <a:t>Addition of iron at discretion of physician (% not reported) – </a:t>
            </a:r>
            <a:r>
              <a:rPr lang="en-US" sz="2800" dirty="0" err="1" smtClean="0"/>
              <a:t>Hbg</a:t>
            </a:r>
            <a:r>
              <a:rPr lang="en-US" sz="2800" dirty="0" smtClean="0"/>
              <a:t> NS</a:t>
            </a:r>
          </a:p>
          <a:p>
            <a:pPr marL="640080" lvl="1" indent="-237744">
              <a:spcBef>
                <a:spcPts val="550"/>
              </a:spcBef>
              <a:buClr>
                <a:schemeClr val="accent1"/>
              </a:buClr>
              <a:buFont typeface="Arial" pitchFamily="34" charset="0"/>
              <a:buChar char="•"/>
              <a:defRPr/>
            </a:pPr>
            <a:r>
              <a:rPr kumimoji="0" lang="en-US" sz="2800" b="0" i="0" u="none" strike="noStrike" kern="1200" cap="none" spc="0" normalizeH="0" baseline="0" noProof="0" dirty="0" smtClean="0">
                <a:ln>
                  <a:noFill/>
                </a:ln>
                <a:effectLst/>
                <a:uLnTx/>
                <a:uFillTx/>
                <a:latin typeface="+mn-lt"/>
                <a:ea typeface="+mn-ea"/>
                <a:cs typeface="+mn-cs"/>
              </a:rPr>
              <a:t>2. Assessment of fibroid volume</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Results:</a:t>
            </a:r>
          </a:p>
          <a:p>
            <a:pPr marL="640080" marR="0" lvl="1" indent="-237744" algn="l" defTabSz="914400" rtl="0" eaLnBrk="1" fontAlgn="auto" latinLnBrk="0" hangingPunct="1">
              <a:lnSpc>
                <a:spcPct val="100000"/>
              </a:lnSpc>
              <a:spcBef>
                <a:spcPts val="550"/>
              </a:spcBef>
              <a:spcAft>
                <a:spcPts val="0"/>
              </a:spcAft>
              <a:buClr>
                <a:schemeClr val="accent1"/>
              </a:buClr>
              <a:buSzTx/>
              <a:buFont typeface="Arial" pitchFamily="34" charset="0"/>
              <a:buChar char="•"/>
              <a:tabLst/>
              <a:defRPr/>
            </a:pPr>
            <a:r>
              <a:rPr kumimoji="0" lang="en-US" sz="2800" b="0" i="0" u="none" strike="noStrike" kern="1200" cap="none" spc="0" normalizeH="0" baseline="0" noProof="0" dirty="0" smtClean="0">
                <a:ln>
                  <a:noFill/>
                </a:ln>
                <a:solidFill>
                  <a:srgbClr val="FF0000"/>
                </a:solidFill>
                <a:effectLst/>
                <a:uLnTx/>
                <a:uFillTx/>
                <a:latin typeface="+mn-lt"/>
                <a:ea typeface="+mn-ea"/>
                <a:cs typeface="+mn-cs"/>
              </a:rPr>
              <a:t>1. Fibroid volume less in </a:t>
            </a:r>
            <a:r>
              <a:rPr kumimoji="0" lang="en-US" sz="2800" b="0" i="0" u="none" strike="noStrike" kern="1200" cap="none" spc="0" normalizeH="0" baseline="0" noProof="0" dirty="0" err="1" smtClean="0">
                <a:ln>
                  <a:noFill/>
                </a:ln>
                <a:solidFill>
                  <a:srgbClr val="FF0000"/>
                </a:solidFill>
                <a:effectLst/>
                <a:uLnTx/>
                <a:uFillTx/>
                <a:latin typeface="+mn-lt"/>
                <a:ea typeface="+mn-ea"/>
                <a:cs typeface="+mn-cs"/>
              </a:rPr>
              <a:t>Leuprolide</a:t>
            </a:r>
            <a:endParaRPr kumimoji="0" lang="en-US" sz="2800" b="0" i="0" u="none" strike="noStrike" kern="1200" cap="none" spc="0" normalizeH="0" baseline="0" noProof="0" dirty="0" smtClean="0">
              <a:ln>
                <a:noFill/>
              </a:ln>
              <a:solidFill>
                <a:srgbClr val="FF0000"/>
              </a:solidFill>
              <a:effectLst/>
              <a:uLnTx/>
              <a:uFillTx/>
              <a:latin typeface="+mn-lt"/>
              <a:ea typeface="+mn-ea"/>
              <a:cs typeface="+mn-cs"/>
            </a:endParaRPr>
          </a:p>
          <a:p>
            <a:pPr marL="640080" marR="0" lvl="1" indent="-237744" algn="l" defTabSz="914400" rtl="0" eaLnBrk="1" fontAlgn="auto" latinLnBrk="0" hangingPunct="1">
              <a:lnSpc>
                <a:spcPct val="100000"/>
              </a:lnSpc>
              <a:spcBef>
                <a:spcPts val="550"/>
              </a:spcBef>
              <a:spcAft>
                <a:spcPts val="0"/>
              </a:spcAft>
              <a:buClr>
                <a:schemeClr val="accent1"/>
              </a:buClr>
              <a:buSzTx/>
              <a:buFont typeface="Arial" pitchFamily="34" charset="0"/>
              <a:buChar char="•"/>
              <a:tabLst/>
              <a:defRPr/>
            </a:pPr>
            <a:r>
              <a:rPr kumimoji="0" lang="en-US" sz="2800" b="0" i="0" u="none" strike="noStrike" kern="1200" cap="none" spc="0" normalizeH="0" baseline="0" noProof="0" dirty="0" smtClean="0">
                <a:ln>
                  <a:noFill/>
                </a:ln>
                <a:solidFill>
                  <a:srgbClr val="FF0000"/>
                </a:solidFill>
                <a:effectLst/>
                <a:uLnTx/>
                <a:uFillTx/>
                <a:latin typeface="+mn-lt"/>
                <a:ea typeface="+mn-ea"/>
                <a:cs typeface="+mn-cs"/>
              </a:rPr>
              <a:t>2. Uterine volume less in </a:t>
            </a:r>
            <a:r>
              <a:rPr kumimoji="0" lang="en-US" sz="2800" b="0" i="0" u="none" strike="noStrike" kern="1200" cap="none" spc="0" normalizeH="0" baseline="0" noProof="0" dirty="0" err="1" smtClean="0">
                <a:ln>
                  <a:noFill/>
                </a:ln>
                <a:solidFill>
                  <a:srgbClr val="FF0000"/>
                </a:solidFill>
                <a:effectLst/>
                <a:uLnTx/>
                <a:uFillTx/>
                <a:latin typeface="+mn-lt"/>
                <a:ea typeface="+mn-ea"/>
                <a:cs typeface="+mn-cs"/>
              </a:rPr>
              <a:t>Leuprolide</a:t>
            </a:r>
            <a:endParaRPr kumimoji="0" lang="en-US" sz="2800" b="0" i="0" u="none" strike="noStrike" kern="1200" cap="none" spc="0" normalizeH="0" baseline="0" noProof="0" dirty="0" smtClean="0">
              <a:ln>
                <a:noFill/>
              </a:ln>
              <a:solidFill>
                <a:srgbClr val="FF0000"/>
              </a:solidFill>
              <a:effectLst/>
              <a:uLnTx/>
              <a:uFillTx/>
              <a:latin typeface="+mn-lt"/>
              <a:ea typeface="+mn-ea"/>
              <a:cs typeface="+mn-cs"/>
            </a:endParaRPr>
          </a:p>
          <a:p>
            <a:pPr marL="640080" marR="0" lvl="1" indent="-237744" algn="l" defTabSz="914400" rtl="0" eaLnBrk="1" fontAlgn="auto" latinLnBrk="0" hangingPunct="1">
              <a:lnSpc>
                <a:spcPct val="100000"/>
              </a:lnSpc>
              <a:spcBef>
                <a:spcPts val="550"/>
              </a:spcBef>
              <a:spcAft>
                <a:spcPts val="0"/>
              </a:spcAft>
              <a:buClr>
                <a:schemeClr val="accent1"/>
              </a:buClr>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3. 5 out of 98 withdrew in U 10mg – reason not provided</a:t>
            </a:r>
          </a:p>
        </p:txBody>
      </p:sp>
      <p:sp>
        <p:nvSpPr>
          <p:cNvPr id="4" name="Slide Number Placeholder 3"/>
          <p:cNvSpPr>
            <a:spLocks noGrp="1"/>
          </p:cNvSpPr>
          <p:nvPr>
            <p:ph type="sldNum" sz="quarter" idx="12"/>
          </p:nvPr>
        </p:nvSpPr>
        <p:spPr/>
        <p:txBody>
          <a:bodyPr/>
          <a:lstStyle/>
          <a:p>
            <a:fld id="{8D9B8562-CB6F-4D17-B6CD-6FA0FD07EDB0}"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endParaRPr lang="en-US" dirty="0" smtClean="0"/>
          </a:p>
          <a:p>
            <a:r>
              <a:rPr lang="en-US" dirty="0" smtClean="0"/>
              <a:t>Lack of power</a:t>
            </a:r>
            <a:endParaRPr lang="en-US" dirty="0"/>
          </a:p>
        </p:txBody>
      </p:sp>
      <p:graphicFrame>
        <p:nvGraphicFramePr>
          <p:cNvPr id="4" name="Table 3"/>
          <p:cNvGraphicFramePr>
            <a:graphicFrameLocks noGrp="1"/>
          </p:cNvGraphicFramePr>
          <p:nvPr/>
        </p:nvGraphicFramePr>
        <p:xfrm>
          <a:off x="1066798" y="1397000"/>
          <a:ext cx="7772402" cy="3403600"/>
        </p:xfrm>
        <a:graphic>
          <a:graphicData uri="http://schemas.openxmlformats.org/drawingml/2006/table">
            <a:tbl>
              <a:tblPr firstRow="1" bandRow="1">
                <a:tableStyleId>{5C22544A-7EE6-4342-B048-85BDC9FD1C3A}</a:tableStyleId>
              </a:tblPr>
              <a:tblGrid>
                <a:gridCol w="1619250"/>
                <a:gridCol w="890588"/>
                <a:gridCol w="1071564"/>
                <a:gridCol w="762000"/>
                <a:gridCol w="1676400"/>
                <a:gridCol w="1752600"/>
              </a:tblGrid>
              <a:tr h="370840">
                <a:tc>
                  <a:txBody>
                    <a:bodyPr/>
                    <a:lstStyle/>
                    <a:p>
                      <a:endParaRPr lang="en-US" dirty="0"/>
                    </a:p>
                  </a:txBody>
                  <a:tcPr/>
                </a:tc>
                <a:tc>
                  <a:txBody>
                    <a:bodyPr/>
                    <a:lstStyle/>
                    <a:p>
                      <a:r>
                        <a:rPr lang="en-US" dirty="0" smtClean="0"/>
                        <a:t>U 5mg</a:t>
                      </a:r>
                      <a:endParaRPr lang="en-US" dirty="0"/>
                    </a:p>
                  </a:txBody>
                  <a:tcPr/>
                </a:tc>
                <a:tc>
                  <a:txBody>
                    <a:bodyPr/>
                    <a:lstStyle/>
                    <a:p>
                      <a:r>
                        <a:rPr lang="en-US" dirty="0" smtClean="0"/>
                        <a:t>U 10mg </a:t>
                      </a:r>
                      <a:endParaRPr lang="en-US" dirty="0"/>
                    </a:p>
                  </a:txBody>
                  <a:tcPr/>
                </a:tc>
                <a:tc>
                  <a:txBody>
                    <a:bodyPr/>
                    <a:lstStyle/>
                    <a:p>
                      <a:r>
                        <a:rPr lang="en-US" dirty="0" smtClean="0"/>
                        <a:t>L</a:t>
                      </a:r>
                      <a:endParaRPr lang="en-US" dirty="0"/>
                    </a:p>
                  </a:txBody>
                  <a:tcPr/>
                </a:tc>
                <a:tc>
                  <a:txBody>
                    <a:bodyPr/>
                    <a:lstStyle/>
                    <a:p>
                      <a:r>
                        <a:rPr lang="en-US" dirty="0" smtClean="0"/>
                        <a:t>U</a:t>
                      </a:r>
                      <a:r>
                        <a:rPr lang="en-US" baseline="0" dirty="0" smtClean="0"/>
                        <a:t> 5mg </a:t>
                      </a:r>
                      <a:r>
                        <a:rPr lang="en-US" baseline="0" dirty="0" err="1" smtClean="0"/>
                        <a:t>vs</a:t>
                      </a:r>
                      <a:r>
                        <a:rPr lang="en-US" baseline="0" dirty="0" smtClean="0"/>
                        <a:t> L</a:t>
                      </a:r>
                      <a:endParaRPr lang="en-US" dirty="0" smtClean="0"/>
                    </a:p>
                  </a:txBody>
                  <a:tcPr/>
                </a:tc>
                <a:tc>
                  <a:txBody>
                    <a:bodyPr/>
                    <a:lstStyle/>
                    <a:p>
                      <a:r>
                        <a:rPr lang="en-US" dirty="0" smtClean="0"/>
                        <a:t>U</a:t>
                      </a:r>
                      <a:r>
                        <a:rPr lang="en-US" baseline="0" dirty="0" smtClean="0"/>
                        <a:t> 10mg </a:t>
                      </a:r>
                      <a:r>
                        <a:rPr lang="en-US" baseline="0" dirty="0" err="1" smtClean="0"/>
                        <a:t>vs</a:t>
                      </a:r>
                      <a:r>
                        <a:rPr lang="en-US" baseline="0" dirty="0" smtClean="0"/>
                        <a:t> L</a:t>
                      </a:r>
                      <a:endParaRPr lang="en-US" dirty="0"/>
                    </a:p>
                  </a:txBody>
                  <a:tcPr/>
                </a:tc>
              </a:tr>
              <a:tr h="370840">
                <a:tc gridSpan="6">
                  <a:txBody>
                    <a:bodyPr/>
                    <a:lstStyle/>
                    <a:p>
                      <a:r>
                        <a:rPr lang="en-US" dirty="0" err="1" smtClean="0"/>
                        <a:t>Vol</a:t>
                      </a:r>
                      <a:r>
                        <a:rPr lang="en-US" dirty="0" smtClean="0"/>
                        <a:t> of 3 largest </a:t>
                      </a:r>
                      <a:r>
                        <a:rPr lang="en-US" dirty="0" err="1" smtClean="0"/>
                        <a:t>myoma</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dirty="0" smtClean="0"/>
                        <a:t>%</a:t>
                      </a:r>
                      <a:endParaRPr lang="en-US" dirty="0"/>
                    </a:p>
                  </a:txBody>
                  <a:tcPr/>
                </a:tc>
                <a:tc>
                  <a:txBody>
                    <a:bodyPr/>
                    <a:lstStyle/>
                    <a:p>
                      <a:r>
                        <a:rPr lang="en-US" dirty="0" smtClean="0"/>
                        <a:t>-36</a:t>
                      </a:r>
                      <a:endParaRPr lang="en-US" dirty="0"/>
                    </a:p>
                  </a:txBody>
                  <a:tcPr/>
                </a:tc>
                <a:tc>
                  <a:txBody>
                    <a:bodyPr/>
                    <a:lstStyle/>
                    <a:p>
                      <a:r>
                        <a:rPr lang="en-US" dirty="0" smtClean="0"/>
                        <a:t>-42</a:t>
                      </a:r>
                      <a:endParaRPr lang="en-US" dirty="0"/>
                    </a:p>
                  </a:txBody>
                  <a:tcPr/>
                </a:tc>
                <a:tc>
                  <a:txBody>
                    <a:bodyPr/>
                    <a:lstStyle/>
                    <a:p>
                      <a:r>
                        <a:rPr lang="en-US" dirty="0" smtClean="0"/>
                        <a:t>-53</a:t>
                      </a:r>
                      <a:endParaRPr lang="en-US" dirty="0"/>
                    </a:p>
                  </a:txBody>
                  <a:tcPr/>
                </a:tc>
                <a:tc>
                  <a:txBody>
                    <a:bodyPr/>
                    <a:lstStyle/>
                    <a:p>
                      <a:endParaRPr lang="en-US"/>
                    </a:p>
                  </a:txBody>
                  <a:tcPr/>
                </a:tc>
                <a:tc>
                  <a:txBody>
                    <a:bodyPr/>
                    <a:lstStyle/>
                    <a:p>
                      <a:endParaRPr lang="en-US" dirty="0"/>
                    </a:p>
                  </a:txBody>
                  <a:tcPr/>
                </a:tc>
              </a:tr>
              <a:tr h="370840">
                <a:tc>
                  <a:txBody>
                    <a:bodyPr/>
                    <a:lstStyle/>
                    <a:p>
                      <a:r>
                        <a:rPr lang="en-US" dirty="0" smtClean="0"/>
                        <a:t>Ratio to screening </a:t>
                      </a:r>
                      <a:r>
                        <a:rPr lang="en-US" dirty="0" err="1" smtClean="0"/>
                        <a:t>vol</a:t>
                      </a:r>
                      <a:endParaRPr lang="en-US" dirty="0"/>
                    </a:p>
                  </a:txBody>
                  <a:tcPr/>
                </a:tc>
                <a:tc>
                  <a:txBody>
                    <a:bodyPr/>
                    <a:lstStyle/>
                    <a:p>
                      <a:r>
                        <a:rPr lang="en-US" dirty="0" smtClean="0"/>
                        <a:t>0.66</a:t>
                      </a:r>
                      <a:endParaRPr lang="en-US" dirty="0"/>
                    </a:p>
                  </a:txBody>
                  <a:tcPr/>
                </a:tc>
                <a:tc>
                  <a:txBody>
                    <a:bodyPr/>
                    <a:lstStyle/>
                    <a:p>
                      <a:r>
                        <a:rPr lang="en-US" dirty="0" smtClean="0"/>
                        <a:t>0.61</a:t>
                      </a:r>
                      <a:endParaRPr lang="en-US" dirty="0"/>
                    </a:p>
                  </a:txBody>
                  <a:tcPr/>
                </a:tc>
                <a:tc>
                  <a:txBody>
                    <a:bodyPr/>
                    <a:lstStyle/>
                    <a:p>
                      <a:r>
                        <a:rPr lang="en-US" dirty="0" smtClean="0"/>
                        <a:t>0.54</a:t>
                      </a:r>
                      <a:endParaRPr lang="en-US" dirty="0"/>
                    </a:p>
                  </a:txBody>
                  <a:tcPr/>
                </a:tc>
                <a:tc>
                  <a:txBody>
                    <a:bodyPr/>
                    <a:lstStyle/>
                    <a:p>
                      <a:r>
                        <a:rPr lang="en-US" dirty="0" smtClean="0"/>
                        <a:t>1.23 </a:t>
                      </a:r>
                    </a:p>
                    <a:p>
                      <a:r>
                        <a:rPr lang="en-US" dirty="0" smtClean="0"/>
                        <a:t>(</a:t>
                      </a:r>
                      <a:r>
                        <a:rPr lang="en-US" dirty="0" smtClean="0">
                          <a:solidFill>
                            <a:srgbClr val="FF0000"/>
                          </a:solidFill>
                        </a:rPr>
                        <a:t>0.99</a:t>
                      </a:r>
                      <a:r>
                        <a:rPr lang="en-US" dirty="0" smtClean="0"/>
                        <a:t>-1.52)</a:t>
                      </a:r>
                      <a:endParaRPr lang="en-US" dirty="0"/>
                    </a:p>
                  </a:txBody>
                  <a:tcPr/>
                </a:tc>
                <a:tc>
                  <a:txBody>
                    <a:bodyPr/>
                    <a:lstStyle/>
                    <a:p>
                      <a:r>
                        <a:rPr lang="en-US" dirty="0" smtClean="0"/>
                        <a:t>1.12 </a:t>
                      </a:r>
                    </a:p>
                    <a:p>
                      <a:r>
                        <a:rPr lang="en-US" dirty="0" smtClean="0"/>
                        <a:t>(0.91-1.38)</a:t>
                      </a:r>
                      <a:endParaRPr lang="en-US" dirty="0"/>
                    </a:p>
                  </a:txBody>
                  <a:tcPr/>
                </a:tc>
              </a:tr>
              <a:tr h="370840">
                <a:tc gridSpan="6">
                  <a:txBody>
                    <a:bodyPr/>
                    <a:lstStyle/>
                    <a:p>
                      <a:r>
                        <a:rPr lang="en-US" dirty="0" smtClean="0"/>
                        <a:t>Uterine </a:t>
                      </a:r>
                      <a:r>
                        <a:rPr lang="en-US" dirty="0" err="1" smtClean="0"/>
                        <a:t>vol</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dirty="0" smtClean="0"/>
                        <a:t>%</a:t>
                      </a:r>
                      <a:endParaRPr lang="en-US" dirty="0"/>
                    </a:p>
                  </a:txBody>
                  <a:tcPr/>
                </a:tc>
                <a:tc>
                  <a:txBody>
                    <a:bodyPr/>
                    <a:lstStyle/>
                    <a:p>
                      <a:r>
                        <a:rPr lang="en-US" dirty="0" smtClean="0"/>
                        <a:t>-20</a:t>
                      </a:r>
                      <a:endParaRPr lang="en-US" dirty="0"/>
                    </a:p>
                  </a:txBody>
                  <a:tcPr/>
                </a:tc>
                <a:tc>
                  <a:txBody>
                    <a:bodyPr/>
                    <a:lstStyle/>
                    <a:p>
                      <a:r>
                        <a:rPr lang="en-US" dirty="0" smtClean="0"/>
                        <a:t>-22</a:t>
                      </a:r>
                      <a:endParaRPr lang="en-US" dirty="0"/>
                    </a:p>
                  </a:txBody>
                  <a:tcPr/>
                </a:tc>
                <a:tc>
                  <a:txBody>
                    <a:bodyPr/>
                    <a:lstStyle/>
                    <a:p>
                      <a:r>
                        <a:rPr lang="en-US" dirty="0" smtClean="0"/>
                        <a:t>-47</a:t>
                      </a:r>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Ratio</a:t>
                      </a:r>
                      <a:r>
                        <a:rPr lang="en-US" baseline="0" dirty="0" smtClean="0"/>
                        <a:t> to screening </a:t>
                      </a:r>
                      <a:r>
                        <a:rPr lang="en-US" baseline="0" dirty="0" err="1" smtClean="0"/>
                        <a:t>vol</a:t>
                      </a:r>
                      <a:endParaRPr lang="en-US" dirty="0"/>
                    </a:p>
                  </a:txBody>
                  <a:tcPr/>
                </a:tc>
                <a:tc>
                  <a:txBody>
                    <a:bodyPr/>
                    <a:lstStyle/>
                    <a:p>
                      <a:r>
                        <a:rPr lang="en-US" dirty="0" smtClean="0"/>
                        <a:t>0.84</a:t>
                      </a:r>
                      <a:endParaRPr lang="en-US" dirty="0"/>
                    </a:p>
                  </a:txBody>
                  <a:tcPr/>
                </a:tc>
                <a:tc>
                  <a:txBody>
                    <a:bodyPr/>
                    <a:lstStyle/>
                    <a:p>
                      <a:r>
                        <a:rPr lang="en-US" dirty="0" smtClean="0"/>
                        <a:t>0.8</a:t>
                      </a:r>
                      <a:endParaRPr lang="en-US" dirty="0"/>
                    </a:p>
                  </a:txBody>
                  <a:tcPr/>
                </a:tc>
                <a:tc>
                  <a:txBody>
                    <a:bodyPr/>
                    <a:lstStyle/>
                    <a:p>
                      <a:r>
                        <a:rPr lang="en-US" dirty="0" smtClean="0"/>
                        <a:t>0.57</a:t>
                      </a:r>
                      <a:endParaRPr lang="en-US" dirty="0"/>
                    </a:p>
                  </a:txBody>
                  <a:tcPr/>
                </a:tc>
                <a:tc>
                  <a:txBody>
                    <a:bodyPr/>
                    <a:lstStyle/>
                    <a:p>
                      <a:r>
                        <a:rPr lang="en-US" dirty="0" smtClean="0">
                          <a:solidFill>
                            <a:srgbClr val="FF0000"/>
                          </a:solidFill>
                        </a:rPr>
                        <a:t>1.48 </a:t>
                      </a:r>
                    </a:p>
                    <a:p>
                      <a:r>
                        <a:rPr lang="en-US" dirty="0" smtClean="0">
                          <a:solidFill>
                            <a:srgbClr val="FF0000"/>
                          </a:solidFill>
                        </a:rPr>
                        <a:t>(1.25-1.74)</a:t>
                      </a:r>
                      <a:endParaRPr lang="en-US" dirty="0">
                        <a:solidFill>
                          <a:srgbClr val="FF0000"/>
                        </a:solidFill>
                      </a:endParaRPr>
                    </a:p>
                  </a:txBody>
                  <a:tcPr/>
                </a:tc>
                <a:tc>
                  <a:txBody>
                    <a:bodyPr/>
                    <a:lstStyle/>
                    <a:p>
                      <a:r>
                        <a:rPr lang="en-US" dirty="0" smtClean="0">
                          <a:solidFill>
                            <a:srgbClr val="FF0000"/>
                          </a:solidFill>
                        </a:rPr>
                        <a:t>1.41 </a:t>
                      </a:r>
                    </a:p>
                    <a:p>
                      <a:r>
                        <a:rPr lang="en-US" dirty="0" smtClean="0">
                          <a:solidFill>
                            <a:srgbClr val="FF0000"/>
                          </a:solidFill>
                        </a:rPr>
                        <a:t>(1.19-1.66)</a:t>
                      </a:r>
                      <a:endParaRPr lang="en-US" dirty="0">
                        <a:solidFill>
                          <a:srgbClr val="FF0000"/>
                        </a:solidFill>
                      </a:endParaRPr>
                    </a:p>
                  </a:txBody>
                  <a:tcPr/>
                </a:tc>
              </a:tr>
            </a:tbl>
          </a:graphicData>
        </a:graphic>
      </p:graphicFrame>
      <p:sp>
        <p:nvSpPr>
          <p:cNvPr id="5" name="Content Placeholder 2"/>
          <p:cNvSpPr txBox="1">
            <a:spLocks/>
          </p:cNvSpPr>
          <p:nvPr/>
        </p:nvSpPr>
        <p:spPr>
          <a:xfrm>
            <a:off x="1435608" y="4572000"/>
            <a:ext cx="7498080" cy="2133600"/>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Under powered</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3200" dirty="0" smtClean="0"/>
              <a:t>What if sample size calculated based on fibroid volume reduction?</a:t>
            </a:r>
            <a:endParaRPr kumimoji="0" lang="en-US" sz="3200" b="0" i="0" u="none" strike="noStrike" kern="1200" cap="none" spc="0" normalizeH="0" baseline="0" noProof="0" dirty="0">
              <a:ln>
                <a:noFill/>
              </a:ln>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fld id="{8D9B8562-CB6F-4D17-B6CD-6FA0FD07EDB0}"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304800"/>
            <a:ext cx="7498080" cy="1143000"/>
          </a:xfrm>
        </p:spPr>
        <p:txBody>
          <a:bodyPr/>
          <a:lstStyle/>
          <a:p>
            <a:r>
              <a:rPr lang="en-US" dirty="0" smtClean="0"/>
              <a:t>Critique for PEARL II: </a:t>
            </a:r>
            <a:endParaRPr lang="en-US" dirty="0"/>
          </a:p>
        </p:txBody>
      </p:sp>
      <p:sp>
        <p:nvSpPr>
          <p:cNvPr id="5" name="Content Placeholder 2"/>
          <p:cNvSpPr txBox="1">
            <a:spLocks/>
          </p:cNvSpPr>
          <p:nvPr/>
        </p:nvSpPr>
        <p:spPr>
          <a:xfrm>
            <a:off x="1447800" y="1524000"/>
            <a:ext cx="7498080" cy="5715000"/>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Methodology:</a:t>
            </a:r>
          </a:p>
          <a:p>
            <a:pPr marL="640080" lvl="1" indent="-237744">
              <a:spcBef>
                <a:spcPts val="550"/>
              </a:spcBef>
              <a:buClr>
                <a:schemeClr val="accent1"/>
              </a:buClr>
              <a:buFont typeface="Arial" pitchFamily="34" charset="0"/>
              <a:buChar char="•"/>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1. </a:t>
            </a:r>
            <a:r>
              <a:rPr lang="en-US" sz="2800" dirty="0" smtClean="0"/>
              <a:t>Addition of iron at discretion of physician (% not reported) – </a:t>
            </a:r>
            <a:r>
              <a:rPr lang="en-US" sz="2800" dirty="0" err="1" smtClean="0"/>
              <a:t>Hbg</a:t>
            </a:r>
            <a:r>
              <a:rPr lang="en-US" sz="2800" dirty="0" smtClean="0"/>
              <a:t> NS</a:t>
            </a:r>
          </a:p>
          <a:p>
            <a:pPr marL="640080" lvl="1" indent="-237744">
              <a:spcBef>
                <a:spcPts val="550"/>
              </a:spcBef>
              <a:buClr>
                <a:schemeClr val="accent1"/>
              </a:buClr>
              <a:buFont typeface="Arial" pitchFamily="34" charset="0"/>
              <a:buChar char="•"/>
              <a:defRPr/>
            </a:pPr>
            <a:r>
              <a:rPr kumimoji="0" lang="en-US" sz="2800" b="0" i="0" u="none" strike="noStrike" kern="1200" cap="none" spc="0" normalizeH="0" baseline="0" noProof="0" dirty="0" smtClean="0">
                <a:ln>
                  <a:noFill/>
                </a:ln>
                <a:effectLst/>
                <a:uLnTx/>
                <a:uFillTx/>
                <a:latin typeface="+mn-lt"/>
                <a:ea typeface="+mn-ea"/>
                <a:cs typeface="+mn-cs"/>
              </a:rPr>
              <a:t>2. Assessment of fibroid volume</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Results:</a:t>
            </a:r>
          </a:p>
          <a:p>
            <a:pPr marL="640080" marR="0" lvl="1" indent="-237744" algn="l" defTabSz="914400" rtl="0" eaLnBrk="1" fontAlgn="auto" latinLnBrk="0" hangingPunct="1">
              <a:lnSpc>
                <a:spcPct val="100000"/>
              </a:lnSpc>
              <a:spcBef>
                <a:spcPts val="550"/>
              </a:spcBef>
              <a:spcAft>
                <a:spcPts val="0"/>
              </a:spcAft>
              <a:buClr>
                <a:schemeClr val="accent1"/>
              </a:buClr>
              <a:buSzTx/>
              <a:buFont typeface="Arial" pitchFamily="34" charset="0"/>
              <a:buChar char="•"/>
              <a:tabLst/>
              <a:defRPr/>
            </a:pPr>
            <a:r>
              <a:rPr kumimoji="0" lang="en-US" sz="2800" b="0" i="0" u="none" strike="noStrike" kern="1200" cap="none" spc="0" normalizeH="0" baseline="0" noProof="0" dirty="0" smtClean="0">
                <a:ln>
                  <a:noFill/>
                </a:ln>
                <a:effectLst/>
                <a:uLnTx/>
                <a:uFillTx/>
                <a:latin typeface="+mn-lt"/>
                <a:ea typeface="+mn-ea"/>
                <a:cs typeface="+mn-cs"/>
              </a:rPr>
              <a:t>1. Fibroid volume less in </a:t>
            </a:r>
            <a:r>
              <a:rPr kumimoji="0" lang="en-US" sz="2800" b="0" i="0" u="none" strike="noStrike" kern="1200" cap="none" spc="0" normalizeH="0" baseline="0" noProof="0" dirty="0" err="1" smtClean="0">
                <a:ln>
                  <a:noFill/>
                </a:ln>
                <a:effectLst/>
                <a:uLnTx/>
                <a:uFillTx/>
                <a:latin typeface="+mn-lt"/>
                <a:ea typeface="+mn-ea"/>
                <a:cs typeface="+mn-cs"/>
              </a:rPr>
              <a:t>Leuprolide</a:t>
            </a:r>
            <a:endParaRPr kumimoji="0" lang="en-US" sz="2800" b="0" i="0" u="none" strike="noStrike" kern="1200" cap="none" spc="0" normalizeH="0" baseline="0" noProof="0" dirty="0" smtClean="0">
              <a:ln>
                <a:noFill/>
              </a:ln>
              <a:effectLst/>
              <a:uLnTx/>
              <a:uFillTx/>
              <a:latin typeface="+mn-lt"/>
              <a:ea typeface="+mn-ea"/>
              <a:cs typeface="+mn-cs"/>
            </a:endParaRPr>
          </a:p>
          <a:p>
            <a:pPr marL="640080" marR="0" lvl="1" indent="-237744" algn="l" defTabSz="914400" rtl="0" eaLnBrk="1" fontAlgn="auto" latinLnBrk="0" hangingPunct="1">
              <a:lnSpc>
                <a:spcPct val="100000"/>
              </a:lnSpc>
              <a:spcBef>
                <a:spcPts val="550"/>
              </a:spcBef>
              <a:spcAft>
                <a:spcPts val="0"/>
              </a:spcAft>
              <a:buClr>
                <a:schemeClr val="accent1"/>
              </a:buClr>
              <a:buSzTx/>
              <a:buFont typeface="Arial" pitchFamily="34" charset="0"/>
              <a:buChar char="•"/>
              <a:tabLst/>
              <a:defRPr/>
            </a:pPr>
            <a:r>
              <a:rPr kumimoji="0" lang="en-US" sz="2800" b="0" i="0" u="none" strike="noStrike" kern="1200" cap="none" spc="0" normalizeH="0" baseline="0" noProof="0" dirty="0" smtClean="0">
                <a:ln>
                  <a:noFill/>
                </a:ln>
                <a:effectLst/>
                <a:uLnTx/>
                <a:uFillTx/>
                <a:latin typeface="+mn-lt"/>
                <a:ea typeface="+mn-ea"/>
                <a:cs typeface="+mn-cs"/>
              </a:rPr>
              <a:t>2. Uterine volume less in </a:t>
            </a:r>
            <a:r>
              <a:rPr kumimoji="0" lang="en-US" sz="2800" b="0" i="0" u="none" strike="noStrike" kern="1200" cap="none" spc="0" normalizeH="0" baseline="0" noProof="0" dirty="0" err="1" smtClean="0">
                <a:ln>
                  <a:noFill/>
                </a:ln>
                <a:effectLst/>
                <a:uLnTx/>
                <a:uFillTx/>
                <a:latin typeface="+mn-lt"/>
                <a:ea typeface="+mn-ea"/>
                <a:cs typeface="+mn-cs"/>
              </a:rPr>
              <a:t>Leuprolide</a:t>
            </a:r>
            <a:endParaRPr kumimoji="0" lang="en-US" sz="2800" b="0" i="0" u="none" strike="noStrike" kern="1200" cap="none" spc="0" normalizeH="0" baseline="0" noProof="0" dirty="0" smtClean="0">
              <a:ln>
                <a:noFill/>
              </a:ln>
              <a:effectLst/>
              <a:uLnTx/>
              <a:uFillTx/>
              <a:latin typeface="+mn-lt"/>
              <a:ea typeface="+mn-ea"/>
              <a:cs typeface="+mn-cs"/>
            </a:endParaRPr>
          </a:p>
          <a:p>
            <a:pPr marL="640080" marR="0" lvl="1" indent="-237744" algn="l" defTabSz="914400" rtl="0" eaLnBrk="1" fontAlgn="auto" latinLnBrk="0" hangingPunct="1">
              <a:lnSpc>
                <a:spcPct val="100000"/>
              </a:lnSpc>
              <a:spcBef>
                <a:spcPts val="550"/>
              </a:spcBef>
              <a:spcAft>
                <a:spcPts val="0"/>
              </a:spcAft>
              <a:buClr>
                <a:schemeClr val="accent1"/>
              </a:buClr>
              <a:buSzTx/>
              <a:buFont typeface="Arial" pitchFamily="34" charset="0"/>
              <a:buChar char="•"/>
              <a:tabLst/>
              <a:defRPr/>
            </a:pPr>
            <a:r>
              <a:rPr kumimoji="0" lang="en-US" sz="2800" b="0" i="0" u="none" strike="noStrike" kern="1200" cap="none" spc="0" normalizeH="0" baseline="0" noProof="0" dirty="0" smtClean="0">
                <a:ln>
                  <a:noFill/>
                </a:ln>
                <a:solidFill>
                  <a:srgbClr val="FF0000"/>
                </a:solidFill>
                <a:effectLst/>
                <a:uLnTx/>
                <a:uFillTx/>
                <a:latin typeface="+mn-lt"/>
                <a:ea typeface="+mn-ea"/>
                <a:cs typeface="+mn-cs"/>
              </a:rPr>
              <a:t>3. 5 out of 98 withdrew in U 10mg – reason not provided</a:t>
            </a:r>
          </a:p>
        </p:txBody>
      </p:sp>
      <p:sp>
        <p:nvSpPr>
          <p:cNvPr id="4" name="Slide Number Placeholder 3"/>
          <p:cNvSpPr>
            <a:spLocks noGrp="1"/>
          </p:cNvSpPr>
          <p:nvPr>
            <p:ph type="sldNum" sz="quarter" idx="12"/>
          </p:nvPr>
        </p:nvSpPr>
        <p:spPr/>
        <p:txBody>
          <a:bodyPr/>
          <a:lstStyle/>
          <a:p>
            <a:fld id="{8D9B8562-CB6F-4D17-B6CD-6FA0FD07EDB0}"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8001000" cy="1143000"/>
          </a:xfrm>
        </p:spPr>
        <p:txBody>
          <a:bodyPr>
            <a:normAutofit/>
          </a:bodyPr>
          <a:lstStyle/>
          <a:p>
            <a:r>
              <a:rPr lang="en-US" sz="3600" dirty="0" smtClean="0"/>
              <a:t>What promises does </a:t>
            </a:r>
            <a:r>
              <a:rPr lang="en-US" sz="3600" dirty="0" err="1" smtClean="0"/>
              <a:t>ulipristal</a:t>
            </a:r>
            <a:r>
              <a:rPr lang="en-US" sz="3600" dirty="0" smtClean="0"/>
              <a:t> bring?</a:t>
            </a:r>
            <a:endParaRPr lang="en-US" sz="3600" dirty="0"/>
          </a:p>
        </p:txBody>
      </p:sp>
      <p:sp>
        <p:nvSpPr>
          <p:cNvPr id="3" name="Content Placeholder 2"/>
          <p:cNvSpPr>
            <a:spLocks noGrp="1"/>
          </p:cNvSpPr>
          <p:nvPr>
            <p:ph idx="1"/>
          </p:nvPr>
        </p:nvSpPr>
        <p:spPr>
          <a:xfrm>
            <a:off x="1219200" y="1219200"/>
            <a:ext cx="7714488" cy="5410200"/>
          </a:xfrm>
        </p:spPr>
        <p:txBody>
          <a:bodyPr>
            <a:normAutofit fontScale="92500" lnSpcReduction="10000"/>
          </a:bodyPr>
          <a:lstStyle/>
          <a:p>
            <a:r>
              <a:rPr lang="en-US" dirty="0" smtClean="0"/>
              <a:t>1. Conservative medical treatment</a:t>
            </a:r>
          </a:p>
          <a:p>
            <a:pPr lvl="1"/>
            <a:r>
              <a:rPr lang="en-US" dirty="0" smtClean="0"/>
              <a:t>Ultimate dream – X surgery</a:t>
            </a:r>
          </a:p>
          <a:p>
            <a:pPr lvl="1"/>
            <a:r>
              <a:rPr lang="en-US" dirty="0" smtClean="0"/>
              <a:t>Rapid and remarkable control – sustained?</a:t>
            </a:r>
          </a:p>
          <a:p>
            <a:pPr lvl="1"/>
            <a:r>
              <a:rPr lang="en-US" dirty="0" smtClean="0"/>
              <a:t>Long term safety? </a:t>
            </a:r>
            <a:r>
              <a:rPr lang="en-US" dirty="0" err="1" smtClean="0"/>
              <a:t>vs</a:t>
            </a:r>
            <a:r>
              <a:rPr lang="en-US" dirty="0" smtClean="0"/>
              <a:t> LNG-IUD</a:t>
            </a:r>
          </a:p>
          <a:p>
            <a:pPr lvl="1"/>
            <a:endParaRPr lang="en-US" dirty="0" smtClean="0"/>
          </a:p>
          <a:p>
            <a:r>
              <a:rPr lang="en-US" dirty="0" smtClean="0"/>
              <a:t>2. Pre-operative bridge </a:t>
            </a:r>
          </a:p>
          <a:p>
            <a:pPr lvl="1"/>
            <a:r>
              <a:rPr lang="en-US" dirty="0" err="1" smtClean="0">
                <a:sym typeface="Wingdings" pitchFamily="2" charset="2"/>
              </a:rPr>
              <a:t>vs</a:t>
            </a:r>
            <a:r>
              <a:rPr lang="en-US" dirty="0" smtClean="0">
                <a:sym typeface="Wingdings" pitchFamily="2" charset="2"/>
              </a:rPr>
              <a:t> </a:t>
            </a:r>
            <a:r>
              <a:rPr lang="en-US" dirty="0" err="1" smtClean="0">
                <a:sym typeface="Wingdings" pitchFamily="2" charset="2"/>
              </a:rPr>
              <a:t>GnRHa</a:t>
            </a:r>
            <a:r>
              <a:rPr lang="en-US" dirty="0" smtClean="0">
                <a:sym typeface="Wingdings" pitchFamily="2" charset="2"/>
              </a:rPr>
              <a:t>?</a:t>
            </a:r>
          </a:p>
          <a:p>
            <a:pPr lvl="1"/>
            <a:r>
              <a:rPr lang="en-US" dirty="0" smtClean="0"/>
              <a:t>↓fibroid/ uterine size </a:t>
            </a:r>
            <a:r>
              <a:rPr lang="en-US" dirty="0" smtClean="0">
                <a:sym typeface="Wingdings" pitchFamily="2" charset="2"/>
              </a:rPr>
              <a:t> ↓surgical need/ risk</a:t>
            </a:r>
          </a:p>
          <a:p>
            <a:pPr lvl="1"/>
            <a:endParaRPr lang="en-US" dirty="0" smtClean="0">
              <a:sym typeface="Wingdings" pitchFamily="2" charset="2"/>
            </a:endParaRPr>
          </a:p>
          <a:p>
            <a:r>
              <a:rPr lang="en-US" dirty="0" smtClean="0">
                <a:sym typeface="Wingdings" pitchFamily="2" charset="2"/>
              </a:rPr>
              <a:t>3. Preserve fertility?</a:t>
            </a:r>
          </a:p>
          <a:p>
            <a:pPr lvl="1"/>
            <a:r>
              <a:rPr lang="en-US" dirty="0" smtClean="0">
                <a:sym typeface="Wingdings" pitchFamily="2" charset="2"/>
              </a:rPr>
              <a:t>Contra-indicated for pregnancy</a:t>
            </a:r>
          </a:p>
          <a:p>
            <a:pPr lvl="1"/>
            <a:r>
              <a:rPr lang="en-US" dirty="0" smtClean="0">
                <a:sym typeface="Wingdings" pitchFamily="2" charset="2"/>
              </a:rPr>
              <a:t>Menstruation returned after 31-34 days</a:t>
            </a:r>
            <a:endParaRPr lang="en-US" dirty="0" smtClean="0"/>
          </a:p>
        </p:txBody>
      </p:sp>
      <p:sp>
        <p:nvSpPr>
          <p:cNvPr id="5" name="Slide Number Placeholder 4"/>
          <p:cNvSpPr>
            <a:spLocks noGrp="1"/>
          </p:cNvSpPr>
          <p:nvPr>
            <p:ph type="sldNum" sz="quarter" idx="12"/>
          </p:nvPr>
        </p:nvSpPr>
        <p:spPr/>
        <p:txBody>
          <a:bodyPr/>
          <a:lstStyle/>
          <a:p>
            <a:fld id="{8D9B8562-CB6F-4D17-B6CD-6FA0FD07EDB0}" type="slidenum">
              <a:rPr lang="en-US" smtClean="0"/>
              <a:pPr/>
              <a:t>48</a:t>
            </a:fld>
            <a:endParaRPr lang="en-US"/>
          </a:p>
        </p:txBody>
      </p:sp>
      <p:sp>
        <p:nvSpPr>
          <p:cNvPr id="6" name="Rectangle 5"/>
          <p:cNvSpPr/>
          <p:nvPr/>
        </p:nvSpPr>
        <p:spPr>
          <a:xfrm>
            <a:off x="4191000" y="6550223"/>
            <a:ext cx="7315200" cy="307777"/>
          </a:xfrm>
          <a:prstGeom prst="rect">
            <a:avLst/>
          </a:prstGeom>
        </p:spPr>
        <p:txBody>
          <a:bodyPr wrap="square">
            <a:spAutoFit/>
          </a:bodyPr>
          <a:lstStyle/>
          <a:p>
            <a:r>
              <a:rPr lang="en-US" sz="1400" i="1" dirty="0" smtClean="0"/>
              <a:t>New England Journal of Medicine</a:t>
            </a:r>
            <a:r>
              <a:rPr lang="en-US" sz="1400" dirty="0" smtClean="0"/>
              <a:t> 366.5 (2012): 421-432</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the media…</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3"/>
          <a:srcRect l="20000" t="8000" r="11250" b="6000"/>
          <a:stretch>
            <a:fillRect/>
          </a:stretch>
        </p:blipFill>
        <p:spPr bwMode="auto">
          <a:xfrm>
            <a:off x="1676400" y="1143000"/>
            <a:ext cx="6725093" cy="5257800"/>
          </a:xfrm>
          <a:prstGeom prst="rect">
            <a:avLst/>
          </a:prstGeom>
          <a:noFill/>
          <a:ln w="9525">
            <a:noFill/>
            <a:miter lim="800000"/>
            <a:headEnd/>
            <a:tailEnd/>
          </a:ln>
          <a:effectLst/>
        </p:spPr>
      </p:pic>
      <p:sp>
        <p:nvSpPr>
          <p:cNvPr id="7" name="Slide Number Placeholder 6"/>
          <p:cNvSpPr>
            <a:spLocks noGrp="1"/>
          </p:cNvSpPr>
          <p:nvPr>
            <p:ph type="sldNum" sz="quarter" idx="12"/>
          </p:nvPr>
        </p:nvSpPr>
        <p:spPr/>
        <p:txBody>
          <a:bodyPr/>
          <a:lstStyle/>
          <a:p>
            <a:fld id="{8D9B8562-CB6F-4D17-B6CD-6FA0FD07EDB0}" type="slidenum">
              <a:rPr lang="en-US" smtClean="0"/>
              <a:pPr/>
              <a:t>49</a:t>
            </a:fld>
            <a:endParaRPr lang="en-US"/>
          </a:p>
        </p:txBody>
      </p:sp>
      <p:sp>
        <p:nvSpPr>
          <p:cNvPr id="8" name="Rectangle 7"/>
          <p:cNvSpPr/>
          <p:nvPr/>
        </p:nvSpPr>
        <p:spPr>
          <a:xfrm>
            <a:off x="3733800" y="6400800"/>
            <a:ext cx="5105400" cy="369332"/>
          </a:xfrm>
          <a:prstGeom prst="rect">
            <a:avLst/>
          </a:prstGeom>
        </p:spPr>
        <p:txBody>
          <a:bodyPr wrap="square">
            <a:spAutoFit/>
          </a:bodyPr>
          <a:lstStyle/>
          <a:p>
            <a:r>
              <a:rPr lang="en-US" dirty="0" smtClean="0">
                <a:hlinkClick r:id="rId4"/>
              </a:rPr>
              <a:t>http://www.thestar.com/</a:t>
            </a:r>
            <a:r>
              <a:rPr lang="en-US" dirty="0" smtClean="0"/>
              <a:t> accessed on 1/11/2013</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7498080" cy="1143000"/>
          </a:xfrm>
        </p:spPr>
        <p:txBody>
          <a:bodyPr/>
          <a:lstStyle/>
          <a:p>
            <a:r>
              <a:rPr lang="en-US" dirty="0" smtClean="0"/>
              <a:t>Uterine fibroids</a:t>
            </a:r>
            <a:endParaRPr lang="en-US" dirty="0"/>
          </a:p>
        </p:txBody>
      </p:sp>
      <p:sp>
        <p:nvSpPr>
          <p:cNvPr id="3" name="Content Placeholder 2"/>
          <p:cNvSpPr>
            <a:spLocks noGrp="1"/>
          </p:cNvSpPr>
          <p:nvPr>
            <p:ph idx="1"/>
          </p:nvPr>
        </p:nvSpPr>
        <p:spPr>
          <a:xfrm>
            <a:off x="1371600" y="1524000"/>
            <a:ext cx="7498080" cy="4114800"/>
          </a:xfrm>
        </p:spPr>
        <p:txBody>
          <a:bodyPr>
            <a:normAutofit/>
          </a:bodyPr>
          <a:lstStyle/>
          <a:p>
            <a:r>
              <a:rPr lang="en-US" dirty="0" smtClean="0"/>
              <a:t>Benign, hormone-sensitive, smooth muscle </a:t>
            </a:r>
            <a:r>
              <a:rPr lang="en-US" dirty="0" err="1" smtClean="0"/>
              <a:t>tumours</a:t>
            </a:r>
            <a:r>
              <a:rPr lang="en-US" dirty="0" smtClean="0"/>
              <a:t> of the uterus</a:t>
            </a:r>
          </a:p>
          <a:p>
            <a:r>
              <a:rPr lang="en-US" dirty="0" smtClean="0"/>
              <a:t>Most common </a:t>
            </a:r>
            <a:r>
              <a:rPr lang="en-US" dirty="0" err="1" smtClean="0"/>
              <a:t>tumour</a:t>
            </a:r>
            <a:r>
              <a:rPr lang="en-US" dirty="0" smtClean="0"/>
              <a:t> of the female reproductive tract in pre-menopausal women: </a:t>
            </a:r>
          </a:p>
          <a:p>
            <a:pPr lvl="1">
              <a:buFont typeface="Arial" pitchFamily="34" charset="0"/>
              <a:buChar char="•"/>
            </a:pPr>
            <a:r>
              <a:rPr lang="en-US" dirty="0" smtClean="0"/>
              <a:t>35-55 </a:t>
            </a:r>
            <a:r>
              <a:rPr lang="en-US" dirty="0" err="1" smtClean="0"/>
              <a:t>y.o</a:t>
            </a:r>
            <a:r>
              <a:rPr lang="en-US" dirty="0" smtClean="0"/>
              <a:t>.: 40% </a:t>
            </a:r>
          </a:p>
          <a:p>
            <a:pPr lvl="1">
              <a:buFont typeface="Arial" pitchFamily="34" charset="0"/>
              <a:buChar char="•"/>
            </a:pPr>
            <a:r>
              <a:rPr lang="en-US" dirty="0" smtClean="0"/>
              <a:t>Black &gt; white women 2-3x</a:t>
            </a:r>
          </a:p>
        </p:txBody>
      </p:sp>
      <p:sp>
        <p:nvSpPr>
          <p:cNvPr id="4" name="Slide Number Placeholder 3"/>
          <p:cNvSpPr>
            <a:spLocks noGrp="1"/>
          </p:cNvSpPr>
          <p:nvPr>
            <p:ph type="sldNum" sz="quarter" idx="12"/>
          </p:nvPr>
        </p:nvSpPr>
        <p:spPr/>
        <p:txBody>
          <a:bodyPr/>
          <a:lstStyle/>
          <a:p>
            <a:fld id="{8D9B8562-CB6F-4D17-B6CD-6FA0FD07EDB0}" type="slidenum">
              <a:rPr lang="en-US" smtClean="0"/>
              <a:pPr/>
              <a:t>5</a:t>
            </a:fld>
            <a:endParaRPr lang="en-US"/>
          </a:p>
        </p:txBody>
      </p:sp>
      <p:sp>
        <p:nvSpPr>
          <p:cNvPr id="6" name="TextBox 5"/>
          <p:cNvSpPr txBox="1"/>
          <p:nvPr/>
        </p:nvSpPr>
        <p:spPr>
          <a:xfrm>
            <a:off x="3962400" y="6120825"/>
            <a:ext cx="5867400" cy="584775"/>
          </a:xfrm>
          <a:prstGeom prst="rect">
            <a:avLst/>
          </a:prstGeom>
          <a:noFill/>
        </p:spPr>
        <p:txBody>
          <a:bodyPr wrap="square" rtlCol="0">
            <a:spAutoFit/>
          </a:bodyPr>
          <a:lstStyle/>
          <a:p>
            <a:r>
              <a:rPr lang="en-US" sz="1600" i="1" dirty="0" smtClean="0"/>
              <a:t>American Journal of Clinical Pathology</a:t>
            </a:r>
            <a:r>
              <a:rPr lang="en-US" sz="1600" dirty="0" smtClean="0"/>
              <a:t> 1990; 94: 435</a:t>
            </a:r>
          </a:p>
          <a:p>
            <a:r>
              <a:rPr lang="pl-PL" sz="1600" i="1" dirty="0" smtClean="0"/>
              <a:t>Am</a:t>
            </a:r>
            <a:r>
              <a:rPr lang="en-US" sz="1600" i="1" dirty="0" err="1" smtClean="0"/>
              <a:t>erican</a:t>
            </a:r>
            <a:r>
              <a:rPr lang="en-US" sz="1600" i="1" dirty="0" smtClean="0"/>
              <a:t> </a:t>
            </a:r>
            <a:r>
              <a:rPr lang="pl-PL" sz="1600" i="1" dirty="0" smtClean="0"/>
              <a:t> J</a:t>
            </a:r>
            <a:r>
              <a:rPr lang="en-US" sz="1600" i="1" dirty="0" err="1" smtClean="0"/>
              <a:t>ournal</a:t>
            </a:r>
            <a:r>
              <a:rPr lang="en-US" sz="1600" i="1" dirty="0" smtClean="0"/>
              <a:t> of</a:t>
            </a:r>
            <a:r>
              <a:rPr lang="pl-PL" sz="1600" i="1" dirty="0" smtClean="0"/>
              <a:t> Epidemiol</a:t>
            </a:r>
            <a:r>
              <a:rPr lang="en-US" sz="1600" i="1" dirty="0" err="1" smtClean="0"/>
              <a:t>ogy</a:t>
            </a:r>
            <a:r>
              <a:rPr lang="pl-PL" sz="1600" dirty="0" smtClean="0"/>
              <a:t> 1998; 147: S90</a:t>
            </a:r>
            <a:endParaRPr lang="en-US" sz="16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the media…</a:t>
            </a:r>
            <a:endParaRPr lang="en-US" dirty="0"/>
          </a:p>
        </p:txBody>
      </p:sp>
      <p:sp>
        <p:nvSpPr>
          <p:cNvPr id="3" name="Content Placeholder 2"/>
          <p:cNvSpPr>
            <a:spLocks noGrp="1"/>
          </p:cNvSpPr>
          <p:nvPr>
            <p:ph idx="1"/>
          </p:nvPr>
        </p:nvSpPr>
        <p:spPr>
          <a:xfrm>
            <a:off x="1435608" y="1447800"/>
            <a:ext cx="7498080" cy="5105400"/>
          </a:xfrm>
        </p:spPr>
        <p:txBody>
          <a:bodyPr>
            <a:normAutofit fontScale="77500" lnSpcReduction="20000"/>
          </a:bodyPr>
          <a:lstStyle/>
          <a:p>
            <a:pPr fontAlgn="base"/>
            <a:r>
              <a:rPr lang="en-US" dirty="0" smtClean="0"/>
              <a:t>There’s </a:t>
            </a:r>
            <a:r>
              <a:rPr lang="en-US" dirty="0" smtClean="0">
                <a:solidFill>
                  <a:srgbClr val="FF0000"/>
                </a:solidFill>
              </a:rPr>
              <a:t>good news </a:t>
            </a:r>
            <a:r>
              <a:rPr lang="en-US" dirty="0" smtClean="0"/>
              <a:t>for women who suffer from uterine fibroids.</a:t>
            </a:r>
          </a:p>
          <a:p>
            <a:pPr fontAlgn="base"/>
            <a:r>
              <a:rPr lang="en-US" dirty="0" smtClean="0"/>
              <a:t>For </a:t>
            </a:r>
            <a:r>
              <a:rPr lang="en-US" dirty="0" smtClean="0">
                <a:solidFill>
                  <a:srgbClr val="FF0000"/>
                </a:solidFill>
              </a:rPr>
              <a:t>the first time</a:t>
            </a:r>
            <a:r>
              <a:rPr lang="en-US" dirty="0" smtClean="0"/>
              <a:t>, the benign </a:t>
            </a:r>
            <a:r>
              <a:rPr lang="en-US" dirty="0" err="1" smtClean="0"/>
              <a:t>tumours</a:t>
            </a:r>
            <a:r>
              <a:rPr lang="en-US" dirty="0" smtClean="0"/>
              <a:t> that cause heavy bleeding, pain, bloating and infertility in 30 per cent of women, can be </a:t>
            </a:r>
            <a:r>
              <a:rPr lang="en-US" dirty="0" smtClean="0">
                <a:solidFill>
                  <a:srgbClr val="FF0000"/>
                </a:solidFill>
              </a:rPr>
              <a:t>treated with medication instead of surgery.</a:t>
            </a:r>
          </a:p>
          <a:p>
            <a:r>
              <a:rPr lang="en-US" dirty="0" smtClean="0"/>
              <a:t> The drug has the potential to</a:t>
            </a:r>
            <a:r>
              <a:rPr lang="en-US" dirty="0" smtClean="0">
                <a:solidFill>
                  <a:srgbClr val="FF0000"/>
                </a:solidFill>
              </a:rPr>
              <a:t> save thousands of women from surgery, </a:t>
            </a:r>
            <a:r>
              <a:rPr lang="en-US" dirty="0" smtClean="0"/>
              <a:t>as fibroids are the leading cause of hysterectomies. About 25 per cent of women with fibroids require treatment.</a:t>
            </a:r>
          </a:p>
          <a:p>
            <a:r>
              <a:rPr lang="en-US" dirty="0" smtClean="0"/>
              <a:t>After that, if </a:t>
            </a:r>
            <a:r>
              <a:rPr lang="en-US" dirty="0" smtClean="0">
                <a:solidFill>
                  <a:srgbClr val="FF0000"/>
                </a:solidFill>
              </a:rPr>
              <a:t>surgical intervention is still needed</a:t>
            </a:r>
            <a:r>
              <a:rPr lang="en-US" dirty="0" smtClean="0"/>
              <a:t>, it’s likely to be </a:t>
            </a:r>
            <a:r>
              <a:rPr lang="en-US" dirty="0" smtClean="0">
                <a:solidFill>
                  <a:srgbClr val="FF0000"/>
                </a:solidFill>
              </a:rPr>
              <a:t>a less invasive procedure</a:t>
            </a:r>
            <a:r>
              <a:rPr lang="en-US" dirty="0" smtClean="0"/>
              <a:t> with </a:t>
            </a:r>
            <a:r>
              <a:rPr lang="en-US" dirty="0" smtClean="0">
                <a:solidFill>
                  <a:srgbClr val="FF0000"/>
                </a:solidFill>
              </a:rPr>
              <a:t>fewer possible complications</a:t>
            </a:r>
            <a:r>
              <a:rPr lang="en-US" dirty="0" smtClean="0"/>
              <a:t>, she says.</a:t>
            </a:r>
          </a:p>
        </p:txBody>
      </p:sp>
      <p:sp>
        <p:nvSpPr>
          <p:cNvPr id="4" name="Slide Number Placeholder 3"/>
          <p:cNvSpPr>
            <a:spLocks noGrp="1"/>
          </p:cNvSpPr>
          <p:nvPr>
            <p:ph type="sldNum" sz="quarter" idx="12"/>
          </p:nvPr>
        </p:nvSpPr>
        <p:spPr/>
        <p:txBody>
          <a:bodyPr/>
          <a:lstStyle/>
          <a:p>
            <a:fld id="{8D9B8562-CB6F-4D17-B6CD-6FA0FD07EDB0}" type="slidenum">
              <a:rPr lang="en-US" smtClean="0"/>
              <a:pPr/>
              <a:t>50</a:t>
            </a:fld>
            <a:endParaRPr lang="en-US"/>
          </a:p>
        </p:txBody>
      </p:sp>
      <p:sp>
        <p:nvSpPr>
          <p:cNvPr id="5" name="Rectangle 4"/>
          <p:cNvSpPr/>
          <p:nvPr/>
        </p:nvSpPr>
        <p:spPr>
          <a:xfrm>
            <a:off x="3733800" y="6400800"/>
            <a:ext cx="5105400" cy="369332"/>
          </a:xfrm>
          <a:prstGeom prst="rect">
            <a:avLst/>
          </a:prstGeom>
        </p:spPr>
        <p:txBody>
          <a:bodyPr wrap="square">
            <a:spAutoFit/>
          </a:bodyPr>
          <a:lstStyle/>
          <a:p>
            <a:r>
              <a:rPr lang="en-US" dirty="0" smtClean="0">
                <a:hlinkClick r:id="rId2"/>
              </a:rPr>
              <a:t>http://www.thestar.com/</a:t>
            </a:r>
            <a:r>
              <a:rPr lang="en-US" dirty="0" smtClean="0"/>
              <a:t> accessed on 1/11/2013</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the media…</a:t>
            </a:r>
            <a:endParaRPr lang="en-US" dirty="0"/>
          </a:p>
        </p:txBody>
      </p:sp>
      <p:sp>
        <p:nvSpPr>
          <p:cNvPr id="3" name="Content Placeholder 2"/>
          <p:cNvSpPr>
            <a:spLocks noGrp="1"/>
          </p:cNvSpPr>
          <p:nvPr>
            <p:ph idx="1"/>
          </p:nvPr>
        </p:nvSpPr>
        <p:spPr>
          <a:xfrm>
            <a:off x="1435608" y="1447800"/>
            <a:ext cx="7498080" cy="5105400"/>
          </a:xfrm>
        </p:spPr>
        <p:txBody>
          <a:bodyPr>
            <a:normAutofit fontScale="77500" lnSpcReduction="20000"/>
          </a:bodyPr>
          <a:lstStyle/>
          <a:p>
            <a:pPr fontAlgn="base"/>
            <a:r>
              <a:rPr lang="en-US" dirty="0" smtClean="0"/>
              <a:t>There’s </a:t>
            </a:r>
            <a:r>
              <a:rPr lang="en-US" dirty="0" smtClean="0">
                <a:solidFill>
                  <a:srgbClr val="FF0000"/>
                </a:solidFill>
              </a:rPr>
              <a:t>good news </a:t>
            </a:r>
            <a:r>
              <a:rPr lang="en-US" dirty="0" smtClean="0"/>
              <a:t>for women who suffer from uterine fibroids.</a:t>
            </a:r>
          </a:p>
          <a:p>
            <a:pPr fontAlgn="base"/>
            <a:r>
              <a:rPr lang="en-US" dirty="0" smtClean="0"/>
              <a:t>For </a:t>
            </a:r>
            <a:r>
              <a:rPr lang="en-US" dirty="0" smtClean="0">
                <a:solidFill>
                  <a:srgbClr val="FF0000"/>
                </a:solidFill>
              </a:rPr>
              <a:t>the first time</a:t>
            </a:r>
            <a:r>
              <a:rPr lang="en-US" dirty="0" smtClean="0"/>
              <a:t>, the benign </a:t>
            </a:r>
            <a:r>
              <a:rPr lang="en-US" dirty="0" err="1" smtClean="0"/>
              <a:t>tumours</a:t>
            </a:r>
            <a:r>
              <a:rPr lang="en-US" dirty="0" smtClean="0"/>
              <a:t> that cause heavy bleeding, pain, bloating and infertility in 30 per cent of women, can be </a:t>
            </a:r>
            <a:r>
              <a:rPr lang="en-US" dirty="0" smtClean="0">
                <a:solidFill>
                  <a:srgbClr val="FF0000"/>
                </a:solidFill>
              </a:rPr>
              <a:t>treated with medication instead of surgery.</a:t>
            </a:r>
          </a:p>
          <a:p>
            <a:r>
              <a:rPr lang="en-US" dirty="0" smtClean="0"/>
              <a:t> The drug has the potential to</a:t>
            </a:r>
            <a:r>
              <a:rPr lang="en-US" dirty="0" smtClean="0">
                <a:solidFill>
                  <a:srgbClr val="FF0000"/>
                </a:solidFill>
              </a:rPr>
              <a:t> save thousands of women from surgery, </a:t>
            </a:r>
            <a:r>
              <a:rPr lang="en-US" dirty="0" smtClean="0"/>
              <a:t>as fibroids are the leading cause of hysterectomies. About 25 per cent of women with fibroids require treatment.</a:t>
            </a:r>
          </a:p>
          <a:p>
            <a:r>
              <a:rPr lang="en-US" dirty="0" smtClean="0"/>
              <a:t>After that, if </a:t>
            </a:r>
            <a:r>
              <a:rPr lang="en-US" dirty="0" smtClean="0">
                <a:solidFill>
                  <a:srgbClr val="FF0000"/>
                </a:solidFill>
              </a:rPr>
              <a:t>surgical intervention is still needed</a:t>
            </a:r>
            <a:r>
              <a:rPr lang="en-US" dirty="0" smtClean="0"/>
              <a:t>, it’s likely to be </a:t>
            </a:r>
            <a:r>
              <a:rPr lang="en-US" dirty="0" smtClean="0">
                <a:solidFill>
                  <a:srgbClr val="FF0000"/>
                </a:solidFill>
              </a:rPr>
              <a:t>a less invasive procedure</a:t>
            </a:r>
            <a:r>
              <a:rPr lang="en-US" dirty="0" smtClean="0"/>
              <a:t> with </a:t>
            </a:r>
            <a:r>
              <a:rPr lang="en-US" dirty="0" smtClean="0">
                <a:solidFill>
                  <a:srgbClr val="FF0000"/>
                </a:solidFill>
              </a:rPr>
              <a:t>fewer possible complications</a:t>
            </a:r>
            <a:r>
              <a:rPr lang="en-US" dirty="0" smtClean="0"/>
              <a:t>, she says.</a:t>
            </a:r>
          </a:p>
        </p:txBody>
      </p:sp>
      <p:sp>
        <p:nvSpPr>
          <p:cNvPr id="4" name="Slide Number Placeholder 3"/>
          <p:cNvSpPr>
            <a:spLocks noGrp="1"/>
          </p:cNvSpPr>
          <p:nvPr>
            <p:ph type="sldNum" sz="quarter" idx="12"/>
          </p:nvPr>
        </p:nvSpPr>
        <p:spPr/>
        <p:txBody>
          <a:bodyPr/>
          <a:lstStyle/>
          <a:p>
            <a:fld id="{8D9B8562-CB6F-4D17-B6CD-6FA0FD07EDB0}" type="slidenum">
              <a:rPr lang="en-US" smtClean="0"/>
              <a:pPr/>
              <a:t>51</a:t>
            </a:fld>
            <a:endParaRPr lang="en-US"/>
          </a:p>
        </p:txBody>
      </p:sp>
      <p:sp>
        <p:nvSpPr>
          <p:cNvPr id="5" name="Rectangle 4"/>
          <p:cNvSpPr/>
          <p:nvPr/>
        </p:nvSpPr>
        <p:spPr>
          <a:xfrm>
            <a:off x="3733800" y="6400800"/>
            <a:ext cx="5105400" cy="369332"/>
          </a:xfrm>
          <a:prstGeom prst="rect">
            <a:avLst/>
          </a:prstGeom>
        </p:spPr>
        <p:txBody>
          <a:bodyPr wrap="square">
            <a:spAutoFit/>
          </a:bodyPr>
          <a:lstStyle/>
          <a:p>
            <a:r>
              <a:rPr lang="en-US" dirty="0" smtClean="0">
                <a:hlinkClick r:id="rId2"/>
              </a:rPr>
              <a:t>http://www.thestar.com/</a:t>
            </a:r>
            <a:r>
              <a:rPr lang="en-US" dirty="0" smtClean="0"/>
              <a:t> accessed on 1/11/2013</a:t>
            </a:r>
            <a:endParaRPr lang="en-US" dirty="0"/>
          </a:p>
        </p:txBody>
      </p:sp>
      <p:sp>
        <p:nvSpPr>
          <p:cNvPr id="6" name="TextBox 5"/>
          <p:cNvSpPr txBox="1"/>
          <p:nvPr/>
        </p:nvSpPr>
        <p:spPr>
          <a:xfrm>
            <a:off x="2514600" y="2438400"/>
            <a:ext cx="5257800" cy="2123658"/>
          </a:xfrm>
          <a:prstGeom prst="rect">
            <a:avLst/>
          </a:prstGeom>
          <a:solidFill>
            <a:srgbClr val="FF0000"/>
          </a:solidFill>
        </p:spPr>
        <p:txBody>
          <a:bodyPr wrap="square" rtlCol="0">
            <a:spAutoFit/>
          </a:bodyPr>
          <a:lstStyle/>
          <a:p>
            <a:pPr algn="ctr"/>
            <a:r>
              <a:rPr lang="en-US" sz="6600" b="1" dirty="0" smtClean="0">
                <a:solidFill>
                  <a:schemeClr val="bg1"/>
                </a:solidFill>
              </a:rPr>
              <a:t>YET TO BE PROVEN</a:t>
            </a:r>
            <a:endParaRPr lang="en-US" sz="6600" b="1" dirty="0">
              <a:solidFill>
                <a:schemeClr val="bg1"/>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762000"/>
            <a:ext cx="7498080" cy="1143000"/>
          </a:xfrm>
        </p:spPr>
        <p:txBody>
          <a:bodyPr/>
          <a:lstStyle/>
          <a:p>
            <a:r>
              <a:rPr lang="en-US" dirty="0" smtClean="0"/>
              <a:t>Unanswered questions</a:t>
            </a:r>
            <a:endParaRPr lang="en-US" dirty="0"/>
          </a:p>
        </p:txBody>
      </p:sp>
      <p:sp>
        <p:nvSpPr>
          <p:cNvPr id="3" name="Content Placeholder 2"/>
          <p:cNvSpPr>
            <a:spLocks noGrp="1"/>
          </p:cNvSpPr>
          <p:nvPr>
            <p:ph idx="1"/>
          </p:nvPr>
        </p:nvSpPr>
        <p:spPr>
          <a:xfrm>
            <a:off x="1435608" y="1905000"/>
            <a:ext cx="7498080" cy="4343400"/>
          </a:xfrm>
        </p:spPr>
        <p:txBody>
          <a:bodyPr/>
          <a:lstStyle/>
          <a:p>
            <a:endParaRPr lang="en-US" dirty="0" smtClean="0"/>
          </a:p>
          <a:p>
            <a:r>
              <a:rPr lang="en-US" dirty="0" smtClean="0"/>
              <a:t>Long term efficacy &amp; safety</a:t>
            </a:r>
          </a:p>
          <a:p>
            <a:endParaRPr lang="en-US" dirty="0" smtClean="0"/>
          </a:p>
          <a:p>
            <a:r>
              <a:rPr lang="en-US" dirty="0" smtClean="0"/>
              <a:t>Surgical need/ type</a:t>
            </a:r>
            <a:endParaRPr lang="en-US" dirty="0"/>
          </a:p>
        </p:txBody>
      </p:sp>
      <p:sp>
        <p:nvSpPr>
          <p:cNvPr id="4" name="Slide Number Placeholder 3"/>
          <p:cNvSpPr>
            <a:spLocks noGrp="1"/>
          </p:cNvSpPr>
          <p:nvPr>
            <p:ph type="sldNum" sz="quarter" idx="12"/>
          </p:nvPr>
        </p:nvSpPr>
        <p:spPr/>
        <p:txBody>
          <a:bodyPr/>
          <a:lstStyle/>
          <a:p>
            <a:fld id="{8D9B8562-CB6F-4D17-B6CD-6FA0FD07EDB0}" type="slidenum">
              <a:rPr lang="en-US" smtClean="0"/>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 and Coming</a:t>
            </a:r>
            <a:endParaRPr lang="en-US" dirty="0"/>
          </a:p>
        </p:txBody>
      </p:sp>
      <p:sp>
        <p:nvSpPr>
          <p:cNvPr id="3" name="Content Placeholder 2"/>
          <p:cNvSpPr>
            <a:spLocks noGrp="1"/>
          </p:cNvSpPr>
          <p:nvPr>
            <p:ph idx="1"/>
          </p:nvPr>
        </p:nvSpPr>
        <p:spPr/>
        <p:txBody>
          <a:bodyPr/>
          <a:lstStyle/>
          <a:p>
            <a:r>
              <a:rPr lang="en-US" dirty="0" smtClean="0"/>
              <a:t>PEARL III</a:t>
            </a:r>
          </a:p>
          <a:p>
            <a:pPr lvl="1"/>
            <a:r>
              <a:rPr lang="en-US" dirty="0" smtClean="0"/>
              <a:t>4 cycles of 3 months </a:t>
            </a:r>
            <a:r>
              <a:rPr lang="en-US" dirty="0" err="1" smtClean="0"/>
              <a:t>ulipristal</a:t>
            </a:r>
            <a:r>
              <a:rPr lang="en-US" dirty="0" smtClean="0"/>
              <a:t> </a:t>
            </a:r>
          </a:p>
          <a:p>
            <a:pPr lvl="1"/>
            <a:endParaRPr lang="en-US" dirty="0" smtClean="0"/>
          </a:p>
          <a:p>
            <a:r>
              <a:rPr lang="en-US" dirty="0" smtClean="0"/>
              <a:t>PEARL IV</a:t>
            </a:r>
          </a:p>
          <a:p>
            <a:pPr lvl="1"/>
            <a:r>
              <a:rPr lang="en-US" dirty="0" smtClean="0"/>
              <a:t>On-off treatment of 18 months</a:t>
            </a:r>
          </a:p>
          <a:p>
            <a:pPr lvl="1"/>
            <a:endParaRPr lang="en-US" dirty="0" smtClean="0"/>
          </a:p>
          <a:p>
            <a:r>
              <a:rPr lang="en-US" dirty="0" smtClean="0"/>
              <a:t>Pre-op treatment</a:t>
            </a:r>
          </a:p>
          <a:p>
            <a:pPr lvl="1"/>
            <a:r>
              <a:rPr lang="en-US" dirty="0" smtClean="0"/>
              <a:t>SAE, AE</a:t>
            </a:r>
            <a:endParaRPr lang="en-US" dirty="0"/>
          </a:p>
        </p:txBody>
      </p:sp>
      <p:sp>
        <p:nvSpPr>
          <p:cNvPr id="4" name="Rectangle 3"/>
          <p:cNvSpPr/>
          <p:nvPr/>
        </p:nvSpPr>
        <p:spPr>
          <a:xfrm>
            <a:off x="5715000" y="6172200"/>
            <a:ext cx="2377574" cy="369332"/>
          </a:xfrm>
          <a:prstGeom prst="rect">
            <a:avLst/>
          </a:prstGeom>
        </p:spPr>
        <p:txBody>
          <a:bodyPr wrap="none">
            <a:spAutoFit/>
          </a:bodyPr>
          <a:lstStyle/>
          <a:p>
            <a:r>
              <a:rPr lang="en-US" dirty="0" smtClean="0">
                <a:hlinkClick r:id="rId3"/>
              </a:rPr>
              <a:t>http://clinicaltrials.gov</a:t>
            </a:r>
            <a:endParaRPr lang="en-US" dirty="0"/>
          </a:p>
        </p:txBody>
      </p:sp>
      <p:sp>
        <p:nvSpPr>
          <p:cNvPr id="5" name="Slide Number Placeholder 4"/>
          <p:cNvSpPr>
            <a:spLocks noGrp="1"/>
          </p:cNvSpPr>
          <p:nvPr>
            <p:ph type="sldNum" sz="quarter" idx="12"/>
          </p:nvPr>
        </p:nvSpPr>
        <p:spPr/>
        <p:txBody>
          <a:bodyPr/>
          <a:lstStyle/>
          <a:p>
            <a:fld id="{8D9B8562-CB6F-4D17-B6CD-6FA0FD07EDB0}" type="slidenum">
              <a:rPr lang="en-US" smtClean="0"/>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6278562"/>
          </a:xfrm>
        </p:spPr>
        <p:txBody>
          <a:bodyPr>
            <a:normAutofit/>
          </a:bodyPr>
          <a:lstStyle/>
          <a:p>
            <a:pPr algn="ctr"/>
            <a:r>
              <a:rPr lang="en-US" sz="8000" dirty="0" smtClean="0"/>
              <a:t>Thanks~</a:t>
            </a:r>
            <a:br>
              <a:rPr lang="en-US" sz="8000" dirty="0" smtClean="0"/>
            </a:br>
            <a:r>
              <a:rPr lang="en-US" sz="8000" dirty="0" smtClean="0"/>
              <a:t>Q&amp;A</a:t>
            </a:r>
            <a:endParaRPr lang="en-US" sz="8000" dirty="0"/>
          </a:p>
        </p:txBody>
      </p:sp>
      <p:sp>
        <p:nvSpPr>
          <p:cNvPr id="3" name="Slide Number Placeholder 2"/>
          <p:cNvSpPr>
            <a:spLocks noGrp="1"/>
          </p:cNvSpPr>
          <p:nvPr>
            <p:ph type="sldNum" sz="quarter" idx="12"/>
          </p:nvPr>
        </p:nvSpPr>
        <p:spPr/>
        <p:txBody>
          <a:bodyPr/>
          <a:lstStyle/>
          <a:p>
            <a:fld id="{8D9B8562-CB6F-4D17-B6CD-6FA0FD07EDB0}" type="slidenum">
              <a:rPr lang="en-US" smtClean="0"/>
              <a:pPr/>
              <a:t>54</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76200"/>
            <a:ext cx="7498080" cy="1143000"/>
          </a:xfrm>
        </p:spPr>
        <p:txBody>
          <a:bodyPr/>
          <a:lstStyle/>
          <a:p>
            <a:r>
              <a:rPr lang="en-US" dirty="0" smtClean="0"/>
              <a:t>Pathogenesis</a:t>
            </a:r>
            <a:endParaRPr lang="en-US" dirty="0"/>
          </a:p>
        </p:txBody>
      </p:sp>
      <p:sp>
        <p:nvSpPr>
          <p:cNvPr id="3" name="Content Placeholder 2"/>
          <p:cNvSpPr>
            <a:spLocks noGrp="1"/>
          </p:cNvSpPr>
          <p:nvPr>
            <p:ph idx="1"/>
          </p:nvPr>
        </p:nvSpPr>
        <p:spPr>
          <a:xfrm>
            <a:off x="1143000" y="5029200"/>
            <a:ext cx="7924800" cy="1981200"/>
          </a:xfrm>
        </p:spPr>
        <p:txBody>
          <a:bodyPr>
            <a:normAutofit/>
          </a:bodyPr>
          <a:lstStyle/>
          <a:p>
            <a:r>
              <a:rPr lang="en-US" sz="2400" dirty="0" smtClean="0"/>
              <a:t>1. Transformation to abnormal </a:t>
            </a:r>
            <a:r>
              <a:rPr lang="en-US" sz="2400" dirty="0" err="1" smtClean="0"/>
              <a:t>myocytes</a:t>
            </a:r>
            <a:endParaRPr lang="en-US" sz="2400" dirty="0" smtClean="0"/>
          </a:p>
          <a:p>
            <a:r>
              <a:rPr lang="en-US" sz="2400" dirty="0" smtClean="0"/>
              <a:t>2. Growth</a:t>
            </a:r>
          </a:p>
          <a:p>
            <a:pPr lvl="1"/>
            <a:r>
              <a:rPr lang="en-US" sz="2000" dirty="0" smtClean="0"/>
              <a:t>Hormone:  </a:t>
            </a:r>
            <a:r>
              <a:rPr lang="en-US" sz="2000" b="1" dirty="0" smtClean="0"/>
              <a:t>estrogen</a:t>
            </a:r>
            <a:r>
              <a:rPr lang="en-US" sz="2000" dirty="0" smtClean="0"/>
              <a:t> &amp; progesterone</a:t>
            </a:r>
          </a:p>
          <a:p>
            <a:pPr lvl="1"/>
            <a:r>
              <a:rPr lang="en-US" sz="2000" dirty="0" smtClean="0"/>
              <a:t>Genetics/ Vascular abnormalities/ Fibroid factor</a:t>
            </a:r>
          </a:p>
          <a:p>
            <a:endParaRPr lang="en-US" sz="2400" dirty="0"/>
          </a:p>
        </p:txBody>
      </p:sp>
      <p:pic>
        <p:nvPicPr>
          <p:cNvPr id="4098" name="Picture 2"/>
          <p:cNvPicPr>
            <a:picLocks noChangeAspect="1" noChangeArrowheads="1"/>
          </p:cNvPicPr>
          <p:nvPr/>
        </p:nvPicPr>
        <p:blipFill>
          <a:blip r:embed="rId3"/>
          <a:srcRect r="2752"/>
          <a:stretch>
            <a:fillRect/>
          </a:stretch>
        </p:blipFill>
        <p:spPr bwMode="auto">
          <a:xfrm>
            <a:off x="1066800" y="838200"/>
            <a:ext cx="8077200" cy="3964635"/>
          </a:xfrm>
          <a:prstGeom prst="rect">
            <a:avLst/>
          </a:prstGeom>
          <a:noFill/>
          <a:ln w="9525">
            <a:noFill/>
            <a:miter lim="800000"/>
            <a:headEnd/>
            <a:tailEnd/>
          </a:ln>
          <a:effectLst/>
        </p:spPr>
      </p:pic>
      <p:sp>
        <p:nvSpPr>
          <p:cNvPr id="5" name="TextBox 4"/>
          <p:cNvSpPr txBox="1"/>
          <p:nvPr/>
        </p:nvSpPr>
        <p:spPr>
          <a:xfrm>
            <a:off x="6858000" y="4034135"/>
            <a:ext cx="2286000" cy="461665"/>
          </a:xfrm>
          <a:prstGeom prst="rect">
            <a:avLst/>
          </a:prstGeom>
          <a:noFill/>
        </p:spPr>
        <p:txBody>
          <a:bodyPr wrap="square" rtlCol="0">
            <a:spAutoFit/>
          </a:bodyPr>
          <a:lstStyle/>
          <a:p>
            <a:r>
              <a:rPr lang="en-US" sz="1200" i="1" dirty="0" smtClean="0"/>
              <a:t>Science</a:t>
            </a:r>
            <a:r>
              <a:rPr lang="en-US" sz="1200" dirty="0" smtClean="0"/>
              <a:t> 308.5728 (2005): 1589-1592</a:t>
            </a:r>
            <a:endParaRPr lang="en-US" sz="1200" dirty="0"/>
          </a:p>
        </p:txBody>
      </p:sp>
      <p:sp>
        <p:nvSpPr>
          <p:cNvPr id="6" name="Slide Number Placeholder 5"/>
          <p:cNvSpPr>
            <a:spLocks noGrp="1"/>
          </p:cNvSpPr>
          <p:nvPr>
            <p:ph type="sldNum" sz="quarter" idx="12"/>
          </p:nvPr>
        </p:nvSpPr>
        <p:spPr/>
        <p:txBody>
          <a:bodyPr/>
          <a:lstStyle/>
          <a:p>
            <a:fld id="{8D9B8562-CB6F-4D17-B6CD-6FA0FD07EDB0}"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and Symptoms</a:t>
            </a:r>
            <a:endParaRPr lang="en-US" dirty="0"/>
          </a:p>
        </p:txBody>
      </p:sp>
      <p:sp>
        <p:nvSpPr>
          <p:cNvPr id="3" name="Content Placeholder 2"/>
          <p:cNvSpPr>
            <a:spLocks noGrp="1"/>
          </p:cNvSpPr>
          <p:nvPr>
            <p:ph idx="1"/>
          </p:nvPr>
        </p:nvSpPr>
        <p:spPr/>
        <p:txBody>
          <a:bodyPr/>
          <a:lstStyle/>
          <a:p>
            <a:r>
              <a:rPr lang="en-US" dirty="0" smtClean="0"/>
              <a:t>often asymptomatic, but when symptomatic: </a:t>
            </a:r>
          </a:p>
          <a:p>
            <a:pPr lvl="1">
              <a:buFont typeface="Arial" pitchFamily="34" charset="0"/>
              <a:buChar char="•"/>
            </a:pPr>
            <a:r>
              <a:rPr lang="en-US" dirty="0" smtClean="0"/>
              <a:t>uterine bleeding, anemia</a:t>
            </a:r>
          </a:p>
          <a:p>
            <a:pPr lvl="1">
              <a:buFont typeface="Arial" pitchFamily="34" charset="0"/>
              <a:buChar char="•"/>
            </a:pPr>
            <a:r>
              <a:rPr lang="en-US" dirty="0" smtClean="0"/>
              <a:t>abdominal pressure/ pain, increased urinary frequency</a:t>
            </a:r>
          </a:p>
          <a:p>
            <a:pPr lvl="1">
              <a:buFont typeface="Arial" pitchFamily="34" charset="0"/>
              <a:buChar char="•"/>
            </a:pPr>
            <a:r>
              <a:rPr lang="en-US" dirty="0" smtClean="0"/>
              <a:t>infertility</a:t>
            </a:r>
          </a:p>
          <a:p>
            <a:r>
              <a:rPr lang="en-US" dirty="0" smtClean="0"/>
              <a:t>significant impairment of </a:t>
            </a:r>
            <a:r>
              <a:rPr lang="en-US" dirty="0" err="1" smtClean="0"/>
              <a:t>QoL</a:t>
            </a:r>
            <a:endParaRPr lang="en-US" dirty="0" smtClean="0"/>
          </a:p>
          <a:p>
            <a:endParaRPr lang="en-US" dirty="0"/>
          </a:p>
        </p:txBody>
      </p:sp>
      <p:sp>
        <p:nvSpPr>
          <p:cNvPr id="4" name="Slide Number Placeholder 3"/>
          <p:cNvSpPr>
            <a:spLocks noGrp="1"/>
          </p:cNvSpPr>
          <p:nvPr>
            <p:ph type="sldNum" sz="quarter" idx="12"/>
          </p:nvPr>
        </p:nvSpPr>
        <p:spPr/>
        <p:txBody>
          <a:bodyPr/>
          <a:lstStyle/>
          <a:p>
            <a:fld id="{8D9B8562-CB6F-4D17-B6CD-6FA0FD07EDB0}"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p:txBody>
          <a:bodyPr>
            <a:noAutofit/>
          </a:bodyPr>
          <a:lstStyle/>
          <a:p>
            <a:r>
              <a:rPr lang="en-US" sz="2400" i="1" dirty="0" smtClean="0"/>
              <a:t>Surgery:  current mainstay,  most commonly: hysterectomy</a:t>
            </a:r>
            <a:endParaRPr lang="en-US" sz="2400" b="1" i="1" dirty="0" smtClean="0"/>
          </a:p>
          <a:p>
            <a:r>
              <a:rPr lang="en-US" sz="2400" b="1" dirty="0" smtClean="0"/>
              <a:t>Asymptomatic </a:t>
            </a:r>
            <a:r>
              <a:rPr lang="en-US" sz="2400" dirty="0" smtClean="0"/>
              <a:t>– watch &amp; wait</a:t>
            </a:r>
          </a:p>
          <a:p>
            <a:r>
              <a:rPr lang="en-US" sz="2400" b="1" dirty="0" smtClean="0"/>
              <a:t>Premenopausal women who desire fertility</a:t>
            </a:r>
            <a:endParaRPr lang="en-US" sz="2400" dirty="0" smtClean="0"/>
          </a:p>
          <a:p>
            <a:pPr lvl="1">
              <a:buFont typeface="Arial" pitchFamily="34" charset="0"/>
              <a:buChar char="•"/>
            </a:pPr>
            <a:r>
              <a:rPr lang="en-US" sz="2000" dirty="0" err="1" smtClean="0"/>
              <a:t>Myomectomy</a:t>
            </a:r>
            <a:r>
              <a:rPr lang="en-US" sz="2000" dirty="0" smtClean="0"/>
              <a:t>   </a:t>
            </a:r>
          </a:p>
          <a:p>
            <a:r>
              <a:rPr lang="en-US" sz="2400" b="1" dirty="0" smtClean="0"/>
              <a:t>Women who do not desire fertility</a:t>
            </a:r>
            <a:endParaRPr lang="en-US" sz="2400" dirty="0" smtClean="0"/>
          </a:p>
          <a:p>
            <a:pPr lvl="1">
              <a:buFont typeface="Arial" pitchFamily="34" charset="0"/>
              <a:buChar char="•"/>
            </a:pPr>
            <a:r>
              <a:rPr lang="en-US" sz="2000" dirty="0" smtClean="0"/>
              <a:t>Hysterectomy  </a:t>
            </a:r>
          </a:p>
        </p:txBody>
      </p:sp>
      <p:sp>
        <p:nvSpPr>
          <p:cNvPr id="4" name="TextBox 3"/>
          <p:cNvSpPr txBox="1"/>
          <p:nvPr/>
        </p:nvSpPr>
        <p:spPr>
          <a:xfrm>
            <a:off x="4800600" y="6135469"/>
            <a:ext cx="4343400" cy="646331"/>
          </a:xfrm>
          <a:prstGeom prst="rect">
            <a:avLst/>
          </a:prstGeom>
          <a:noFill/>
        </p:spPr>
        <p:txBody>
          <a:bodyPr wrap="square" rtlCol="0">
            <a:spAutoFit/>
          </a:bodyPr>
          <a:lstStyle/>
          <a:p>
            <a:r>
              <a:rPr lang="en-US" dirty="0" err="1" smtClean="0"/>
              <a:t>HealthlinkBC</a:t>
            </a:r>
            <a:r>
              <a:rPr lang="en-US" dirty="0" smtClean="0"/>
              <a:t>, accessed on 1/11/13</a:t>
            </a:r>
          </a:p>
          <a:p>
            <a:r>
              <a:rPr lang="en-US" dirty="0" err="1" smtClean="0"/>
              <a:t>Uptodate</a:t>
            </a:r>
            <a:r>
              <a:rPr lang="en-US" dirty="0" smtClean="0"/>
              <a:t>, accessed on 22/10/13</a:t>
            </a:r>
            <a:endParaRPr lang="en-US" dirty="0"/>
          </a:p>
        </p:txBody>
      </p:sp>
      <p:sp>
        <p:nvSpPr>
          <p:cNvPr id="5" name="Slide Number Placeholder 4"/>
          <p:cNvSpPr>
            <a:spLocks noGrp="1"/>
          </p:cNvSpPr>
          <p:nvPr>
            <p:ph type="sldNum" sz="quarter" idx="12"/>
          </p:nvPr>
        </p:nvSpPr>
        <p:spPr/>
        <p:txBody>
          <a:bodyPr/>
          <a:lstStyle/>
          <a:p>
            <a:fld id="{8D9B8562-CB6F-4D17-B6CD-6FA0FD07EDB0}"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Medical Treatment</a:t>
            </a:r>
            <a:endParaRPr lang="en-US" dirty="0"/>
          </a:p>
        </p:txBody>
      </p:sp>
      <p:graphicFrame>
        <p:nvGraphicFramePr>
          <p:cNvPr id="4" name="Content Placeholder 3"/>
          <p:cNvGraphicFramePr>
            <a:graphicFrameLocks noGrp="1"/>
          </p:cNvGraphicFramePr>
          <p:nvPr>
            <p:ph idx="1"/>
          </p:nvPr>
        </p:nvGraphicFramePr>
        <p:xfrm>
          <a:off x="1219200" y="1576493"/>
          <a:ext cx="7715252" cy="4062307"/>
        </p:xfrm>
        <a:graphic>
          <a:graphicData uri="http://schemas.openxmlformats.org/drawingml/2006/table">
            <a:tbl>
              <a:tblPr firstRow="1" bandRow="1">
                <a:tableStyleId>{5C22544A-7EE6-4342-B048-85BDC9FD1C3A}</a:tableStyleId>
              </a:tblPr>
              <a:tblGrid>
                <a:gridCol w="1928813"/>
                <a:gridCol w="1728787"/>
                <a:gridCol w="1676400"/>
                <a:gridCol w="2381252"/>
              </a:tblGrid>
              <a:tr h="1007534">
                <a:tc>
                  <a:txBody>
                    <a:bodyPr/>
                    <a:lstStyle/>
                    <a:p>
                      <a:endParaRPr lang="en-US" sz="2000" dirty="0"/>
                    </a:p>
                  </a:txBody>
                  <a:tcPr/>
                </a:tc>
                <a:tc>
                  <a:txBody>
                    <a:bodyPr/>
                    <a:lstStyle/>
                    <a:p>
                      <a:r>
                        <a:rPr lang="en-US" sz="2000" dirty="0" smtClean="0"/>
                        <a:t>Symptoms</a:t>
                      </a:r>
                      <a:endParaRPr lang="en-US" sz="2000" dirty="0"/>
                    </a:p>
                  </a:txBody>
                  <a:tcPr/>
                </a:tc>
                <a:tc>
                  <a:txBody>
                    <a:bodyPr/>
                    <a:lstStyle/>
                    <a:p>
                      <a:r>
                        <a:rPr lang="en-US" sz="2000" dirty="0" smtClean="0"/>
                        <a:t>Fibroid</a:t>
                      </a:r>
                      <a:r>
                        <a:rPr lang="en-US" sz="2000" baseline="0" dirty="0" smtClean="0"/>
                        <a:t> volume reduction</a:t>
                      </a:r>
                      <a:endParaRPr lang="en-US" sz="2000" dirty="0"/>
                    </a:p>
                  </a:txBody>
                  <a:tcPr/>
                </a:tc>
                <a:tc>
                  <a:txBody>
                    <a:bodyPr/>
                    <a:lstStyle/>
                    <a:p>
                      <a:r>
                        <a:rPr lang="en-US" sz="2000" dirty="0" smtClean="0"/>
                        <a:t>Remarks</a:t>
                      </a:r>
                      <a:endParaRPr lang="en-US" sz="2000" dirty="0"/>
                    </a:p>
                  </a:txBody>
                  <a:tcPr/>
                </a:tc>
              </a:tr>
              <a:tr h="1439333">
                <a:tc>
                  <a:txBody>
                    <a:bodyPr/>
                    <a:lstStyle/>
                    <a:p>
                      <a:r>
                        <a:rPr lang="en-US" sz="2000" dirty="0" err="1" smtClean="0"/>
                        <a:t>Levonorgestrel</a:t>
                      </a:r>
                      <a:r>
                        <a:rPr lang="en-US" sz="2000" dirty="0" smtClean="0"/>
                        <a:t> intrauterine device</a:t>
                      </a:r>
                      <a:endParaRPr lang="en-US" sz="2000" baseline="0" dirty="0" smtClean="0"/>
                    </a:p>
                    <a:p>
                      <a:r>
                        <a:rPr lang="en-US" sz="2000" baseline="0" dirty="0" smtClean="0"/>
                        <a:t>NSAID</a:t>
                      </a:r>
                    </a:p>
                    <a:p>
                      <a:r>
                        <a:rPr lang="en-US" sz="2000" baseline="0" dirty="0" err="1" smtClean="0"/>
                        <a:t>Tranexamic</a:t>
                      </a:r>
                      <a:endParaRPr lang="en-US" sz="2000" dirty="0"/>
                    </a:p>
                  </a:txBody>
                  <a:tcPr/>
                </a:tc>
                <a:tc>
                  <a:txBody>
                    <a:bodyPr/>
                    <a:lstStyle/>
                    <a:p>
                      <a:r>
                        <a:rPr lang="en-US" sz="4000" dirty="0" smtClean="0">
                          <a:latin typeface="Times New Roman"/>
                          <a:cs typeface="Times New Roman"/>
                        </a:rPr>
                        <a:t>√</a:t>
                      </a:r>
                      <a:endParaRPr lang="en-US" sz="4000" dirty="0"/>
                    </a:p>
                  </a:txBody>
                  <a:tcPr/>
                </a:tc>
                <a:tc>
                  <a:txBody>
                    <a:bodyPr/>
                    <a:lstStyle/>
                    <a:p>
                      <a:r>
                        <a:rPr lang="en-US" sz="4000" dirty="0" smtClean="0"/>
                        <a:t>X</a:t>
                      </a:r>
                      <a:endParaRPr lang="en-US" sz="4000" dirty="0"/>
                    </a:p>
                  </a:txBody>
                  <a:tcPr/>
                </a:tc>
                <a:tc>
                  <a:txBody>
                    <a:bodyPr/>
                    <a:lstStyle/>
                    <a:p>
                      <a:r>
                        <a:rPr lang="en-US" sz="2000" dirty="0" smtClean="0"/>
                        <a:t> </a:t>
                      </a:r>
                      <a:endParaRPr lang="en-US" sz="2000" dirty="0"/>
                    </a:p>
                  </a:txBody>
                  <a:tcPr/>
                </a:tc>
              </a:tr>
              <a:tr h="1439333">
                <a:tc>
                  <a:txBody>
                    <a:bodyPr/>
                    <a:lstStyle/>
                    <a:p>
                      <a:r>
                        <a:rPr lang="en-US" sz="2000" dirty="0" err="1" smtClean="0"/>
                        <a:t>GnRHa</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000" dirty="0" smtClean="0">
                          <a:latin typeface="Times New Roman"/>
                          <a:cs typeface="Times New Roman"/>
                        </a:rPr>
                        <a:t>√</a:t>
                      </a:r>
                      <a:endParaRPr lang="en-US" sz="4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000" dirty="0" smtClean="0">
                          <a:latin typeface="Times New Roman"/>
                          <a:cs typeface="Times New Roman"/>
                        </a:rPr>
                        <a:t>√</a:t>
                      </a:r>
                      <a:endParaRPr lang="en-US" sz="4000" dirty="0" smtClean="0"/>
                    </a:p>
                  </a:txBody>
                  <a:tcPr/>
                </a:tc>
                <a:tc>
                  <a:txBody>
                    <a:bodyPr/>
                    <a:lstStyle/>
                    <a:p>
                      <a:r>
                        <a:rPr lang="en-US" sz="2000" dirty="0" smtClean="0"/>
                        <a:t>Climacteric effect, limited to 3-6m </a:t>
                      </a:r>
                      <a:endParaRPr lang="en-US" sz="2000" dirty="0"/>
                    </a:p>
                  </a:txBody>
                  <a:tcPr/>
                </a:tc>
              </a:tr>
            </a:tbl>
          </a:graphicData>
        </a:graphic>
      </p:graphicFrame>
      <p:sp>
        <p:nvSpPr>
          <p:cNvPr id="5" name="TextBox 4"/>
          <p:cNvSpPr txBox="1"/>
          <p:nvPr/>
        </p:nvSpPr>
        <p:spPr>
          <a:xfrm>
            <a:off x="3124200" y="6260068"/>
            <a:ext cx="6400800" cy="338554"/>
          </a:xfrm>
          <a:prstGeom prst="rect">
            <a:avLst/>
          </a:prstGeom>
          <a:noFill/>
        </p:spPr>
        <p:txBody>
          <a:bodyPr wrap="square" rtlCol="0">
            <a:spAutoFit/>
          </a:bodyPr>
          <a:lstStyle/>
          <a:p>
            <a:r>
              <a:rPr lang="en-US" sz="1600" i="1" dirty="0" smtClean="0"/>
              <a:t>Expert opinion on pharmacotherapy</a:t>
            </a:r>
            <a:r>
              <a:rPr lang="en-US" sz="1600" dirty="0" smtClean="0"/>
              <a:t> 14.15 (2013): 2079-2085</a:t>
            </a:r>
            <a:endParaRPr lang="en-US" sz="1600" dirty="0"/>
          </a:p>
        </p:txBody>
      </p:sp>
      <p:sp>
        <p:nvSpPr>
          <p:cNvPr id="6" name="Slide Number Placeholder 5"/>
          <p:cNvSpPr>
            <a:spLocks noGrp="1"/>
          </p:cNvSpPr>
          <p:nvPr>
            <p:ph type="sldNum" sz="quarter" idx="12"/>
          </p:nvPr>
        </p:nvSpPr>
        <p:spPr/>
        <p:txBody>
          <a:bodyPr/>
          <a:lstStyle/>
          <a:p>
            <a:fld id="{8D9B8562-CB6F-4D17-B6CD-6FA0FD07EDB0}" type="slidenum">
              <a:rPr lang="en-US" smtClean="0"/>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5753</TotalTime>
  <Words>3285</Words>
  <Application>Microsoft Office PowerPoint</Application>
  <PresentationFormat>On-screen Show (4:3)</PresentationFormat>
  <Paragraphs>758</Paragraphs>
  <Slides>54</Slides>
  <Notes>32</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Solstice</vt:lpstr>
      <vt:lpstr>A Pearl for Uterine Fibroids – or not quite there yet?</vt:lpstr>
      <vt:lpstr>Uterine fibroids</vt:lpstr>
      <vt:lpstr>PowerPoint Presentation</vt:lpstr>
      <vt:lpstr>PowerPoint Presentation</vt:lpstr>
      <vt:lpstr>Uterine fibroids</vt:lpstr>
      <vt:lpstr>Pathogenesis</vt:lpstr>
      <vt:lpstr>Signs and Symptoms</vt:lpstr>
      <vt:lpstr>Treatment</vt:lpstr>
      <vt:lpstr>Role of Medical Treatment</vt:lpstr>
      <vt:lpstr>Ulipristal</vt:lpstr>
      <vt:lpstr>As an emergency contraceptive</vt:lpstr>
      <vt:lpstr>Ulipristal (Fibristal)</vt:lpstr>
      <vt:lpstr>Ulipristal MOA</vt:lpstr>
      <vt:lpstr>From the media…</vt:lpstr>
      <vt:lpstr>From the media…</vt:lpstr>
      <vt:lpstr>Clinical trials</vt:lpstr>
      <vt:lpstr>Clinical Question</vt:lpstr>
      <vt:lpstr>Search Strategy</vt:lpstr>
      <vt:lpstr>Summary of Trials</vt:lpstr>
      <vt:lpstr>Summary of Trials</vt:lpstr>
      <vt:lpstr>Phase II Trials</vt:lpstr>
      <vt:lpstr>Phase II Trials</vt:lpstr>
      <vt:lpstr>Phase II Trials</vt:lpstr>
      <vt:lpstr>Summary of Trials</vt:lpstr>
      <vt:lpstr>Phase III Trials</vt:lpstr>
      <vt:lpstr>Phase III Trials</vt:lpstr>
      <vt:lpstr>Phase III Trials</vt:lpstr>
      <vt:lpstr>Phase III Trials</vt:lpstr>
      <vt:lpstr>PRM- associated endometrial changes (PAEC)</vt:lpstr>
      <vt:lpstr>PAEC</vt:lpstr>
      <vt:lpstr>Strengths</vt:lpstr>
      <vt:lpstr>Critique for both studies: </vt:lpstr>
      <vt:lpstr>Uterine bleeding control</vt:lpstr>
      <vt:lpstr>PBAC</vt:lpstr>
      <vt:lpstr>PBAC&lt;75 as primary end point </vt:lpstr>
      <vt:lpstr>Critique for both studies: </vt:lpstr>
      <vt:lpstr>Critique for both studies: </vt:lpstr>
      <vt:lpstr>Generalizability</vt:lpstr>
      <vt:lpstr>Critique for both studies: </vt:lpstr>
      <vt:lpstr>Industry sponsored</vt:lpstr>
      <vt:lpstr>Critique for PEARL I: </vt:lpstr>
      <vt:lpstr>Critique for PEARL II: </vt:lpstr>
      <vt:lpstr>Critique for PEARL II: </vt:lpstr>
      <vt:lpstr>Uterine fibroid volume</vt:lpstr>
      <vt:lpstr>Critique for PEARL II: </vt:lpstr>
      <vt:lpstr>Results</vt:lpstr>
      <vt:lpstr>Critique for PEARL II: </vt:lpstr>
      <vt:lpstr>What promises does ulipristal bring?</vt:lpstr>
      <vt:lpstr>From the media…</vt:lpstr>
      <vt:lpstr>From the media…</vt:lpstr>
      <vt:lpstr>From the media…</vt:lpstr>
      <vt:lpstr>Unanswered questions</vt:lpstr>
      <vt:lpstr>Up and Coming</vt:lpstr>
      <vt:lpstr>Thanks~ Q&amp;A</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Ulipristal – when it starts clearing up fibroid instead of baby</dc:title>
  <dc:creator>elaine</dc:creator>
  <cp:lastModifiedBy>Rachel Wu</cp:lastModifiedBy>
  <cp:revision>267</cp:revision>
  <dcterms:created xsi:type="dcterms:W3CDTF">2013-10-14T05:31:16Z</dcterms:created>
  <dcterms:modified xsi:type="dcterms:W3CDTF">2013-11-14T17:21:02Z</dcterms:modified>
</cp:coreProperties>
</file>