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sldIdLst>
    <p:sldId id="256" r:id="rId3"/>
    <p:sldId id="257" r:id="rId4"/>
    <p:sldId id="258" r:id="rId5"/>
    <p:sldId id="259" r:id="rId6"/>
    <p:sldId id="260" r:id="rId7"/>
    <p:sldId id="261" r:id="rId8"/>
    <p:sldId id="263" r:id="rId9"/>
    <p:sldId id="262" r:id="rId10"/>
    <p:sldId id="264" r:id="rId11"/>
    <p:sldId id="265"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jan Sivanathan" initials="SS" lastIdx="1" clrIdx="0">
    <p:extLst>
      <p:ext uri="{19B8F6BF-5375-455C-9EA6-DF929625EA0E}">
        <p15:presenceInfo xmlns:p15="http://schemas.microsoft.com/office/powerpoint/2012/main" userId="Sujan Sivanath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8D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3615" autoAdjust="0"/>
  </p:normalViewPr>
  <p:slideViewPr>
    <p:cSldViewPr snapToGrid="0">
      <p:cViewPr>
        <p:scale>
          <a:sx n="75" d="100"/>
          <a:sy n="75" d="100"/>
        </p:scale>
        <p:origin x="326"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4F56-CDD9-4613-9C8E-665741A6FD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7B5924-88C7-4915-9294-1C475CAB70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4B37C6-A600-4618-A034-750155A70CBF}"/>
              </a:ext>
            </a:extLst>
          </p:cNvPr>
          <p:cNvSpPr>
            <a:spLocks noGrp="1"/>
          </p:cNvSpPr>
          <p:nvPr>
            <p:ph type="dt" sz="half" idx="10"/>
          </p:nvPr>
        </p:nvSpPr>
        <p:spPr/>
        <p:txBody>
          <a:bodyPr/>
          <a:lstStyle/>
          <a:p>
            <a:fld id="{402EF517-FFC7-45CE-8F24-4F923B678D03}" type="datetimeFigureOut">
              <a:rPr lang="en-US" smtClean="0"/>
              <a:t>10/21/2017</a:t>
            </a:fld>
            <a:endParaRPr lang="en-US"/>
          </a:p>
        </p:txBody>
      </p:sp>
      <p:sp>
        <p:nvSpPr>
          <p:cNvPr id="5" name="Footer Placeholder 4">
            <a:extLst>
              <a:ext uri="{FF2B5EF4-FFF2-40B4-BE49-F238E27FC236}">
                <a16:creationId xmlns:a16="http://schemas.microsoft.com/office/drawing/2014/main" id="{05ED1928-1155-4F94-BC78-0BC9795180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4C0036-54F7-4F3E-938A-239AF6EA8C4C}"/>
              </a:ext>
            </a:extLst>
          </p:cNvPr>
          <p:cNvSpPr>
            <a:spLocks noGrp="1"/>
          </p:cNvSpPr>
          <p:nvPr>
            <p:ph type="sldNum" sz="quarter" idx="12"/>
          </p:nvPr>
        </p:nvSpPr>
        <p:spPr/>
        <p:txBody>
          <a:bodyPr/>
          <a:lstStyle/>
          <a:p>
            <a:fld id="{0D66C495-0298-46C4-8E6D-FEB0F6DDD1B9}" type="slidenum">
              <a:rPr lang="en-US" smtClean="0"/>
              <a:t>‹#›</a:t>
            </a:fld>
            <a:endParaRPr lang="en-US"/>
          </a:p>
        </p:txBody>
      </p:sp>
    </p:spTree>
    <p:extLst>
      <p:ext uri="{BB962C8B-B14F-4D97-AF65-F5344CB8AC3E}">
        <p14:creationId xmlns:p14="http://schemas.microsoft.com/office/powerpoint/2010/main" val="3316445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640C1-9DC9-485B-9AEC-EF4D5C5547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A0B4BC-F92A-4E29-AB31-AF714252575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689195-B07D-418F-9ED4-D5CCC532E5FD}"/>
              </a:ext>
            </a:extLst>
          </p:cNvPr>
          <p:cNvSpPr>
            <a:spLocks noGrp="1"/>
          </p:cNvSpPr>
          <p:nvPr>
            <p:ph type="dt" sz="half" idx="10"/>
          </p:nvPr>
        </p:nvSpPr>
        <p:spPr/>
        <p:txBody>
          <a:bodyPr/>
          <a:lstStyle/>
          <a:p>
            <a:fld id="{402EF517-FFC7-45CE-8F24-4F923B678D03}" type="datetimeFigureOut">
              <a:rPr lang="en-US" smtClean="0"/>
              <a:t>10/21/2017</a:t>
            </a:fld>
            <a:endParaRPr lang="en-US"/>
          </a:p>
        </p:txBody>
      </p:sp>
      <p:sp>
        <p:nvSpPr>
          <p:cNvPr id="5" name="Footer Placeholder 4">
            <a:extLst>
              <a:ext uri="{FF2B5EF4-FFF2-40B4-BE49-F238E27FC236}">
                <a16:creationId xmlns:a16="http://schemas.microsoft.com/office/drawing/2014/main" id="{C6516D5E-51CE-4448-B6A5-C7EDAB1F42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5A023A-736B-4308-94E4-6091559C1A13}"/>
              </a:ext>
            </a:extLst>
          </p:cNvPr>
          <p:cNvSpPr>
            <a:spLocks noGrp="1"/>
          </p:cNvSpPr>
          <p:nvPr>
            <p:ph type="sldNum" sz="quarter" idx="12"/>
          </p:nvPr>
        </p:nvSpPr>
        <p:spPr/>
        <p:txBody>
          <a:bodyPr/>
          <a:lstStyle/>
          <a:p>
            <a:fld id="{0D66C495-0298-46C4-8E6D-FEB0F6DDD1B9}" type="slidenum">
              <a:rPr lang="en-US" smtClean="0"/>
              <a:t>‹#›</a:t>
            </a:fld>
            <a:endParaRPr lang="en-US"/>
          </a:p>
        </p:txBody>
      </p:sp>
    </p:spTree>
    <p:extLst>
      <p:ext uri="{BB962C8B-B14F-4D97-AF65-F5344CB8AC3E}">
        <p14:creationId xmlns:p14="http://schemas.microsoft.com/office/powerpoint/2010/main" val="1344256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B29F60-6E7B-4C6C-8F19-0952EB46C3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D10A92-96BD-4D65-AC72-D69BF4CDFD5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929392-6B43-4671-8E90-D73DCD253AC2}"/>
              </a:ext>
            </a:extLst>
          </p:cNvPr>
          <p:cNvSpPr>
            <a:spLocks noGrp="1"/>
          </p:cNvSpPr>
          <p:nvPr>
            <p:ph type="dt" sz="half" idx="10"/>
          </p:nvPr>
        </p:nvSpPr>
        <p:spPr/>
        <p:txBody>
          <a:bodyPr/>
          <a:lstStyle/>
          <a:p>
            <a:fld id="{402EF517-FFC7-45CE-8F24-4F923B678D03}" type="datetimeFigureOut">
              <a:rPr lang="en-US" smtClean="0"/>
              <a:t>10/21/2017</a:t>
            </a:fld>
            <a:endParaRPr lang="en-US"/>
          </a:p>
        </p:txBody>
      </p:sp>
      <p:sp>
        <p:nvSpPr>
          <p:cNvPr id="5" name="Footer Placeholder 4">
            <a:extLst>
              <a:ext uri="{FF2B5EF4-FFF2-40B4-BE49-F238E27FC236}">
                <a16:creationId xmlns:a16="http://schemas.microsoft.com/office/drawing/2014/main" id="{A8AAF6EB-0706-43E7-B21F-AD86648DDC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17BADB-9068-4AB6-BA4D-A72E191AE417}"/>
              </a:ext>
            </a:extLst>
          </p:cNvPr>
          <p:cNvSpPr>
            <a:spLocks noGrp="1"/>
          </p:cNvSpPr>
          <p:nvPr>
            <p:ph type="sldNum" sz="quarter" idx="12"/>
          </p:nvPr>
        </p:nvSpPr>
        <p:spPr/>
        <p:txBody>
          <a:bodyPr/>
          <a:lstStyle/>
          <a:p>
            <a:fld id="{0D66C495-0298-46C4-8E6D-FEB0F6DDD1B9}" type="slidenum">
              <a:rPr lang="en-US" smtClean="0"/>
              <a:t>‹#›</a:t>
            </a:fld>
            <a:endParaRPr lang="en-US"/>
          </a:p>
        </p:txBody>
      </p:sp>
    </p:spTree>
    <p:extLst>
      <p:ext uri="{BB962C8B-B14F-4D97-AF65-F5344CB8AC3E}">
        <p14:creationId xmlns:p14="http://schemas.microsoft.com/office/powerpoint/2010/main" val="1358835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402EF517-FFC7-45CE-8F24-4F923B678D03}" type="datetimeFigureOut">
              <a:rPr lang="en-US" smtClean="0"/>
              <a:t>10/21/2017</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0D66C495-0298-46C4-8E6D-FEB0F6DDD1B9}" type="slidenum">
              <a:rPr lang="en-US" smtClean="0"/>
              <a:t>‹#›</a:t>
            </a:fld>
            <a:endParaRPr lang="en-US"/>
          </a:p>
        </p:txBody>
      </p:sp>
    </p:spTree>
    <p:extLst>
      <p:ext uri="{BB962C8B-B14F-4D97-AF65-F5344CB8AC3E}">
        <p14:creationId xmlns:p14="http://schemas.microsoft.com/office/powerpoint/2010/main" val="383267122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EF517-FFC7-45CE-8F24-4F923B678D03}"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6C495-0298-46C4-8E6D-FEB0F6DDD1B9}" type="slidenum">
              <a:rPr lang="en-US" smtClean="0"/>
              <a:t>‹#›</a:t>
            </a:fld>
            <a:endParaRPr lang="en-US"/>
          </a:p>
        </p:txBody>
      </p:sp>
    </p:spTree>
    <p:extLst>
      <p:ext uri="{BB962C8B-B14F-4D97-AF65-F5344CB8AC3E}">
        <p14:creationId xmlns:p14="http://schemas.microsoft.com/office/powerpoint/2010/main" val="2419819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EF517-FFC7-45CE-8F24-4F923B678D03}"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6C495-0298-46C4-8E6D-FEB0F6DDD1B9}" type="slidenum">
              <a:rPr lang="en-US" smtClean="0"/>
              <a:t>‹#›</a:t>
            </a:fld>
            <a:endParaRPr lang="en-US"/>
          </a:p>
        </p:txBody>
      </p:sp>
    </p:spTree>
    <p:extLst>
      <p:ext uri="{BB962C8B-B14F-4D97-AF65-F5344CB8AC3E}">
        <p14:creationId xmlns:p14="http://schemas.microsoft.com/office/powerpoint/2010/main" val="3828170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2EF517-FFC7-45CE-8F24-4F923B678D03}"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6C495-0298-46C4-8E6D-FEB0F6DDD1B9}" type="slidenum">
              <a:rPr lang="en-US" smtClean="0"/>
              <a:t>‹#›</a:t>
            </a:fld>
            <a:endParaRPr lang="en-US"/>
          </a:p>
        </p:txBody>
      </p:sp>
    </p:spTree>
    <p:extLst>
      <p:ext uri="{BB962C8B-B14F-4D97-AF65-F5344CB8AC3E}">
        <p14:creationId xmlns:p14="http://schemas.microsoft.com/office/powerpoint/2010/main" val="1078358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2EF517-FFC7-45CE-8F24-4F923B678D03}"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66C495-0298-46C4-8E6D-FEB0F6DDD1B9}" type="slidenum">
              <a:rPr lang="en-US" smtClean="0"/>
              <a:t>‹#›</a:t>
            </a:fld>
            <a:endParaRPr lang="en-US"/>
          </a:p>
        </p:txBody>
      </p:sp>
    </p:spTree>
    <p:extLst>
      <p:ext uri="{BB962C8B-B14F-4D97-AF65-F5344CB8AC3E}">
        <p14:creationId xmlns:p14="http://schemas.microsoft.com/office/powerpoint/2010/main" val="2425124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2EF517-FFC7-45CE-8F24-4F923B678D03}"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66C495-0298-46C4-8E6D-FEB0F6DDD1B9}" type="slidenum">
              <a:rPr lang="en-US" smtClean="0"/>
              <a:t>‹#›</a:t>
            </a:fld>
            <a:endParaRPr lang="en-US"/>
          </a:p>
        </p:txBody>
      </p:sp>
    </p:spTree>
    <p:extLst>
      <p:ext uri="{BB962C8B-B14F-4D97-AF65-F5344CB8AC3E}">
        <p14:creationId xmlns:p14="http://schemas.microsoft.com/office/powerpoint/2010/main" val="3413808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402EF517-FFC7-45CE-8F24-4F923B678D03}"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66C495-0298-46C4-8E6D-FEB0F6DDD1B9}" type="slidenum">
              <a:rPr lang="en-US" smtClean="0"/>
              <a:t>‹#›</a:t>
            </a:fld>
            <a:endParaRPr lang="en-US"/>
          </a:p>
        </p:txBody>
      </p:sp>
    </p:spTree>
    <p:extLst>
      <p:ext uri="{BB962C8B-B14F-4D97-AF65-F5344CB8AC3E}">
        <p14:creationId xmlns:p14="http://schemas.microsoft.com/office/powerpoint/2010/main" val="3956562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02EF517-FFC7-45CE-8F24-4F923B678D03}"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6C495-0298-46C4-8E6D-FEB0F6DDD1B9}" type="slidenum">
              <a:rPr lang="en-US" smtClean="0"/>
              <a:t>‹#›</a:t>
            </a:fld>
            <a:endParaRPr lang="en-US"/>
          </a:p>
        </p:txBody>
      </p:sp>
    </p:spTree>
    <p:extLst>
      <p:ext uri="{BB962C8B-B14F-4D97-AF65-F5344CB8AC3E}">
        <p14:creationId xmlns:p14="http://schemas.microsoft.com/office/powerpoint/2010/main" val="2984799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01E9E-7AB1-4D39-A8BC-28D863572C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ED9A3C-4C04-437B-A2A8-77ED84DA8B2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CF2AE3-1EEF-46DA-ACA8-C69130B09EEA}"/>
              </a:ext>
            </a:extLst>
          </p:cNvPr>
          <p:cNvSpPr>
            <a:spLocks noGrp="1"/>
          </p:cNvSpPr>
          <p:nvPr>
            <p:ph type="dt" sz="half" idx="10"/>
          </p:nvPr>
        </p:nvSpPr>
        <p:spPr/>
        <p:txBody>
          <a:bodyPr/>
          <a:lstStyle/>
          <a:p>
            <a:fld id="{402EF517-FFC7-45CE-8F24-4F923B678D03}" type="datetimeFigureOut">
              <a:rPr lang="en-US" smtClean="0"/>
              <a:t>10/21/2017</a:t>
            </a:fld>
            <a:endParaRPr lang="en-US"/>
          </a:p>
        </p:txBody>
      </p:sp>
      <p:sp>
        <p:nvSpPr>
          <p:cNvPr id="5" name="Footer Placeholder 4">
            <a:extLst>
              <a:ext uri="{FF2B5EF4-FFF2-40B4-BE49-F238E27FC236}">
                <a16:creationId xmlns:a16="http://schemas.microsoft.com/office/drawing/2014/main" id="{21BC59DE-32D8-4FA4-8130-6C1054BD9D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87E238-90E5-4A8F-936D-71291D53E275}"/>
              </a:ext>
            </a:extLst>
          </p:cNvPr>
          <p:cNvSpPr>
            <a:spLocks noGrp="1"/>
          </p:cNvSpPr>
          <p:nvPr>
            <p:ph type="sldNum" sz="quarter" idx="12"/>
          </p:nvPr>
        </p:nvSpPr>
        <p:spPr/>
        <p:txBody>
          <a:bodyPr/>
          <a:lstStyle/>
          <a:p>
            <a:fld id="{0D66C495-0298-46C4-8E6D-FEB0F6DDD1B9}" type="slidenum">
              <a:rPr lang="en-US" smtClean="0"/>
              <a:t>‹#›</a:t>
            </a:fld>
            <a:endParaRPr lang="en-US"/>
          </a:p>
        </p:txBody>
      </p:sp>
    </p:spTree>
    <p:extLst>
      <p:ext uri="{BB962C8B-B14F-4D97-AF65-F5344CB8AC3E}">
        <p14:creationId xmlns:p14="http://schemas.microsoft.com/office/powerpoint/2010/main" val="788842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02EF517-FFC7-45CE-8F24-4F923B678D03}"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6C495-0298-46C4-8E6D-FEB0F6DDD1B9}" type="slidenum">
              <a:rPr lang="en-US" smtClean="0"/>
              <a:t>‹#›</a:t>
            </a:fld>
            <a:endParaRPr lang="en-US"/>
          </a:p>
        </p:txBody>
      </p:sp>
    </p:spTree>
    <p:extLst>
      <p:ext uri="{BB962C8B-B14F-4D97-AF65-F5344CB8AC3E}">
        <p14:creationId xmlns:p14="http://schemas.microsoft.com/office/powerpoint/2010/main" val="1537637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02EF517-FFC7-45CE-8F24-4F923B678D03}"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6C495-0298-46C4-8E6D-FEB0F6DDD1B9}" type="slidenum">
              <a:rPr lang="en-US" smtClean="0"/>
              <a:t>‹#›</a:t>
            </a:fld>
            <a:endParaRPr lang="en-US"/>
          </a:p>
        </p:txBody>
      </p:sp>
    </p:spTree>
    <p:extLst>
      <p:ext uri="{BB962C8B-B14F-4D97-AF65-F5344CB8AC3E}">
        <p14:creationId xmlns:p14="http://schemas.microsoft.com/office/powerpoint/2010/main" val="3012653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EF517-FFC7-45CE-8F24-4F923B678D03}"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6C495-0298-46C4-8E6D-FEB0F6DDD1B9}" type="slidenum">
              <a:rPr lang="en-US" smtClean="0"/>
              <a:t>‹#›</a:t>
            </a:fld>
            <a:endParaRPr lang="en-US"/>
          </a:p>
        </p:txBody>
      </p:sp>
    </p:spTree>
    <p:extLst>
      <p:ext uri="{BB962C8B-B14F-4D97-AF65-F5344CB8AC3E}">
        <p14:creationId xmlns:p14="http://schemas.microsoft.com/office/powerpoint/2010/main" val="18100686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EF517-FFC7-45CE-8F24-4F923B678D03}"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6C495-0298-46C4-8E6D-FEB0F6DDD1B9}" type="slidenum">
              <a:rPr lang="en-US" smtClean="0"/>
              <a:t>‹#›</a:t>
            </a:fld>
            <a:endParaRPr lang="en-US"/>
          </a:p>
        </p:txBody>
      </p:sp>
    </p:spTree>
    <p:extLst>
      <p:ext uri="{BB962C8B-B14F-4D97-AF65-F5344CB8AC3E}">
        <p14:creationId xmlns:p14="http://schemas.microsoft.com/office/powerpoint/2010/main" val="1695679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EF517-FFC7-45CE-8F24-4F923B678D03}"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6C495-0298-46C4-8E6D-FEB0F6DDD1B9}" type="slidenum">
              <a:rPr lang="en-US" smtClean="0"/>
              <a:t>‹#›</a:t>
            </a:fld>
            <a:endParaRPr lang="en-US"/>
          </a:p>
        </p:txBody>
      </p:sp>
    </p:spTree>
    <p:extLst>
      <p:ext uri="{BB962C8B-B14F-4D97-AF65-F5344CB8AC3E}">
        <p14:creationId xmlns:p14="http://schemas.microsoft.com/office/powerpoint/2010/main" val="4244267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EF517-FFC7-45CE-8F24-4F923B678D03}"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6C495-0298-46C4-8E6D-FEB0F6DDD1B9}" type="slidenum">
              <a:rPr lang="en-US" smtClean="0"/>
              <a:t>‹#›</a:t>
            </a:fld>
            <a:endParaRPr lang="en-US"/>
          </a:p>
        </p:txBody>
      </p:sp>
    </p:spTree>
    <p:extLst>
      <p:ext uri="{BB962C8B-B14F-4D97-AF65-F5344CB8AC3E}">
        <p14:creationId xmlns:p14="http://schemas.microsoft.com/office/powerpoint/2010/main" val="3197221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EF517-FFC7-45CE-8F24-4F923B678D03}"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6C495-0298-46C4-8E6D-FEB0F6DDD1B9}" type="slidenum">
              <a:rPr lang="en-US" smtClean="0"/>
              <a:t>‹#›</a:t>
            </a:fld>
            <a:endParaRPr lang="en-US"/>
          </a:p>
        </p:txBody>
      </p:sp>
    </p:spTree>
    <p:extLst>
      <p:ext uri="{BB962C8B-B14F-4D97-AF65-F5344CB8AC3E}">
        <p14:creationId xmlns:p14="http://schemas.microsoft.com/office/powerpoint/2010/main" val="8241445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EF517-FFC7-45CE-8F24-4F923B678D03}"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6C495-0298-46C4-8E6D-FEB0F6DDD1B9}"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1184307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EF517-FFC7-45CE-8F24-4F923B678D03}"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6C495-0298-46C4-8E6D-FEB0F6DDD1B9}" type="slidenum">
              <a:rPr lang="en-US" smtClean="0"/>
              <a:t>‹#›</a:t>
            </a:fld>
            <a:endParaRPr lang="en-US"/>
          </a:p>
        </p:txBody>
      </p:sp>
    </p:spTree>
    <p:extLst>
      <p:ext uri="{BB962C8B-B14F-4D97-AF65-F5344CB8AC3E}">
        <p14:creationId xmlns:p14="http://schemas.microsoft.com/office/powerpoint/2010/main" val="1597474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145BF-A87E-4D87-97D7-C00437DA41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03077E-D05D-44A8-87C2-5A8F90124A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CC8E943-AB95-4C39-95F9-F6C8AB1FABF9}"/>
              </a:ext>
            </a:extLst>
          </p:cNvPr>
          <p:cNvSpPr>
            <a:spLocks noGrp="1"/>
          </p:cNvSpPr>
          <p:nvPr>
            <p:ph type="dt" sz="half" idx="10"/>
          </p:nvPr>
        </p:nvSpPr>
        <p:spPr/>
        <p:txBody>
          <a:bodyPr/>
          <a:lstStyle/>
          <a:p>
            <a:fld id="{402EF517-FFC7-45CE-8F24-4F923B678D03}" type="datetimeFigureOut">
              <a:rPr lang="en-US" smtClean="0"/>
              <a:t>10/21/2017</a:t>
            </a:fld>
            <a:endParaRPr lang="en-US"/>
          </a:p>
        </p:txBody>
      </p:sp>
      <p:sp>
        <p:nvSpPr>
          <p:cNvPr id="5" name="Footer Placeholder 4">
            <a:extLst>
              <a:ext uri="{FF2B5EF4-FFF2-40B4-BE49-F238E27FC236}">
                <a16:creationId xmlns:a16="http://schemas.microsoft.com/office/drawing/2014/main" id="{92159777-4B56-4D88-A7D7-AFE9EB333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F0F1C2-4273-4C3F-A497-FCA351630041}"/>
              </a:ext>
            </a:extLst>
          </p:cNvPr>
          <p:cNvSpPr>
            <a:spLocks noGrp="1"/>
          </p:cNvSpPr>
          <p:nvPr>
            <p:ph type="sldNum" sz="quarter" idx="12"/>
          </p:nvPr>
        </p:nvSpPr>
        <p:spPr/>
        <p:txBody>
          <a:bodyPr/>
          <a:lstStyle/>
          <a:p>
            <a:fld id="{0D66C495-0298-46C4-8E6D-FEB0F6DDD1B9}" type="slidenum">
              <a:rPr lang="en-US" smtClean="0"/>
              <a:t>‹#›</a:t>
            </a:fld>
            <a:endParaRPr lang="en-US"/>
          </a:p>
        </p:txBody>
      </p:sp>
    </p:spTree>
    <p:extLst>
      <p:ext uri="{BB962C8B-B14F-4D97-AF65-F5344CB8AC3E}">
        <p14:creationId xmlns:p14="http://schemas.microsoft.com/office/powerpoint/2010/main" val="3167236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DEB16-5377-410D-B461-2F6BCB2F4B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2D1239-9F2F-46FA-BECC-BBA87DBB3D6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B5A1F-06AF-4E63-9EBD-BC4365EA059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2EC9E5-F9D5-43EE-B485-1C4AF2339F10}"/>
              </a:ext>
            </a:extLst>
          </p:cNvPr>
          <p:cNvSpPr>
            <a:spLocks noGrp="1"/>
          </p:cNvSpPr>
          <p:nvPr>
            <p:ph type="dt" sz="half" idx="10"/>
          </p:nvPr>
        </p:nvSpPr>
        <p:spPr/>
        <p:txBody>
          <a:bodyPr/>
          <a:lstStyle/>
          <a:p>
            <a:fld id="{402EF517-FFC7-45CE-8F24-4F923B678D03}" type="datetimeFigureOut">
              <a:rPr lang="en-US" smtClean="0"/>
              <a:t>10/21/2017</a:t>
            </a:fld>
            <a:endParaRPr lang="en-US"/>
          </a:p>
        </p:txBody>
      </p:sp>
      <p:sp>
        <p:nvSpPr>
          <p:cNvPr id="6" name="Footer Placeholder 5">
            <a:extLst>
              <a:ext uri="{FF2B5EF4-FFF2-40B4-BE49-F238E27FC236}">
                <a16:creationId xmlns:a16="http://schemas.microsoft.com/office/drawing/2014/main" id="{CFFBF08C-84F3-46B5-99B8-D3DF32F95A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EC8A58-25C7-40FB-9C01-E6D8F36494C8}"/>
              </a:ext>
            </a:extLst>
          </p:cNvPr>
          <p:cNvSpPr>
            <a:spLocks noGrp="1"/>
          </p:cNvSpPr>
          <p:nvPr>
            <p:ph type="sldNum" sz="quarter" idx="12"/>
          </p:nvPr>
        </p:nvSpPr>
        <p:spPr/>
        <p:txBody>
          <a:bodyPr/>
          <a:lstStyle/>
          <a:p>
            <a:fld id="{0D66C495-0298-46C4-8E6D-FEB0F6DDD1B9}" type="slidenum">
              <a:rPr lang="en-US" smtClean="0"/>
              <a:t>‹#›</a:t>
            </a:fld>
            <a:endParaRPr lang="en-US"/>
          </a:p>
        </p:txBody>
      </p:sp>
    </p:spTree>
    <p:extLst>
      <p:ext uri="{BB962C8B-B14F-4D97-AF65-F5344CB8AC3E}">
        <p14:creationId xmlns:p14="http://schemas.microsoft.com/office/powerpoint/2010/main" val="3333455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4BADA-AEE6-4074-BD61-5BF09FF42C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B14215-C753-49CE-91EB-B0C40AD496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310930-7C72-40BB-91D1-BBD9D9CEF32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2CFB25-BBC1-4929-A318-82ECBDA9AE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A537FE5-6753-4542-9343-EA227756F1B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ADDEEC-7348-4F9E-B2BB-C2D0C2D13AE0}"/>
              </a:ext>
            </a:extLst>
          </p:cNvPr>
          <p:cNvSpPr>
            <a:spLocks noGrp="1"/>
          </p:cNvSpPr>
          <p:nvPr>
            <p:ph type="dt" sz="half" idx="10"/>
          </p:nvPr>
        </p:nvSpPr>
        <p:spPr/>
        <p:txBody>
          <a:bodyPr/>
          <a:lstStyle/>
          <a:p>
            <a:fld id="{402EF517-FFC7-45CE-8F24-4F923B678D03}" type="datetimeFigureOut">
              <a:rPr lang="en-US" smtClean="0"/>
              <a:t>10/21/2017</a:t>
            </a:fld>
            <a:endParaRPr lang="en-US"/>
          </a:p>
        </p:txBody>
      </p:sp>
      <p:sp>
        <p:nvSpPr>
          <p:cNvPr id="8" name="Footer Placeholder 7">
            <a:extLst>
              <a:ext uri="{FF2B5EF4-FFF2-40B4-BE49-F238E27FC236}">
                <a16:creationId xmlns:a16="http://schemas.microsoft.com/office/drawing/2014/main" id="{A0AAF8E0-540D-4F4C-9199-0E8DCE583B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4DE7A1-8B04-48F7-A6E4-4A1DAF0CB330}"/>
              </a:ext>
            </a:extLst>
          </p:cNvPr>
          <p:cNvSpPr>
            <a:spLocks noGrp="1"/>
          </p:cNvSpPr>
          <p:nvPr>
            <p:ph type="sldNum" sz="quarter" idx="12"/>
          </p:nvPr>
        </p:nvSpPr>
        <p:spPr/>
        <p:txBody>
          <a:bodyPr/>
          <a:lstStyle/>
          <a:p>
            <a:fld id="{0D66C495-0298-46C4-8E6D-FEB0F6DDD1B9}" type="slidenum">
              <a:rPr lang="en-US" smtClean="0"/>
              <a:t>‹#›</a:t>
            </a:fld>
            <a:endParaRPr lang="en-US"/>
          </a:p>
        </p:txBody>
      </p:sp>
    </p:spTree>
    <p:extLst>
      <p:ext uri="{BB962C8B-B14F-4D97-AF65-F5344CB8AC3E}">
        <p14:creationId xmlns:p14="http://schemas.microsoft.com/office/powerpoint/2010/main" val="799986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F08EF-FFA2-492F-8589-1470788DBA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D5439C-3B2E-4563-ADA9-F2C3133D545E}"/>
              </a:ext>
            </a:extLst>
          </p:cNvPr>
          <p:cNvSpPr>
            <a:spLocks noGrp="1"/>
          </p:cNvSpPr>
          <p:nvPr>
            <p:ph type="dt" sz="half" idx="10"/>
          </p:nvPr>
        </p:nvSpPr>
        <p:spPr/>
        <p:txBody>
          <a:bodyPr/>
          <a:lstStyle/>
          <a:p>
            <a:fld id="{402EF517-FFC7-45CE-8F24-4F923B678D03}" type="datetimeFigureOut">
              <a:rPr lang="en-US" smtClean="0"/>
              <a:t>10/21/2017</a:t>
            </a:fld>
            <a:endParaRPr lang="en-US"/>
          </a:p>
        </p:txBody>
      </p:sp>
      <p:sp>
        <p:nvSpPr>
          <p:cNvPr id="4" name="Footer Placeholder 3">
            <a:extLst>
              <a:ext uri="{FF2B5EF4-FFF2-40B4-BE49-F238E27FC236}">
                <a16:creationId xmlns:a16="http://schemas.microsoft.com/office/drawing/2014/main" id="{FBE1673E-5ACC-452A-A870-DF447D9AA1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ADDF33-1DE5-4E64-AC3A-C70600DD37C2}"/>
              </a:ext>
            </a:extLst>
          </p:cNvPr>
          <p:cNvSpPr>
            <a:spLocks noGrp="1"/>
          </p:cNvSpPr>
          <p:nvPr>
            <p:ph type="sldNum" sz="quarter" idx="12"/>
          </p:nvPr>
        </p:nvSpPr>
        <p:spPr/>
        <p:txBody>
          <a:bodyPr/>
          <a:lstStyle/>
          <a:p>
            <a:fld id="{0D66C495-0298-46C4-8E6D-FEB0F6DDD1B9}" type="slidenum">
              <a:rPr lang="en-US" smtClean="0"/>
              <a:t>‹#›</a:t>
            </a:fld>
            <a:endParaRPr lang="en-US"/>
          </a:p>
        </p:txBody>
      </p:sp>
    </p:spTree>
    <p:extLst>
      <p:ext uri="{BB962C8B-B14F-4D97-AF65-F5344CB8AC3E}">
        <p14:creationId xmlns:p14="http://schemas.microsoft.com/office/powerpoint/2010/main" val="8061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E0E1CA-73C2-4D89-905C-D8CC0D3487C1}"/>
              </a:ext>
            </a:extLst>
          </p:cNvPr>
          <p:cNvSpPr>
            <a:spLocks noGrp="1"/>
          </p:cNvSpPr>
          <p:nvPr>
            <p:ph type="dt" sz="half" idx="10"/>
          </p:nvPr>
        </p:nvSpPr>
        <p:spPr/>
        <p:txBody>
          <a:bodyPr/>
          <a:lstStyle/>
          <a:p>
            <a:fld id="{402EF517-FFC7-45CE-8F24-4F923B678D03}" type="datetimeFigureOut">
              <a:rPr lang="en-US" smtClean="0"/>
              <a:t>10/21/2017</a:t>
            </a:fld>
            <a:endParaRPr lang="en-US"/>
          </a:p>
        </p:txBody>
      </p:sp>
      <p:sp>
        <p:nvSpPr>
          <p:cNvPr id="3" name="Footer Placeholder 2">
            <a:extLst>
              <a:ext uri="{FF2B5EF4-FFF2-40B4-BE49-F238E27FC236}">
                <a16:creationId xmlns:a16="http://schemas.microsoft.com/office/drawing/2014/main" id="{3D5BE7D9-1358-4636-AAA1-A0C54670A7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42D26C-CE14-4EB8-A2BE-14160B74E758}"/>
              </a:ext>
            </a:extLst>
          </p:cNvPr>
          <p:cNvSpPr>
            <a:spLocks noGrp="1"/>
          </p:cNvSpPr>
          <p:nvPr>
            <p:ph type="sldNum" sz="quarter" idx="12"/>
          </p:nvPr>
        </p:nvSpPr>
        <p:spPr/>
        <p:txBody>
          <a:bodyPr/>
          <a:lstStyle/>
          <a:p>
            <a:fld id="{0D66C495-0298-46C4-8E6D-FEB0F6DDD1B9}" type="slidenum">
              <a:rPr lang="en-US" smtClean="0"/>
              <a:t>‹#›</a:t>
            </a:fld>
            <a:endParaRPr lang="en-US"/>
          </a:p>
        </p:txBody>
      </p:sp>
    </p:spTree>
    <p:extLst>
      <p:ext uri="{BB962C8B-B14F-4D97-AF65-F5344CB8AC3E}">
        <p14:creationId xmlns:p14="http://schemas.microsoft.com/office/powerpoint/2010/main" val="663024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EFA54-9122-4ADA-810F-49514F4780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AA4D7A-BBD4-467F-8E57-090C71ADB2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8F42DE-56B0-48BC-BCF4-CD54DD0DF5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B9C4194-2C52-4DD3-A9BD-A7021DA3FF46}"/>
              </a:ext>
            </a:extLst>
          </p:cNvPr>
          <p:cNvSpPr>
            <a:spLocks noGrp="1"/>
          </p:cNvSpPr>
          <p:nvPr>
            <p:ph type="dt" sz="half" idx="10"/>
          </p:nvPr>
        </p:nvSpPr>
        <p:spPr/>
        <p:txBody>
          <a:bodyPr/>
          <a:lstStyle/>
          <a:p>
            <a:fld id="{402EF517-FFC7-45CE-8F24-4F923B678D03}" type="datetimeFigureOut">
              <a:rPr lang="en-US" smtClean="0"/>
              <a:t>10/21/2017</a:t>
            </a:fld>
            <a:endParaRPr lang="en-US"/>
          </a:p>
        </p:txBody>
      </p:sp>
      <p:sp>
        <p:nvSpPr>
          <p:cNvPr id="6" name="Footer Placeholder 5">
            <a:extLst>
              <a:ext uri="{FF2B5EF4-FFF2-40B4-BE49-F238E27FC236}">
                <a16:creationId xmlns:a16="http://schemas.microsoft.com/office/drawing/2014/main" id="{F15DC779-0350-445A-89D2-4A718A2126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0D7E5-7D85-4EDC-93FF-4620D8EDF02F}"/>
              </a:ext>
            </a:extLst>
          </p:cNvPr>
          <p:cNvSpPr>
            <a:spLocks noGrp="1"/>
          </p:cNvSpPr>
          <p:nvPr>
            <p:ph type="sldNum" sz="quarter" idx="12"/>
          </p:nvPr>
        </p:nvSpPr>
        <p:spPr/>
        <p:txBody>
          <a:bodyPr/>
          <a:lstStyle/>
          <a:p>
            <a:fld id="{0D66C495-0298-46C4-8E6D-FEB0F6DDD1B9}" type="slidenum">
              <a:rPr lang="en-US" smtClean="0"/>
              <a:t>‹#›</a:t>
            </a:fld>
            <a:endParaRPr lang="en-US"/>
          </a:p>
        </p:txBody>
      </p:sp>
    </p:spTree>
    <p:extLst>
      <p:ext uri="{BB962C8B-B14F-4D97-AF65-F5344CB8AC3E}">
        <p14:creationId xmlns:p14="http://schemas.microsoft.com/office/powerpoint/2010/main" val="2274170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35E1-ECF0-4B7E-9001-54603A3E62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D6DEB2-5369-4A8E-9D1A-2175CA1630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F05ED0-7B55-4364-B51B-380921C50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42B988-6599-45DD-B112-519C1BF8024A}"/>
              </a:ext>
            </a:extLst>
          </p:cNvPr>
          <p:cNvSpPr>
            <a:spLocks noGrp="1"/>
          </p:cNvSpPr>
          <p:nvPr>
            <p:ph type="dt" sz="half" idx="10"/>
          </p:nvPr>
        </p:nvSpPr>
        <p:spPr/>
        <p:txBody>
          <a:bodyPr/>
          <a:lstStyle/>
          <a:p>
            <a:fld id="{402EF517-FFC7-45CE-8F24-4F923B678D03}" type="datetimeFigureOut">
              <a:rPr lang="en-US" smtClean="0"/>
              <a:t>10/21/2017</a:t>
            </a:fld>
            <a:endParaRPr lang="en-US"/>
          </a:p>
        </p:txBody>
      </p:sp>
      <p:sp>
        <p:nvSpPr>
          <p:cNvPr id="6" name="Footer Placeholder 5">
            <a:extLst>
              <a:ext uri="{FF2B5EF4-FFF2-40B4-BE49-F238E27FC236}">
                <a16:creationId xmlns:a16="http://schemas.microsoft.com/office/drawing/2014/main" id="{A7F39BE0-8933-4099-A168-4DEFE55921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630BA7-D2ED-4114-AC58-6AA07788E1CE}"/>
              </a:ext>
            </a:extLst>
          </p:cNvPr>
          <p:cNvSpPr>
            <a:spLocks noGrp="1"/>
          </p:cNvSpPr>
          <p:nvPr>
            <p:ph type="sldNum" sz="quarter" idx="12"/>
          </p:nvPr>
        </p:nvSpPr>
        <p:spPr/>
        <p:txBody>
          <a:bodyPr/>
          <a:lstStyle/>
          <a:p>
            <a:fld id="{0D66C495-0298-46C4-8E6D-FEB0F6DDD1B9}" type="slidenum">
              <a:rPr lang="en-US" smtClean="0"/>
              <a:t>‹#›</a:t>
            </a:fld>
            <a:endParaRPr lang="en-US"/>
          </a:p>
        </p:txBody>
      </p:sp>
    </p:spTree>
    <p:extLst>
      <p:ext uri="{BB962C8B-B14F-4D97-AF65-F5344CB8AC3E}">
        <p14:creationId xmlns:p14="http://schemas.microsoft.com/office/powerpoint/2010/main" val="318578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8251D7-A110-48FC-9595-C895DAE9DB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816128-1201-4011-A8FB-536BAFF402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53B0CE-2CAE-4EE7-A3BD-F2DB445DEB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2EF517-FFC7-45CE-8F24-4F923B678D03}" type="datetimeFigureOut">
              <a:rPr lang="en-US" smtClean="0"/>
              <a:t>10/21/2017</a:t>
            </a:fld>
            <a:endParaRPr lang="en-US"/>
          </a:p>
        </p:txBody>
      </p:sp>
      <p:sp>
        <p:nvSpPr>
          <p:cNvPr id="5" name="Footer Placeholder 4">
            <a:extLst>
              <a:ext uri="{FF2B5EF4-FFF2-40B4-BE49-F238E27FC236}">
                <a16:creationId xmlns:a16="http://schemas.microsoft.com/office/drawing/2014/main" id="{0AE778F7-8952-4302-99FC-AFFE60A91A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84CC7C-E6A6-4220-A236-B85892565D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66C495-0298-46C4-8E6D-FEB0F6DDD1B9}" type="slidenum">
              <a:rPr lang="en-US" smtClean="0"/>
              <a:t>‹#›</a:t>
            </a:fld>
            <a:endParaRPr lang="en-US"/>
          </a:p>
        </p:txBody>
      </p:sp>
    </p:spTree>
    <p:extLst>
      <p:ext uri="{BB962C8B-B14F-4D97-AF65-F5344CB8AC3E}">
        <p14:creationId xmlns:p14="http://schemas.microsoft.com/office/powerpoint/2010/main" val="270124470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02EF517-FFC7-45CE-8F24-4F923B678D03}" type="datetimeFigureOut">
              <a:rPr lang="en-US" smtClean="0"/>
              <a:t>10/21/2017</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D66C495-0298-46C4-8E6D-FEB0F6DDD1B9}" type="slidenum">
              <a:rPr lang="en-US" smtClean="0"/>
              <a:t>‹#›</a:t>
            </a:fld>
            <a:endParaRPr lang="en-US"/>
          </a:p>
        </p:txBody>
      </p:sp>
    </p:spTree>
    <p:extLst>
      <p:ext uri="{BB962C8B-B14F-4D97-AF65-F5344CB8AC3E}">
        <p14:creationId xmlns:p14="http://schemas.microsoft.com/office/powerpoint/2010/main" val="2623807975"/>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C8D7-0069-4F18-97D6-ADC4E9A737F2}"/>
              </a:ext>
            </a:extLst>
          </p:cNvPr>
          <p:cNvSpPr>
            <a:spLocks noGrp="1"/>
          </p:cNvSpPr>
          <p:nvPr>
            <p:ph type="ctrTitle"/>
          </p:nvPr>
        </p:nvSpPr>
        <p:spPr>
          <a:xfrm>
            <a:off x="1524000" y="416307"/>
            <a:ext cx="9144000" cy="2387600"/>
          </a:xfrm>
        </p:spPr>
        <p:txBody>
          <a:bodyPr/>
          <a:lstStyle/>
          <a:p>
            <a:r>
              <a:rPr lang="en-US" dirty="0"/>
              <a:t>Case 2: Microbiology Laboratory Summary </a:t>
            </a:r>
          </a:p>
        </p:txBody>
      </p:sp>
      <p:sp>
        <p:nvSpPr>
          <p:cNvPr id="3" name="Subtitle 2">
            <a:extLst>
              <a:ext uri="{FF2B5EF4-FFF2-40B4-BE49-F238E27FC236}">
                <a16:creationId xmlns:a16="http://schemas.microsoft.com/office/drawing/2014/main" id="{B69E365A-D15A-4669-8A8C-2AAC45A2A019}"/>
              </a:ext>
            </a:extLst>
          </p:cNvPr>
          <p:cNvSpPr>
            <a:spLocks noGrp="1"/>
          </p:cNvSpPr>
          <p:nvPr>
            <p:ph type="subTitle" idx="1"/>
          </p:nvPr>
        </p:nvSpPr>
        <p:spPr>
          <a:xfrm>
            <a:off x="1524000" y="3602038"/>
            <a:ext cx="9144000" cy="3012894"/>
          </a:xfrm>
        </p:spPr>
        <p:txBody>
          <a:bodyPr>
            <a:normAutofit fontScale="40000" lnSpcReduction="20000"/>
          </a:bodyPr>
          <a:lstStyle/>
          <a:p>
            <a:pPr algn="l"/>
            <a:r>
              <a:rPr lang="en-US" sz="4900" b="1" dirty="0"/>
              <a:t>A Stiff Neck</a:t>
            </a:r>
            <a:endParaRPr lang="en-US" sz="4900" dirty="0"/>
          </a:p>
          <a:p>
            <a:pPr algn="l"/>
            <a:r>
              <a:rPr lang="en-US" sz="4900" dirty="0"/>
              <a:t>18-year-old Mary has just moved into the dormitory at her university. One day, her roommate finds her lying in bed under her sheets. She is complaining of </a:t>
            </a:r>
            <a:r>
              <a:rPr lang="en-US" sz="4900" b="1" dirty="0"/>
              <a:t>fever</a:t>
            </a:r>
            <a:r>
              <a:rPr lang="en-US" sz="4900" dirty="0"/>
              <a:t>, </a:t>
            </a:r>
            <a:r>
              <a:rPr lang="en-US" sz="4900" b="1" dirty="0"/>
              <a:t>chills</a:t>
            </a:r>
            <a:r>
              <a:rPr lang="en-US" sz="4900" dirty="0"/>
              <a:t>, </a:t>
            </a:r>
            <a:r>
              <a:rPr lang="en-US" sz="4900" b="1" dirty="0"/>
              <a:t>bad headache </a:t>
            </a:r>
            <a:r>
              <a:rPr lang="en-US" sz="4900" dirty="0"/>
              <a:t>and a </a:t>
            </a:r>
            <a:r>
              <a:rPr lang="en-US" sz="4900" b="1" dirty="0"/>
              <a:t>stiff neck</a:t>
            </a:r>
            <a:r>
              <a:rPr lang="en-US" sz="4900" dirty="0"/>
              <a:t>. She is staying under the covers because the </a:t>
            </a:r>
            <a:r>
              <a:rPr lang="en-US" sz="4900" b="1" dirty="0"/>
              <a:t>light is hurting her eyes</a:t>
            </a:r>
            <a:r>
              <a:rPr lang="en-US" sz="4900" dirty="0"/>
              <a:t>. Her roommate calls 911 and an ambulance takes Mary to the local hospital. The emergency room physician asks Mary about her recent vaccinations and she reports that she has not had any since she was in elementary school. The physician documents a </a:t>
            </a:r>
            <a:r>
              <a:rPr lang="en-US" sz="4900" b="1" dirty="0"/>
              <a:t>fever of 39.2°C and low blood pressure</a:t>
            </a:r>
            <a:r>
              <a:rPr lang="en-US" sz="4900" dirty="0"/>
              <a:t>. He sends blood and cerebral spinal fluid to the Microbiology Laboratory. She is started immediately on intravenous antibiotics. Mary’s </a:t>
            </a:r>
            <a:r>
              <a:rPr lang="en-US" sz="4900" b="1" dirty="0"/>
              <a:t>blood</a:t>
            </a:r>
            <a:r>
              <a:rPr lang="en-US" sz="4900" dirty="0"/>
              <a:t> and </a:t>
            </a:r>
            <a:r>
              <a:rPr lang="en-US" sz="4900" b="1" dirty="0"/>
              <a:t>cerebral spinal fluid grow </a:t>
            </a:r>
            <a:r>
              <a:rPr lang="en-US" sz="4900" b="1" i="1" dirty="0"/>
              <a:t>Neisseria meningitidis</a:t>
            </a:r>
            <a:r>
              <a:rPr lang="en-US" sz="4900" b="1" dirty="0"/>
              <a:t> </a:t>
            </a:r>
            <a:r>
              <a:rPr lang="en-US" sz="4900" dirty="0"/>
              <a:t>and she is diagnosed with meningococcal meningitis</a:t>
            </a:r>
          </a:p>
          <a:p>
            <a:endParaRPr lang="en-US" dirty="0"/>
          </a:p>
        </p:txBody>
      </p:sp>
    </p:spTree>
    <p:extLst>
      <p:ext uri="{BB962C8B-B14F-4D97-AF65-F5344CB8AC3E}">
        <p14:creationId xmlns:p14="http://schemas.microsoft.com/office/powerpoint/2010/main" val="483311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D8DF7F-D3D6-4ACA-A4BC-5ECA88F83429}"/>
              </a:ext>
            </a:extLst>
          </p:cNvPr>
          <p:cNvSpPr/>
          <p:nvPr/>
        </p:nvSpPr>
        <p:spPr>
          <a:xfrm>
            <a:off x="824721" y="477985"/>
            <a:ext cx="9517259" cy="1077218"/>
          </a:xfrm>
          <a:prstGeom prst="rect">
            <a:avLst/>
          </a:prstGeom>
        </p:spPr>
        <p:txBody>
          <a:bodyPr wrap="square">
            <a:spAutoFit/>
          </a:bodyPr>
          <a:lstStyle/>
          <a:p>
            <a:r>
              <a:rPr lang="en-US" sz="3200" b="1" dirty="0"/>
              <a:t>Step 5</a:t>
            </a:r>
            <a:r>
              <a:rPr lang="en-US" sz="3200" dirty="0"/>
              <a:t>: Carbohydrate Utilization Test </a:t>
            </a:r>
            <a:r>
              <a:rPr lang="en-US" sz="3200" dirty="0">
                <a:sym typeface="Wingdings" panose="05000000000000000000" pitchFamily="2" charset="2"/>
              </a:rPr>
              <a:t> Can the bacteria ferment specific carbohydrate substrates?</a:t>
            </a:r>
            <a:endParaRPr lang="en-US" sz="3200" dirty="0"/>
          </a:p>
        </p:txBody>
      </p:sp>
      <p:pic>
        <p:nvPicPr>
          <p:cNvPr id="6" name="Picture 5" descr="A close up of a device&#10;&#10;Description generated with very high confidence">
            <a:extLst>
              <a:ext uri="{FF2B5EF4-FFF2-40B4-BE49-F238E27FC236}">
                <a16:creationId xmlns:a16="http://schemas.microsoft.com/office/drawing/2014/main" id="{7739DB09-F589-48C7-9144-CFF31AEA19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8721" y="1907532"/>
            <a:ext cx="5981025" cy="4337202"/>
          </a:xfrm>
          <a:prstGeom prst="rect">
            <a:avLst/>
          </a:prstGeom>
        </p:spPr>
      </p:pic>
      <p:sp>
        <p:nvSpPr>
          <p:cNvPr id="9" name="Rectangle 8">
            <a:extLst>
              <a:ext uri="{FF2B5EF4-FFF2-40B4-BE49-F238E27FC236}">
                <a16:creationId xmlns:a16="http://schemas.microsoft.com/office/drawing/2014/main" id="{3032E1EA-A63A-4B13-B426-96E4275D9D87}"/>
              </a:ext>
            </a:extLst>
          </p:cNvPr>
          <p:cNvSpPr/>
          <p:nvPr/>
        </p:nvSpPr>
        <p:spPr>
          <a:xfrm>
            <a:off x="304800" y="1907532"/>
            <a:ext cx="2849301" cy="2585323"/>
          </a:xfrm>
          <a:prstGeom prst="rect">
            <a:avLst/>
          </a:prstGeom>
        </p:spPr>
        <p:txBody>
          <a:bodyPr wrap="square">
            <a:spAutoFit/>
          </a:bodyPr>
          <a:lstStyle/>
          <a:p>
            <a:r>
              <a:rPr lang="en-US" i="1" dirty="0"/>
              <a:t>N. meningitides </a:t>
            </a:r>
            <a:r>
              <a:rPr lang="en-US" dirty="0">
                <a:highlight>
                  <a:srgbClr val="FFFF00"/>
                </a:highlight>
              </a:rPr>
              <a:t>can </a:t>
            </a:r>
            <a:r>
              <a:rPr lang="en-US" dirty="0"/>
              <a:t>ferment:  </a:t>
            </a:r>
          </a:p>
          <a:p>
            <a:pPr marL="285750" indent="-285750">
              <a:buFont typeface="Arial" panose="020B0604020202020204" pitchFamily="34" charset="0"/>
              <a:buChar char="•"/>
            </a:pPr>
            <a:r>
              <a:rPr lang="en-US" dirty="0"/>
              <a:t>maltose </a:t>
            </a:r>
          </a:p>
          <a:p>
            <a:pPr marL="285750" indent="-285750">
              <a:buFont typeface="Arial" panose="020B0604020202020204" pitchFamily="34" charset="0"/>
              <a:buChar char="•"/>
            </a:pPr>
            <a:r>
              <a:rPr lang="en-US" dirty="0"/>
              <a:t>glucose </a:t>
            </a:r>
          </a:p>
          <a:p>
            <a:endParaRPr lang="en-US" i="1" dirty="0"/>
          </a:p>
          <a:p>
            <a:r>
              <a:rPr lang="en-US" dirty="0"/>
              <a:t>but </a:t>
            </a:r>
            <a:r>
              <a:rPr lang="en-US" dirty="0">
                <a:highlight>
                  <a:srgbClr val="FFFF00"/>
                </a:highlight>
              </a:rPr>
              <a:t>not</a:t>
            </a:r>
            <a:r>
              <a:rPr lang="en-US" dirty="0"/>
              <a:t>: </a:t>
            </a:r>
          </a:p>
          <a:p>
            <a:endParaRPr lang="en-US" dirty="0"/>
          </a:p>
          <a:p>
            <a:pPr marL="285750" indent="-285750">
              <a:buFont typeface="Arial" panose="020B0604020202020204" pitchFamily="34" charset="0"/>
              <a:buChar char="•"/>
            </a:pPr>
            <a:r>
              <a:rPr lang="en-US" dirty="0"/>
              <a:t>lactose </a:t>
            </a:r>
          </a:p>
          <a:p>
            <a:pPr marL="285750" indent="-285750">
              <a:buFont typeface="Arial" panose="020B0604020202020204" pitchFamily="34" charset="0"/>
              <a:buChar char="•"/>
            </a:pPr>
            <a:r>
              <a:rPr lang="en-US" dirty="0"/>
              <a:t>sucrose </a:t>
            </a:r>
          </a:p>
        </p:txBody>
      </p:sp>
      <p:cxnSp>
        <p:nvCxnSpPr>
          <p:cNvPr id="11" name="Straight Arrow Connector 10">
            <a:extLst>
              <a:ext uri="{FF2B5EF4-FFF2-40B4-BE49-F238E27FC236}">
                <a16:creationId xmlns:a16="http://schemas.microsoft.com/office/drawing/2014/main" id="{805BA8BB-6512-4589-A8D7-3C40FF72E045}"/>
              </a:ext>
            </a:extLst>
          </p:cNvPr>
          <p:cNvCxnSpPr>
            <a:cxnSpLocks/>
          </p:cNvCxnSpPr>
          <p:nvPr/>
        </p:nvCxnSpPr>
        <p:spPr>
          <a:xfrm>
            <a:off x="1510496" y="2656390"/>
            <a:ext cx="2806861" cy="295154"/>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79CB6749-C07A-4377-A745-8A39B1CB5DB4}"/>
              </a:ext>
            </a:extLst>
          </p:cNvPr>
          <p:cNvCxnSpPr>
            <a:cxnSpLocks/>
          </p:cNvCxnSpPr>
          <p:nvPr/>
        </p:nvCxnSpPr>
        <p:spPr>
          <a:xfrm>
            <a:off x="1484516" y="2926631"/>
            <a:ext cx="3940924" cy="464751"/>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71A18E12-64D0-4861-8834-F52CCCF9E687}"/>
              </a:ext>
            </a:extLst>
          </p:cNvPr>
          <p:cNvCxnSpPr>
            <a:cxnSpLocks/>
          </p:cNvCxnSpPr>
          <p:nvPr/>
        </p:nvCxnSpPr>
        <p:spPr>
          <a:xfrm>
            <a:off x="1510496" y="4027990"/>
            <a:ext cx="5243332" cy="35382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179279D3-8063-403E-83C6-A49A825D92FD}"/>
              </a:ext>
            </a:extLst>
          </p:cNvPr>
          <p:cNvCxnSpPr>
            <a:cxnSpLocks/>
          </p:cNvCxnSpPr>
          <p:nvPr/>
        </p:nvCxnSpPr>
        <p:spPr>
          <a:xfrm>
            <a:off x="1510495" y="4330810"/>
            <a:ext cx="6817490" cy="68761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79672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68310-C182-44C0-A076-80C954E991DC}"/>
              </a:ext>
            </a:extLst>
          </p:cNvPr>
          <p:cNvSpPr>
            <a:spLocks noGrp="1"/>
          </p:cNvSpPr>
          <p:nvPr>
            <p:ph type="title"/>
          </p:nvPr>
        </p:nvSpPr>
        <p:spPr>
          <a:xfrm>
            <a:off x="822960" y="121285"/>
            <a:ext cx="10515600" cy="1325563"/>
          </a:xfrm>
        </p:spPr>
        <p:txBody>
          <a:bodyPr>
            <a:normAutofit/>
          </a:bodyPr>
          <a:lstStyle/>
          <a:p>
            <a:r>
              <a:rPr lang="en-US" sz="3200" dirty="0"/>
              <a:t>Additional tests we can perform to confirm </a:t>
            </a:r>
            <a:r>
              <a:rPr lang="en-US" sz="3200" i="1" dirty="0"/>
              <a:t>N. meningitides </a:t>
            </a:r>
            <a:endParaRPr lang="en-US" sz="3200" dirty="0"/>
          </a:p>
        </p:txBody>
      </p:sp>
      <p:graphicFrame>
        <p:nvGraphicFramePr>
          <p:cNvPr id="5" name="Content Placeholder 4">
            <a:extLst>
              <a:ext uri="{FF2B5EF4-FFF2-40B4-BE49-F238E27FC236}">
                <a16:creationId xmlns:a16="http://schemas.microsoft.com/office/drawing/2014/main" id="{C37A68FB-5299-4646-A77F-0238FC6AF67C}"/>
              </a:ext>
            </a:extLst>
          </p:cNvPr>
          <p:cNvGraphicFramePr>
            <a:graphicFrameLocks noGrp="1"/>
          </p:cNvGraphicFramePr>
          <p:nvPr>
            <p:ph idx="1"/>
            <p:extLst>
              <p:ext uri="{D42A27DB-BD31-4B8C-83A1-F6EECF244321}">
                <p14:modId xmlns:p14="http://schemas.microsoft.com/office/powerpoint/2010/main" val="681356060"/>
              </p:ext>
            </p:extLst>
          </p:nvPr>
        </p:nvGraphicFramePr>
        <p:xfrm>
          <a:off x="822960" y="1144905"/>
          <a:ext cx="10515600" cy="5582920"/>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2665145056"/>
                    </a:ext>
                  </a:extLst>
                </a:gridCol>
                <a:gridCol w="3505200">
                  <a:extLst>
                    <a:ext uri="{9D8B030D-6E8A-4147-A177-3AD203B41FA5}">
                      <a16:colId xmlns:a16="http://schemas.microsoft.com/office/drawing/2014/main" val="1304765278"/>
                    </a:ext>
                  </a:extLst>
                </a:gridCol>
                <a:gridCol w="3505200">
                  <a:extLst>
                    <a:ext uri="{9D8B030D-6E8A-4147-A177-3AD203B41FA5}">
                      <a16:colId xmlns:a16="http://schemas.microsoft.com/office/drawing/2014/main" val="1969496212"/>
                    </a:ext>
                  </a:extLst>
                </a:gridCol>
              </a:tblGrid>
              <a:tr h="370840">
                <a:tc>
                  <a:txBody>
                    <a:bodyPr/>
                    <a:lstStyle/>
                    <a:p>
                      <a:endParaRPr lang="en-US"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r>
                        <a:rPr lang="en-US" b="1" dirty="0"/>
                        <a:t>Polymerase Chain Reaction (PCR)</a:t>
                      </a:r>
                    </a:p>
                  </a:txBody>
                  <a:tcPr/>
                </a:tc>
                <a:tc>
                  <a:txBody>
                    <a:bodyPr/>
                    <a:lstStyle/>
                    <a:p>
                      <a:r>
                        <a:rPr lang="en-US" b="1" dirty="0"/>
                        <a:t>Latex Agglutination Test</a:t>
                      </a:r>
                    </a:p>
                  </a:txBody>
                  <a:tcPr/>
                </a:tc>
                <a:extLst>
                  <a:ext uri="{0D108BD9-81ED-4DB2-BD59-A6C34878D82A}">
                    <a16:rowId xmlns:a16="http://schemas.microsoft.com/office/drawing/2014/main" val="1557859177"/>
                  </a:ext>
                </a:extLst>
              </a:tr>
              <a:tr h="370840">
                <a:tc>
                  <a:txBody>
                    <a:bodyPr/>
                    <a:lstStyle/>
                    <a:p>
                      <a:r>
                        <a:rPr lang="en-US" b="1" dirty="0"/>
                        <a:t>How it works…</a:t>
                      </a:r>
                    </a:p>
                  </a:txBody>
                  <a:tcPr/>
                </a:tc>
                <a:tc>
                  <a:txBody>
                    <a:bodyPr/>
                    <a:lstStyle/>
                    <a:p>
                      <a:pPr marL="285750" indent="-285750">
                        <a:buFont typeface="Arial" panose="020B0604020202020204" pitchFamily="34" charset="0"/>
                        <a:buChar char="•"/>
                      </a:pPr>
                      <a:r>
                        <a:rPr lang="en-US" dirty="0"/>
                        <a:t>Gene amplification using oligonucleotide primers and DNA polymerase </a:t>
                      </a:r>
                    </a:p>
                    <a:p>
                      <a:pPr marL="285750" indent="-285750">
                        <a:buFont typeface="Arial" panose="020B0604020202020204" pitchFamily="34" charset="0"/>
                        <a:buChar char="•"/>
                      </a:pPr>
                      <a:r>
                        <a:rPr lang="en-US" dirty="0" err="1"/>
                        <a:t>crgA</a:t>
                      </a:r>
                      <a:r>
                        <a:rPr lang="en-US" dirty="0"/>
                        <a:t> gene </a:t>
                      </a:r>
                      <a:r>
                        <a:rPr lang="en-US" dirty="0">
                          <a:sym typeface="Wingdings" panose="05000000000000000000" pitchFamily="2" charset="2"/>
                        </a:rPr>
                        <a:t>indicates () </a:t>
                      </a:r>
                      <a:r>
                        <a:rPr lang="en-US" i="1" dirty="0">
                          <a:sym typeface="Wingdings" panose="05000000000000000000" pitchFamily="2" charset="2"/>
                        </a:rPr>
                        <a:t>N. meningitidis </a:t>
                      </a:r>
                    </a:p>
                  </a:txBody>
                  <a:tcPr/>
                </a:tc>
                <a:tc>
                  <a:txBody>
                    <a:bodyPr/>
                    <a:lstStyle/>
                    <a:p>
                      <a:pPr marL="285750" indent="-285750">
                        <a:buFont typeface="Arial" panose="020B0604020202020204" pitchFamily="34" charset="0"/>
                        <a:buChar char="•"/>
                      </a:pPr>
                      <a:r>
                        <a:rPr lang="en-US" dirty="0"/>
                        <a:t>Binding of capsular antigens to serogroup-specific antibody</a:t>
                      </a:r>
                    </a:p>
                  </a:txBody>
                  <a:tcPr/>
                </a:tc>
                <a:extLst>
                  <a:ext uri="{0D108BD9-81ED-4DB2-BD59-A6C34878D82A}">
                    <a16:rowId xmlns:a16="http://schemas.microsoft.com/office/drawing/2014/main" val="1091512570"/>
                  </a:ext>
                </a:extLst>
              </a:tr>
              <a:tr h="370840">
                <a:tc>
                  <a:txBody>
                    <a:bodyPr/>
                    <a:lstStyle/>
                    <a:p>
                      <a:r>
                        <a:rPr lang="en-US" b="1" dirty="0"/>
                        <a:t>Pros </a:t>
                      </a:r>
                    </a:p>
                  </a:txBody>
                  <a:tcPr/>
                </a:tc>
                <a:tc>
                  <a:txBody>
                    <a:bodyPr/>
                    <a:lstStyle/>
                    <a:p>
                      <a:pPr marL="285750" indent="-285750">
                        <a:buFont typeface="Arial" panose="020B0604020202020204" pitchFamily="34" charset="0"/>
                        <a:buChar char="•"/>
                      </a:pPr>
                      <a:r>
                        <a:rPr lang="en-US" dirty="0"/>
                        <a:t>Can be used to determine particular serotype: </a:t>
                      </a:r>
                    </a:p>
                    <a:p>
                      <a:pPr marL="742950" lvl="1" indent="-285750">
                        <a:buFont typeface="Arial" panose="020B0604020202020204" pitchFamily="34" charset="0"/>
                        <a:buChar char="•"/>
                      </a:pPr>
                      <a:r>
                        <a:rPr lang="en-US" i="1" dirty="0" err="1"/>
                        <a:t>SiaD</a:t>
                      </a:r>
                      <a:r>
                        <a:rPr lang="en-US" dirty="0"/>
                        <a:t> gene </a:t>
                      </a:r>
                      <a:r>
                        <a:rPr lang="en-US" dirty="0">
                          <a:sym typeface="Wingdings" panose="05000000000000000000" pitchFamily="2" charset="2"/>
                        </a:rPr>
                        <a:t> s</a:t>
                      </a:r>
                      <a:r>
                        <a:rPr lang="en-US" dirty="0"/>
                        <a:t>erotypes B, C, Y or W135</a:t>
                      </a:r>
                    </a:p>
                    <a:p>
                      <a:pPr marL="742950" lvl="1" indent="-285750">
                        <a:buFont typeface="Arial" panose="020B0604020202020204" pitchFamily="34" charset="0"/>
                        <a:buChar char="•"/>
                      </a:pPr>
                      <a:r>
                        <a:rPr lang="en-US" i="1" dirty="0" err="1"/>
                        <a:t>mynB</a:t>
                      </a:r>
                      <a:r>
                        <a:rPr lang="en-US" i="1" dirty="0"/>
                        <a:t> </a:t>
                      </a:r>
                      <a:r>
                        <a:rPr lang="en-US" dirty="0"/>
                        <a:t>gene </a:t>
                      </a:r>
                      <a:r>
                        <a:rPr lang="en-US" dirty="0">
                          <a:sym typeface="Wingdings" panose="05000000000000000000" pitchFamily="2" charset="2"/>
                        </a:rPr>
                        <a:t> serotype A</a:t>
                      </a:r>
                    </a:p>
                    <a:p>
                      <a:pPr marL="285750" lvl="0" indent="-285750">
                        <a:buFont typeface="Arial" panose="020B0604020202020204" pitchFamily="34" charset="0"/>
                        <a:buChar char="•"/>
                      </a:pPr>
                      <a:r>
                        <a:rPr lang="en-US" dirty="0">
                          <a:sym typeface="Wingdings" panose="05000000000000000000" pitchFamily="2" charset="2"/>
                        </a:rPr>
                        <a:t>High sensitivity and specificity  </a:t>
                      </a:r>
                      <a:endParaRPr lang="en-US" dirty="0"/>
                    </a:p>
                  </a:txBody>
                  <a:tcPr/>
                </a:tc>
                <a:tc>
                  <a:txBody>
                    <a:bodyPr/>
                    <a:lstStyle/>
                    <a:p>
                      <a:pPr marL="285750" indent="-285750">
                        <a:buFont typeface="Arial" panose="020B0604020202020204" pitchFamily="34" charset="0"/>
                        <a:buChar char="•"/>
                      </a:pPr>
                      <a:r>
                        <a:rPr lang="en-US" dirty="0"/>
                        <a:t>Quick (little as 15 minutes) </a:t>
                      </a:r>
                    </a:p>
                    <a:p>
                      <a:pPr marL="285750" indent="-285750">
                        <a:buFont typeface="Arial" panose="020B0604020202020204" pitchFamily="34" charset="0"/>
                        <a:buChar char="•"/>
                      </a:pPr>
                      <a:r>
                        <a:rPr lang="en-US" dirty="0"/>
                        <a:t>High sensitivity</a:t>
                      </a:r>
                    </a:p>
                  </a:txBody>
                  <a:tcPr/>
                </a:tc>
                <a:extLst>
                  <a:ext uri="{0D108BD9-81ED-4DB2-BD59-A6C34878D82A}">
                    <a16:rowId xmlns:a16="http://schemas.microsoft.com/office/drawing/2014/main" val="293978697"/>
                  </a:ext>
                </a:extLst>
              </a:tr>
              <a:tr h="370840">
                <a:tc>
                  <a:txBody>
                    <a:bodyPr/>
                    <a:lstStyle/>
                    <a:p>
                      <a:r>
                        <a:rPr lang="en-US" b="1" dirty="0"/>
                        <a:t>Cons </a:t>
                      </a:r>
                    </a:p>
                  </a:txBody>
                  <a:tcPr/>
                </a:tc>
                <a:tc>
                  <a:txBody>
                    <a:bodyPr/>
                    <a:lstStyle/>
                    <a:p>
                      <a:pPr marL="285750" indent="-285750">
                        <a:buFont typeface="Arial" panose="020B0604020202020204" pitchFamily="34" charset="0"/>
                        <a:buChar char="•"/>
                      </a:pPr>
                      <a:r>
                        <a:rPr lang="en-US" dirty="0"/>
                        <a:t>Inconsistent data of its clinical importance </a:t>
                      </a:r>
                    </a:p>
                    <a:p>
                      <a:pPr marL="285750" indent="-285750">
                        <a:buFont typeface="Arial" panose="020B0604020202020204" pitchFamily="34" charset="0"/>
                        <a:buChar char="•"/>
                      </a:pPr>
                      <a:r>
                        <a:rPr lang="en-US" dirty="0"/>
                        <a:t>High cost </a:t>
                      </a:r>
                    </a:p>
                    <a:p>
                      <a:pPr marL="285750" indent="-285750">
                        <a:buFont typeface="Arial" panose="020B0604020202020204" pitchFamily="34" charset="0"/>
                        <a:buChar char="•"/>
                      </a:pPr>
                      <a:r>
                        <a:rPr lang="en-US" dirty="0"/>
                        <a:t>Limited availability </a:t>
                      </a:r>
                    </a:p>
                  </a:txBody>
                  <a:tcPr/>
                </a:tc>
                <a:tc>
                  <a:txBody>
                    <a:bodyPr/>
                    <a:lstStyle/>
                    <a:p>
                      <a:pPr marL="285750" indent="-285750">
                        <a:buFont typeface="Arial" panose="020B0604020202020204" pitchFamily="34" charset="0"/>
                        <a:buChar char="•"/>
                      </a:pPr>
                      <a:r>
                        <a:rPr lang="en-US" dirty="0"/>
                        <a:t>Susceptible to variances in the manufacturer of antibody, density of antigen in CSF sample, and pathogen being tests </a:t>
                      </a:r>
                    </a:p>
                    <a:p>
                      <a:pPr marL="285750" indent="-285750">
                        <a:buFont typeface="Arial" panose="020B0604020202020204" pitchFamily="34" charset="0"/>
                        <a:buChar char="•"/>
                      </a:pPr>
                      <a:r>
                        <a:rPr lang="en-US" dirty="0"/>
                        <a:t>Does not significantly </a:t>
                      </a:r>
                      <a:r>
                        <a:rPr lang="en-US" dirty="0" err="1"/>
                        <a:t>impant</a:t>
                      </a:r>
                      <a:r>
                        <a:rPr lang="en-US" dirty="0"/>
                        <a:t> clinical decision</a:t>
                      </a:r>
                    </a:p>
                  </a:txBody>
                  <a:tcPr/>
                </a:tc>
                <a:extLst>
                  <a:ext uri="{0D108BD9-81ED-4DB2-BD59-A6C34878D82A}">
                    <a16:rowId xmlns:a16="http://schemas.microsoft.com/office/drawing/2014/main" val="4161763640"/>
                  </a:ext>
                </a:extLst>
              </a:tr>
            </a:tbl>
          </a:graphicData>
        </a:graphic>
      </p:graphicFrame>
    </p:spTree>
    <p:extLst>
      <p:ext uri="{BB962C8B-B14F-4D97-AF65-F5344CB8AC3E}">
        <p14:creationId xmlns:p14="http://schemas.microsoft.com/office/powerpoint/2010/main" val="1242282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923AF-1CAA-421D-B774-59C60EF0C0A6}"/>
              </a:ext>
            </a:extLst>
          </p:cNvPr>
          <p:cNvSpPr>
            <a:spLocks noGrp="1"/>
          </p:cNvSpPr>
          <p:nvPr>
            <p:ph type="title"/>
          </p:nvPr>
        </p:nvSpPr>
        <p:spPr/>
        <p:txBody>
          <a:bodyPr/>
          <a:lstStyle/>
          <a:p>
            <a:r>
              <a:rPr lang="en-US" dirty="0"/>
              <a:t>Rapid Diagnostic Tests (RDTs) for Use in the Field </a:t>
            </a:r>
          </a:p>
        </p:txBody>
      </p:sp>
      <p:sp>
        <p:nvSpPr>
          <p:cNvPr id="3" name="Content Placeholder 2">
            <a:extLst>
              <a:ext uri="{FF2B5EF4-FFF2-40B4-BE49-F238E27FC236}">
                <a16:creationId xmlns:a16="http://schemas.microsoft.com/office/drawing/2014/main" id="{6FD5679B-1C04-4A85-BCE8-2686835F2D84}"/>
              </a:ext>
            </a:extLst>
          </p:cNvPr>
          <p:cNvSpPr>
            <a:spLocks noGrp="1"/>
          </p:cNvSpPr>
          <p:nvPr>
            <p:ph idx="1"/>
          </p:nvPr>
        </p:nvSpPr>
        <p:spPr/>
        <p:txBody>
          <a:bodyPr>
            <a:normAutofit lnSpcReduction="10000"/>
          </a:bodyPr>
          <a:lstStyle/>
          <a:p>
            <a:r>
              <a:rPr lang="en-US" dirty="0"/>
              <a:t>Quick and simple </a:t>
            </a:r>
          </a:p>
          <a:p>
            <a:endParaRPr lang="en-US" dirty="0"/>
          </a:p>
          <a:p>
            <a:r>
              <a:rPr lang="en-US" dirty="0"/>
              <a:t>Directly tests the CSF </a:t>
            </a:r>
          </a:p>
          <a:p>
            <a:endParaRPr lang="en-US" dirty="0"/>
          </a:p>
          <a:p>
            <a:r>
              <a:rPr lang="en-US" dirty="0"/>
              <a:t>Not as sensitive or specific </a:t>
            </a:r>
          </a:p>
          <a:p>
            <a:endParaRPr lang="en-US" dirty="0"/>
          </a:p>
          <a:p>
            <a:r>
              <a:rPr lang="en-US" dirty="0"/>
              <a:t>2 lines = positive result </a:t>
            </a:r>
          </a:p>
          <a:p>
            <a:endParaRPr lang="en-US" dirty="0"/>
          </a:p>
          <a:p>
            <a:r>
              <a:rPr lang="en-US" dirty="0"/>
              <a:t>1 line = negative result </a:t>
            </a:r>
          </a:p>
        </p:txBody>
      </p:sp>
      <p:pic>
        <p:nvPicPr>
          <p:cNvPr id="5" name="Picture 4">
            <a:extLst>
              <a:ext uri="{FF2B5EF4-FFF2-40B4-BE49-F238E27FC236}">
                <a16:creationId xmlns:a16="http://schemas.microsoft.com/office/drawing/2014/main" id="{4E307431-91F4-4B16-8FEF-AA5A9CA64A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5920" y="2555240"/>
            <a:ext cx="5364480" cy="2682240"/>
          </a:xfrm>
          <a:prstGeom prst="rect">
            <a:avLst/>
          </a:prstGeom>
        </p:spPr>
      </p:pic>
    </p:spTree>
    <p:extLst>
      <p:ext uri="{BB962C8B-B14F-4D97-AF65-F5344CB8AC3E}">
        <p14:creationId xmlns:p14="http://schemas.microsoft.com/office/powerpoint/2010/main" val="3959234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74AB3-C830-4996-B768-315090CD30BC}"/>
              </a:ext>
            </a:extLst>
          </p:cNvPr>
          <p:cNvSpPr>
            <a:spLocks noGrp="1"/>
          </p:cNvSpPr>
          <p:nvPr>
            <p:ph type="title"/>
          </p:nvPr>
        </p:nvSpPr>
        <p:spPr/>
        <p:txBody>
          <a:bodyPr/>
          <a:lstStyle/>
          <a:p>
            <a:r>
              <a:rPr lang="en-US" dirty="0"/>
              <a:t>The End! </a:t>
            </a:r>
            <a:r>
              <a:rPr lang="en-US" dirty="0">
                <a:sym typeface="Wingdings" panose="05000000000000000000" pitchFamily="2" charset="2"/>
              </a:rPr>
              <a:t> </a:t>
            </a:r>
            <a:endParaRPr lang="en-US" dirty="0"/>
          </a:p>
        </p:txBody>
      </p:sp>
      <p:sp>
        <p:nvSpPr>
          <p:cNvPr id="3" name="Content Placeholder 2">
            <a:extLst>
              <a:ext uri="{FF2B5EF4-FFF2-40B4-BE49-F238E27FC236}">
                <a16:creationId xmlns:a16="http://schemas.microsoft.com/office/drawing/2014/main" id="{73195664-7D7C-481B-815F-D73D8CD76D94}"/>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680523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6FC80-E384-4099-A010-17CE3089BC98}"/>
              </a:ext>
            </a:extLst>
          </p:cNvPr>
          <p:cNvSpPr>
            <a:spLocks noGrp="1"/>
          </p:cNvSpPr>
          <p:nvPr>
            <p:ph type="title"/>
          </p:nvPr>
        </p:nvSpPr>
        <p:spPr>
          <a:xfrm>
            <a:off x="838199" y="348969"/>
            <a:ext cx="10515600" cy="1132809"/>
          </a:xfrm>
        </p:spPr>
        <p:txBody>
          <a:bodyPr>
            <a:normAutofit fontScale="90000"/>
          </a:bodyPr>
          <a:lstStyle/>
          <a:p>
            <a:r>
              <a:rPr lang="en-US" dirty="0"/>
              <a:t>Possible Bacterial Causes for Mary’s Infection Scenario </a:t>
            </a:r>
          </a:p>
        </p:txBody>
      </p:sp>
      <p:sp>
        <p:nvSpPr>
          <p:cNvPr id="4" name="TextBox 3">
            <a:extLst>
              <a:ext uri="{FF2B5EF4-FFF2-40B4-BE49-F238E27FC236}">
                <a16:creationId xmlns:a16="http://schemas.microsoft.com/office/drawing/2014/main" id="{0B7232A2-95AF-4397-A052-719EF68F5419}"/>
              </a:ext>
            </a:extLst>
          </p:cNvPr>
          <p:cNvSpPr txBox="1"/>
          <p:nvPr/>
        </p:nvSpPr>
        <p:spPr>
          <a:xfrm>
            <a:off x="5324354" y="2619825"/>
            <a:ext cx="2558005" cy="1200329"/>
          </a:xfrm>
          <a:prstGeom prst="rect">
            <a:avLst/>
          </a:prstGeom>
          <a:noFill/>
        </p:spPr>
        <p:txBody>
          <a:bodyPr wrap="square" rtlCol="0">
            <a:spAutoFit/>
          </a:bodyPr>
          <a:lstStyle/>
          <a:p>
            <a:r>
              <a:rPr lang="en-US" sz="3600" b="1" dirty="0"/>
              <a:t>Mary’s Disease  </a:t>
            </a:r>
          </a:p>
        </p:txBody>
      </p:sp>
      <p:sp>
        <p:nvSpPr>
          <p:cNvPr id="6" name="TextBox 5">
            <a:extLst>
              <a:ext uri="{FF2B5EF4-FFF2-40B4-BE49-F238E27FC236}">
                <a16:creationId xmlns:a16="http://schemas.microsoft.com/office/drawing/2014/main" id="{52AFF09C-EE9A-4FC1-94CE-17B34C08030F}"/>
              </a:ext>
            </a:extLst>
          </p:cNvPr>
          <p:cNvSpPr txBox="1"/>
          <p:nvPr/>
        </p:nvSpPr>
        <p:spPr>
          <a:xfrm>
            <a:off x="1145894" y="1973494"/>
            <a:ext cx="2326512" cy="954107"/>
          </a:xfrm>
          <a:prstGeom prst="rect">
            <a:avLst/>
          </a:prstGeom>
          <a:noFill/>
        </p:spPr>
        <p:txBody>
          <a:bodyPr wrap="square" rtlCol="0">
            <a:spAutoFit/>
          </a:bodyPr>
          <a:lstStyle/>
          <a:p>
            <a:r>
              <a:rPr lang="en-US" sz="2800" dirty="0"/>
              <a:t>Streptococcus pneumoniae </a:t>
            </a:r>
          </a:p>
        </p:txBody>
      </p:sp>
      <p:sp>
        <p:nvSpPr>
          <p:cNvPr id="8" name="TextBox 7">
            <a:extLst>
              <a:ext uri="{FF2B5EF4-FFF2-40B4-BE49-F238E27FC236}">
                <a16:creationId xmlns:a16="http://schemas.microsoft.com/office/drawing/2014/main" id="{84176380-69A4-43CF-A1C8-0A54E6C86A30}"/>
              </a:ext>
            </a:extLst>
          </p:cNvPr>
          <p:cNvSpPr txBox="1"/>
          <p:nvPr/>
        </p:nvSpPr>
        <p:spPr>
          <a:xfrm>
            <a:off x="1047509" y="3546841"/>
            <a:ext cx="2160608" cy="954107"/>
          </a:xfrm>
          <a:prstGeom prst="rect">
            <a:avLst/>
          </a:prstGeom>
          <a:noFill/>
        </p:spPr>
        <p:txBody>
          <a:bodyPr wrap="square" rtlCol="0">
            <a:spAutoFit/>
          </a:bodyPr>
          <a:lstStyle/>
          <a:p>
            <a:r>
              <a:rPr lang="en-US" sz="2800" dirty="0"/>
              <a:t>Haemophilus influenzae </a:t>
            </a:r>
          </a:p>
        </p:txBody>
      </p:sp>
      <p:sp>
        <p:nvSpPr>
          <p:cNvPr id="9" name="TextBox 8">
            <a:extLst>
              <a:ext uri="{FF2B5EF4-FFF2-40B4-BE49-F238E27FC236}">
                <a16:creationId xmlns:a16="http://schemas.microsoft.com/office/drawing/2014/main" id="{1DE43BD2-9C33-41EB-8014-5ED704D4BA68}"/>
              </a:ext>
            </a:extLst>
          </p:cNvPr>
          <p:cNvSpPr txBox="1"/>
          <p:nvPr/>
        </p:nvSpPr>
        <p:spPr>
          <a:xfrm>
            <a:off x="2770208" y="4958728"/>
            <a:ext cx="2318795" cy="954107"/>
          </a:xfrm>
          <a:prstGeom prst="rect">
            <a:avLst/>
          </a:prstGeom>
          <a:noFill/>
        </p:spPr>
        <p:txBody>
          <a:bodyPr wrap="square" rtlCol="0">
            <a:spAutoFit/>
          </a:bodyPr>
          <a:lstStyle/>
          <a:p>
            <a:r>
              <a:rPr lang="en-US" sz="2800" dirty="0"/>
              <a:t>Neisseria meningitidis </a:t>
            </a:r>
          </a:p>
        </p:txBody>
      </p:sp>
      <p:sp>
        <p:nvSpPr>
          <p:cNvPr id="10" name="TextBox 9">
            <a:extLst>
              <a:ext uri="{FF2B5EF4-FFF2-40B4-BE49-F238E27FC236}">
                <a16:creationId xmlns:a16="http://schemas.microsoft.com/office/drawing/2014/main" id="{902F8494-2D8F-4C11-8684-C692EC212D4C}"/>
              </a:ext>
            </a:extLst>
          </p:cNvPr>
          <p:cNvSpPr txBox="1"/>
          <p:nvPr/>
        </p:nvSpPr>
        <p:spPr>
          <a:xfrm>
            <a:off x="8669439" y="2027314"/>
            <a:ext cx="3032567" cy="369332"/>
          </a:xfrm>
          <a:prstGeom prst="rect">
            <a:avLst/>
          </a:prstGeom>
          <a:noFill/>
        </p:spPr>
        <p:txBody>
          <a:bodyPr wrap="square" rtlCol="0">
            <a:spAutoFit/>
          </a:bodyPr>
          <a:lstStyle/>
          <a:p>
            <a:r>
              <a:rPr lang="en-US" dirty="0"/>
              <a:t>Group B Streptococcus (GBS) </a:t>
            </a:r>
          </a:p>
        </p:txBody>
      </p:sp>
      <p:sp>
        <p:nvSpPr>
          <p:cNvPr id="11" name="TextBox 10">
            <a:extLst>
              <a:ext uri="{FF2B5EF4-FFF2-40B4-BE49-F238E27FC236}">
                <a16:creationId xmlns:a16="http://schemas.microsoft.com/office/drawing/2014/main" id="{C978EF34-6B75-4B2E-9FF3-7350DE4C71E6}"/>
              </a:ext>
            </a:extLst>
          </p:cNvPr>
          <p:cNvSpPr txBox="1"/>
          <p:nvPr/>
        </p:nvSpPr>
        <p:spPr>
          <a:xfrm>
            <a:off x="8860421" y="3173823"/>
            <a:ext cx="2112380" cy="646331"/>
          </a:xfrm>
          <a:prstGeom prst="rect">
            <a:avLst/>
          </a:prstGeom>
          <a:noFill/>
        </p:spPr>
        <p:txBody>
          <a:bodyPr wrap="square" rtlCol="0">
            <a:spAutoFit/>
          </a:bodyPr>
          <a:lstStyle/>
          <a:p>
            <a:r>
              <a:rPr lang="en-US" dirty="0"/>
              <a:t>Listeria monocytogenes </a:t>
            </a:r>
          </a:p>
        </p:txBody>
      </p:sp>
      <p:sp>
        <p:nvSpPr>
          <p:cNvPr id="12" name="TextBox 11">
            <a:extLst>
              <a:ext uri="{FF2B5EF4-FFF2-40B4-BE49-F238E27FC236}">
                <a16:creationId xmlns:a16="http://schemas.microsoft.com/office/drawing/2014/main" id="{B2F3C92D-D9F4-4C4F-AA35-7CB33FAF2622}"/>
              </a:ext>
            </a:extLst>
          </p:cNvPr>
          <p:cNvSpPr txBox="1"/>
          <p:nvPr/>
        </p:nvSpPr>
        <p:spPr>
          <a:xfrm>
            <a:off x="7772401" y="5663979"/>
            <a:ext cx="2413321" cy="369332"/>
          </a:xfrm>
          <a:prstGeom prst="rect">
            <a:avLst/>
          </a:prstGeom>
          <a:noFill/>
        </p:spPr>
        <p:txBody>
          <a:bodyPr wrap="square" rtlCol="0">
            <a:spAutoFit/>
          </a:bodyPr>
          <a:lstStyle/>
          <a:p>
            <a:r>
              <a:rPr lang="en-US" dirty="0"/>
              <a:t>Neisseria gonorrhoeae </a:t>
            </a:r>
          </a:p>
        </p:txBody>
      </p:sp>
      <p:sp>
        <p:nvSpPr>
          <p:cNvPr id="13" name="TextBox 12">
            <a:extLst>
              <a:ext uri="{FF2B5EF4-FFF2-40B4-BE49-F238E27FC236}">
                <a16:creationId xmlns:a16="http://schemas.microsoft.com/office/drawing/2014/main" id="{84A0DEE5-AB7E-48F1-AD3B-1C7E65AFD941}"/>
              </a:ext>
            </a:extLst>
          </p:cNvPr>
          <p:cNvSpPr txBox="1"/>
          <p:nvPr/>
        </p:nvSpPr>
        <p:spPr>
          <a:xfrm>
            <a:off x="8461093" y="4632594"/>
            <a:ext cx="1904036" cy="369332"/>
          </a:xfrm>
          <a:prstGeom prst="rect">
            <a:avLst/>
          </a:prstGeom>
          <a:noFill/>
        </p:spPr>
        <p:txBody>
          <a:bodyPr wrap="square" rtlCol="0">
            <a:spAutoFit/>
          </a:bodyPr>
          <a:lstStyle/>
          <a:p>
            <a:r>
              <a:rPr lang="en-US" dirty="0"/>
              <a:t>Escherichia coli </a:t>
            </a:r>
          </a:p>
        </p:txBody>
      </p:sp>
      <p:sp>
        <p:nvSpPr>
          <p:cNvPr id="14" name="Oval 13">
            <a:extLst>
              <a:ext uri="{FF2B5EF4-FFF2-40B4-BE49-F238E27FC236}">
                <a16:creationId xmlns:a16="http://schemas.microsoft.com/office/drawing/2014/main" id="{C7B3D024-B3C9-40C3-86D6-18389E7D58B3}"/>
              </a:ext>
            </a:extLst>
          </p:cNvPr>
          <p:cNvSpPr/>
          <p:nvPr/>
        </p:nvSpPr>
        <p:spPr>
          <a:xfrm>
            <a:off x="4895126" y="2500036"/>
            <a:ext cx="2401747" cy="14758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60000"/>
                  <a:lumOff val="40000"/>
                </a:schemeClr>
              </a:solidFill>
            </a:endParaRPr>
          </a:p>
        </p:txBody>
      </p:sp>
      <p:sp>
        <p:nvSpPr>
          <p:cNvPr id="17" name="Oval 16">
            <a:extLst>
              <a:ext uri="{FF2B5EF4-FFF2-40B4-BE49-F238E27FC236}">
                <a16:creationId xmlns:a16="http://schemas.microsoft.com/office/drawing/2014/main" id="{103B99F9-CD95-4DE4-9896-DEDD77DAAE10}"/>
              </a:ext>
            </a:extLst>
          </p:cNvPr>
          <p:cNvSpPr/>
          <p:nvPr/>
        </p:nvSpPr>
        <p:spPr>
          <a:xfrm>
            <a:off x="838199" y="1851950"/>
            <a:ext cx="2732591" cy="1237112"/>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30A8C43-10C8-40B9-A4C8-8873EE894122}"/>
              </a:ext>
            </a:extLst>
          </p:cNvPr>
          <p:cNvSpPr/>
          <p:nvPr/>
        </p:nvSpPr>
        <p:spPr>
          <a:xfrm>
            <a:off x="623102" y="3395482"/>
            <a:ext cx="2732591" cy="1237112"/>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66C0871-3544-4469-AE9A-DE3E984686A5}"/>
              </a:ext>
            </a:extLst>
          </p:cNvPr>
          <p:cNvSpPr/>
          <p:nvPr/>
        </p:nvSpPr>
        <p:spPr>
          <a:xfrm>
            <a:off x="2373774" y="4866494"/>
            <a:ext cx="2732591" cy="1237112"/>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9F054E7-DA9C-4E29-999A-0D85D106AB49}"/>
              </a:ext>
            </a:extLst>
          </p:cNvPr>
          <p:cNvSpPr/>
          <p:nvPr/>
        </p:nvSpPr>
        <p:spPr>
          <a:xfrm>
            <a:off x="7772401" y="4406857"/>
            <a:ext cx="3125165" cy="813227"/>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0D9DF85-AF95-41D0-9836-8D44B6926290}"/>
              </a:ext>
            </a:extLst>
          </p:cNvPr>
          <p:cNvSpPr/>
          <p:nvPr/>
        </p:nvSpPr>
        <p:spPr>
          <a:xfrm>
            <a:off x="8228634" y="3140227"/>
            <a:ext cx="3125165" cy="813227"/>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7F309A1-0E9A-43A7-9958-6CE821527962}"/>
              </a:ext>
            </a:extLst>
          </p:cNvPr>
          <p:cNvSpPr/>
          <p:nvPr/>
        </p:nvSpPr>
        <p:spPr>
          <a:xfrm>
            <a:off x="8530542" y="1804944"/>
            <a:ext cx="3055716" cy="813227"/>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3C4B316-ACEC-41C8-A981-B6333886905C}"/>
              </a:ext>
            </a:extLst>
          </p:cNvPr>
          <p:cNvSpPr/>
          <p:nvPr/>
        </p:nvSpPr>
        <p:spPr>
          <a:xfrm>
            <a:off x="7506184" y="5495055"/>
            <a:ext cx="3125165" cy="813227"/>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473E9D47-2980-4FB9-A120-4A64D896DA06}"/>
              </a:ext>
            </a:extLst>
          </p:cNvPr>
          <p:cNvCxnSpPr>
            <a:cxnSpLocks/>
          </p:cNvCxnSpPr>
          <p:nvPr/>
        </p:nvCxnSpPr>
        <p:spPr>
          <a:xfrm>
            <a:off x="3570790" y="2691114"/>
            <a:ext cx="1174830" cy="449113"/>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Straight Arrow Connector 27">
            <a:extLst>
              <a:ext uri="{FF2B5EF4-FFF2-40B4-BE49-F238E27FC236}">
                <a16:creationId xmlns:a16="http://schemas.microsoft.com/office/drawing/2014/main" id="{5ED4A40D-19A0-4952-A68A-E1F218A2B61A}"/>
              </a:ext>
            </a:extLst>
          </p:cNvPr>
          <p:cNvCxnSpPr>
            <a:cxnSpLocks/>
          </p:cNvCxnSpPr>
          <p:nvPr/>
        </p:nvCxnSpPr>
        <p:spPr>
          <a:xfrm flipV="1">
            <a:off x="3428518" y="3701441"/>
            <a:ext cx="1385102" cy="252013"/>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0" name="Straight Arrow Connector 29">
            <a:extLst>
              <a:ext uri="{FF2B5EF4-FFF2-40B4-BE49-F238E27FC236}">
                <a16:creationId xmlns:a16="http://schemas.microsoft.com/office/drawing/2014/main" id="{67561480-788C-422F-BD7D-07AA6E3AB74C}"/>
              </a:ext>
            </a:extLst>
          </p:cNvPr>
          <p:cNvCxnSpPr>
            <a:cxnSpLocks/>
          </p:cNvCxnSpPr>
          <p:nvPr/>
        </p:nvCxnSpPr>
        <p:spPr>
          <a:xfrm flipV="1">
            <a:off x="4813620" y="4201076"/>
            <a:ext cx="873888" cy="863035"/>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Straight Arrow Connector 31">
            <a:extLst>
              <a:ext uri="{FF2B5EF4-FFF2-40B4-BE49-F238E27FC236}">
                <a16:creationId xmlns:a16="http://schemas.microsoft.com/office/drawing/2014/main" id="{7F70309B-713F-415B-88A0-429318013432}"/>
              </a:ext>
            </a:extLst>
          </p:cNvPr>
          <p:cNvCxnSpPr>
            <a:cxnSpLocks/>
          </p:cNvCxnSpPr>
          <p:nvPr/>
        </p:nvCxnSpPr>
        <p:spPr>
          <a:xfrm flipH="1">
            <a:off x="7296876" y="2309149"/>
            <a:ext cx="1112132" cy="377675"/>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6" name="Straight Arrow Connector 35">
            <a:extLst>
              <a:ext uri="{FF2B5EF4-FFF2-40B4-BE49-F238E27FC236}">
                <a16:creationId xmlns:a16="http://schemas.microsoft.com/office/drawing/2014/main" id="{773E98E9-F646-4BDF-9179-C416B66C2E73}"/>
              </a:ext>
            </a:extLst>
          </p:cNvPr>
          <p:cNvCxnSpPr>
            <a:cxnSpLocks/>
          </p:cNvCxnSpPr>
          <p:nvPr/>
        </p:nvCxnSpPr>
        <p:spPr>
          <a:xfrm flipH="1" flipV="1">
            <a:off x="7446380" y="3394565"/>
            <a:ext cx="655898" cy="102423"/>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Straight Arrow Connector 39">
            <a:extLst>
              <a:ext uri="{FF2B5EF4-FFF2-40B4-BE49-F238E27FC236}">
                <a16:creationId xmlns:a16="http://schemas.microsoft.com/office/drawing/2014/main" id="{1049CB06-5A51-4835-B32A-E702358B206E}"/>
              </a:ext>
            </a:extLst>
          </p:cNvPr>
          <p:cNvCxnSpPr>
            <a:cxnSpLocks/>
          </p:cNvCxnSpPr>
          <p:nvPr/>
        </p:nvCxnSpPr>
        <p:spPr>
          <a:xfrm flipH="1" flipV="1">
            <a:off x="7011369" y="3887372"/>
            <a:ext cx="841573" cy="472076"/>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7" name="Straight Arrow Connector 46">
            <a:extLst>
              <a:ext uri="{FF2B5EF4-FFF2-40B4-BE49-F238E27FC236}">
                <a16:creationId xmlns:a16="http://schemas.microsoft.com/office/drawing/2014/main" id="{14230466-93C2-45B8-86A5-D66AE4E7EA03}"/>
              </a:ext>
            </a:extLst>
          </p:cNvPr>
          <p:cNvCxnSpPr>
            <a:cxnSpLocks/>
          </p:cNvCxnSpPr>
          <p:nvPr/>
        </p:nvCxnSpPr>
        <p:spPr>
          <a:xfrm flipH="1" flipV="1">
            <a:off x="6564292" y="4359448"/>
            <a:ext cx="1166629" cy="1076334"/>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7" name="TextBox 56">
            <a:extLst>
              <a:ext uri="{FF2B5EF4-FFF2-40B4-BE49-F238E27FC236}">
                <a16:creationId xmlns:a16="http://schemas.microsoft.com/office/drawing/2014/main" id="{E725CA2D-FEC1-4009-91F1-B4E81B481D5D}"/>
              </a:ext>
            </a:extLst>
          </p:cNvPr>
          <p:cNvSpPr txBox="1"/>
          <p:nvPr/>
        </p:nvSpPr>
        <p:spPr>
          <a:xfrm>
            <a:off x="833377" y="6390315"/>
            <a:ext cx="9531752" cy="446276"/>
          </a:xfrm>
          <a:prstGeom prst="rect">
            <a:avLst/>
          </a:prstGeom>
          <a:noFill/>
        </p:spPr>
        <p:txBody>
          <a:bodyPr wrap="square" rtlCol="0">
            <a:spAutoFit/>
          </a:bodyPr>
          <a:lstStyle/>
          <a:p>
            <a:r>
              <a:rPr lang="en-US" sz="1200" dirty="0"/>
              <a:t>** Th</a:t>
            </a:r>
            <a:r>
              <a:rPr lang="en-US" sz="1100" dirty="0"/>
              <a:t>ose bacteria in the green bubbles are the most common causes of meningitidis and what we would consider to be the most likely; those  in the blue bubbles are less likely but also possible </a:t>
            </a:r>
            <a:endParaRPr lang="en-US" sz="1200" dirty="0"/>
          </a:p>
        </p:txBody>
      </p:sp>
    </p:spTree>
    <p:extLst>
      <p:ext uri="{BB962C8B-B14F-4D97-AF65-F5344CB8AC3E}">
        <p14:creationId xmlns:p14="http://schemas.microsoft.com/office/powerpoint/2010/main" val="3313264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677F10C-E577-403C-89F2-55D2D0F85A21}"/>
              </a:ext>
            </a:extLst>
          </p:cNvPr>
          <p:cNvGraphicFramePr>
            <a:graphicFrameLocks noGrp="1"/>
          </p:cNvGraphicFramePr>
          <p:nvPr>
            <p:ph idx="1"/>
            <p:extLst>
              <p:ext uri="{D42A27DB-BD31-4B8C-83A1-F6EECF244321}">
                <p14:modId xmlns:p14="http://schemas.microsoft.com/office/powerpoint/2010/main" val="2258158954"/>
              </p:ext>
            </p:extLst>
          </p:nvPr>
        </p:nvGraphicFramePr>
        <p:xfrm>
          <a:off x="920187" y="282422"/>
          <a:ext cx="10428792" cy="6309360"/>
        </p:xfrm>
        <a:graphic>
          <a:graphicData uri="http://schemas.openxmlformats.org/drawingml/2006/table">
            <a:tbl>
              <a:tblPr firstRow="1" bandRow="1">
                <a:tableStyleId>{5940675A-B579-460E-94D1-54222C63F5DA}</a:tableStyleId>
              </a:tblPr>
              <a:tblGrid>
                <a:gridCol w="2607198">
                  <a:extLst>
                    <a:ext uri="{9D8B030D-6E8A-4147-A177-3AD203B41FA5}">
                      <a16:colId xmlns:a16="http://schemas.microsoft.com/office/drawing/2014/main" val="2796105427"/>
                    </a:ext>
                  </a:extLst>
                </a:gridCol>
                <a:gridCol w="2607198">
                  <a:extLst>
                    <a:ext uri="{9D8B030D-6E8A-4147-A177-3AD203B41FA5}">
                      <a16:colId xmlns:a16="http://schemas.microsoft.com/office/drawing/2014/main" val="126141184"/>
                    </a:ext>
                  </a:extLst>
                </a:gridCol>
                <a:gridCol w="2607198">
                  <a:extLst>
                    <a:ext uri="{9D8B030D-6E8A-4147-A177-3AD203B41FA5}">
                      <a16:colId xmlns:a16="http://schemas.microsoft.com/office/drawing/2014/main" val="79871657"/>
                    </a:ext>
                  </a:extLst>
                </a:gridCol>
                <a:gridCol w="2607198">
                  <a:extLst>
                    <a:ext uri="{9D8B030D-6E8A-4147-A177-3AD203B41FA5}">
                      <a16:colId xmlns:a16="http://schemas.microsoft.com/office/drawing/2014/main" val="2788624251"/>
                    </a:ext>
                  </a:extLst>
                </a:gridCol>
              </a:tblGrid>
              <a:tr h="608375">
                <a:tc>
                  <a:txBody>
                    <a:bodyPr/>
                    <a:lstStyle/>
                    <a:p>
                      <a:pPr algn="l"/>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t>Neisseria meningitidis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a:r>
                        <a:rPr lang="en-US" dirty="0"/>
                        <a:t>Haemophilus influenzae </a:t>
                      </a:r>
                    </a:p>
                  </a:txBody>
                  <a:tcPr>
                    <a:lnT w="12700" cap="flat" cmpd="sng" algn="ctr">
                      <a:solidFill>
                        <a:schemeClr val="tx1"/>
                      </a:solidFill>
                      <a:prstDash val="solid"/>
                      <a:round/>
                      <a:headEnd type="none" w="med" len="med"/>
                      <a:tailEnd type="none" w="med" len="med"/>
                    </a:lnT>
                  </a:tcPr>
                </a:tc>
                <a:tc>
                  <a:txBody>
                    <a:bodyPr/>
                    <a:lstStyle/>
                    <a:p>
                      <a:pPr algn="l"/>
                      <a:r>
                        <a:rPr lang="en-US" dirty="0"/>
                        <a:t>Streptococcus pneumoniae </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74123325"/>
                  </a:ext>
                </a:extLst>
              </a:tr>
              <a:tr h="1912037">
                <a:tc>
                  <a:txBody>
                    <a:bodyPr/>
                    <a:lstStyle/>
                    <a:p>
                      <a:pPr algn="l"/>
                      <a:r>
                        <a:rPr lang="en-US" dirty="0"/>
                        <a:t>Bacterial Characteristics </a:t>
                      </a:r>
                    </a:p>
                  </a:txBody>
                  <a:tcPr>
                    <a:lnT w="12700" cap="flat" cmpd="sng" algn="ctr">
                      <a:solidFill>
                        <a:schemeClr val="tx1"/>
                      </a:solidFill>
                      <a:prstDash val="solid"/>
                      <a:round/>
                      <a:headEnd type="none" w="med" len="med"/>
                      <a:tailEnd type="none" w="med" len="med"/>
                    </a:lnT>
                  </a:tcPr>
                </a:tc>
                <a:tc>
                  <a:txBody>
                    <a:bodyPr/>
                    <a:lstStyle/>
                    <a:p>
                      <a:pPr marL="285750" indent="-285750" algn="l">
                        <a:buFont typeface="Arial" panose="020B0604020202020204" pitchFamily="34" charset="0"/>
                        <a:buChar char="•"/>
                      </a:pPr>
                      <a:r>
                        <a:rPr lang="en-US" dirty="0">
                          <a:solidFill>
                            <a:srgbClr val="F98D73"/>
                          </a:solidFill>
                        </a:rPr>
                        <a:t>Gram-negative </a:t>
                      </a:r>
                    </a:p>
                    <a:p>
                      <a:pPr marL="285750" indent="-285750" algn="l">
                        <a:buFont typeface="Arial" panose="020B0604020202020204" pitchFamily="34" charset="0"/>
                        <a:buChar char="•"/>
                      </a:pPr>
                      <a:r>
                        <a:rPr lang="en-US" dirty="0"/>
                        <a:t>Paired cocci </a:t>
                      </a:r>
                    </a:p>
                    <a:p>
                      <a:pPr marL="285750" indent="-285750" algn="l">
                        <a:buFont typeface="Arial" panose="020B0604020202020204" pitchFamily="34" charset="0"/>
                        <a:buChar char="•"/>
                      </a:pPr>
                      <a:r>
                        <a:rPr lang="en-US" dirty="0"/>
                        <a:t>Reside in human nasopharynx; spread via respiratory droplets and aspiration </a:t>
                      </a:r>
                    </a:p>
                  </a:txBody>
                  <a:tcPr/>
                </a:tc>
                <a:tc>
                  <a:txBody>
                    <a:bodyPr/>
                    <a:lstStyle/>
                    <a:p>
                      <a:pPr marL="285750" indent="-285750" algn="l">
                        <a:buFont typeface="Arial" panose="020B0604020202020204" pitchFamily="34" charset="0"/>
                        <a:buChar char="•"/>
                      </a:pPr>
                      <a:r>
                        <a:rPr lang="en-US" dirty="0">
                          <a:solidFill>
                            <a:srgbClr val="F98D73"/>
                          </a:solidFill>
                        </a:rPr>
                        <a:t>Gram-negative</a:t>
                      </a:r>
                      <a:endParaRPr lang="en-US" dirty="0">
                        <a:solidFill>
                          <a:schemeClr val="tx1"/>
                        </a:solidFill>
                      </a:endParaRPr>
                    </a:p>
                    <a:p>
                      <a:pPr marL="285750" indent="-285750" algn="l">
                        <a:buFont typeface="Arial" panose="020B0604020202020204" pitchFamily="34" charset="0"/>
                        <a:buChar char="•"/>
                      </a:pPr>
                      <a:r>
                        <a:rPr lang="en-US" dirty="0">
                          <a:solidFill>
                            <a:schemeClr val="tx1"/>
                          </a:solidFill>
                        </a:rPr>
                        <a:t>Distinguished by polysaccharide capsule </a:t>
                      </a:r>
                    </a:p>
                  </a:txBody>
                  <a:tcPr/>
                </a:tc>
                <a:tc>
                  <a:txBody>
                    <a:bodyPr/>
                    <a:lstStyle/>
                    <a:p>
                      <a:pPr marL="285750" indent="-285750" algn="l">
                        <a:buFont typeface="Arial" panose="020B0604020202020204" pitchFamily="34" charset="0"/>
                        <a:buChar char="•"/>
                      </a:pPr>
                      <a:r>
                        <a:rPr lang="en-US" dirty="0">
                          <a:solidFill>
                            <a:srgbClr val="7030A0"/>
                          </a:solidFill>
                        </a:rPr>
                        <a:t>Gram-positive </a:t>
                      </a:r>
                    </a:p>
                    <a:p>
                      <a:pPr marL="285750" indent="-285750" algn="l">
                        <a:buFont typeface="Arial" panose="020B0604020202020204" pitchFamily="34" charset="0"/>
                        <a:buChar char="•"/>
                      </a:pPr>
                      <a:r>
                        <a:rPr lang="en-US" dirty="0">
                          <a:solidFill>
                            <a:schemeClr val="tx1"/>
                          </a:solidFill>
                        </a:rPr>
                        <a:t>Lancelet-shaped</a:t>
                      </a:r>
                    </a:p>
                    <a:p>
                      <a:pPr marL="285750" indent="-285750" algn="l">
                        <a:buFont typeface="Arial" panose="020B0604020202020204" pitchFamily="34" charset="0"/>
                        <a:buChar char="•"/>
                      </a:pPr>
                      <a:r>
                        <a:rPr lang="en-US" dirty="0">
                          <a:solidFill>
                            <a:schemeClr val="tx1"/>
                          </a:solidFill>
                        </a:rPr>
                        <a:t>Capsule forming </a:t>
                      </a:r>
                    </a:p>
                    <a:p>
                      <a:pPr marL="285750" indent="-285750" algn="l">
                        <a:buFont typeface="Arial" panose="020B0604020202020204" pitchFamily="34" charset="0"/>
                        <a:buChar char="•"/>
                      </a:pPr>
                      <a:r>
                        <a:rPr lang="en-US" dirty="0">
                          <a:solidFill>
                            <a:schemeClr val="tx1"/>
                          </a:solidFill>
                        </a:rPr>
                        <a:t>Resides in upper respiratory tract; spread via respiratory droplets </a:t>
                      </a:r>
                    </a:p>
                  </a:txBody>
                  <a:tcPr/>
                </a:tc>
                <a:extLst>
                  <a:ext uri="{0D108BD9-81ED-4DB2-BD59-A6C34878D82A}">
                    <a16:rowId xmlns:a16="http://schemas.microsoft.com/office/drawing/2014/main" val="3534044342"/>
                  </a:ext>
                </a:extLst>
              </a:tr>
              <a:tr h="3476431">
                <a:tc>
                  <a:txBody>
                    <a:bodyPr/>
                    <a:lstStyle/>
                    <a:p>
                      <a:pPr algn="l"/>
                      <a:r>
                        <a:rPr lang="en-US" dirty="0"/>
                        <a:t>Associated Signs &amp; Symptoms </a:t>
                      </a:r>
                    </a:p>
                  </a:txBody>
                  <a:tcPr/>
                </a:tc>
                <a:tc>
                  <a:txBody>
                    <a:bodyPr/>
                    <a:lstStyle/>
                    <a:p>
                      <a:pPr marL="285750" indent="-285750" algn="l">
                        <a:buFont typeface="Arial" panose="020B0604020202020204" pitchFamily="34" charset="0"/>
                        <a:buChar char="•"/>
                      </a:pPr>
                      <a:r>
                        <a:rPr lang="en-US" dirty="0">
                          <a:solidFill>
                            <a:srgbClr val="00B050"/>
                          </a:solidFill>
                        </a:rPr>
                        <a:t>Fever, headache, neck </a:t>
                      </a:r>
                      <a:r>
                        <a:rPr lang="en-US" b="0" dirty="0">
                          <a:solidFill>
                            <a:schemeClr val="tx1"/>
                          </a:solidFill>
                        </a:rPr>
                        <a:t>stiffness, fatigue, p</a:t>
                      </a:r>
                      <a:r>
                        <a:rPr lang="en-US" dirty="0"/>
                        <a:t>urpuric rash due to septicemia </a:t>
                      </a:r>
                    </a:p>
                    <a:p>
                      <a:pPr marL="0" indent="0" algn="l">
                        <a:buFont typeface="Arial" panose="020B0604020202020204" pitchFamily="34" charset="0"/>
                        <a:buNone/>
                      </a:pPr>
                      <a:endParaRPr lang="en-US" dirty="0"/>
                    </a:p>
                  </a:txBody>
                  <a:tcPr/>
                </a:tc>
                <a:tc>
                  <a:txBody>
                    <a:bodyPr/>
                    <a:lstStyle/>
                    <a:p>
                      <a:pPr marL="0" indent="0" algn="l">
                        <a:buFont typeface="Arial" panose="020B0604020202020204" pitchFamily="34" charset="0"/>
                        <a:buNone/>
                      </a:pPr>
                      <a:r>
                        <a:rPr lang="en-US" dirty="0"/>
                        <a:t>Meningitis-associated symptoms: </a:t>
                      </a:r>
                    </a:p>
                    <a:p>
                      <a:pPr marL="285750" indent="-285750" algn="l">
                        <a:buFont typeface="Arial" panose="020B0604020202020204" pitchFamily="34" charset="0"/>
                        <a:buChar char="•"/>
                      </a:pPr>
                      <a:r>
                        <a:rPr lang="en-US" dirty="0">
                          <a:solidFill>
                            <a:srgbClr val="00B050"/>
                          </a:solidFill>
                        </a:rPr>
                        <a:t>Fever, light sensitivity, headache, stiff neck </a:t>
                      </a:r>
                      <a:r>
                        <a:rPr lang="en-US" dirty="0"/>
                        <a:t>nausea, confusion/altered mental status</a:t>
                      </a:r>
                    </a:p>
                    <a:p>
                      <a:pPr marL="0" indent="0" algn="l">
                        <a:buFont typeface="Arial" panose="020B0604020202020204" pitchFamily="34" charset="0"/>
                        <a:buNone/>
                      </a:pPr>
                      <a:r>
                        <a:rPr lang="en-US" dirty="0"/>
                        <a:t>Symptoms of pneumonia:</a:t>
                      </a:r>
                    </a:p>
                    <a:p>
                      <a:pPr marL="285750" indent="-285750" algn="l">
                        <a:buFont typeface="Arial" panose="020B0604020202020204" pitchFamily="34" charset="0"/>
                        <a:buChar char="•"/>
                      </a:pPr>
                      <a:r>
                        <a:rPr lang="en-US" dirty="0">
                          <a:solidFill>
                            <a:srgbClr val="00B050"/>
                          </a:solidFill>
                        </a:rPr>
                        <a:t>Fever/chills</a:t>
                      </a:r>
                      <a:r>
                        <a:rPr lang="en-US" dirty="0"/>
                        <a:t>, coughing, difficulty breathing, chest pain, </a:t>
                      </a:r>
                      <a:r>
                        <a:rPr lang="en-US" dirty="0">
                          <a:solidFill>
                            <a:srgbClr val="00B050"/>
                          </a:solidFill>
                        </a:rPr>
                        <a:t>headache</a:t>
                      </a:r>
                      <a:r>
                        <a:rPr lang="en-US" dirty="0"/>
                        <a:t>s, fatigue, muscle aches  </a:t>
                      </a:r>
                    </a:p>
                    <a:p>
                      <a:pPr marL="285750" indent="-285750" algn="l">
                        <a:buFont typeface="Arial" panose="020B0604020202020204" pitchFamily="34" charset="0"/>
                        <a:buChar char="•"/>
                      </a:pPr>
                      <a:endParaRPr lang="en-US" dirty="0"/>
                    </a:p>
                  </a:txBody>
                  <a:tcPr/>
                </a:tc>
                <a:tc>
                  <a:txBody>
                    <a:bodyPr/>
                    <a:lstStyle/>
                    <a:p>
                      <a:pPr marL="0" indent="0" algn="l">
                        <a:buFont typeface="Arial" panose="020B0604020202020204" pitchFamily="34" charset="0"/>
                        <a:buNone/>
                      </a:pPr>
                      <a:r>
                        <a:rPr lang="en-US" dirty="0"/>
                        <a:t>Associated with: </a:t>
                      </a:r>
                    </a:p>
                    <a:p>
                      <a:pPr marL="285750" indent="-285750" algn="l">
                        <a:buFont typeface="Arial" panose="020B0604020202020204" pitchFamily="34" charset="0"/>
                        <a:buChar char="•"/>
                      </a:pPr>
                      <a:r>
                        <a:rPr lang="en-US" dirty="0"/>
                        <a:t>Pneumonia, ear infections,  sinus infection, bacteremia, and</a:t>
                      </a:r>
                      <a:r>
                        <a:rPr lang="en-US" dirty="0">
                          <a:solidFill>
                            <a:srgbClr val="00B050"/>
                          </a:solidFill>
                        </a:rPr>
                        <a:t> meningitis </a:t>
                      </a:r>
                    </a:p>
                    <a:p>
                      <a:pPr marL="285750" indent="-285750" algn="l">
                        <a:buFont typeface="Arial" panose="020B0604020202020204" pitchFamily="34" charset="0"/>
                        <a:buChar char="•"/>
                      </a:pPr>
                      <a:r>
                        <a:rPr lang="en-US" dirty="0">
                          <a:solidFill>
                            <a:srgbClr val="00B050"/>
                          </a:solidFill>
                        </a:rPr>
                        <a:t>Fever, stiff neck, photophobia,</a:t>
                      </a:r>
                      <a:r>
                        <a:rPr lang="en-US" dirty="0"/>
                        <a:t> chest pain, confusion, shortness of breath, sleeplessness, irritability, joint pain</a:t>
                      </a:r>
                    </a:p>
                  </a:txBody>
                  <a:tcPr/>
                </a:tc>
                <a:extLst>
                  <a:ext uri="{0D108BD9-81ED-4DB2-BD59-A6C34878D82A}">
                    <a16:rowId xmlns:a16="http://schemas.microsoft.com/office/drawing/2014/main" val="4014391520"/>
                  </a:ext>
                </a:extLst>
              </a:tr>
            </a:tbl>
          </a:graphicData>
        </a:graphic>
      </p:graphicFrame>
    </p:spTree>
    <p:extLst>
      <p:ext uri="{BB962C8B-B14F-4D97-AF65-F5344CB8AC3E}">
        <p14:creationId xmlns:p14="http://schemas.microsoft.com/office/powerpoint/2010/main" val="442576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0EBF490-EF72-4C7F-BC19-401AA96EE675}"/>
              </a:ext>
            </a:extLst>
          </p:cNvPr>
          <p:cNvGraphicFramePr>
            <a:graphicFrameLocks noGrp="1"/>
          </p:cNvGraphicFramePr>
          <p:nvPr>
            <p:extLst>
              <p:ext uri="{D42A27DB-BD31-4B8C-83A1-F6EECF244321}">
                <p14:modId xmlns:p14="http://schemas.microsoft.com/office/powerpoint/2010/main" val="4054846521"/>
              </p:ext>
            </p:extLst>
          </p:nvPr>
        </p:nvGraphicFramePr>
        <p:xfrm>
          <a:off x="601884" y="152400"/>
          <a:ext cx="11134845" cy="6483397"/>
        </p:xfrm>
        <a:graphic>
          <a:graphicData uri="http://schemas.openxmlformats.org/drawingml/2006/table">
            <a:tbl>
              <a:tblPr firstRow="1" bandRow="1">
                <a:tableStyleId>{5940675A-B579-460E-94D1-54222C63F5DA}</a:tableStyleId>
              </a:tblPr>
              <a:tblGrid>
                <a:gridCol w="2226969">
                  <a:extLst>
                    <a:ext uri="{9D8B030D-6E8A-4147-A177-3AD203B41FA5}">
                      <a16:colId xmlns:a16="http://schemas.microsoft.com/office/drawing/2014/main" val="769761489"/>
                    </a:ext>
                  </a:extLst>
                </a:gridCol>
                <a:gridCol w="2226969">
                  <a:extLst>
                    <a:ext uri="{9D8B030D-6E8A-4147-A177-3AD203B41FA5}">
                      <a16:colId xmlns:a16="http://schemas.microsoft.com/office/drawing/2014/main" val="1507271044"/>
                    </a:ext>
                  </a:extLst>
                </a:gridCol>
                <a:gridCol w="2226969">
                  <a:extLst>
                    <a:ext uri="{9D8B030D-6E8A-4147-A177-3AD203B41FA5}">
                      <a16:colId xmlns:a16="http://schemas.microsoft.com/office/drawing/2014/main" val="1510827652"/>
                    </a:ext>
                  </a:extLst>
                </a:gridCol>
                <a:gridCol w="2226969">
                  <a:extLst>
                    <a:ext uri="{9D8B030D-6E8A-4147-A177-3AD203B41FA5}">
                      <a16:colId xmlns:a16="http://schemas.microsoft.com/office/drawing/2014/main" val="698212492"/>
                    </a:ext>
                  </a:extLst>
                </a:gridCol>
                <a:gridCol w="2226969">
                  <a:extLst>
                    <a:ext uri="{9D8B030D-6E8A-4147-A177-3AD203B41FA5}">
                      <a16:colId xmlns:a16="http://schemas.microsoft.com/office/drawing/2014/main" val="3391278998"/>
                    </a:ext>
                  </a:extLst>
                </a:gridCol>
              </a:tblGrid>
              <a:tr h="518355">
                <a:tc>
                  <a:txBody>
                    <a:bodyPr/>
                    <a:lstStyle/>
                    <a:p>
                      <a:endParaRPr lang="en-US" sz="160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r>
                        <a:rPr lang="en-US" sz="1600" dirty="0"/>
                        <a:t>Group B Streptococcus (GBS) </a:t>
                      </a:r>
                    </a:p>
                  </a:txBody>
                  <a:tcPr/>
                </a:tc>
                <a:tc>
                  <a:txBody>
                    <a:bodyPr/>
                    <a:lstStyle/>
                    <a:p>
                      <a:r>
                        <a:rPr lang="en-US" sz="1600" dirty="0"/>
                        <a:t>Listeria monocytogenes</a:t>
                      </a:r>
                    </a:p>
                  </a:txBody>
                  <a:tcPr/>
                </a:tc>
                <a:tc>
                  <a:txBody>
                    <a:bodyPr/>
                    <a:lstStyle/>
                    <a:p>
                      <a:r>
                        <a:rPr lang="en-US" sz="1600" dirty="0"/>
                        <a:t>Neisseria gonorrhoeae </a:t>
                      </a:r>
                    </a:p>
                  </a:txBody>
                  <a:tcPr/>
                </a:tc>
                <a:tc>
                  <a:txBody>
                    <a:bodyPr/>
                    <a:lstStyle/>
                    <a:p>
                      <a:r>
                        <a:rPr lang="en-US" sz="1600" dirty="0"/>
                        <a:t>Escherichia coli </a:t>
                      </a:r>
                    </a:p>
                  </a:txBody>
                  <a:tcPr/>
                </a:tc>
                <a:extLst>
                  <a:ext uri="{0D108BD9-81ED-4DB2-BD59-A6C34878D82A}">
                    <a16:rowId xmlns:a16="http://schemas.microsoft.com/office/drawing/2014/main" val="3297875663"/>
                  </a:ext>
                </a:extLst>
              </a:tr>
              <a:tr h="1636397">
                <a:tc>
                  <a:txBody>
                    <a:bodyPr/>
                    <a:lstStyle/>
                    <a:p>
                      <a:r>
                        <a:rPr lang="en-US" sz="1600" dirty="0"/>
                        <a:t>Bacterial Characteristics </a:t>
                      </a:r>
                    </a:p>
                  </a:txBody>
                  <a:tcPr/>
                </a:tc>
                <a:tc>
                  <a:txBody>
                    <a:bodyPr/>
                    <a:lstStyle/>
                    <a:p>
                      <a:pPr marL="285750" indent="-285750">
                        <a:buFont typeface="Arial" panose="020B0604020202020204" pitchFamily="34" charset="0"/>
                        <a:buChar char="•"/>
                      </a:pPr>
                      <a:r>
                        <a:rPr lang="en-US" sz="1600" dirty="0">
                          <a:solidFill>
                            <a:srgbClr val="7030A0"/>
                          </a:solidFill>
                        </a:rPr>
                        <a:t>Gram-positive </a:t>
                      </a:r>
                    </a:p>
                    <a:p>
                      <a:pPr marL="285750" indent="-285750">
                        <a:buFont typeface="Arial" panose="020B0604020202020204" pitchFamily="34" charset="0"/>
                        <a:buChar char="•"/>
                      </a:pPr>
                      <a:r>
                        <a:rPr lang="en-US" sz="1600" dirty="0">
                          <a:solidFill>
                            <a:schemeClr val="tx1"/>
                          </a:solidFill>
                        </a:rPr>
                        <a:t>Cocci </a:t>
                      </a:r>
                    </a:p>
                    <a:p>
                      <a:pPr marL="285750" indent="-285750">
                        <a:buFont typeface="Arial" panose="020B0604020202020204" pitchFamily="34" charset="0"/>
                        <a:buChar char="•"/>
                      </a:pPr>
                      <a:r>
                        <a:rPr lang="en-US" sz="1600" dirty="0">
                          <a:solidFill>
                            <a:schemeClr val="tx1"/>
                          </a:solidFill>
                        </a:rPr>
                        <a:t>Can be passed on from mother to baby during labor (early-onset)</a:t>
                      </a:r>
                    </a:p>
                    <a:p>
                      <a:pPr marL="285750" indent="-285750">
                        <a:buFont typeface="Arial" panose="020B0604020202020204" pitchFamily="34" charset="0"/>
                        <a:buChar char="•"/>
                      </a:pPr>
                      <a:endParaRPr lang="en-US" sz="1600" dirty="0"/>
                    </a:p>
                  </a:txBody>
                  <a:tcPr/>
                </a:tc>
                <a:tc>
                  <a:txBody>
                    <a:bodyPr/>
                    <a:lstStyle/>
                    <a:p>
                      <a:pPr marL="285750" indent="-285750">
                        <a:buFont typeface="Arial" panose="020B0604020202020204" pitchFamily="34" charset="0"/>
                        <a:buChar char="•"/>
                      </a:pPr>
                      <a:r>
                        <a:rPr lang="en-US" sz="1600" dirty="0">
                          <a:solidFill>
                            <a:srgbClr val="7030A0"/>
                          </a:solidFill>
                        </a:rPr>
                        <a:t>Gram-positive</a:t>
                      </a:r>
                      <a:r>
                        <a:rPr lang="en-US" sz="1600" dirty="0"/>
                        <a:t> </a:t>
                      </a:r>
                    </a:p>
                    <a:p>
                      <a:pPr marL="285750" indent="-285750">
                        <a:buFont typeface="Arial" panose="020B0604020202020204" pitchFamily="34" charset="0"/>
                        <a:buChar char="•"/>
                      </a:pPr>
                      <a:r>
                        <a:rPr lang="en-US" sz="1600" dirty="0"/>
                        <a:t>Rod-shaped</a:t>
                      </a:r>
                    </a:p>
                    <a:p>
                      <a:pPr marL="285750" indent="-285750">
                        <a:buFont typeface="Arial" panose="020B0604020202020204" pitchFamily="34" charset="0"/>
                        <a:buChar char="•"/>
                      </a:pPr>
                      <a:r>
                        <a:rPr lang="en-US" sz="1600" dirty="0"/>
                        <a:t> Spread by ingestion of contaminated food </a:t>
                      </a:r>
                    </a:p>
                    <a:p>
                      <a:pPr marL="285750" indent="-285750">
                        <a:buFont typeface="Arial" panose="020B0604020202020204" pitchFamily="34" charset="0"/>
                        <a:buChar char="•"/>
                      </a:pPr>
                      <a:r>
                        <a:rPr lang="en-US" sz="1600" dirty="0"/>
                        <a:t>Infection can cross placenta</a:t>
                      </a:r>
                    </a:p>
                    <a:p>
                      <a:pPr marL="285750" indent="-285750">
                        <a:buFont typeface="Arial" panose="020B0604020202020204" pitchFamily="34" charset="0"/>
                        <a:buChar char="•"/>
                      </a:pPr>
                      <a:r>
                        <a:rPr lang="en-US" sz="1600" dirty="0"/>
                        <a:t>Can infect gut </a:t>
                      </a:r>
                    </a:p>
                  </a:txBody>
                  <a:tcPr/>
                </a:tc>
                <a:tc>
                  <a:txBody>
                    <a:bodyPr/>
                    <a:lstStyle/>
                    <a:p>
                      <a:pPr marL="285750" indent="-285750">
                        <a:buFont typeface="Arial" panose="020B0604020202020204" pitchFamily="34" charset="0"/>
                        <a:buChar char="•"/>
                      </a:pPr>
                      <a:r>
                        <a:rPr lang="en-US" sz="1600" dirty="0">
                          <a:solidFill>
                            <a:srgbClr val="F98D73"/>
                          </a:solidFill>
                        </a:rPr>
                        <a:t>Gram-negative</a:t>
                      </a:r>
                      <a:r>
                        <a:rPr lang="en-US" sz="1600" dirty="0"/>
                        <a:t> </a:t>
                      </a:r>
                    </a:p>
                    <a:p>
                      <a:pPr marL="285750" indent="-285750">
                        <a:buFont typeface="Arial" panose="020B0604020202020204" pitchFamily="34" charset="0"/>
                        <a:buChar char="•"/>
                      </a:pPr>
                      <a:r>
                        <a:rPr lang="en-US" sz="1600" dirty="0"/>
                        <a:t>Diplococcus </a:t>
                      </a:r>
                    </a:p>
                    <a:p>
                      <a:pPr marL="285750" indent="-285750">
                        <a:buFont typeface="Arial" panose="020B0604020202020204" pitchFamily="34" charset="0"/>
                        <a:buChar char="•"/>
                      </a:pPr>
                      <a:r>
                        <a:rPr lang="en-US" sz="1600" dirty="0"/>
                        <a:t>Spread primarily by sexual contact </a:t>
                      </a:r>
                    </a:p>
                  </a:txBody>
                  <a:tcPr/>
                </a:tc>
                <a:tc>
                  <a:txBody>
                    <a:bodyPr/>
                    <a:lstStyle/>
                    <a:p>
                      <a:pPr marL="285750" indent="-285750">
                        <a:buFont typeface="Arial" panose="020B0604020202020204" pitchFamily="34" charset="0"/>
                        <a:buChar char="•"/>
                      </a:pPr>
                      <a:r>
                        <a:rPr lang="en-US" sz="1600" dirty="0">
                          <a:solidFill>
                            <a:srgbClr val="F98D73"/>
                          </a:solidFill>
                        </a:rPr>
                        <a:t>Gram-negative </a:t>
                      </a:r>
                    </a:p>
                    <a:p>
                      <a:pPr marL="285750" indent="-285750">
                        <a:buFont typeface="Arial" panose="020B0604020202020204" pitchFamily="34" charset="0"/>
                        <a:buChar char="•"/>
                      </a:pPr>
                      <a:r>
                        <a:rPr lang="en-US" sz="1600" dirty="0"/>
                        <a:t>Rod-shaped </a:t>
                      </a:r>
                    </a:p>
                  </a:txBody>
                  <a:tcPr/>
                </a:tc>
                <a:extLst>
                  <a:ext uri="{0D108BD9-81ED-4DB2-BD59-A6C34878D82A}">
                    <a16:rowId xmlns:a16="http://schemas.microsoft.com/office/drawing/2014/main" val="3591224038"/>
                  </a:ext>
                </a:extLst>
              </a:tr>
              <a:tr h="2063797">
                <a:tc>
                  <a:txBody>
                    <a:bodyPr/>
                    <a:lstStyle/>
                    <a:p>
                      <a:r>
                        <a:rPr lang="en-US" sz="1600" dirty="0"/>
                        <a:t>Signs &amp; Symptoms</a:t>
                      </a:r>
                    </a:p>
                  </a:txBody>
                  <a:tcPr/>
                </a:tc>
                <a:tc>
                  <a:txBody>
                    <a:bodyPr/>
                    <a:lstStyle/>
                    <a:p>
                      <a:pPr marL="285750" indent="-285750">
                        <a:buFont typeface="Arial" panose="020B0604020202020204" pitchFamily="34" charset="0"/>
                        <a:buChar char="•"/>
                      </a:pPr>
                      <a:r>
                        <a:rPr lang="en-US" sz="1600" dirty="0">
                          <a:solidFill>
                            <a:srgbClr val="00B050"/>
                          </a:solidFill>
                        </a:rPr>
                        <a:t>Meningitis, </a:t>
                      </a:r>
                      <a:r>
                        <a:rPr lang="en-US" sz="1600" dirty="0"/>
                        <a:t>sepsis, pneumonia </a:t>
                      </a:r>
                    </a:p>
                    <a:p>
                      <a:pPr marL="0" indent="0">
                        <a:buFont typeface="Arial" panose="020B0604020202020204" pitchFamily="34" charset="0"/>
                        <a:buNone/>
                      </a:pPr>
                      <a:endParaRPr lang="en-US" sz="1600" dirty="0"/>
                    </a:p>
                  </a:txBody>
                  <a:tcPr/>
                </a:tc>
                <a:tc>
                  <a:txBody>
                    <a:bodyPr/>
                    <a:lstStyle/>
                    <a:p>
                      <a:pPr marL="285750" indent="-285750">
                        <a:buFont typeface="Arial" panose="020B0604020202020204" pitchFamily="34" charset="0"/>
                        <a:buChar char="•"/>
                      </a:pPr>
                      <a:r>
                        <a:rPr lang="en-US" sz="1600" dirty="0">
                          <a:solidFill>
                            <a:srgbClr val="00B050"/>
                          </a:solidFill>
                        </a:rPr>
                        <a:t>Meningitis</a:t>
                      </a:r>
                      <a:r>
                        <a:rPr lang="en-US" sz="1600" dirty="0"/>
                        <a:t>, sepsis </a:t>
                      </a:r>
                    </a:p>
                    <a:p>
                      <a:pPr marL="285750" indent="-285750">
                        <a:buFont typeface="Arial" panose="020B0604020202020204" pitchFamily="34" charset="0"/>
                        <a:buChar char="•"/>
                      </a:pPr>
                      <a:r>
                        <a:rPr lang="en-US" sz="1600" dirty="0">
                          <a:solidFill>
                            <a:srgbClr val="00B050"/>
                          </a:solidFill>
                        </a:rPr>
                        <a:t>Headache, stiff neck, fever,</a:t>
                      </a:r>
                      <a:r>
                        <a:rPr lang="en-US" sz="1600" dirty="0"/>
                        <a:t> muscle aches, loss of balance </a:t>
                      </a:r>
                    </a:p>
                  </a:txBody>
                  <a:tcPr/>
                </a:tc>
                <a:tc>
                  <a:txBody>
                    <a:bodyPr/>
                    <a:lstStyle/>
                    <a:p>
                      <a:pPr marL="285750" indent="-285750">
                        <a:buFont typeface="Arial" panose="020B0604020202020204" pitchFamily="34" charset="0"/>
                        <a:buChar char="•"/>
                      </a:pPr>
                      <a:r>
                        <a:rPr lang="en-US" sz="1600" dirty="0">
                          <a:solidFill>
                            <a:schemeClr val="tx1"/>
                          </a:solidFill>
                        </a:rPr>
                        <a:t>Vaginal discharge, discharge from penis  lower abdominal pain, pain with sexual intercourse, burning sensation during urination, </a:t>
                      </a:r>
                      <a:r>
                        <a:rPr lang="en-US" sz="1600" dirty="0">
                          <a:solidFill>
                            <a:srgbClr val="00B050"/>
                          </a:solidFill>
                        </a:rPr>
                        <a:t>meningitis*</a:t>
                      </a:r>
                    </a:p>
                  </a:txBody>
                  <a:tcPr/>
                </a:tc>
                <a:tc>
                  <a:txBody>
                    <a:bodyPr/>
                    <a:lstStyle/>
                    <a:p>
                      <a:pPr marL="285750" indent="-285750">
                        <a:buFont typeface="Arial" panose="020B0604020202020204" pitchFamily="34" charset="0"/>
                        <a:buChar char="•"/>
                      </a:pPr>
                      <a:r>
                        <a:rPr lang="en-US" sz="1600" dirty="0"/>
                        <a:t>Nausea, vomiting, </a:t>
                      </a:r>
                      <a:r>
                        <a:rPr lang="en-US" sz="1600" dirty="0">
                          <a:solidFill>
                            <a:srgbClr val="00B050"/>
                          </a:solidFill>
                        </a:rPr>
                        <a:t>photophobia</a:t>
                      </a:r>
                      <a:r>
                        <a:rPr lang="en-US" sz="1600" dirty="0"/>
                        <a:t>, confusion, </a:t>
                      </a:r>
                      <a:r>
                        <a:rPr lang="en-US" sz="1600" dirty="0">
                          <a:solidFill>
                            <a:srgbClr val="00B050"/>
                          </a:solidFill>
                        </a:rPr>
                        <a:t>meningitis</a:t>
                      </a:r>
                      <a:r>
                        <a:rPr lang="en-US" sz="1600" dirty="0"/>
                        <a:t>*</a:t>
                      </a:r>
                    </a:p>
                    <a:p>
                      <a:pPr marL="285750" indent="-285750">
                        <a:buFont typeface="Arial" panose="020B0604020202020204" pitchFamily="34" charset="0"/>
                        <a:buChar char="•"/>
                      </a:pPr>
                      <a:endParaRPr lang="en-US" sz="1600" dirty="0"/>
                    </a:p>
                    <a:p>
                      <a:endParaRPr lang="en-US" sz="1600" dirty="0"/>
                    </a:p>
                  </a:txBody>
                  <a:tcPr/>
                </a:tc>
                <a:extLst>
                  <a:ext uri="{0D108BD9-81ED-4DB2-BD59-A6C34878D82A}">
                    <a16:rowId xmlns:a16="http://schemas.microsoft.com/office/drawing/2014/main" val="3886874030"/>
                  </a:ext>
                </a:extLst>
              </a:tr>
              <a:tr h="1264908">
                <a:tc>
                  <a:txBody>
                    <a:bodyPr/>
                    <a:lstStyle/>
                    <a:p>
                      <a:r>
                        <a:rPr lang="en-US" sz="1600" dirty="0"/>
                        <a:t>Reasons why it is unlikely </a:t>
                      </a:r>
                    </a:p>
                  </a:txBody>
                  <a:tcPr/>
                </a:tc>
                <a:tc>
                  <a:txBody>
                    <a:bodyPr/>
                    <a:lstStyle/>
                    <a:p>
                      <a:pPr marL="285750" indent="-285750">
                        <a:buFont typeface="Arial" panose="020B0604020202020204" pitchFamily="34" charset="0"/>
                        <a:buChar char="•"/>
                      </a:pPr>
                      <a:r>
                        <a:rPr lang="en-US" sz="1600" dirty="0"/>
                        <a:t>More commonly found in newborns and babies </a:t>
                      </a:r>
                    </a:p>
                  </a:txBody>
                  <a:tcPr/>
                </a:tc>
                <a:tc>
                  <a:txBody>
                    <a:bodyPr/>
                    <a:lstStyle/>
                    <a:p>
                      <a:pPr marL="285750" indent="-285750">
                        <a:buFont typeface="Arial" panose="020B0604020202020204" pitchFamily="34" charset="0"/>
                        <a:buChar char="•"/>
                      </a:pPr>
                      <a:r>
                        <a:rPr lang="en-US" sz="1600" dirty="0"/>
                        <a:t>Marry doesn’t seem to be experiencing  commonly reported loss of balance </a:t>
                      </a:r>
                    </a:p>
                  </a:txBody>
                  <a:tcPr/>
                </a:tc>
                <a:tc>
                  <a:txBody>
                    <a:bodyPr/>
                    <a:lstStyle/>
                    <a:p>
                      <a:pPr marL="285750" indent="-285750">
                        <a:buFont typeface="Arial" panose="020B0604020202020204" pitchFamily="34" charset="0"/>
                        <a:buChar char="•"/>
                      </a:pPr>
                      <a:r>
                        <a:rPr lang="en-US" sz="1600" dirty="0"/>
                        <a:t>*Not commonly associated with meningitis (only seen in severe cases) </a:t>
                      </a:r>
                    </a:p>
                  </a:txBody>
                  <a:tcPr/>
                </a:tc>
                <a:tc>
                  <a:txBody>
                    <a:bodyPr/>
                    <a:lstStyle/>
                    <a:p>
                      <a:pPr marL="285750" indent="-285750">
                        <a:buFont typeface="Arial" panose="020B0604020202020204" pitchFamily="34" charset="0"/>
                        <a:buChar char="•"/>
                      </a:pPr>
                      <a:r>
                        <a:rPr lang="en-US" sz="1600" dirty="0"/>
                        <a:t>Meningitis is very rate; increased risk in those with compromised immune system, head injuries, recent head surgeries </a:t>
                      </a:r>
                    </a:p>
                  </a:txBody>
                  <a:tcPr/>
                </a:tc>
                <a:extLst>
                  <a:ext uri="{0D108BD9-81ED-4DB2-BD59-A6C34878D82A}">
                    <a16:rowId xmlns:a16="http://schemas.microsoft.com/office/drawing/2014/main" val="601200673"/>
                  </a:ext>
                </a:extLst>
              </a:tr>
            </a:tbl>
          </a:graphicData>
        </a:graphic>
      </p:graphicFrame>
    </p:spTree>
    <p:extLst>
      <p:ext uri="{BB962C8B-B14F-4D97-AF65-F5344CB8AC3E}">
        <p14:creationId xmlns:p14="http://schemas.microsoft.com/office/powerpoint/2010/main" val="541806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C1876-776F-483F-9355-3E18B53E6B4C}"/>
              </a:ext>
            </a:extLst>
          </p:cNvPr>
          <p:cNvSpPr>
            <a:spLocks noGrp="1"/>
          </p:cNvSpPr>
          <p:nvPr>
            <p:ph type="title"/>
          </p:nvPr>
        </p:nvSpPr>
        <p:spPr>
          <a:xfrm>
            <a:off x="838200" y="183775"/>
            <a:ext cx="10515600" cy="1325563"/>
          </a:xfrm>
        </p:spPr>
        <p:txBody>
          <a:bodyPr>
            <a:normAutofit/>
          </a:bodyPr>
          <a:lstStyle/>
          <a:p>
            <a:r>
              <a:rPr lang="en-US" dirty="0"/>
              <a:t>How do we detect which of these potential bacterial pathogens is causing this disease?</a:t>
            </a:r>
          </a:p>
        </p:txBody>
      </p:sp>
      <p:sp>
        <p:nvSpPr>
          <p:cNvPr id="8" name="TextBox 7">
            <a:extLst>
              <a:ext uri="{FF2B5EF4-FFF2-40B4-BE49-F238E27FC236}">
                <a16:creationId xmlns:a16="http://schemas.microsoft.com/office/drawing/2014/main" id="{A7D05871-716B-48C8-AF6A-324F80654B0E}"/>
              </a:ext>
            </a:extLst>
          </p:cNvPr>
          <p:cNvSpPr txBox="1"/>
          <p:nvPr/>
        </p:nvSpPr>
        <p:spPr>
          <a:xfrm>
            <a:off x="2406323" y="1634742"/>
            <a:ext cx="7263661" cy="1077218"/>
          </a:xfrm>
          <a:prstGeom prst="rect">
            <a:avLst/>
          </a:prstGeom>
          <a:noFill/>
        </p:spPr>
        <p:txBody>
          <a:bodyPr wrap="square" rtlCol="0">
            <a:spAutoFit/>
          </a:bodyPr>
          <a:lstStyle/>
          <a:p>
            <a:r>
              <a:rPr lang="en-US" sz="3200" b="1" dirty="0"/>
              <a:t>Step 1</a:t>
            </a:r>
            <a:r>
              <a:rPr lang="en-US" sz="3200" dirty="0"/>
              <a:t>: Collect Samples, Perform Cell Count &amp; Examine Glucose Levels</a:t>
            </a:r>
          </a:p>
        </p:txBody>
      </p:sp>
      <p:sp>
        <p:nvSpPr>
          <p:cNvPr id="9" name="TextBox 8">
            <a:extLst>
              <a:ext uri="{FF2B5EF4-FFF2-40B4-BE49-F238E27FC236}">
                <a16:creationId xmlns:a16="http://schemas.microsoft.com/office/drawing/2014/main" id="{2A00B90F-A2AE-4C7B-A0CC-F8466801C05B}"/>
              </a:ext>
            </a:extLst>
          </p:cNvPr>
          <p:cNvSpPr txBox="1"/>
          <p:nvPr/>
        </p:nvSpPr>
        <p:spPr>
          <a:xfrm>
            <a:off x="1164221" y="2784832"/>
            <a:ext cx="897038" cy="584775"/>
          </a:xfrm>
          <a:prstGeom prst="rect">
            <a:avLst/>
          </a:prstGeom>
          <a:noFill/>
        </p:spPr>
        <p:txBody>
          <a:bodyPr wrap="square" rtlCol="0">
            <a:spAutoFit/>
          </a:bodyPr>
          <a:lstStyle/>
          <a:p>
            <a:r>
              <a:rPr lang="en-US" sz="3200" dirty="0"/>
              <a:t>CSF </a:t>
            </a:r>
          </a:p>
        </p:txBody>
      </p:sp>
      <p:sp>
        <p:nvSpPr>
          <p:cNvPr id="10" name="TextBox 9">
            <a:extLst>
              <a:ext uri="{FF2B5EF4-FFF2-40B4-BE49-F238E27FC236}">
                <a16:creationId xmlns:a16="http://schemas.microsoft.com/office/drawing/2014/main" id="{C4F099D3-366C-41EB-A3D7-94DD444DE6FF}"/>
              </a:ext>
            </a:extLst>
          </p:cNvPr>
          <p:cNvSpPr txBox="1"/>
          <p:nvPr/>
        </p:nvSpPr>
        <p:spPr>
          <a:xfrm>
            <a:off x="9702735" y="2858988"/>
            <a:ext cx="1794076" cy="584775"/>
          </a:xfrm>
          <a:prstGeom prst="rect">
            <a:avLst/>
          </a:prstGeom>
          <a:noFill/>
        </p:spPr>
        <p:txBody>
          <a:bodyPr wrap="square" rtlCol="0">
            <a:spAutoFit/>
          </a:bodyPr>
          <a:lstStyle/>
          <a:p>
            <a:r>
              <a:rPr lang="en-US" sz="3200" dirty="0"/>
              <a:t>Blood</a:t>
            </a:r>
            <a:r>
              <a:rPr lang="en-US" dirty="0"/>
              <a:t> </a:t>
            </a:r>
          </a:p>
        </p:txBody>
      </p:sp>
      <p:sp>
        <p:nvSpPr>
          <p:cNvPr id="11" name="Oval 10">
            <a:extLst>
              <a:ext uri="{FF2B5EF4-FFF2-40B4-BE49-F238E27FC236}">
                <a16:creationId xmlns:a16="http://schemas.microsoft.com/office/drawing/2014/main" id="{AD2DB905-4A13-401A-A17D-44C2F9BEC8A2}"/>
              </a:ext>
            </a:extLst>
          </p:cNvPr>
          <p:cNvSpPr/>
          <p:nvPr/>
        </p:nvSpPr>
        <p:spPr>
          <a:xfrm>
            <a:off x="838200" y="2674999"/>
            <a:ext cx="1549080" cy="8044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AA39F1A-8C57-4B8B-8605-A7629116FABB}"/>
              </a:ext>
            </a:extLst>
          </p:cNvPr>
          <p:cNvSpPr/>
          <p:nvPr/>
        </p:nvSpPr>
        <p:spPr>
          <a:xfrm>
            <a:off x="9573529" y="2749155"/>
            <a:ext cx="1549080" cy="8044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6E9FCBC-874F-4B00-B0DD-7EB7D2EF6119}"/>
              </a:ext>
            </a:extLst>
          </p:cNvPr>
          <p:cNvSpPr txBox="1"/>
          <p:nvPr/>
        </p:nvSpPr>
        <p:spPr>
          <a:xfrm>
            <a:off x="3424659" y="2837365"/>
            <a:ext cx="4987821" cy="5878532"/>
          </a:xfrm>
          <a:prstGeom prst="rect">
            <a:avLst/>
          </a:prstGeom>
          <a:noFill/>
        </p:spPr>
        <p:txBody>
          <a:bodyPr wrap="square" rtlCol="0">
            <a:spAutoFit/>
          </a:bodyPr>
          <a:lstStyle/>
          <a:p>
            <a:pPr marL="285750" indent="-285750">
              <a:buFont typeface="Arial" panose="020B0604020202020204" pitchFamily="34" charset="0"/>
              <a:buChar char="•"/>
            </a:pPr>
            <a:r>
              <a:rPr lang="en-US" sz="1600" dirty="0"/>
              <a:t> Meningitis is an inflammation of the meninges – i.e. bacteria are crossing the blood-brain-barrier and can be found in both blood and the cerebrospinal fluid. </a:t>
            </a:r>
          </a:p>
          <a:p>
            <a:endParaRPr lang="en-US" sz="1600" dirty="0"/>
          </a:p>
          <a:p>
            <a:pPr marL="285750" indent="-285750">
              <a:buFont typeface="Arial" panose="020B0604020202020204" pitchFamily="34" charset="0"/>
              <a:buChar char="•"/>
            </a:pPr>
            <a:r>
              <a:rPr lang="en-US" sz="1600" dirty="0"/>
              <a:t>CSF can be collected via lumbar puncture</a:t>
            </a:r>
          </a:p>
          <a:p>
            <a:endParaRPr lang="en-US" sz="1600" dirty="0"/>
          </a:p>
          <a:p>
            <a:pPr marL="285750" indent="-285750">
              <a:buFont typeface="Arial" panose="020B0604020202020204" pitchFamily="34" charset="0"/>
              <a:buChar char="•"/>
            </a:pPr>
            <a:r>
              <a:rPr lang="en-US" sz="1600" b="1" dirty="0"/>
              <a:t>Limitations</a:t>
            </a:r>
            <a:r>
              <a:rPr lang="en-US" sz="1600" dirty="0"/>
              <a:t>: in rare cases (bleeding disorder, increased intracranial pressure), lumbar puncture may be contraindicated </a:t>
            </a:r>
            <a:r>
              <a:rPr lang="en-US" sz="1600" dirty="0">
                <a:sym typeface="Wingdings" panose="05000000000000000000" pitchFamily="2" charset="2"/>
              </a:rPr>
              <a:t> just use blood sample </a:t>
            </a:r>
          </a:p>
          <a:p>
            <a:pPr marL="285750" indent="-285750">
              <a:buFont typeface="Arial" panose="020B0604020202020204" pitchFamily="34" charset="0"/>
              <a:buChar char="•"/>
            </a:pPr>
            <a:endParaRPr lang="en-US" sz="1600" dirty="0">
              <a:sym typeface="Wingdings" panose="05000000000000000000" pitchFamily="2" charset="2"/>
            </a:endParaRPr>
          </a:p>
          <a:p>
            <a:pPr marL="285750" indent="-285750">
              <a:buFont typeface="Arial" panose="020B0604020202020204" pitchFamily="34" charset="0"/>
              <a:buChar char="•"/>
            </a:pPr>
            <a:r>
              <a:rPr lang="en-US" sz="1600" dirty="0">
                <a:sym typeface="Wingdings" panose="05000000000000000000" pitchFamily="2" charset="2"/>
              </a:rPr>
              <a:t>CSF sample containing over 1000-5000 leukocytes/mm3, with neutrophil dominance of 80-95%  good indication of bacterial cause </a:t>
            </a:r>
          </a:p>
          <a:p>
            <a:pPr marL="285750" indent="-285750">
              <a:buFont typeface="Arial" panose="020B0604020202020204" pitchFamily="34" charset="0"/>
              <a:buChar char="•"/>
            </a:pPr>
            <a:endParaRPr lang="en-US" sz="1600" dirty="0">
              <a:sym typeface="Wingdings" panose="05000000000000000000" pitchFamily="2" charset="2"/>
            </a:endParaRPr>
          </a:p>
          <a:p>
            <a:pPr marL="285750" indent="-285750">
              <a:buFont typeface="Arial" panose="020B0604020202020204" pitchFamily="34" charset="0"/>
              <a:buChar char="•"/>
            </a:pPr>
            <a:r>
              <a:rPr lang="en-US" sz="1600" dirty="0">
                <a:sym typeface="Wingdings" panose="05000000000000000000" pitchFamily="2" charset="2"/>
              </a:rPr>
              <a:t>CSF to Glucose ratio &lt; 0.4 highly indicative of bacterial meningitis </a:t>
            </a:r>
          </a:p>
          <a:p>
            <a:pPr marL="285750" indent="-285750">
              <a:buFont typeface="Arial" panose="020B0604020202020204" pitchFamily="34" charset="0"/>
              <a:buChar char="•"/>
            </a:pPr>
            <a:endParaRPr lang="en-US" sz="1600" dirty="0">
              <a:sym typeface="Wingdings" panose="05000000000000000000" pitchFamily="2" charset="2"/>
            </a:endParaRPr>
          </a:p>
          <a:p>
            <a:pPr marL="285750" indent="-285750">
              <a:buFont typeface="Arial" panose="020B0604020202020204" pitchFamily="34" charset="0"/>
              <a:buChar char="•"/>
            </a:pPr>
            <a:endParaRPr lang="en-US" sz="1600" dirty="0">
              <a:sym typeface="Wingdings" panose="05000000000000000000" pitchFamily="2" charset="2"/>
            </a:endParaRPr>
          </a:p>
          <a:p>
            <a:pPr marL="285750" indent="-285750">
              <a:buFont typeface="Arial" panose="020B0604020202020204" pitchFamily="34" charset="0"/>
              <a:buChar char="•"/>
            </a:pPr>
            <a:endParaRPr lang="en-US" sz="1600" dirty="0">
              <a:sym typeface="Wingdings" panose="05000000000000000000" pitchFamily="2" charset="2"/>
            </a:endParaRPr>
          </a:p>
          <a:p>
            <a:pPr marL="285750" indent="-285750">
              <a:buFont typeface="Arial" panose="020B0604020202020204" pitchFamily="34" charset="0"/>
              <a:buChar char="•"/>
            </a:pPr>
            <a:endParaRPr lang="en-US" sz="1600" dirty="0"/>
          </a:p>
          <a:p>
            <a:endParaRPr lang="en-US" sz="1400" dirty="0"/>
          </a:p>
          <a:p>
            <a:endParaRPr lang="en-US" sz="1400" dirty="0"/>
          </a:p>
          <a:p>
            <a:endParaRPr lang="en-US" sz="1400" dirty="0"/>
          </a:p>
          <a:p>
            <a:endParaRPr lang="en-US" sz="1400" dirty="0"/>
          </a:p>
        </p:txBody>
      </p:sp>
      <p:pic>
        <p:nvPicPr>
          <p:cNvPr id="18" name="Picture 17" descr="A picture containing screenshot&#10;&#10;Description generated with high confidence">
            <a:extLst>
              <a:ext uri="{FF2B5EF4-FFF2-40B4-BE49-F238E27FC236}">
                <a16:creationId xmlns:a16="http://schemas.microsoft.com/office/drawing/2014/main" id="{747BFEE0-848D-41D0-8A35-CF443866C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74" y="3878772"/>
            <a:ext cx="3046139" cy="2834671"/>
          </a:xfrm>
          <a:prstGeom prst="rect">
            <a:avLst/>
          </a:prstGeom>
        </p:spPr>
      </p:pic>
      <p:pic>
        <p:nvPicPr>
          <p:cNvPr id="20" name="Picture 19">
            <a:extLst>
              <a:ext uri="{FF2B5EF4-FFF2-40B4-BE49-F238E27FC236}">
                <a16:creationId xmlns:a16="http://schemas.microsoft.com/office/drawing/2014/main" id="{5ABF39E8-6E29-4BEA-823E-6DCF81EE39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9110" y="4298143"/>
            <a:ext cx="3625964" cy="2041697"/>
          </a:xfrm>
          <a:prstGeom prst="rect">
            <a:avLst/>
          </a:prstGeom>
        </p:spPr>
      </p:pic>
    </p:spTree>
    <p:extLst>
      <p:ext uri="{BB962C8B-B14F-4D97-AF65-F5344CB8AC3E}">
        <p14:creationId xmlns:p14="http://schemas.microsoft.com/office/powerpoint/2010/main" val="702823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C5A845-1FFB-4C8C-A073-21B16CC789AF}"/>
              </a:ext>
            </a:extLst>
          </p:cNvPr>
          <p:cNvSpPr/>
          <p:nvPr/>
        </p:nvSpPr>
        <p:spPr>
          <a:xfrm>
            <a:off x="497773" y="385387"/>
            <a:ext cx="2859309" cy="584775"/>
          </a:xfrm>
          <a:prstGeom prst="rect">
            <a:avLst/>
          </a:prstGeom>
        </p:spPr>
        <p:txBody>
          <a:bodyPr wrap="none">
            <a:spAutoFit/>
          </a:bodyPr>
          <a:lstStyle/>
          <a:p>
            <a:r>
              <a:rPr lang="en-US" sz="3200" b="1" dirty="0"/>
              <a:t>Step 2</a:t>
            </a:r>
            <a:r>
              <a:rPr lang="en-US" sz="3200" dirty="0"/>
              <a:t>: Culture  </a:t>
            </a:r>
          </a:p>
        </p:txBody>
      </p:sp>
      <p:sp>
        <p:nvSpPr>
          <p:cNvPr id="7" name="TextBox 6">
            <a:extLst>
              <a:ext uri="{FF2B5EF4-FFF2-40B4-BE49-F238E27FC236}">
                <a16:creationId xmlns:a16="http://schemas.microsoft.com/office/drawing/2014/main" id="{13E1228E-4C1F-4EED-A104-976CA5876168}"/>
              </a:ext>
            </a:extLst>
          </p:cNvPr>
          <p:cNvSpPr txBox="1"/>
          <p:nvPr/>
        </p:nvSpPr>
        <p:spPr>
          <a:xfrm>
            <a:off x="816015" y="1452623"/>
            <a:ext cx="2980481" cy="1200329"/>
          </a:xfrm>
          <a:prstGeom prst="rect">
            <a:avLst/>
          </a:prstGeom>
          <a:noFill/>
        </p:spPr>
        <p:txBody>
          <a:bodyPr wrap="square" rtlCol="0">
            <a:spAutoFit/>
          </a:bodyPr>
          <a:lstStyle/>
          <a:p>
            <a:r>
              <a:rPr lang="en-US" b="1" dirty="0"/>
              <a:t>A. </a:t>
            </a:r>
            <a:r>
              <a:rPr lang="en-US" dirty="0"/>
              <a:t>Chocolate Agar Plate </a:t>
            </a:r>
          </a:p>
          <a:p>
            <a:endParaRPr lang="en-US" dirty="0"/>
          </a:p>
          <a:p>
            <a:pPr marL="285750" indent="-285750">
              <a:buFont typeface="Arial" panose="020B0604020202020204" pitchFamily="34" charset="0"/>
              <a:buChar char="•"/>
            </a:pPr>
            <a:r>
              <a:rPr lang="en-US" dirty="0"/>
              <a:t>If growth </a:t>
            </a:r>
            <a:r>
              <a:rPr lang="en-US" dirty="0">
                <a:sym typeface="Wingdings" panose="05000000000000000000" pitchFamily="2" charset="2"/>
              </a:rPr>
              <a:t> rule out viral cause </a:t>
            </a:r>
            <a:endParaRPr lang="en-US" dirty="0"/>
          </a:p>
        </p:txBody>
      </p:sp>
      <p:sp>
        <p:nvSpPr>
          <p:cNvPr id="8" name="TextBox 7">
            <a:extLst>
              <a:ext uri="{FF2B5EF4-FFF2-40B4-BE49-F238E27FC236}">
                <a16:creationId xmlns:a16="http://schemas.microsoft.com/office/drawing/2014/main" id="{AA6E4759-2322-456B-9772-8E76BFCD2E9C}"/>
              </a:ext>
            </a:extLst>
          </p:cNvPr>
          <p:cNvSpPr txBox="1"/>
          <p:nvPr/>
        </p:nvSpPr>
        <p:spPr>
          <a:xfrm>
            <a:off x="3796496" y="1452622"/>
            <a:ext cx="2980481" cy="2031325"/>
          </a:xfrm>
          <a:prstGeom prst="rect">
            <a:avLst/>
          </a:prstGeom>
          <a:noFill/>
        </p:spPr>
        <p:txBody>
          <a:bodyPr wrap="square" rtlCol="0">
            <a:spAutoFit/>
          </a:bodyPr>
          <a:lstStyle/>
          <a:p>
            <a:r>
              <a:rPr lang="en-US" b="1" dirty="0"/>
              <a:t>B. </a:t>
            </a:r>
            <a:r>
              <a:rPr lang="en-US" dirty="0"/>
              <a:t>Blood Agar Plate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i="1" dirty="0"/>
              <a:t>N. meningitides </a:t>
            </a:r>
            <a:r>
              <a:rPr lang="en-US" dirty="0"/>
              <a:t>is hemolytic </a:t>
            </a:r>
            <a:r>
              <a:rPr lang="en-US" dirty="0">
                <a:sym typeface="Wingdings" panose="05000000000000000000" pitchFamily="2" charset="2"/>
              </a:rPr>
              <a:t> growth</a:t>
            </a:r>
            <a:endParaRPr lang="en-US" dirty="0"/>
          </a:p>
          <a:p>
            <a:pPr marL="285750" indent="-285750">
              <a:buFont typeface="Arial" panose="020B0604020202020204" pitchFamily="34" charset="0"/>
              <a:buChar char="•"/>
            </a:pPr>
            <a:r>
              <a:rPr lang="en-US" i="1" dirty="0"/>
              <a:t>H. influenzae </a:t>
            </a:r>
            <a:r>
              <a:rPr lang="en-US" dirty="0"/>
              <a:t>is unable to lyse red blood cells </a:t>
            </a:r>
            <a:r>
              <a:rPr lang="en-US" dirty="0">
                <a:sym typeface="Wingdings" panose="05000000000000000000" pitchFamily="2" charset="2"/>
              </a:rPr>
              <a:t> cannot grow </a:t>
            </a:r>
            <a:endParaRPr lang="en-US" i="1" dirty="0"/>
          </a:p>
        </p:txBody>
      </p:sp>
      <p:sp>
        <p:nvSpPr>
          <p:cNvPr id="9" name="TextBox 8">
            <a:extLst>
              <a:ext uri="{FF2B5EF4-FFF2-40B4-BE49-F238E27FC236}">
                <a16:creationId xmlns:a16="http://schemas.microsoft.com/office/drawing/2014/main" id="{937413F3-5560-44E5-B98B-2AB1297C52B4}"/>
              </a:ext>
            </a:extLst>
          </p:cNvPr>
          <p:cNvSpPr txBox="1"/>
          <p:nvPr/>
        </p:nvSpPr>
        <p:spPr>
          <a:xfrm>
            <a:off x="6776977" y="1338804"/>
            <a:ext cx="2980481" cy="1477328"/>
          </a:xfrm>
          <a:prstGeom prst="rect">
            <a:avLst/>
          </a:prstGeom>
          <a:noFill/>
        </p:spPr>
        <p:txBody>
          <a:bodyPr wrap="square" rtlCol="0">
            <a:spAutoFit/>
          </a:bodyPr>
          <a:lstStyle/>
          <a:p>
            <a:r>
              <a:rPr lang="en-US" b="1" dirty="0"/>
              <a:t>C. </a:t>
            </a:r>
            <a:r>
              <a:rPr lang="en-US" dirty="0"/>
              <a:t>Thayer-Martin Agar Plate </a:t>
            </a:r>
          </a:p>
          <a:p>
            <a:endParaRPr lang="en-US" dirty="0"/>
          </a:p>
          <a:p>
            <a:pPr marL="285750" indent="-285750">
              <a:buFont typeface="Arial" panose="020B0604020202020204" pitchFamily="34" charset="0"/>
              <a:buChar char="•"/>
            </a:pPr>
            <a:r>
              <a:rPr lang="en-US" dirty="0"/>
              <a:t>Use of antibiotics and fungicides to select for </a:t>
            </a:r>
            <a:r>
              <a:rPr lang="en-US" i="1" dirty="0"/>
              <a:t>Neisseria </a:t>
            </a:r>
            <a:r>
              <a:rPr lang="en-US" dirty="0"/>
              <a:t>bacteria </a:t>
            </a:r>
          </a:p>
        </p:txBody>
      </p:sp>
      <p:pic>
        <p:nvPicPr>
          <p:cNvPr id="11" name="Picture 10" descr="A close up of a bowl&#10;&#10;Description generated with high confidence">
            <a:extLst>
              <a:ext uri="{FF2B5EF4-FFF2-40B4-BE49-F238E27FC236}">
                <a16:creationId xmlns:a16="http://schemas.microsoft.com/office/drawing/2014/main" id="{25EC5B58-FBC3-4AB1-B15D-EA19877039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015" y="3950149"/>
            <a:ext cx="2708180" cy="2740017"/>
          </a:xfrm>
          <a:prstGeom prst="rect">
            <a:avLst/>
          </a:prstGeom>
        </p:spPr>
      </p:pic>
      <p:pic>
        <p:nvPicPr>
          <p:cNvPr id="13" name="Picture 12" descr="A picture containing object&#10;&#10;Description generated with high confidence">
            <a:extLst>
              <a:ext uri="{FF2B5EF4-FFF2-40B4-BE49-F238E27FC236}">
                <a16:creationId xmlns:a16="http://schemas.microsoft.com/office/drawing/2014/main" id="{688A2DAD-9177-4802-BFA1-A2FA5BB568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3961" y="3950149"/>
            <a:ext cx="2025306" cy="2700408"/>
          </a:xfrm>
          <a:prstGeom prst="rect">
            <a:avLst/>
          </a:prstGeom>
        </p:spPr>
      </p:pic>
      <p:pic>
        <p:nvPicPr>
          <p:cNvPr id="15" name="Picture 14" descr="A close up of a bowl&#10;&#10;Description generated with high confidence">
            <a:extLst>
              <a:ext uri="{FF2B5EF4-FFF2-40B4-BE49-F238E27FC236}">
                <a16:creationId xmlns:a16="http://schemas.microsoft.com/office/drawing/2014/main" id="{D0CF8488-050E-492B-AC7F-C6A7A5ED84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9144" y="3950149"/>
            <a:ext cx="3021579" cy="2606112"/>
          </a:xfrm>
          <a:prstGeom prst="rect">
            <a:avLst/>
          </a:prstGeom>
        </p:spPr>
      </p:pic>
    </p:spTree>
    <p:extLst>
      <p:ext uri="{BB962C8B-B14F-4D97-AF65-F5344CB8AC3E}">
        <p14:creationId xmlns:p14="http://schemas.microsoft.com/office/powerpoint/2010/main" val="2385539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B1412-5A7C-470D-9FBF-66DDDD2B0859}"/>
              </a:ext>
            </a:extLst>
          </p:cNvPr>
          <p:cNvSpPr>
            <a:spLocks noGrp="1"/>
          </p:cNvSpPr>
          <p:nvPr>
            <p:ph type="title"/>
          </p:nvPr>
        </p:nvSpPr>
        <p:spPr/>
        <p:txBody>
          <a:bodyPr/>
          <a:lstStyle/>
          <a:p>
            <a:r>
              <a:rPr lang="en-US" dirty="0"/>
              <a:t>At this point… </a:t>
            </a:r>
          </a:p>
        </p:txBody>
      </p:sp>
      <p:sp>
        <p:nvSpPr>
          <p:cNvPr id="3" name="Content Placeholder 2">
            <a:extLst>
              <a:ext uri="{FF2B5EF4-FFF2-40B4-BE49-F238E27FC236}">
                <a16:creationId xmlns:a16="http://schemas.microsoft.com/office/drawing/2014/main" id="{9B69A1B8-5F30-45A3-BE29-1848184707C4}"/>
              </a:ext>
            </a:extLst>
          </p:cNvPr>
          <p:cNvSpPr>
            <a:spLocks noGrp="1"/>
          </p:cNvSpPr>
          <p:nvPr>
            <p:ph idx="1"/>
          </p:nvPr>
        </p:nvSpPr>
        <p:spPr/>
        <p:txBody>
          <a:bodyPr/>
          <a:lstStyle/>
          <a:p>
            <a:r>
              <a:rPr lang="en-US" dirty="0"/>
              <a:t>We can narrow it down to two potential bacterial causes: </a:t>
            </a:r>
          </a:p>
          <a:p>
            <a:endParaRPr lang="en-US" i="1" dirty="0"/>
          </a:p>
          <a:p>
            <a:r>
              <a:rPr lang="en-US" i="1" dirty="0">
                <a:solidFill>
                  <a:srgbClr val="F98D73"/>
                </a:solidFill>
              </a:rPr>
              <a:t>N. meningitides </a:t>
            </a:r>
            <a:r>
              <a:rPr lang="en-US" dirty="0"/>
              <a:t>and </a:t>
            </a:r>
            <a:r>
              <a:rPr lang="en-US" i="1" dirty="0">
                <a:solidFill>
                  <a:srgbClr val="7030A0"/>
                </a:solidFill>
              </a:rPr>
              <a:t>S. pneumoniae </a:t>
            </a:r>
          </a:p>
          <a:p>
            <a:endParaRPr lang="en-US" i="1" dirty="0"/>
          </a:p>
          <a:p>
            <a:r>
              <a:rPr lang="en-US" dirty="0"/>
              <a:t>In order to differentiate between the two we would… </a:t>
            </a:r>
          </a:p>
          <a:p>
            <a:pPr marL="0" indent="0">
              <a:buNone/>
            </a:pPr>
            <a:endParaRPr lang="en-US" dirty="0"/>
          </a:p>
        </p:txBody>
      </p:sp>
    </p:spTree>
    <p:extLst>
      <p:ext uri="{BB962C8B-B14F-4D97-AF65-F5344CB8AC3E}">
        <p14:creationId xmlns:p14="http://schemas.microsoft.com/office/powerpoint/2010/main" val="171562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0A2959-72A8-4EF9-BB10-353FA0750C68}"/>
              </a:ext>
            </a:extLst>
          </p:cNvPr>
          <p:cNvSpPr/>
          <p:nvPr/>
        </p:nvSpPr>
        <p:spPr>
          <a:xfrm>
            <a:off x="497773" y="385387"/>
            <a:ext cx="5361019" cy="584775"/>
          </a:xfrm>
          <a:prstGeom prst="rect">
            <a:avLst/>
          </a:prstGeom>
        </p:spPr>
        <p:txBody>
          <a:bodyPr wrap="none">
            <a:spAutoFit/>
          </a:bodyPr>
          <a:lstStyle/>
          <a:p>
            <a:r>
              <a:rPr lang="en-US" sz="3200" b="1" dirty="0"/>
              <a:t>Step 3</a:t>
            </a:r>
            <a:r>
              <a:rPr lang="en-US" sz="3200" dirty="0"/>
              <a:t>: Perform gram-staining  </a:t>
            </a:r>
          </a:p>
        </p:txBody>
      </p:sp>
      <p:pic>
        <p:nvPicPr>
          <p:cNvPr id="7" name="Picture 6" descr="A close up of a piece of paper&#10;&#10;Description generated with high confidence">
            <a:extLst>
              <a:ext uri="{FF2B5EF4-FFF2-40B4-BE49-F238E27FC236}">
                <a16:creationId xmlns:a16="http://schemas.microsoft.com/office/drawing/2014/main" id="{8B9FB4D4-A52D-452E-87D5-51D339F557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773" y="1551007"/>
            <a:ext cx="6404659" cy="4803494"/>
          </a:xfrm>
          <a:prstGeom prst="rect">
            <a:avLst/>
          </a:prstGeom>
        </p:spPr>
      </p:pic>
      <p:sp>
        <p:nvSpPr>
          <p:cNvPr id="8" name="Rectangle 7">
            <a:extLst>
              <a:ext uri="{FF2B5EF4-FFF2-40B4-BE49-F238E27FC236}">
                <a16:creationId xmlns:a16="http://schemas.microsoft.com/office/drawing/2014/main" id="{2FD2E56B-7898-4BFD-B8B2-509338BE910A}"/>
              </a:ext>
            </a:extLst>
          </p:cNvPr>
          <p:cNvSpPr/>
          <p:nvPr/>
        </p:nvSpPr>
        <p:spPr>
          <a:xfrm>
            <a:off x="7344136" y="1250065"/>
            <a:ext cx="4711791" cy="5355312"/>
          </a:xfrm>
          <a:prstGeom prst="rect">
            <a:avLst/>
          </a:prstGeom>
        </p:spPr>
        <p:txBody>
          <a:bodyPr wrap="square">
            <a:spAutoFit/>
          </a:bodyPr>
          <a:lstStyle/>
          <a:p>
            <a:pPr marL="285750" indent="-285750">
              <a:buFont typeface="Arial" panose="020B0604020202020204" pitchFamily="34" charset="0"/>
              <a:buChar char="•"/>
            </a:pPr>
            <a:r>
              <a:rPr lang="en-US" dirty="0">
                <a:solidFill>
                  <a:srgbClr val="7030A0"/>
                </a:solidFill>
              </a:rPr>
              <a:t>Gram-positive bacteria </a:t>
            </a:r>
            <a:r>
              <a:rPr lang="en-US" b="1" dirty="0">
                <a:solidFill>
                  <a:srgbClr val="7030A0"/>
                </a:solidFill>
              </a:rPr>
              <a:t>(</a:t>
            </a:r>
            <a:r>
              <a:rPr lang="en-US" b="1" i="1" dirty="0">
                <a:solidFill>
                  <a:srgbClr val="7030A0"/>
                </a:solidFill>
              </a:rPr>
              <a:t>S. pneumoniae) </a:t>
            </a:r>
            <a:r>
              <a:rPr lang="en-US" dirty="0"/>
              <a:t>have thick, relatively impermeable wall with peptidoglycan </a:t>
            </a:r>
            <a:r>
              <a:rPr lang="en-US" dirty="0">
                <a:sym typeface="Wingdings" panose="05000000000000000000" pitchFamily="2" charset="2"/>
              </a:rPr>
              <a:t> </a:t>
            </a:r>
            <a:r>
              <a:rPr lang="en-US" dirty="0"/>
              <a:t>resistant to decolorization </a:t>
            </a:r>
            <a:r>
              <a:rPr lang="en-US" dirty="0">
                <a:sym typeface="Wingdings" panose="05000000000000000000" pitchFamily="2" charset="2"/>
              </a:rPr>
              <a:t> </a:t>
            </a:r>
            <a:r>
              <a:rPr lang="en-US" dirty="0"/>
              <a:t>retain the purple color of the original crystal violet dye, even after safranin application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rgbClr val="F98D73"/>
                </a:solidFill>
              </a:rPr>
              <a:t>Gram-negative bacteria </a:t>
            </a:r>
            <a:r>
              <a:rPr lang="en-US" b="1" dirty="0">
                <a:solidFill>
                  <a:srgbClr val="F98D73"/>
                </a:solidFill>
              </a:rPr>
              <a:t>(</a:t>
            </a:r>
            <a:r>
              <a:rPr lang="en-US" b="1" i="1" dirty="0">
                <a:solidFill>
                  <a:srgbClr val="F98D73"/>
                </a:solidFill>
              </a:rPr>
              <a:t>N</a:t>
            </a:r>
            <a:r>
              <a:rPr lang="en-US" b="1" dirty="0">
                <a:solidFill>
                  <a:srgbClr val="F98D73"/>
                </a:solidFill>
              </a:rPr>
              <a:t>. </a:t>
            </a:r>
            <a:r>
              <a:rPr lang="en-US" b="1" i="1" dirty="0">
                <a:solidFill>
                  <a:srgbClr val="F98D73"/>
                </a:solidFill>
              </a:rPr>
              <a:t>meningitides</a:t>
            </a:r>
            <a:r>
              <a:rPr lang="en-US" b="1" dirty="0">
                <a:solidFill>
                  <a:srgbClr val="F98D73"/>
                </a:solidFill>
              </a:rPr>
              <a:t>) </a:t>
            </a:r>
            <a:r>
              <a:rPr lang="en-US" dirty="0"/>
              <a:t>have a thin peptidoglycan layer with an overlying outer lipid membrane </a:t>
            </a:r>
            <a:r>
              <a:rPr lang="en-US" dirty="0">
                <a:sym typeface="Wingdings" panose="05000000000000000000" pitchFamily="2" charset="2"/>
              </a:rPr>
              <a:t> </a:t>
            </a:r>
            <a:r>
              <a:rPr lang="en-US" dirty="0"/>
              <a:t>susceptible to decolorization by the original crystal violet dye </a:t>
            </a:r>
            <a:r>
              <a:rPr lang="en-US" dirty="0">
                <a:sym typeface="Wingdings" panose="05000000000000000000" pitchFamily="2" charset="2"/>
              </a:rPr>
              <a:t> </a:t>
            </a:r>
            <a:r>
              <a:rPr lang="en-US" dirty="0"/>
              <a:t>bacteria will lose the crystal violet dye when rinsed </a:t>
            </a:r>
            <a:r>
              <a:rPr lang="en-US" dirty="0">
                <a:sym typeface="Wingdings" panose="05000000000000000000" pitchFamily="2" charset="2"/>
              </a:rPr>
              <a:t> </a:t>
            </a:r>
            <a:r>
              <a:rPr lang="en-US" dirty="0"/>
              <a:t>adopt the pink/red color of safranin </a:t>
            </a:r>
          </a:p>
        </p:txBody>
      </p:sp>
    </p:spTree>
    <p:extLst>
      <p:ext uri="{BB962C8B-B14F-4D97-AF65-F5344CB8AC3E}">
        <p14:creationId xmlns:p14="http://schemas.microsoft.com/office/powerpoint/2010/main" val="2038652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8F733-8CE6-4769-B3B5-CD7A4EFEDB81}"/>
              </a:ext>
            </a:extLst>
          </p:cNvPr>
          <p:cNvSpPr/>
          <p:nvPr/>
        </p:nvSpPr>
        <p:spPr>
          <a:xfrm>
            <a:off x="456489" y="1872735"/>
            <a:ext cx="4916026" cy="584775"/>
          </a:xfrm>
          <a:prstGeom prst="rect">
            <a:avLst/>
          </a:prstGeom>
        </p:spPr>
        <p:txBody>
          <a:bodyPr wrap="none">
            <a:spAutoFit/>
          </a:bodyPr>
          <a:lstStyle/>
          <a:p>
            <a:r>
              <a:rPr lang="en-US" sz="3200" b="1" dirty="0"/>
              <a:t>Step 4</a:t>
            </a:r>
            <a:r>
              <a:rPr lang="en-US" sz="3200" dirty="0"/>
              <a:t>: Kovac’s Oxidase Test </a:t>
            </a:r>
          </a:p>
        </p:txBody>
      </p:sp>
      <p:sp>
        <p:nvSpPr>
          <p:cNvPr id="6" name="Rectangle 5">
            <a:extLst>
              <a:ext uri="{FF2B5EF4-FFF2-40B4-BE49-F238E27FC236}">
                <a16:creationId xmlns:a16="http://schemas.microsoft.com/office/drawing/2014/main" id="{B7B87F93-C6E1-4D30-816F-B598AED58E03}"/>
              </a:ext>
            </a:extLst>
          </p:cNvPr>
          <p:cNvSpPr/>
          <p:nvPr/>
        </p:nvSpPr>
        <p:spPr>
          <a:xfrm>
            <a:off x="399327" y="2668494"/>
            <a:ext cx="11507733" cy="2585323"/>
          </a:xfrm>
          <a:prstGeom prst="rect">
            <a:avLst/>
          </a:prstGeom>
        </p:spPr>
        <p:txBody>
          <a:bodyPr wrap="square">
            <a:spAutoFit/>
          </a:bodyPr>
          <a:lstStyle/>
          <a:p>
            <a:pPr marL="285750" indent="-285750">
              <a:buFont typeface="Arial" panose="020B0604020202020204" pitchFamily="34" charset="0"/>
              <a:buChar char="•"/>
            </a:pPr>
            <a:r>
              <a:rPr lang="en-US" dirty="0"/>
              <a:t>This test detects whether the microorganism produces cytochrome c oxidase </a:t>
            </a:r>
            <a:r>
              <a:rPr lang="en-US" dirty="0">
                <a:sym typeface="Wingdings" panose="05000000000000000000" pitchFamily="2" charset="2"/>
              </a:rPr>
              <a:t> i.e. test for use of aerobic respiration</a:t>
            </a:r>
          </a:p>
          <a:p>
            <a:pPr marL="285750" indent="-285750">
              <a:buFont typeface="Arial" panose="020B0604020202020204" pitchFamily="34" charset="0"/>
              <a:buChar char="•"/>
            </a:pPr>
            <a:endParaRPr lang="en-US" dirty="0">
              <a:sym typeface="Wingdings" panose="05000000000000000000" pitchFamily="2" charset="2"/>
            </a:endParaRPr>
          </a:p>
          <a:p>
            <a:pPr marL="285750" indent="-285750">
              <a:buFont typeface="Arial" panose="020B0604020202020204" pitchFamily="34" charset="0"/>
              <a:buChar char="•"/>
            </a:pPr>
            <a:r>
              <a:rPr lang="en-US" dirty="0">
                <a:sym typeface="Wingdings" panose="05000000000000000000" pitchFamily="2" charset="2"/>
              </a:rPr>
              <a:t> </a:t>
            </a:r>
            <a:r>
              <a:rPr lang="en-US" i="1" dirty="0">
                <a:sym typeface="Wingdings" panose="05000000000000000000" pitchFamily="2" charset="2"/>
              </a:rPr>
              <a:t>N. meningitides </a:t>
            </a:r>
            <a:r>
              <a:rPr lang="en-US" dirty="0">
                <a:sym typeface="Wingdings" panose="05000000000000000000" pitchFamily="2" charset="2"/>
              </a:rPr>
              <a:t>is typically strictly aerobic </a:t>
            </a:r>
          </a:p>
          <a:p>
            <a:pPr marL="285750" indent="-285750">
              <a:buFont typeface="Arial" panose="020B0604020202020204" pitchFamily="34" charset="0"/>
              <a:buChar char="•"/>
            </a:pPr>
            <a:endParaRPr lang="en-US" dirty="0">
              <a:sym typeface="Wingdings" panose="05000000000000000000" pitchFamily="2" charset="2"/>
            </a:endParaRPr>
          </a:p>
          <a:p>
            <a:pPr marL="285750" indent="-285750">
              <a:buFont typeface="Arial" panose="020B0604020202020204" pitchFamily="34" charset="0"/>
              <a:buChar char="•"/>
            </a:pPr>
            <a:r>
              <a:rPr lang="en-US" dirty="0">
                <a:sym typeface="Wingdings" panose="05000000000000000000" pitchFamily="2" charset="2"/>
              </a:rPr>
              <a:t>Test reagent should turn purple </a:t>
            </a:r>
          </a:p>
          <a:p>
            <a:pPr marL="285750" indent="-285750">
              <a:buFont typeface="Arial" panose="020B0604020202020204" pitchFamily="34" charset="0"/>
              <a:buChar char="•"/>
            </a:pPr>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p:txBody>
      </p:sp>
      <p:sp>
        <p:nvSpPr>
          <p:cNvPr id="7" name="Title 1">
            <a:extLst>
              <a:ext uri="{FF2B5EF4-FFF2-40B4-BE49-F238E27FC236}">
                <a16:creationId xmlns:a16="http://schemas.microsoft.com/office/drawing/2014/main" id="{A8B0BB7F-0D88-4EA2-A9EA-3271AD7A3CAC}"/>
              </a:ext>
            </a:extLst>
          </p:cNvPr>
          <p:cNvSpPr>
            <a:spLocks noGrp="1"/>
          </p:cNvSpPr>
          <p:nvPr>
            <p:ph type="title"/>
          </p:nvPr>
        </p:nvSpPr>
        <p:spPr>
          <a:xfrm>
            <a:off x="456489" y="197292"/>
            <a:ext cx="10515600" cy="1325563"/>
          </a:xfrm>
        </p:spPr>
        <p:txBody>
          <a:bodyPr/>
          <a:lstStyle/>
          <a:p>
            <a:r>
              <a:rPr lang="en-US" dirty="0"/>
              <a:t>Clinical Confirmation of </a:t>
            </a:r>
            <a:r>
              <a:rPr lang="en-US" i="1" dirty="0"/>
              <a:t>N. meningitides </a:t>
            </a:r>
            <a:endParaRPr lang="en-US" dirty="0"/>
          </a:p>
        </p:txBody>
      </p:sp>
      <p:pic>
        <p:nvPicPr>
          <p:cNvPr id="9" name="Picture 8" descr="A picture containing indoor&#10;&#10;Description generated with high confidence">
            <a:extLst>
              <a:ext uri="{FF2B5EF4-FFF2-40B4-BE49-F238E27FC236}">
                <a16:creationId xmlns:a16="http://schemas.microsoft.com/office/drawing/2014/main" id="{FE0635CB-53EF-4488-988B-DBF55E23AC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7009" y="3543898"/>
            <a:ext cx="3655544" cy="2942713"/>
          </a:xfrm>
          <a:prstGeom prst="rect">
            <a:avLst/>
          </a:prstGeom>
        </p:spPr>
      </p:pic>
      <p:sp>
        <p:nvSpPr>
          <p:cNvPr id="10" name="Rectangle 9">
            <a:extLst>
              <a:ext uri="{FF2B5EF4-FFF2-40B4-BE49-F238E27FC236}">
                <a16:creationId xmlns:a16="http://schemas.microsoft.com/office/drawing/2014/main" id="{D8BE488B-2191-46E1-BA9F-08632907CA43}"/>
              </a:ext>
            </a:extLst>
          </p:cNvPr>
          <p:cNvSpPr/>
          <p:nvPr/>
        </p:nvSpPr>
        <p:spPr>
          <a:xfrm>
            <a:off x="399327" y="4930651"/>
            <a:ext cx="6096000" cy="646331"/>
          </a:xfrm>
          <a:prstGeom prst="rect">
            <a:avLst/>
          </a:prstGeom>
        </p:spPr>
        <p:txBody>
          <a:bodyPr>
            <a:spAutoFit/>
          </a:bodyPr>
          <a:lstStyle/>
          <a:p>
            <a:r>
              <a:rPr lang="en-US" dirty="0">
                <a:sym typeface="Wingdings" panose="05000000000000000000" pitchFamily="2" charset="2"/>
              </a:rPr>
              <a:t>Oxidase Test can confirm if organism belongs to </a:t>
            </a:r>
            <a:r>
              <a:rPr lang="en-US" i="1" dirty="0">
                <a:sym typeface="Wingdings" panose="05000000000000000000" pitchFamily="2" charset="2"/>
              </a:rPr>
              <a:t>Neisseria </a:t>
            </a:r>
            <a:r>
              <a:rPr lang="en-US" dirty="0">
                <a:sym typeface="Wingdings" panose="05000000000000000000" pitchFamily="2" charset="2"/>
              </a:rPr>
              <a:t>genus… to verify species we turn to….</a:t>
            </a:r>
            <a:endParaRPr lang="en-US" dirty="0"/>
          </a:p>
        </p:txBody>
      </p:sp>
    </p:spTree>
    <p:extLst>
      <p:ext uri="{BB962C8B-B14F-4D97-AF65-F5344CB8AC3E}">
        <p14:creationId xmlns:p14="http://schemas.microsoft.com/office/powerpoint/2010/main" val="401340525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
  <TotalTime>334</TotalTime>
  <Words>1068</Words>
  <Application>Microsoft Office PowerPoint</Application>
  <PresentationFormat>Widescreen</PresentationFormat>
  <Paragraphs>159</Paragraphs>
  <Slides>13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Wingdings</vt:lpstr>
      <vt:lpstr>Office Theme</vt:lpstr>
      <vt:lpstr>Celestial</vt:lpstr>
      <vt:lpstr>Case 2: Microbiology Laboratory Summary </vt:lpstr>
      <vt:lpstr>Possible Bacterial Causes for Mary’s Infection Scenario </vt:lpstr>
      <vt:lpstr>PowerPoint Presentation</vt:lpstr>
      <vt:lpstr>PowerPoint Presentation</vt:lpstr>
      <vt:lpstr>How do we detect which of these potential bacterial pathogens is causing this disease?</vt:lpstr>
      <vt:lpstr>PowerPoint Presentation</vt:lpstr>
      <vt:lpstr>At this point… </vt:lpstr>
      <vt:lpstr>PowerPoint Presentation</vt:lpstr>
      <vt:lpstr>Clinical Confirmation of N. meningitides </vt:lpstr>
      <vt:lpstr>PowerPoint Presentation</vt:lpstr>
      <vt:lpstr>Additional tests we can perform to confirm N. meningitides </vt:lpstr>
      <vt:lpstr>Rapid Diagnostic Tests (RDTs) for Use in the Field </vt:lpstr>
      <vt:lpstr>The End!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2: Microbiology Laboratory Summary</dc:title>
  <dc:creator>Sujan Sivanathan</dc:creator>
  <cp:lastModifiedBy>Sujan Sivanathan</cp:lastModifiedBy>
  <cp:revision>23</cp:revision>
  <dcterms:created xsi:type="dcterms:W3CDTF">2017-10-21T23:20:48Z</dcterms:created>
  <dcterms:modified xsi:type="dcterms:W3CDTF">2017-10-22T05:02:57Z</dcterms:modified>
</cp:coreProperties>
</file>