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38"/>
  </p:notesMasterIdLst>
  <p:handoutMasterIdLst>
    <p:handoutMasterId r:id="rId39"/>
  </p:handoutMasterIdLst>
  <p:sldIdLst>
    <p:sldId id="257" r:id="rId2"/>
    <p:sldId id="469" r:id="rId3"/>
    <p:sldId id="258" r:id="rId4"/>
    <p:sldId id="460" r:id="rId5"/>
    <p:sldId id="278" r:id="rId6"/>
    <p:sldId id="275" r:id="rId7"/>
    <p:sldId id="453" r:id="rId8"/>
    <p:sldId id="461" r:id="rId9"/>
    <p:sldId id="260" r:id="rId10"/>
    <p:sldId id="261" r:id="rId11"/>
    <p:sldId id="263" r:id="rId12"/>
    <p:sldId id="472" r:id="rId13"/>
    <p:sldId id="454" r:id="rId14"/>
    <p:sldId id="471" r:id="rId15"/>
    <p:sldId id="476" r:id="rId16"/>
    <p:sldId id="473" r:id="rId17"/>
    <p:sldId id="455" r:id="rId18"/>
    <p:sldId id="269" r:id="rId19"/>
    <p:sldId id="456" r:id="rId20"/>
    <p:sldId id="270" r:id="rId21"/>
    <p:sldId id="272" r:id="rId22"/>
    <p:sldId id="474" r:id="rId23"/>
    <p:sldId id="271" r:id="rId24"/>
    <p:sldId id="457" r:id="rId25"/>
    <p:sldId id="459" r:id="rId26"/>
    <p:sldId id="475" r:id="rId27"/>
    <p:sldId id="467" r:id="rId28"/>
    <p:sldId id="274" r:id="rId29"/>
    <p:sldId id="458" r:id="rId30"/>
    <p:sldId id="464" r:id="rId31"/>
    <p:sldId id="465" r:id="rId32"/>
    <p:sldId id="462" r:id="rId33"/>
    <p:sldId id="466" r:id="rId34"/>
    <p:sldId id="468" r:id="rId35"/>
    <p:sldId id="470" r:id="rId36"/>
    <p:sldId id="463" r:id="rId37"/>
  </p:sldIdLst>
  <p:sldSz cx="9144000" cy="6858000" type="screen4x3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Bouchard" initials="C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2"/>
    <p:restoredTop sz="78985" autoAdjust="0"/>
  </p:normalViewPr>
  <p:slideViewPr>
    <p:cSldViewPr>
      <p:cViewPr varScale="1">
        <p:scale>
          <a:sx n="84" d="100"/>
          <a:sy n="84" d="100"/>
        </p:scale>
        <p:origin x="62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912DC-CB54-4FE7-809B-23B30168022B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FA90CD-B5FE-4558-879B-478D1171EB02}">
      <dgm:prSet phldrT="[Text]"/>
      <dgm:spPr/>
      <dgm:t>
        <a:bodyPr/>
        <a:lstStyle/>
        <a:p>
          <a:r>
            <a:rPr lang="en-US" dirty="0" smtClean="0"/>
            <a:t>Establish Clear Learning Outcomes</a:t>
          </a:r>
          <a:endParaRPr lang="en-US" dirty="0"/>
        </a:p>
      </dgm:t>
    </dgm:pt>
    <dgm:pt modelId="{3CC8998D-CEC1-4EC9-B67B-BEAFD9CFA50E}" type="parTrans" cxnId="{9E68F829-750D-4FA0-AF21-46CC05FB9EAA}">
      <dgm:prSet/>
      <dgm:spPr/>
      <dgm:t>
        <a:bodyPr/>
        <a:lstStyle/>
        <a:p>
          <a:endParaRPr lang="en-US"/>
        </a:p>
      </dgm:t>
    </dgm:pt>
    <dgm:pt modelId="{3890F1DD-8C58-4C09-AAA5-07AEB6173250}" type="sibTrans" cxnId="{9E68F829-750D-4FA0-AF21-46CC05FB9EAA}">
      <dgm:prSet/>
      <dgm:spPr/>
      <dgm:t>
        <a:bodyPr/>
        <a:lstStyle/>
        <a:p>
          <a:endParaRPr lang="en-US"/>
        </a:p>
      </dgm:t>
    </dgm:pt>
    <dgm:pt modelId="{D0D12E74-445D-4990-9A48-E6CF65FD08FA}">
      <dgm:prSet phldrT="[Text]"/>
      <dgm:spPr/>
      <dgm:t>
        <a:bodyPr/>
        <a:lstStyle/>
        <a:p>
          <a:r>
            <a:rPr lang="en-US" dirty="0" smtClean="0"/>
            <a:t>Anticipate Learner Needs</a:t>
          </a:r>
          <a:endParaRPr lang="en-US" dirty="0"/>
        </a:p>
      </dgm:t>
    </dgm:pt>
    <dgm:pt modelId="{05BF7365-96E5-4DB3-9887-6AF02D2B6826}" type="parTrans" cxnId="{2B47FC50-988E-41EA-9183-94AA873C8637}">
      <dgm:prSet/>
      <dgm:spPr/>
      <dgm:t>
        <a:bodyPr/>
        <a:lstStyle/>
        <a:p>
          <a:endParaRPr lang="en-US"/>
        </a:p>
      </dgm:t>
    </dgm:pt>
    <dgm:pt modelId="{D907534A-8F86-4755-88C2-89527F27D084}" type="sibTrans" cxnId="{2B47FC50-988E-41EA-9183-94AA873C8637}">
      <dgm:prSet/>
      <dgm:spPr/>
      <dgm:t>
        <a:bodyPr/>
        <a:lstStyle/>
        <a:p>
          <a:endParaRPr lang="en-US"/>
        </a:p>
      </dgm:t>
    </dgm:pt>
    <dgm:pt modelId="{44EEA95E-83D1-492B-89FE-A803AB5963EC}">
      <dgm:prSet phldrT="[Text]"/>
      <dgm:spPr/>
      <dgm:t>
        <a:bodyPr/>
        <a:lstStyle/>
        <a:p>
          <a:r>
            <a:rPr lang="en-US" dirty="0" smtClean="0"/>
            <a:t>Measurable Outcomes and Assessment Plan</a:t>
          </a:r>
          <a:endParaRPr lang="en-US" dirty="0"/>
        </a:p>
      </dgm:t>
    </dgm:pt>
    <dgm:pt modelId="{6CEEE4FF-26A8-4A45-AF74-14C2B2CC572C}" type="parTrans" cxnId="{69D4A4C1-9C33-4CC8-8BCB-986F8A19C453}">
      <dgm:prSet/>
      <dgm:spPr/>
      <dgm:t>
        <a:bodyPr/>
        <a:lstStyle/>
        <a:p>
          <a:endParaRPr lang="en-US"/>
        </a:p>
      </dgm:t>
    </dgm:pt>
    <dgm:pt modelId="{06A84FFD-EA37-45A2-9678-F9850FC9A4A7}" type="sibTrans" cxnId="{69D4A4C1-9C33-4CC8-8BCB-986F8A19C453}">
      <dgm:prSet/>
      <dgm:spPr/>
      <dgm:t>
        <a:bodyPr/>
        <a:lstStyle/>
        <a:p>
          <a:endParaRPr lang="en-US"/>
        </a:p>
      </dgm:t>
    </dgm:pt>
    <dgm:pt modelId="{E4F8E191-C0FC-4940-B2B1-248C1B54DF67}">
      <dgm:prSet phldrT="[Text]"/>
      <dgm:spPr/>
      <dgm:t>
        <a:bodyPr/>
        <a:lstStyle/>
        <a:p>
          <a:r>
            <a:rPr lang="en-US" dirty="0" smtClean="0"/>
            <a:t>Instructional Experience</a:t>
          </a:r>
          <a:endParaRPr lang="en-US" dirty="0"/>
        </a:p>
      </dgm:t>
    </dgm:pt>
    <dgm:pt modelId="{A7248FA3-5108-4A39-BFD9-19CD304749F8}" type="parTrans" cxnId="{EBC9EC63-6F25-4434-A1C3-1A2EE20B9980}">
      <dgm:prSet/>
      <dgm:spPr/>
      <dgm:t>
        <a:bodyPr/>
        <a:lstStyle/>
        <a:p>
          <a:endParaRPr lang="en-US"/>
        </a:p>
      </dgm:t>
    </dgm:pt>
    <dgm:pt modelId="{E94360D3-DDCB-4327-ACD8-DAFCF92AB4C8}" type="sibTrans" cxnId="{EBC9EC63-6F25-4434-A1C3-1A2EE20B9980}">
      <dgm:prSet/>
      <dgm:spPr/>
      <dgm:t>
        <a:bodyPr/>
        <a:lstStyle/>
        <a:p>
          <a:endParaRPr lang="en-US"/>
        </a:p>
      </dgm:t>
    </dgm:pt>
    <dgm:pt modelId="{35281810-6881-410E-B8EC-659B9C229DC9}">
      <dgm:prSet phldrT="[Text]"/>
      <dgm:spPr/>
      <dgm:t>
        <a:bodyPr/>
        <a:lstStyle/>
        <a:p>
          <a:r>
            <a:rPr lang="en-US" dirty="0" smtClean="0"/>
            <a:t>Reflection and New Understanding</a:t>
          </a:r>
          <a:endParaRPr lang="en-US" dirty="0"/>
        </a:p>
      </dgm:t>
    </dgm:pt>
    <dgm:pt modelId="{C5F144D2-EF80-4BCF-988E-B5093E671547}" type="parTrans" cxnId="{AFB8F6A7-AC23-4AB3-8F38-79AB2548A0BA}">
      <dgm:prSet/>
      <dgm:spPr/>
      <dgm:t>
        <a:bodyPr/>
        <a:lstStyle/>
        <a:p>
          <a:endParaRPr lang="en-US"/>
        </a:p>
      </dgm:t>
    </dgm:pt>
    <dgm:pt modelId="{B4445782-E948-46C9-B820-C7D0504408D2}" type="sibTrans" cxnId="{AFB8F6A7-AC23-4AB3-8F38-79AB2548A0BA}">
      <dgm:prSet/>
      <dgm:spPr/>
      <dgm:t>
        <a:bodyPr/>
        <a:lstStyle/>
        <a:p>
          <a:endParaRPr lang="en-US"/>
        </a:p>
      </dgm:t>
    </dgm:pt>
    <dgm:pt modelId="{43E66E1D-66A9-4C6B-9255-3B5408E5780B}" type="pres">
      <dgm:prSet presAssocID="{4D7912DC-CB54-4FE7-809B-23B3016802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745021-325B-4996-A721-00AEB22E61AD}" type="pres">
      <dgm:prSet presAssocID="{1CFA90CD-B5FE-4558-879B-478D1171EB02}" presName="node" presStyleLbl="node1" presStyleIdx="0" presStyleCnt="5" custRadScaleRad="101630" custRadScaleInc="28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1E29C-521C-4ECA-B760-6056FEB6054B}" type="pres">
      <dgm:prSet presAssocID="{3890F1DD-8C58-4C09-AAA5-07AEB617325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7E9FF66-9B1E-4171-80FE-0F23823A86E9}" type="pres">
      <dgm:prSet presAssocID="{3890F1DD-8C58-4C09-AAA5-07AEB617325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9DA7574-464B-466E-A6BB-F382B762A45E}" type="pres">
      <dgm:prSet presAssocID="{D0D12E74-445D-4990-9A48-E6CF65FD08FA}" presName="node" presStyleLbl="node1" presStyleIdx="1" presStyleCnt="5" custRadScaleRad="111689" custRadScaleInc="9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5F9D9-3E6B-4646-8C5F-83FA6A2E5681}" type="pres">
      <dgm:prSet presAssocID="{D907534A-8F86-4755-88C2-89527F27D084}" presName="sibTrans" presStyleLbl="sibTrans2D1" presStyleIdx="1" presStyleCnt="5" custLinFactNeighborX="-43155" custLinFactNeighborY="-5359"/>
      <dgm:spPr/>
      <dgm:t>
        <a:bodyPr/>
        <a:lstStyle/>
        <a:p>
          <a:endParaRPr lang="en-US"/>
        </a:p>
      </dgm:t>
    </dgm:pt>
    <dgm:pt modelId="{BB9E7D14-856E-4048-BFD4-F043BE5CF79E}" type="pres">
      <dgm:prSet presAssocID="{D907534A-8F86-4755-88C2-89527F27D08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2C58A08-AB66-441D-A86E-37C2B80FF655}" type="pres">
      <dgm:prSet presAssocID="{44EEA95E-83D1-492B-89FE-A803AB5963EC}" presName="node" presStyleLbl="node1" presStyleIdx="2" presStyleCnt="5" custRadScaleRad="103235" custRadScaleInc="-16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28269-88F9-4A32-8E93-D0A10A8FB916}" type="pres">
      <dgm:prSet presAssocID="{06A84FFD-EA37-45A2-9678-F9850FC9A4A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EA0DD7B-9E9F-4FF7-86CC-BA3D0B96D2B1}" type="pres">
      <dgm:prSet presAssocID="{06A84FFD-EA37-45A2-9678-F9850FC9A4A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035B6B5-CDE9-4580-82A9-E9DEC5A8191C}" type="pres">
      <dgm:prSet presAssocID="{E4F8E191-C0FC-4940-B2B1-248C1B54DF67}" presName="node" presStyleLbl="node1" presStyleIdx="3" presStyleCnt="5" custRadScaleRad="90013" custRadScaleInc="-28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68582-2D14-4548-B859-D828732F4F49}" type="pres">
      <dgm:prSet presAssocID="{E94360D3-DDCB-4327-ACD8-DAFCF92AB4C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F05774C-6097-4D63-B643-56686AC565AA}" type="pres">
      <dgm:prSet presAssocID="{E94360D3-DDCB-4327-ACD8-DAFCF92AB4C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48BB14F-1D77-490B-BD74-9216A6981DCC}" type="pres">
      <dgm:prSet presAssocID="{35281810-6881-410E-B8EC-659B9C229DC9}" presName="node" presStyleLbl="node1" presStyleIdx="4" presStyleCnt="5" custRadScaleRad="76692" custRadScaleInc="3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6DC73-6D9F-4D98-92B5-005F05E93371}" type="pres">
      <dgm:prSet presAssocID="{B4445782-E948-46C9-B820-C7D0504408D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D5D5997-6315-4F5B-B35C-5B60B0D6A3B4}" type="pres">
      <dgm:prSet presAssocID="{B4445782-E948-46C9-B820-C7D0504408D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FB8F6A7-AC23-4AB3-8F38-79AB2548A0BA}" srcId="{4D7912DC-CB54-4FE7-809B-23B30168022B}" destId="{35281810-6881-410E-B8EC-659B9C229DC9}" srcOrd="4" destOrd="0" parTransId="{C5F144D2-EF80-4BCF-988E-B5093E671547}" sibTransId="{B4445782-E948-46C9-B820-C7D0504408D2}"/>
    <dgm:cxn modelId="{4FFC9864-6398-4B31-B651-33F0834270DE}" type="presOf" srcId="{3890F1DD-8C58-4C09-AAA5-07AEB6173250}" destId="{F7E9FF66-9B1E-4171-80FE-0F23823A86E9}" srcOrd="1" destOrd="0" presId="urn:microsoft.com/office/officeart/2005/8/layout/cycle2"/>
    <dgm:cxn modelId="{38E2F77D-EE9B-4DD1-9160-7ED204F744A6}" type="presOf" srcId="{E4F8E191-C0FC-4940-B2B1-248C1B54DF67}" destId="{8035B6B5-CDE9-4580-82A9-E9DEC5A8191C}" srcOrd="0" destOrd="0" presId="urn:microsoft.com/office/officeart/2005/8/layout/cycle2"/>
    <dgm:cxn modelId="{69D4A4C1-9C33-4CC8-8BCB-986F8A19C453}" srcId="{4D7912DC-CB54-4FE7-809B-23B30168022B}" destId="{44EEA95E-83D1-492B-89FE-A803AB5963EC}" srcOrd="2" destOrd="0" parTransId="{6CEEE4FF-26A8-4A45-AF74-14C2B2CC572C}" sibTransId="{06A84FFD-EA37-45A2-9678-F9850FC9A4A7}"/>
    <dgm:cxn modelId="{19B65626-DB05-4567-9A36-F3807B4E29AC}" type="presOf" srcId="{D907534A-8F86-4755-88C2-89527F27D084}" destId="{0E65F9D9-3E6B-4646-8C5F-83FA6A2E5681}" srcOrd="0" destOrd="0" presId="urn:microsoft.com/office/officeart/2005/8/layout/cycle2"/>
    <dgm:cxn modelId="{EBC9EC63-6F25-4434-A1C3-1A2EE20B9980}" srcId="{4D7912DC-CB54-4FE7-809B-23B30168022B}" destId="{E4F8E191-C0FC-4940-B2B1-248C1B54DF67}" srcOrd="3" destOrd="0" parTransId="{A7248FA3-5108-4A39-BFD9-19CD304749F8}" sibTransId="{E94360D3-DDCB-4327-ACD8-DAFCF92AB4C8}"/>
    <dgm:cxn modelId="{B594C511-C409-492C-B88A-EF3BAEDCF1E4}" type="presOf" srcId="{E94360D3-DDCB-4327-ACD8-DAFCF92AB4C8}" destId="{BF05774C-6097-4D63-B643-56686AC565AA}" srcOrd="1" destOrd="0" presId="urn:microsoft.com/office/officeart/2005/8/layout/cycle2"/>
    <dgm:cxn modelId="{5AC4C582-6EAA-4CE4-B4F2-15F1E19E7E4E}" type="presOf" srcId="{3890F1DD-8C58-4C09-AAA5-07AEB6173250}" destId="{1B31E29C-521C-4ECA-B760-6056FEB6054B}" srcOrd="0" destOrd="0" presId="urn:microsoft.com/office/officeart/2005/8/layout/cycle2"/>
    <dgm:cxn modelId="{06ADB277-22A5-498B-918D-36DE0204B1FE}" type="presOf" srcId="{4D7912DC-CB54-4FE7-809B-23B30168022B}" destId="{43E66E1D-66A9-4C6B-9255-3B5408E5780B}" srcOrd="0" destOrd="0" presId="urn:microsoft.com/office/officeart/2005/8/layout/cycle2"/>
    <dgm:cxn modelId="{D18767F4-D95F-4F94-988A-39D802060D68}" type="presOf" srcId="{1CFA90CD-B5FE-4558-879B-478D1171EB02}" destId="{C9745021-325B-4996-A721-00AEB22E61AD}" srcOrd="0" destOrd="0" presId="urn:microsoft.com/office/officeart/2005/8/layout/cycle2"/>
    <dgm:cxn modelId="{3F9F3481-8BA3-4037-8FD2-B9A8006D422C}" type="presOf" srcId="{B4445782-E948-46C9-B820-C7D0504408D2}" destId="{0D5D5997-6315-4F5B-B35C-5B60B0D6A3B4}" srcOrd="1" destOrd="0" presId="urn:microsoft.com/office/officeart/2005/8/layout/cycle2"/>
    <dgm:cxn modelId="{A035A8E4-7555-4489-B2FC-1FD6D9EF5D38}" type="presOf" srcId="{06A84FFD-EA37-45A2-9678-F9850FC9A4A7}" destId="{7EA0DD7B-9E9F-4FF7-86CC-BA3D0B96D2B1}" srcOrd="1" destOrd="0" presId="urn:microsoft.com/office/officeart/2005/8/layout/cycle2"/>
    <dgm:cxn modelId="{403D21E9-616C-4BF4-917D-14C70D264518}" type="presOf" srcId="{35281810-6881-410E-B8EC-659B9C229DC9}" destId="{C48BB14F-1D77-490B-BD74-9216A6981DCC}" srcOrd="0" destOrd="0" presId="urn:microsoft.com/office/officeart/2005/8/layout/cycle2"/>
    <dgm:cxn modelId="{4B00707A-286B-407F-A5B7-A67103DAABED}" type="presOf" srcId="{D907534A-8F86-4755-88C2-89527F27D084}" destId="{BB9E7D14-856E-4048-BFD4-F043BE5CF79E}" srcOrd="1" destOrd="0" presId="urn:microsoft.com/office/officeart/2005/8/layout/cycle2"/>
    <dgm:cxn modelId="{9E68F829-750D-4FA0-AF21-46CC05FB9EAA}" srcId="{4D7912DC-CB54-4FE7-809B-23B30168022B}" destId="{1CFA90CD-B5FE-4558-879B-478D1171EB02}" srcOrd="0" destOrd="0" parTransId="{3CC8998D-CEC1-4EC9-B67B-BEAFD9CFA50E}" sibTransId="{3890F1DD-8C58-4C09-AAA5-07AEB6173250}"/>
    <dgm:cxn modelId="{E4D6AA32-C8EF-4C19-BEBD-F6363AED935B}" type="presOf" srcId="{B4445782-E948-46C9-B820-C7D0504408D2}" destId="{8446DC73-6D9F-4D98-92B5-005F05E93371}" srcOrd="0" destOrd="0" presId="urn:microsoft.com/office/officeart/2005/8/layout/cycle2"/>
    <dgm:cxn modelId="{2B47FC50-988E-41EA-9183-94AA873C8637}" srcId="{4D7912DC-CB54-4FE7-809B-23B30168022B}" destId="{D0D12E74-445D-4990-9A48-E6CF65FD08FA}" srcOrd="1" destOrd="0" parTransId="{05BF7365-96E5-4DB3-9887-6AF02D2B6826}" sibTransId="{D907534A-8F86-4755-88C2-89527F27D084}"/>
    <dgm:cxn modelId="{644C5DC7-507B-4B6E-B5E6-CB9B491C6EAE}" type="presOf" srcId="{D0D12E74-445D-4990-9A48-E6CF65FD08FA}" destId="{09DA7574-464B-466E-A6BB-F382B762A45E}" srcOrd="0" destOrd="0" presId="urn:microsoft.com/office/officeart/2005/8/layout/cycle2"/>
    <dgm:cxn modelId="{3C972547-3C4B-4986-A4D9-20D12FA86AD0}" type="presOf" srcId="{06A84FFD-EA37-45A2-9678-F9850FC9A4A7}" destId="{A5728269-88F9-4A32-8E93-D0A10A8FB916}" srcOrd="0" destOrd="0" presId="urn:microsoft.com/office/officeart/2005/8/layout/cycle2"/>
    <dgm:cxn modelId="{D13EFF51-DDC2-48D0-BFF2-E0030A99B46C}" type="presOf" srcId="{44EEA95E-83D1-492B-89FE-A803AB5963EC}" destId="{92C58A08-AB66-441D-A86E-37C2B80FF655}" srcOrd="0" destOrd="0" presId="urn:microsoft.com/office/officeart/2005/8/layout/cycle2"/>
    <dgm:cxn modelId="{521332A2-BB34-4D65-8024-42C76AE6ED1A}" type="presOf" srcId="{E94360D3-DDCB-4327-ACD8-DAFCF92AB4C8}" destId="{83668582-2D14-4548-B859-D828732F4F49}" srcOrd="0" destOrd="0" presId="urn:microsoft.com/office/officeart/2005/8/layout/cycle2"/>
    <dgm:cxn modelId="{82FB61A1-5FC7-465A-B80A-5052CCEDC028}" type="presParOf" srcId="{43E66E1D-66A9-4C6B-9255-3B5408E5780B}" destId="{C9745021-325B-4996-A721-00AEB22E61AD}" srcOrd="0" destOrd="0" presId="urn:microsoft.com/office/officeart/2005/8/layout/cycle2"/>
    <dgm:cxn modelId="{289C02A9-C2CA-40B5-8304-B47016D60C1E}" type="presParOf" srcId="{43E66E1D-66A9-4C6B-9255-3B5408E5780B}" destId="{1B31E29C-521C-4ECA-B760-6056FEB6054B}" srcOrd="1" destOrd="0" presId="urn:microsoft.com/office/officeart/2005/8/layout/cycle2"/>
    <dgm:cxn modelId="{1415D039-E61B-44E8-88A6-220021B7DA31}" type="presParOf" srcId="{1B31E29C-521C-4ECA-B760-6056FEB6054B}" destId="{F7E9FF66-9B1E-4171-80FE-0F23823A86E9}" srcOrd="0" destOrd="0" presId="urn:microsoft.com/office/officeart/2005/8/layout/cycle2"/>
    <dgm:cxn modelId="{376E57D5-A5A8-4B0F-BF60-94095608610B}" type="presParOf" srcId="{43E66E1D-66A9-4C6B-9255-3B5408E5780B}" destId="{09DA7574-464B-466E-A6BB-F382B762A45E}" srcOrd="2" destOrd="0" presId="urn:microsoft.com/office/officeart/2005/8/layout/cycle2"/>
    <dgm:cxn modelId="{C7845DE3-6506-4897-AF38-BB1A0C7EC6A9}" type="presParOf" srcId="{43E66E1D-66A9-4C6B-9255-3B5408E5780B}" destId="{0E65F9D9-3E6B-4646-8C5F-83FA6A2E5681}" srcOrd="3" destOrd="0" presId="urn:microsoft.com/office/officeart/2005/8/layout/cycle2"/>
    <dgm:cxn modelId="{A0EC34A3-15B7-4A6C-81A1-C38B5DF193AD}" type="presParOf" srcId="{0E65F9D9-3E6B-4646-8C5F-83FA6A2E5681}" destId="{BB9E7D14-856E-4048-BFD4-F043BE5CF79E}" srcOrd="0" destOrd="0" presId="urn:microsoft.com/office/officeart/2005/8/layout/cycle2"/>
    <dgm:cxn modelId="{087E530C-D919-41C0-A10A-D6A435CABD28}" type="presParOf" srcId="{43E66E1D-66A9-4C6B-9255-3B5408E5780B}" destId="{92C58A08-AB66-441D-A86E-37C2B80FF655}" srcOrd="4" destOrd="0" presId="urn:microsoft.com/office/officeart/2005/8/layout/cycle2"/>
    <dgm:cxn modelId="{21CB8792-8EB8-41CE-B835-D3BC04CD1F0B}" type="presParOf" srcId="{43E66E1D-66A9-4C6B-9255-3B5408E5780B}" destId="{A5728269-88F9-4A32-8E93-D0A10A8FB916}" srcOrd="5" destOrd="0" presId="urn:microsoft.com/office/officeart/2005/8/layout/cycle2"/>
    <dgm:cxn modelId="{0AD9B0FD-04F2-4A9F-839C-B6C88857D34C}" type="presParOf" srcId="{A5728269-88F9-4A32-8E93-D0A10A8FB916}" destId="{7EA0DD7B-9E9F-4FF7-86CC-BA3D0B96D2B1}" srcOrd="0" destOrd="0" presId="urn:microsoft.com/office/officeart/2005/8/layout/cycle2"/>
    <dgm:cxn modelId="{6C2C5E4D-E721-4460-B36B-441AE8ECE790}" type="presParOf" srcId="{43E66E1D-66A9-4C6B-9255-3B5408E5780B}" destId="{8035B6B5-CDE9-4580-82A9-E9DEC5A8191C}" srcOrd="6" destOrd="0" presId="urn:microsoft.com/office/officeart/2005/8/layout/cycle2"/>
    <dgm:cxn modelId="{A1D0F732-7B39-457A-9A31-1CB3AEDC7B42}" type="presParOf" srcId="{43E66E1D-66A9-4C6B-9255-3B5408E5780B}" destId="{83668582-2D14-4548-B859-D828732F4F49}" srcOrd="7" destOrd="0" presId="urn:microsoft.com/office/officeart/2005/8/layout/cycle2"/>
    <dgm:cxn modelId="{2E6EBF6A-1F9A-4125-9381-07082F56F060}" type="presParOf" srcId="{83668582-2D14-4548-B859-D828732F4F49}" destId="{BF05774C-6097-4D63-B643-56686AC565AA}" srcOrd="0" destOrd="0" presId="urn:microsoft.com/office/officeart/2005/8/layout/cycle2"/>
    <dgm:cxn modelId="{FDCE2F4D-6F73-4C85-9B55-59FD63A34CE5}" type="presParOf" srcId="{43E66E1D-66A9-4C6B-9255-3B5408E5780B}" destId="{C48BB14F-1D77-490B-BD74-9216A6981DCC}" srcOrd="8" destOrd="0" presId="urn:microsoft.com/office/officeart/2005/8/layout/cycle2"/>
    <dgm:cxn modelId="{CE0E18B5-9D23-464A-A149-E99FE44FB401}" type="presParOf" srcId="{43E66E1D-66A9-4C6B-9255-3B5408E5780B}" destId="{8446DC73-6D9F-4D98-92B5-005F05E93371}" srcOrd="9" destOrd="0" presId="urn:microsoft.com/office/officeart/2005/8/layout/cycle2"/>
    <dgm:cxn modelId="{0BB8DDCE-3560-4F92-B127-CB654B91A7CE}" type="presParOf" srcId="{8446DC73-6D9F-4D98-92B5-005F05E93371}" destId="{0D5D5997-6315-4F5B-B35C-5B60B0D6A3B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45021-325B-4996-A721-00AEB22E61AD}">
      <dsp:nvSpPr>
        <dsp:cNvPr id="0" name=""/>
        <dsp:cNvSpPr/>
      </dsp:nvSpPr>
      <dsp:spPr>
        <a:xfrm>
          <a:off x="4464500" y="3"/>
          <a:ext cx="1984228" cy="19842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Establish Clear Learning Outcomes</a:t>
          </a:r>
          <a:endParaRPr lang="en-US" sz="1700" kern="1200" dirty="0"/>
        </a:p>
      </dsp:txBody>
      <dsp:txXfrm>
        <a:off x="4755083" y="290586"/>
        <a:ext cx="1403062" cy="1403062"/>
      </dsp:txXfrm>
    </dsp:sp>
    <dsp:sp modelId="{1B31E29C-521C-4ECA-B760-6056FEB6054B}">
      <dsp:nvSpPr>
        <dsp:cNvPr id="0" name=""/>
        <dsp:cNvSpPr/>
      </dsp:nvSpPr>
      <dsp:spPr>
        <a:xfrm rot="2310268">
          <a:off x="6340333" y="1557883"/>
          <a:ext cx="496631" cy="669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356531" y="1645440"/>
        <a:ext cx="347642" cy="401807"/>
      </dsp:txXfrm>
    </dsp:sp>
    <dsp:sp modelId="{09DA7574-464B-466E-A6BB-F382B762A45E}">
      <dsp:nvSpPr>
        <dsp:cNvPr id="0" name=""/>
        <dsp:cNvSpPr/>
      </dsp:nvSpPr>
      <dsp:spPr>
        <a:xfrm>
          <a:off x="6750568" y="1818714"/>
          <a:ext cx="1984228" cy="1984228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Anticipate Learner Needs</a:t>
          </a:r>
          <a:endParaRPr lang="en-US" sz="1700" kern="1200" dirty="0"/>
        </a:p>
      </dsp:txBody>
      <dsp:txXfrm>
        <a:off x="7041151" y="2109297"/>
        <a:ext cx="1403062" cy="1403062"/>
      </dsp:txXfrm>
    </dsp:sp>
    <dsp:sp modelId="{0E65F9D9-3E6B-4646-8C5F-83FA6A2E5681}">
      <dsp:nvSpPr>
        <dsp:cNvPr id="0" name=""/>
        <dsp:cNvSpPr/>
      </dsp:nvSpPr>
      <dsp:spPr>
        <a:xfrm rot="6625126">
          <a:off x="6826778" y="3760537"/>
          <a:ext cx="455526" cy="669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6918946" y="3830436"/>
        <a:ext cx="318868" cy="401807"/>
      </dsp:txXfrm>
    </dsp:sp>
    <dsp:sp modelId="{92C58A08-AB66-441D-A86E-37C2B80FF655}">
      <dsp:nvSpPr>
        <dsp:cNvPr id="0" name=""/>
        <dsp:cNvSpPr/>
      </dsp:nvSpPr>
      <dsp:spPr>
        <a:xfrm>
          <a:off x="5758456" y="4483750"/>
          <a:ext cx="1984228" cy="1984228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Measurable Outcomes and Assessment Plan</a:t>
          </a:r>
          <a:endParaRPr lang="en-US" sz="1700" kern="1200" dirty="0"/>
        </a:p>
      </dsp:txBody>
      <dsp:txXfrm>
        <a:off x="6049039" y="4774333"/>
        <a:ext cx="1403062" cy="1403062"/>
      </dsp:txXfrm>
    </dsp:sp>
    <dsp:sp modelId="{A5728269-88F9-4A32-8E93-D0A10A8FB916}">
      <dsp:nvSpPr>
        <dsp:cNvPr id="0" name=""/>
        <dsp:cNvSpPr/>
      </dsp:nvSpPr>
      <dsp:spPr>
        <a:xfrm rot="10670224">
          <a:off x="5195543" y="5192231"/>
          <a:ext cx="398474" cy="669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315042" y="5323910"/>
        <a:ext cx="278932" cy="401807"/>
      </dsp:txXfrm>
    </dsp:sp>
    <dsp:sp modelId="{8035B6B5-CDE9-4580-82A9-E9DEC5A8191C}">
      <dsp:nvSpPr>
        <dsp:cNvPr id="0" name=""/>
        <dsp:cNvSpPr/>
      </dsp:nvSpPr>
      <dsp:spPr>
        <a:xfrm>
          <a:off x="3024338" y="4587012"/>
          <a:ext cx="1984228" cy="1984228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Instructional Experience</a:t>
          </a:r>
          <a:endParaRPr lang="en-US" sz="1700" kern="1200" dirty="0"/>
        </a:p>
      </dsp:txBody>
      <dsp:txXfrm>
        <a:off x="3314921" y="4877595"/>
        <a:ext cx="1403062" cy="1403062"/>
      </dsp:txXfrm>
    </dsp:sp>
    <dsp:sp modelId="{83668582-2D14-4548-B859-D828732F4F49}">
      <dsp:nvSpPr>
        <dsp:cNvPr id="0" name=""/>
        <dsp:cNvSpPr/>
      </dsp:nvSpPr>
      <dsp:spPr>
        <a:xfrm rot="15155576">
          <a:off x="3374573" y="3908187"/>
          <a:ext cx="445978" cy="669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461482" y="4105955"/>
        <a:ext cx="312185" cy="401807"/>
      </dsp:txXfrm>
    </dsp:sp>
    <dsp:sp modelId="{C48BB14F-1D77-490B-BD74-9216A6981DCC}">
      <dsp:nvSpPr>
        <dsp:cNvPr id="0" name=""/>
        <dsp:cNvSpPr/>
      </dsp:nvSpPr>
      <dsp:spPr>
        <a:xfrm>
          <a:off x="2179006" y="1890722"/>
          <a:ext cx="1984228" cy="1984228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Reflection and New Understanding</a:t>
          </a:r>
          <a:endParaRPr lang="en-US" sz="1700" kern="1200" dirty="0"/>
        </a:p>
      </dsp:txBody>
      <dsp:txXfrm>
        <a:off x="2469589" y="2181305"/>
        <a:ext cx="1403062" cy="1403062"/>
      </dsp:txXfrm>
    </dsp:sp>
    <dsp:sp modelId="{8446DC73-6D9F-4D98-92B5-005F05E93371}">
      <dsp:nvSpPr>
        <dsp:cNvPr id="0" name=""/>
        <dsp:cNvSpPr/>
      </dsp:nvSpPr>
      <dsp:spPr>
        <a:xfrm rot="19224005">
          <a:off x="4042297" y="1612027"/>
          <a:ext cx="520441" cy="669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60212" y="1795723"/>
        <a:ext cx="364309" cy="401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D6A473E-2DAC-4074-9C4B-6B9E817FD3BE}" type="datetimeFigureOut">
              <a:rPr lang="en-CA" smtClean="0"/>
              <a:t>2019-08-20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8284603-406F-4907-82EE-EF4D6F7C4D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3064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D0F9F42-7583-4CFD-B153-E377BAE0FD7F}" type="datetimeFigureOut">
              <a:rPr lang="fr-CA" smtClean="0"/>
              <a:pPr/>
              <a:t>2019-08-20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F34357B-D60A-47E4-850E-D314F685BD5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12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>
              <a:buFontTx/>
              <a:buAutoNum type="arabicParenR"/>
            </a:pPr>
            <a:endParaRPr lang="fr-CA" sz="1000" dirty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37B404-2C70-4AE7-AC1B-394C33FAAA1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04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6042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71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6401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3019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9637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6256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D7FF09-95C0-49CE-A870-C35683D14FD6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t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4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6401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3019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9637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6256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mtClean="0">
                <a:latin typeface="Calibri" panose="020F0502020204030204" pitchFamily="34" charset="0"/>
              </a:rPr>
              <a:t>10-18-09</a:t>
            </a:r>
          </a:p>
        </p:txBody>
      </p:sp>
      <p:sp>
        <p:nvSpPr>
          <p:cNvPr id="3994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6401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3019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9637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6256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86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778959-9C0F-472E-A213-FE08AEB9C1AC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6861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10-18-09</a:t>
            </a:r>
          </a:p>
        </p:txBody>
      </p:sp>
      <p:sp>
        <p:nvSpPr>
          <p:cNvPr id="6861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499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6401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3019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9637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6256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7B1E46-9CC1-43A5-9EDD-5303554E0736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6401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3019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9637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6256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mtClean="0">
                <a:latin typeface="Calibri" panose="020F0502020204030204" pitchFamily="34" charset="0"/>
              </a:rPr>
              <a:t>10-18-09</a:t>
            </a:r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6401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3019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9637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6256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46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dirty="0">
              <a:latin typeface="Lucida Grande" charset="0"/>
              <a:ea typeface="ＭＳ Ｐゴシック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2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3BDDEC-0FDB-45A5-BB07-58F92D7C4C9A}" type="slidenum">
              <a:rPr lang="en-US"/>
              <a:pPr/>
              <a:t>20</a:t>
            </a:fld>
            <a:endParaRPr lang="en-US"/>
          </a:p>
        </p:txBody>
      </p:sp>
      <p:sp>
        <p:nvSpPr>
          <p:cNvPr id="737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10-18-09</a:t>
            </a:r>
          </a:p>
        </p:txBody>
      </p:sp>
      <p:sp>
        <p:nvSpPr>
          <p:cNvPr id="7373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68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E66DDF-2598-494F-9510-0EEDAD7F9AFC}" type="slidenum">
              <a:rPr lang="en-US"/>
              <a:pPr/>
              <a:t>21</a:t>
            </a:fld>
            <a:endParaRPr lang="en-US"/>
          </a:p>
        </p:txBody>
      </p:sp>
      <p:sp>
        <p:nvSpPr>
          <p:cNvPr id="7578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10-18-09</a:t>
            </a:r>
          </a:p>
        </p:txBody>
      </p:sp>
      <p:sp>
        <p:nvSpPr>
          <p:cNvPr id="7578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07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6401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3019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9637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6256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mtClean="0">
                <a:latin typeface="Calibri" panose="020F0502020204030204" pitchFamily="34" charset="0"/>
              </a:rPr>
              <a:t>10-18-09</a:t>
            </a: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6401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3019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9637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6256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41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284FED-05E6-4F75-B9D2-6CEA84BA0DC6}" type="slidenum">
              <a:rPr lang="en-US"/>
              <a:pPr/>
              <a:t>23</a:t>
            </a:fld>
            <a:endParaRPr lang="en-US"/>
          </a:p>
        </p:txBody>
      </p:sp>
      <p:sp>
        <p:nvSpPr>
          <p:cNvPr id="7475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10-18-09</a:t>
            </a:r>
          </a:p>
        </p:txBody>
      </p:sp>
      <p:sp>
        <p:nvSpPr>
          <p:cNvPr id="7475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394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4357B-D60A-47E4-850E-D314F685BD5E}" type="slidenum">
              <a:rPr lang="fr-CA" smtClean="0"/>
              <a:pPr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752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6401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3019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9637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6256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AE3147-2195-4626-ACA7-5154A3CED2FD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Arial" panose="020B0604020202020204" pitchFamily="34" charset="0"/>
                <a:ea typeface="ＭＳ Ｐゴシック" panose="020B0600070205080204" pitchFamily="34" charset="-128"/>
              </a:rPr>
              <a:t>UDL benefits for faculty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6401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3019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9637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6256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mtClean="0">
                <a:latin typeface="Calibri" panose="020F0502020204030204" pitchFamily="34" charset="0"/>
              </a:rPr>
              <a:t>10-18-09</a:t>
            </a:r>
          </a:p>
        </p:txBody>
      </p:sp>
      <p:sp>
        <p:nvSpPr>
          <p:cNvPr id="6349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6401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3019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9637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6256" indent="-233309" defTabSz="4666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8322CC-5267-40B0-B811-D0FDAA81BE13}" type="slidenum">
              <a:rPr lang="en-US">
                <a:latin typeface="Arial" charset="0"/>
              </a:rPr>
              <a:pPr/>
              <a:t>3</a:t>
            </a:fld>
            <a:endParaRPr lang="en-US" dirty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CA" dirty="0">
              <a:latin typeface="Arial" charset="0"/>
              <a:ea typeface="ＭＳ Ｐゴシック" charset="-128"/>
            </a:endParaRPr>
          </a:p>
        </p:txBody>
      </p:sp>
      <p:sp>
        <p:nvSpPr>
          <p:cNvPr id="614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10-18-09</a:t>
            </a:r>
          </a:p>
        </p:txBody>
      </p:sp>
      <p:sp>
        <p:nvSpPr>
          <p:cNvPr id="6144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115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CA">
              <a:ea typeface="ＭＳ Ｐゴシック" charset="-128"/>
            </a:endParaRPr>
          </a:p>
        </p:txBody>
      </p:sp>
      <p:sp>
        <p:nvSpPr>
          <p:cNvPr id="77828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10-18-09</a:t>
            </a:r>
          </a:p>
        </p:txBody>
      </p:sp>
      <p:sp>
        <p:nvSpPr>
          <p:cNvPr id="77829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7830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B6B813-DC69-4BBA-9EB7-D0890F40478B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4357B-D60A-47E4-850E-D314F685BD5E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632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4357B-D60A-47E4-850E-D314F685BD5E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535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CA" dirty="0">
              <a:ea typeface="ＭＳ Ｐゴシック" charset="-128"/>
            </a:endParaRPr>
          </a:p>
        </p:txBody>
      </p:sp>
      <p:sp>
        <p:nvSpPr>
          <p:cNvPr id="63492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10-18-09</a:t>
            </a:r>
          </a:p>
        </p:txBody>
      </p:sp>
      <p:sp>
        <p:nvSpPr>
          <p:cNvPr id="63493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3494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AB7B50-79B4-456D-B12D-97FF6B28C770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4357B-D60A-47E4-850E-D314F685BD5E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881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>
              <a:buFontTx/>
              <a:buNone/>
            </a:pPr>
            <a:endParaRPr lang="fr-CA" dirty="0">
              <a:ea typeface="ＭＳ Ｐゴシック" charset="-128"/>
            </a:endParaRPr>
          </a:p>
        </p:txBody>
      </p:sp>
      <p:sp>
        <p:nvSpPr>
          <p:cNvPr id="64516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10-18-09</a:t>
            </a:r>
          </a:p>
        </p:txBody>
      </p:sp>
      <p:sp>
        <p:nvSpPr>
          <p:cNvPr id="64517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18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D36F5-ED1B-4E20-A909-6B36804A5C27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4357B-D60A-47E4-850E-D314F685BD5E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95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596B1C-66FB-40A6-9608-7868F257D6EF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fontAlgn="t" hangingPunct="1">
              <a:lnSpc>
                <a:spcPct val="90000"/>
              </a:lnSpc>
            </a:pPr>
            <a:endParaRPr lang="fr-FR" dirty="0">
              <a:latin typeface="Helvetica" charset="0"/>
              <a:ea typeface="ＭＳ Ｐゴシック" charset="-128"/>
              <a:cs typeface="Helvetica" charset="0"/>
              <a:sym typeface="Helvetica" charset="0"/>
            </a:endParaRPr>
          </a:p>
        </p:txBody>
      </p:sp>
      <p:sp>
        <p:nvSpPr>
          <p:cNvPr id="6656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10-18-09</a:t>
            </a:r>
          </a:p>
        </p:txBody>
      </p:sp>
      <p:sp>
        <p:nvSpPr>
          <p:cNvPr id="6656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90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52C2-9DFC-4DE5-BFED-B300BE202E51}" type="datetimeFigureOut">
              <a:rPr lang="fr-CA" smtClean="0"/>
              <a:pPr/>
              <a:t>2019-08-20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B256-C327-4649-841F-4C707101975C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11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52C2-9DFC-4DE5-BFED-B300BE202E51}" type="datetimeFigureOut">
              <a:rPr lang="fr-CA" smtClean="0"/>
              <a:pPr/>
              <a:t>2019-08-20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B256-C327-4649-841F-4C707101975C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50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52C2-9DFC-4DE5-BFED-B300BE202E51}" type="datetimeFigureOut">
              <a:rPr lang="fr-CA" smtClean="0"/>
              <a:pPr/>
              <a:t>2019-08-20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B256-C327-4649-841F-4C707101975C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66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4b282c2015.png">
            <a:extLst>
              <a:ext uri="{FF2B5EF4-FFF2-40B4-BE49-F238E27FC236}">
                <a16:creationId xmlns:a16="http://schemas.microsoft.com/office/drawing/2014/main" id="{34845FA5-ED52-7B43-A3F0-E4AACAD829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3E22DE04-2D60-9F4C-B3D0-2CA110EFC5D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E4F768FD-106E-0F46-B449-1869701367BA}" type="slidenum">
              <a:rPr lang="en-US" altLang="en-US" sz="90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1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52C2-9DFC-4DE5-BFED-B300BE202E51}" type="datetimeFigureOut">
              <a:rPr lang="fr-CA" smtClean="0"/>
              <a:pPr/>
              <a:t>2019-08-20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B256-C327-4649-841F-4C707101975C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43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52C2-9DFC-4DE5-BFED-B300BE202E51}" type="datetimeFigureOut">
              <a:rPr lang="fr-CA" smtClean="0"/>
              <a:pPr/>
              <a:t>2019-08-20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B256-C327-4649-841F-4C707101975C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60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52C2-9DFC-4DE5-BFED-B300BE202E51}" type="datetimeFigureOut">
              <a:rPr lang="fr-CA" smtClean="0"/>
              <a:pPr/>
              <a:t>2019-08-20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B256-C327-4649-841F-4C707101975C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99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52C2-9DFC-4DE5-BFED-B300BE202E51}" type="datetimeFigureOut">
              <a:rPr lang="fr-CA" smtClean="0"/>
              <a:pPr/>
              <a:t>2019-08-20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B256-C327-4649-841F-4C707101975C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8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52C2-9DFC-4DE5-BFED-B300BE202E51}" type="datetimeFigureOut">
              <a:rPr lang="fr-CA" smtClean="0"/>
              <a:pPr/>
              <a:t>2019-08-20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B256-C327-4649-841F-4C707101975C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187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52C2-9DFC-4DE5-BFED-B300BE202E51}" type="datetimeFigureOut">
              <a:rPr lang="fr-CA" smtClean="0"/>
              <a:pPr/>
              <a:t>2019-08-20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B256-C327-4649-841F-4C707101975C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8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52C2-9DFC-4DE5-BFED-B300BE202E51}" type="datetimeFigureOut">
              <a:rPr lang="fr-CA" smtClean="0"/>
              <a:pPr/>
              <a:t>2019-08-20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B256-C327-4649-841F-4C707101975C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5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52C2-9DFC-4DE5-BFED-B300BE202E51}" type="datetimeFigureOut">
              <a:rPr lang="fr-CA" smtClean="0"/>
              <a:pPr/>
              <a:t>2019-08-20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B256-C327-4649-841F-4C707101975C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5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52C2-9DFC-4DE5-BFED-B300BE202E51}" type="datetimeFigureOut">
              <a:rPr lang="fr-CA" smtClean="0"/>
              <a:pPr/>
              <a:t>2019-08-20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B256-C327-4649-841F-4C707101975C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745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act.sonoma.ed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ies.universaldesign.org/exclusive-interview-with-the-late-ron-mace-father-of-universal-design-7527ba104cba" TargetMode="External"/><Relationship Id="rId2" Type="http://schemas.openxmlformats.org/officeDocument/2006/relationships/hyperlink" Target="https://en.wikipedia.org/wiki/Universal_desig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ord.org/our-facility/building-accessibility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n.org/ILT/ada/Fame/udl/v2_17_161_71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1B6yQXsr0c" TargetMode="Externa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U1B6yQXsr0c" TargetMode="Externa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VTm8vQRvN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cua.ca/" TargetMode="Externa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praxistravailsocial.wordpress.com/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act.sonoma.edu/udl" TargetMode="External"/><Relationship Id="rId2" Type="http://schemas.openxmlformats.org/officeDocument/2006/relationships/hyperlink" Target="http://www.cas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dlcanada.ca/index.html" TargetMode="External"/><Relationship Id="rId4" Type="http://schemas.openxmlformats.org/officeDocument/2006/relationships/hyperlink" Target="https://hillaryhelpsulearn.com/5-must-have-books-for-educators-on-udl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nact.sonoma.edu/c.php?g=789377&amp;p=5650621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ctlt.isotl@ubc.ca" TargetMode="External"/><Relationship Id="rId2" Type="http://schemas.openxmlformats.org/officeDocument/2006/relationships/hyperlink" Target="https://isotl.ctlt.ubc.ca/about/contact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2520280"/>
          </a:xfrm>
        </p:spPr>
        <p:txBody>
          <a:bodyPr>
            <a:normAutofit fontScale="90000"/>
          </a:bodyPr>
          <a:lstStyle/>
          <a:p>
            <a:r>
              <a:rPr lang="fr-CA" sz="2700" cap="none" dirty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fr-CA" sz="2700" cap="none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CA" dirty="0"/>
              <a:t>Introduction to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Universal </a:t>
            </a:r>
            <a:r>
              <a:rPr lang="en-CA" dirty="0"/>
              <a:t>Design for Learning (UDL): </a:t>
            </a:r>
            <a:br>
              <a:rPr lang="en-CA" dirty="0"/>
            </a:br>
            <a:r>
              <a:rPr lang="en-CA" dirty="0"/>
              <a:t>A </a:t>
            </a:r>
            <a:r>
              <a:rPr lang="en-CA" dirty="0" smtClean="0"/>
              <a:t>Teacher's </a:t>
            </a:r>
            <a:r>
              <a:rPr lang="en-CA" dirty="0"/>
              <a:t>P</a:t>
            </a:r>
            <a:r>
              <a:rPr lang="en-CA" dirty="0" smtClean="0"/>
              <a:t>erspective</a:t>
            </a:r>
            <a:r>
              <a:rPr lang="fr-CA" sz="4000" cap="none" dirty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fr-CA" sz="4000" cap="none" dirty="0">
                <a:solidFill>
                  <a:schemeClr val="tx1"/>
                </a:solidFill>
                <a:ea typeface="ＭＳ Ｐゴシック" charset="-128"/>
              </a:rPr>
            </a:br>
            <a:r>
              <a:rPr lang="fr-CA" sz="2200" cap="none" dirty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fr-CA" sz="2200" cap="none" dirty="0">
                <a:solidFill>
                  <a:schemeClr val="tx1"/>
                </a:solidFill>
                <a:ea typeface="ＭＳ Ｐゴシック" charset="-128"/>
              </a:rPr>
            </a:br>
            <a:r>
              <a:rPr lang="fr-CA" sz="2200" dirty="0">
                <a:solidFill>
                  <a:schemeClr val="tx1"/>
                </a:solidFill>
                <a:ea typeface="ＭＳ Ｐゴシック" charset="-128"/>
              </a:rPr>
              <a:t>ANTOINE COULOMBE, </a:t>
            </a:r>
            <a:r>
              <a:rPr lang="fr-CA" sz="2200" dirty="0" err="1" smtClean="0">
                <a:solidFill>
                  <a:schemeClr val="tx1"/>
                </a:solidFill>
                <a:ea typeface="ＭＳ Ｐゴシック" charset="-128"/>
              </a:rPr>
              <a:t>Instructor</a:t>
            </a:r>
            <a:r>
              <a:rPr lang="fr-CA" sz="2200" dirty="0">
                <a:solidFill>
                  <a:schemeClr val="tx1"/>
                </a:solidFill>
                <a:ea typeface="ＭＳ Ｐゴシック" charset="-128"/>
              </a:rPr>
              <a:t>, UBC </a:t>
            </a:r>
            <a:r>
              <a:rPr lang="fr-CA" sz="2200" dirty="0" err="1">
                <a:solidFill>
                  <a:schemeClr val="tx1"/>
                </a:solidFill>
                <a:ea typeface="ＭＳ Ｐゴシック" charset="-128"/>
              </a:rPr>
              <a:t>School</a:t>
            </a:r>
            <a:r>
              <a:rPr lang="fr-CA" sz="22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fr-CA" sz="2200" cap="none" dirty="0">
                <a:solidFill>
                  <a:schemeClr val="tx1"/>
                </a:solidFill>
                <a:ea typeface="ＭＳ Ｐゴシック" charset="-128"/>
              </a:rPr>
              <a:t>of Social </a:t>
            </a:r>
            <a:r>
              <a:rPr lang="fr-CA" sz="2200" dirty="0">
                <a:ea typeface="ＭＳ Ｐゴシック" charset="-128"/>
              </a:rPr>
              <a:t>W</a:t>
            </a:r>
            <a:r>
              <a:rPr lang="fr-CA" sz="2200" cap="none" dirty="0" smtClean="0">
                <a:solidFill>
                  <a:schemeClr val="tx1"/>
                </a:solidFill>
                <a:ea typeface="ＭＳ Ｐゴシック" charset="-128"/>
              </a:rPr>
              <a:t>ork</a:t>
            </a:r>
            <a:endParaRPr lang="fr-CA" sz="2200" cap="none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817A4AC-91DE-844F-93EA-8B29D9DDA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42" y="9811503"/>
            <a:ext cx="4674898" cy="6505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Illustration of the brain with the 3 UDL networks highligh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4493295" cy="314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5929789"/>
            <a:ext cx="85689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sz="1400" dirty="0">
                <a:solidFill>
                  <a:prstClr val="black"/>
                </a:solidFill>
              </a:rPr>
              <a:t>This presentation was adapted from: </a:t>
            </a:r>
            <a:r>
              <a:rPr lang="en-US" sz="1400" dirty="0" smtClean="0">
                <a:solidFill>
                  <a:prstClr val="black"/>
                </a:solidFill>
              </a:rPr>
              <a:t>“UDL-Universe</a:t>
            </a:r>
            <a:r>
              <a:rPr lang="en-US" sz="1400" dirty="0">
                <a:solidFill>
                  <a:prstClr val="black"/>
                </a:solidFill>
              </a:rPr>
              <a:t>: A Comprehensive Faculty Development Guide: Two-hour UDL </a:t>
            </a:r>
            <a:r>
              <a:rPr lang="en-US" sz="1400" dirty="0" smtClean="0">
                <a:solidFill>
                  <a:prstClr val="black"/>
                </a:solidFill>
              </a:rPr>
              <a:t>Workshop” retrieved from </a:t>
            </a:r>
            <a:r>
              <a:rPr lang="en-CA" sz="1400" dirty="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en-CA" sz="1400" dirty="0">
                <a:solidFill>
                  <a:prstClr val="black"/>
                </a:solidFill>
                <a:hlinkClick r:id="rId4"/>
              </a:rPr>
              <a:t>://</a:t>
            </a:r>
            <a:r>
              <a:rPr lang="en-CA" sz="1400" dirty="0" smtClean="0">
                <a:solidFill>
                  <a:prstClr val="black"/>
                </a:solidFill>
                <a:hlinkClick r:id="rId4"/>
              </a:rPr>
              <a:t>enact.sonoma.edu</a:t>
            </a:r>
            <a:r>
              <a:rPr lang="en-CA" sz="1400" dirty="0" smtClean="0">
                <a:solidFill>
                  <a:prstClr val="black"/>
                </a:solidFill>
              </a:rPr>
              <a:t>, August 2019</a:t>
            </a:r>
            <a:endParaRPr lang="en-CA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fr-CA" sz="3600" b="1" dirty="0">
                <a:solidFill>
                  <a:srgbClr val="002060"/>
                </a:solidFill>
                <a:ea typeface="ＭＳ Ｐゴシック" charset="-128"/>
              </a:rPr>
              <a:t>Social Model of </a:t>
            </a:r>
            <a:r>
              <a:rPr lang="fr-CA" sz="3600" b="1" dirty="0" err="1">
                <a:solidFill>
                  <a:srgbClr val="002060"/>
                </a:solidFill>
                <a:ea typeface="ＭＳ Ｐゴシック" charset="-128"/>
              </a:rPr>
              <a:t>Disability</a:t>
            </a:r>
            <a:endParaRPr lang="fr-CA" sz="3600" b="1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fr-CA" sz="2400" dirty="0">
              <a:ea typeface="ＭＳ Ｐゴシック" charset="-128"/>
            </a:endParaRPr>
          </a:p>
          <a:p>
            <a:r>
              <a:rPr lang="fr-CA" sz="2400" dirty="0">
                <a:ea typeface="ＭＳ Ｐゴシック" charset="-128"/>
              </a:rPr>
              <a:t>In the </a:t>
            </a:r>
            <a:r>
              <a:rPr lang="fr-CA" sz="2400" dirty="0" err="1">
                <a:ea typeface="ＭＳ Ｐゴシック" charset="-128"/>
              </a:rPr>
              <a:t>classroom</a:t>
            </a:r>
            <a:endParaRPr lang="fr-CA" sz="2400" dirty="0">
              <a:ea typeface="ＭＳ Ｐゴシック" charset="-128"/>
            </a:endParaRPr>
          </a:p>
          <a:p>
            <a:pPr lvl="1"/>
            <a:r>
              <a:rPr lang="fr-CA" sz="1000" dirty="0" err="1">
                <a:ea typeface="ＭＳ Ｐゴシック" charset="-128"/>
              </a:rPr>
              <a:t>Universally</a:t>
            </a:r>
            <a:r>
              <a:rPr lang="fr-CA" sz="1000" dirty="0">
                <a:ea typeface="ＭＳ Ｐゴシック" charset="-128"/>
              </a:rPr>
              <a:t> </a:t>
            </a:r>
            <a:r>
              <a:rPr lang="fr-CA" sz="1000" dirty="0" err="1">
                <a:ea typeface="ＭＳ Ｐゴシック" charset="-128"/>
              </a:rPr>
              <a:t>Disabling</a:t>
            </a:r>
            <a:r>
              <a:rPr lang="fr-CA" sz="1000" dirty="0">
                <a:ea typeface="ＭＳ Ｐゴシック" charset="-128"/>
              </a:rPr>
              <a:t> </a:t>
            </a:r>
            <a:r>
              <a:rPr lang="fr-CA" sz="1000" dirty="0" err="1">
                <a:ea typeface="ＭＳ Ｐゴシック" charset="-128"/>
              </a:rPr>
              <a:t>Presenttaion</a:t>
            </a:r>
            <a:endParaRPr lang="fr-CA" sz="1000" dirty="0">
              <a:ea typeface="ＭＳ Ｐゴシック" charset="-128"/>
            </a:endParaRPr>
          </a:p>
          <a:p>
            <a:pPr lvl="1"/>
            <a:r>
              <a:rPr lang="fr-CA" sz="2800" dirty="0" err="1">
                <a:latin typeface="Brush Script MT" pitchFamily="66" charset="0"/>
                <a:ea typeface="ＭＳ Ｐゴシック" charset="-128"/>
              </a:rPr>
              <a:t>Disabling</a:t>
            </a:r>
            <a:r>
              <a:rPr lang="fr-CA" sz="2800" dirty="0">
                <a:latin typeface="Brush Script MT" pitchFamily="66" charset="0"/>
                <a:ea typeface="ＭＳ Ｐゴシック" charset="-128"/>
              </a:rPr>
              <a:t> </a:t>
            </a:r>
            <a:r>
              <a:rPr lang="fr-CA" sz="2800" dirty="0" err="1">
                <a:latin typeface="Brush Script MT" pitchFamily="66" charset="0"/>
                <a:ea typeface="ＭＳ Ｐゴシック" charset="-128"/>
              </a:rPr>
              <a:t>presentation</a:t>
            </a:r>
            <a:r>
              <a:rPr lang="fr-CA" sz="2800" dirty="0">
                <a:latin typeface="Brush Script MT" pitchFamily="66" charset="0"/>
                <a:ea typeface="ＭＳ Ｐゴシック" charset="-128"/>
              </a:rPr>
              <a:t> for </a:t>
            </a:r>
            <a:r>
              <a:rPr lang="fr-CA" sz="2800" dirty="0" err="1">
                <a:latin typeface="Brush Script MT" pitchFamily="66" charset="0"/>
                <a:ea typeface="ＭＳ Ｐゴシック" charset="-128"/>
              </a:rPr>
              <a:t>some</a:t>
            </a:r>
            <a:endParaRPr lang="fr-CA" sz="2800" dirty="0">
              <a:latin typeface="Brush Script MT" pitchFamily="66" charset="0"/>
              <a:ea typeface="ＭＳ Ｐゴシック" charset="-128"/>
            </a:endParaRPr>
          </a:p>
          <a:p>
            <a:pPr lvl="1"/>
            <a:r>
              <a:rPr lang="fr-CA" sz="2800" dirty="0">
                <a:ea typeface="ＭＳ Ｐゴシック" charset="-128"/>
              </a:rPr>
              <a:t>« Normal » </a:t>
            </a:r>
            <a:r>
              <a:rPr lang="fr-CA" sz="2800" dirty="0" err="1">
                <a:ea typeface="ＭＳ Ｐゴシック" charset="-128"/>
              </a:rPr>
              <a:t>presentation</a:t>
            </a:r>
            <a:r>
              <a:rPr lang="fr-CA" sz="2800" dirty="0">
                <a:ea typeface="ＭＳ Ｐゴシック" charset="-128"/>
              </a:rPr>
              <a:t> (</a:t>
            </a:r>
            <a:r>
              <a:rPr lang="fr-CA" sz="2800" dirty="0" err="1">
                <a:ea typeface="ＭＳ Ｐゴシック" charset="-128"/>
              </a:rPr>
              <a:t>disabling</a:t>
            </a:r>
            <a:r>
              <a:rPr lang="fr-CA" sz="2800" dirty="0">
                <a:ea typeface="ＭＳ Ｐゴシック" charset="-128"/>
              </a:rPr>
              <a:t> </a:t>
            </a:r>
            <a:r>
              <a:rPr lang="fr-CA" sz="2800" dirty="0" err="1">
                <a:ea typeface="ＭＳ Ｐゴシック" charset="-128"/>
              </a:rPr>
              <a:t>without</a:t>
            </a:r>
            <a:r>
              <a:rPr lang="fr-CA" sz="2800" dirty="0">
                <a:ea typeface="ＭＳ Ｐゴシック" charset="-128"/>
              </a:rPr>
              <a:t> glasses)</a:t>
            </a:r>
          </a:p>
          <a:p>
            <a:pPr lvl="1"/>
            <a:r>
              <a:rPr lang="fr-CA" sz="6600" dirty="0">
                <a:ea typeface="ＭＳ Ｐゴシック" charset="-128"/>
              </a:rPr>
              <a:t>Inclusive </a:t>
            </a:r>
            <a:r>
              <a:rPr lang="fr-CA" sz="6600" dirty="0" err="1">
                <a:ea typeface="ＭＳ Ｐゴシック" charset="-128"/>
              </a:rPr>
              <a:t>presentation</a:t>
            </a:r>
            <a:endParaRPr lang="fr-CA" sz="6600" dirty="0"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Grp="1" noChangeArrowheads="1"/>
          </p:cNvSpPr>
          <p:nvPr>
            <p:ph type="title"/>
          </p:nvPr>
        </p:nvSpPr>
        <p:spPr>
          <a:xfrm>
            <a:off x="314325" y="304800"/>
            <a:ext cx="8829675" cy="758825"/>
          </a:xfrm>
        </p:spPr>
        <p:txBody>
          <a:bodyPr>
            <a:noAutofit/>
          </a:bodyPr>
          <a:lstStyle/>
          <a:p>
            <a:pPr algn="ctr" eaLnBrk="1" hangingPunct="1"/>
            <a:endParaRPr lang="fr-CA" sz="3400" b="1" i="1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19459" name="Text Box 13"/>
          <p:cNvSpPr txBox="1">
            <a:spLocks noChangeArrowheads="1"/>
          </p:cNvSpPr>
          <p:nvPr/>
        </p:nvSpPr>
        <p:spPr bwMode="auto">
          <a:xfrm>
            <a:off x="1050925" y="6324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/>
          </a:p>
        </p:txBody>
      </p:sp>
      <p:sp>
        <p:nvSpPr>
          <p:cNvPr id="19460" name="Text Box 18"/>
          <p:cNvSpPr txBox="1">
            <a:spLocks noChangeArrowheads="1"/>
          </p:cNvSpPr>
          <p:nvPr/>
        </p:nvSpPr>
        <p:spPr bwMode="auto">
          <a:xfrm>
            <a:off x="4343400" y="19050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CA" sz="2400" dirty="0">
                <a:latin typeface="Tw Cen MT" charset="0"/>
              </a:rPr>
              <a:t> </a:t>
            </a:r>
          </a:p>
        </p:txBody>
      </p:sp>
      <p:pic>
        <p:nvPicPr>
          <p:cNvPr id="19461" name="Picture 1" descr="image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369" y="-891480"/>
            <a:ext cx="7424852" cy="786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>
                <a:solidFill>
                  <a:srgbClr val="7B3D17"/>
                </a:solidFill>
                <a:ea typeface="ＭＳ Ｐゴシック" panose="020B0600070205080204" pitchFamily="34" charset="-128"/>
              </a:rPr>
              <a:t>Universal Design</a:t>
            </a:r>
            <a:br>
              <a:rPr lang="en-US" altLang="en-US" sz="3600" smtClean="0">
                <a:solidFill>
                  <a:srgbClr val="7B3D17"/>
                </a:solidFill>
                <a:ea typeface="ＭＳ Ｐゴシック" panose="020B0600070205080204" pitchFamily="34" charset="-128"/>
              </a:rPr>
            </a:br>
            <a:r>
              <a:rPr lang="en-US" altLang="en-US" sz="3600" i="1" smtClean="0">
                <a:solidFill>
                  <a:srgbClr val="7B3D17"/>
                </a:solidFill>
                <a:ea typeface="ＭＳ Ｐゴシック" panose="020B0600070205080204" pitchFamily="34" charset="-128"/>
              </a:rPr>
              <a:t>Is our physical environment welcoming?</a:t>
            </a:r>
          </a:p>
        </p:txBody>
      </p:sp>
      <p:sp>
        <p:nvSpPr>
          <p:cNvPr id="10243" name="Text Box 13"/>
          <p:cNvSpPr txBox="1">
            <a:spLocks noChangeArrowheads="1"/>
          </p:cNvSpPr>
          <p:nvPr/>
        </p:nvSpPr>
        <p:spPr bwMode="auto">
          <a:xfrm>
            <a:off x="1050925" y="6324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244" name="Group 6" descr="Photograh of woman in wheelchair facing inaccessible stairs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06388" y="2557463"/>
            <a:ext cx="3808412" cy="3386137"/>
            <a:chOff x="306388" y="2252246"/>
            <a:chExt cx="3808412" cy="3386554"/>
          </a:xfrm>
        </p:grpSpPr>
        <p:pic>
          <p:nvPicPr>
            <p:cNvPr id="211978" name="Picture 10" descr="Image of person in wheelchair looking at an inaccessible stairw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2587" y="2252246"/>
              <a:ext cx="3732213" cy="306228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57785" algn="br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247" name="Text Box 15"/>
            <p:cNvSpPr txBox="1">
              <a:spLocks noChangeArrowheads="1"/>
            </p:cNvSpPr>
            <p:nvPr/>
          </p:nvSpPr>
          <p:spPr bwMode="auto">
            <a:xfrm>
              <a:off x="306388" y="5300663"/>
              <a:ext cx="34290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DisWeb © 2000 Karen G. Stone</a:t>
              </a:r>
              <a:r>
                <a:rPr lang="en-US" altLang="en-US" sz="1600"/>
                <a:t> </a:t>
              </a:r>
            </a:p>
          </p:txBody>
        </p:sp>
      </p:grpSp>
      <p:sp>
        <p:nvSpPr>
          <p:cNvPr id="10245" name="Text Box 18"/>
          <p:cNvSpPr txBox="1">
            <a:spLocks noChangeArrowheads="1"/>
          </p:cNvSpPr>
          <p:nvPr/>
        </p:nvSpPr>
        <p:spPr bwMode="auto">
          <a:xfrm>
            <a:off x="4343400" y="1905000"/>
            <a:ext cx="4876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400"/>
              <a:t> Architectural term coined </a:t>
            </a:r>
            <a:br>
              <a:rPr lang="en-US" altLang="en-US" sz="2400"/>
            </a:br>
            <a:r>
              <a:rPr lang="en-US" altLang="en-US" sz="2400"/>
              <a:t>  by R. Mace</a:t>
            </a:r>
          </a:p>
          <a:p>
            <a:pPr>
              <a:buFontTx/>
              <a:buChar char="•"/>
            </a:pPr>
            <a:r>
              <a:rPr lang="en-US" altLang="en-US" sz="2400"/>
              <a:t> Physical environment design </a:t>
            </a:r>
            <a:br>
              <a:rPr lang="en-US" altLang="en-US" sz="2400"/>
            </a:br>
            <a:r>
              <a:rPr lang="en-US" altLang="en-US" sz="2400"/>
              <a:t>  for access</a:t>
            </a:r>
          </a:p>
          <a:p>
            <a:pPr>
              <a:buFontTx/>
              <a:buChar char="•"/>
            </a:pPr>
            <a:r>
              <a:rPr lang="en-US" altLang="en-US" sz="2400"/>
              <a:t> Stairs as access feature/barrier</a:t>
            </a:r>
          </a:p>
          <a:p>
            <a:pPr lvl="1">
              <a:buFontTx/>
              <a:buChar char="•"/>
            </a:pPr>
            <a:r>
              <a:rPr lang="en-US" altLang="en-US" sz="2400"/>
              <a:t> Physical Disabilities</a:t>
            </a:r>
          </a:p>
          <a:p>
            <a:pPr lvl="1">
              <a:buFontTx/>
              <a:buChar char="•"/>
            </a:pPr>
            <a:r>
              <a:rPr lang="en-US" altLang="en-US" sz="2400"/>
              <a:t> Elderly</a:t>
            </a:r>
          </a:p>
          <a:p>
            <a:pPr lvl="1">
              <a:buFontTx/>
              <a:buChar char="•"/>
            </a:pPr>
            <a:r>
              <a:rPr lang="en-US" altLang="en-US" sz="2400"/>
              <a:t> Children</a:t>
            </a:r>
          </a:p>
          <a:p>
            <a:pPr lvl="1">
              <a:buFontTx/>
              <a:buChar char="•"/>
            </a:pPr>
            <a:r>
              <a:rPr lang="en-US" altLang="en-US" sz="2400"/>
              <a:t> Strollers/Carts</a:t>
            </a:r>
          </a:p>
          <a:p>
            <a:pPr>
              <a:buFontTx/>
              <a:buChar char="•"/>
            </a:pPr>
            <a:r>
              <a:rPr lang="en-US" altLang="en-US" sz="2400"/>
              <a:t> Retrofitting for physical access    </a:t>
            </a:r>
            <a:br>
              <a:rPr lang="en-US" altLang="en-US" sz="2400"/>
            </a:br>
            <a:r>
              <a:rPr lang="en-US" altLang="en-US" sz="2400"/>
              <a:t>remains a design afterthought </a:t>
            </a:r>
          </a:p>
        </p:txBody>
      </p:sp>
    </p:spTree>
    <p:extLst>
      <p:ext uri="{BB962C8B-B14F-4D97-AF65-F5344CB8AC3E}">
        <p14:creationId xmlns:p14="http://schemas.microsoft.com/office/powerpoint/2010/main" val="1978097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DD07-AEED-524E-A432-080D5E38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Origin: Universal Design (UD) </a:t>
            </a:r>
            <a:br>
              <a:rPr lang="en-CA" dirty="0"/>
            </a:br>
            <a:r>
              <a:rPr lang="en-CA" dirty="0"/>
              <a:t>Is our physical environment accessible?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ECB6-2DC8-3F42-AD37-7F1906DC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1395"/>
            <a:ext cx="7886700" cy="4351338"/>
          </a:xfrm>
        </p:spPr>
        <p:txBody>
          <a:bodyPr>
            <a:normAutofit/>
          </a:bodyPr>
          <a:lstStyle/>
          <a:p>
            <a:r>
              <a:rPr lang="en-CA" b="1" dirty="0"/>
              <a:t>Ronald Lawrence Mace</a:t>
            </a:r>
            <a:r>
              <a:rPr lang="en-CA" dirty="0"/>
              <a:t>, FAIA (1941 – June 29, 1998) was an American architect, product designer, educator, and consultant. He is best known for coining the term </a:t>
            </a:r>
            <a:r>
              <a:rPr lang="en-CA" dirty="0">
                <a:hlinkClick r:id="rId2" tooltip="Universal design"/>
              </a:rPr>
              <a:t>universal design</a:t>
            </a:r>
            <a:r>
              <a:rPr lang="en-CA" dirty="0"/>
              <a:t> and for his work advocating for people with disabilities. </a:t>
            </a:r>
            <a:r>
              <a:rPr lang="en-CA" dirty="0">
                <a:solidFill>
                  <a:srgbClr val="FF0000"/>
                </a:solidFill>
              </a:rPr>
              <a:t>Instead of adding accessibility adaptations, the physical environment is immediately conceived as accessible, within the design of the building.</a:t>
            </a:r>
            <a:r>
              <a:rPr lang="en-CA" dirty="0"/>
              <a:t> (from Wikipedia).</a:t>
            </a:r>
          </a:p>
          <a:p>
            <a:pPr marL="0" indent="0">
              <a:buNone/>
            </a:pPr>
            <a:r>
              <a:rPr lang="en-CA" dirty="0"/>
              <a:t>Want to know more</a:t>
            </a:r>
            <a:r>
              <a:rPr lang="en-CA" dirty="0" smtClean="0"/>
              <a:t>: Podcast </a:t>
            </a:r>
            <a:r>
              <a:rPr lang="en-CA" dirty="0" smtClean="0">
                <a:hlinkClick r:id="rId3"/>
              </a:rPr>
              <a:t>Exclusive </a:t>
            </a:r>
            <a:r>
              <a:rPr lang="en-CA" dirty="0">
                <a:hlinkClick r:id="rId3"/>
              </a:rPr>
              <a:t>“interview” with the late Ron Mace, father of universal design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3AF85-C113-6D4F-9288-DD6F84199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99925"/>
            <a:ext cx="7596336" cy="29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CA" sz="3600" b="1" dirty="0">
                <a:solidFill>
                  <a:srgbClr val="002060"/>
                </a:solidFill>
                <a:ea typeface="ＭＳ Ｐゴシック" charset="-128"/>
              </a:rPr>
              <a:t>Universal Design Solutions</a:t>
            </a:r>
            <a:endParaRPr lang="fr-CA" sz="3600" b="1" i="1" dirty="0">
              <a:solidFill>
                <a:srgbClr val="002060"/>
              </a:solidFill>
              <a:ea typeface="ＭＳ Ｐゴシック" charset="-128"/>
            </a:endParaRPr>
          </a:p>
        </p:txBody>
      </p:sp>
      <p:pic>
        <p:nvPicPr>
          <p:cNvPr id="2052" name="Picture 4" descr="Blusson Spinal Cord Centre - atrium &amp; r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" y="1056888"/>
            <a:ext cx="6192688" cy="274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cord.org/wp-content/uploads/2013/04/steph-calling-eleva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59936"/>
            <a:ext cx="2994454" cy="19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ashroom Mont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96" y="3726316"/>
            <a:ext cx="3459968" cy="24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64148" y="1412776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6"/>
              </a:rPr>
              <a:t>Blusson</a:t>
            </a:r>
            <a:r>
              <a:rPr lang="en-US" dirty="0" smtClean="0">
                <a:hlinkClick r:id=""/>
              </a:rPr>
              <a:t> Spinal Cord Centre</a:t>
            </a:r>
          </a:p>
          <a:p>
            <a:r>
              <a:rPr lang="en-US" dirty="0" smtClean="0">
                <a:hlinkClick r:id=""/>
              </a:rPr>
              <a:t>https</a:t>
            </a:r>
            <a:r>
              <a:rPr lang="en-US" dirty="0">
                <a:hlinkClick r:id="rId6"/>
              </a:rPr>
              <a:t>://icord.org/our-facility/building-accessibility/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82278" y="4005064"/>
            <a:ext cx="30780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Universal Design: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Intentional </a:t>
            </a:r>
            <a:r>
              <a:rPr lang="en-US" altLang="en-US" dirty="0"/>
              <a:t>approach to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 Anticipates a variety of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 Broadens usability to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 More economical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 Respects human diversity</a:t>
            </a:r>
          </a:p>
        </p:txBody>
      </p:sp>
    </p:spTree>
    <p:extLst>
      <p:ext uri="{BB962C8B-B14F-4D97-AF65-F5344CB8AC3E}">
        <p14:creationId xmlns:p14="http://schemas.microsoft.com/office/powerpoint/2010/main" val="30153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 descr="Image result for universal design building vancou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2"/>
            <a:ext cx="6233787" cy="39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entre for brain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94276"/>
            <a:ext cx="6300192" cy="28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2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6425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>
                <a:solidFill>
                  <a:srgbClr val="7B3D17"/>
                </a:solidFill>
                <a:ea typeface="ＭＳ Ｐゴシック" panose="020B0600070205080204" pitchFamily="34" charset="-128"/>
              </a:rPr>
              <a:t>Universal Design for Learning</a:t>
            </a:r>
            <a:br>
              <a:rPr lang="en-US" altLang="en-US" sz="3600" smtClean="0">
                <a:solidFill>
                  <a:srgbClr val="7B3D17"/>
                </a:solidFill>
                <a:ea typeface="ＭＳ Ｐゴシック" panose="020B0600070205080204" pitchFamily="34" charset="-128"/>
              </a:rPr>
            </a:br>
            <a:r>
              <a:rPr lang="en-US" altLang="en-US" sz="3600" i="1" smtClean="0">
                <a:solidFill>
                  <a:srgbClr val="7B3D17"/>
                </a:solidFill>
                <a:ea typeface="ＭＳ Ｐゴシック" panose="020B0600070205080204" pitchFamily="34" charset="-128"/>
              </a:rPr>
              <a:t>Is our pedagogical environment welcoming?</a:t>
            </a: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body" orient="vert" idx="1"/>
          </p:nvPr>
        </p:nvSpPr>
        <p:spPr>
          <a:xfrm>
            <a:off x="4800600" y="2362200"/>
            <a:ext cx="4111625" cy="2800350"/>
          </a:xfrm>
        </p:spPr>
        <p:txBody>
          <a:bodyPr vert="horz"/>
          <a:lstStyle/>
          <a:p>
            <a:pPr marL="0" indent="0" eaLnBrk="1" hangingPunct="1">
              <a:buFontTx/>
              <a:buNone/>
            </a:pPr>
            <a:r>
              <a:rPr lang="en-US" altLang="en-US" sz="2800" i="1" smtClean="0">
                <a:ea typeface="ＭＳ Ｐゴシック" panose="020B0600070205080204" pitchFamily="34" charset="-128"/>
              </a:rPr>
              <a:t>UDL is the </a:t>
            </a:r>
            <a:r>
              <a:rPr lang="en-US" altLang="en-US" sz="2800" i="1" smtClean="0">
                <a:solidFill>
                  <a:srgbClr val="7B3D17"/>
                </a:solidFill>
                <a:ea typeface="ＭＳ Ｐゴシック" panose="020B0600070205080204" pitchFamily="34" charset="-128"/>
              </a:rPr>
              <a:t>proactive design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of our courses to ensure they are educationally accessible regardless of learning style, physical or sensory abilities.</a:t>
            </a:r>
            <a:endParaRPr lang="en-US" altLang="en-US" sz="2800" smtClean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sz="2100" smtClean="0">
              <a:ea typeface="ＭＳ Ｐゴシック" panose="020B0600070205080204" pitchFamily="34" charset="-128"/>
            </a:endParaRPr>
          </a:p>
        </p:txBody>
      </p:sp>
      <p:pic>
        <p:nvPicPr>
          <p:cNvPr id="185354" name="Picture 10" descr="Picture of classroom with student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133600"/>
            <a:ext cx="4038601" cy="3028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304800" y="57912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>
                <a:latin typeface="Tw Cen MT" panose="020B0602020104020603" pitchFamily="34" charset="0"/>
              </a:rPr>
              <a:t>Just as physical barriers exist in our physical environment,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>
                <a:latin typeface="Tw Cen MT" panose="020B0602020104020603" pitchFamily="34" charset="0"/>
              </a:rPr>
              <a:t>curricular barriers exist in our instructional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1936752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0244"/>
            <a:ext cx="7886700" cy="1325563"/>
          </a:xfrm>
        </p:spPr>
        <p:txBody>
          <a:bodyPr/>
          <a:lstStyle/>
          <a:p>
            <a:r>
              <a:rPr lang="en-US" dirty="0" smtClean="0"/>
              <a:t>UDL at a Glance – cast.org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https://youtu.be/U1B6yQXsr0c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U1B6yQXsr0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340768"/>
            <a:ext cx="908900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3" name="Rectangle 23"/>
          <p:cNvSpPr>
            <a:spLocks/>
          </p:cNvSpPr>
          <p:nvPr/>
        </p:nvSpPr>
        <p:spPr bwMode="auto">
          <a:xfrm>
            <a:off x="838200" y="381000"/>
            <a:ext cx="7467600" cy="1143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 anchor="b"/>
          <a:lstStyle/>
          <a:p>
            <a:endParaRPr lang="en-US" sz="3500" dirty="0">
              <a:sym typeface="Arial" charset="0"/>
            </a:endParaRPr>
          </a:p>
          <a:p>
            <a:endParaRPr lang="en-US" sz="3500" dirty="0">
              <a:sym typeface="Arial" charset="0"/>
            </a:endParaRPr>
          </a:p>
          <a:p>
            <a:endParaRPr lang="en-US" sz="3500" dirty="0">
              <a:sym typeface="Arial" charset="0"/>
            </a:endParaRPr>
          </a:p>
          <a:p>
            <a:r>
              <a:rPr lang="fr-CA" sz="4400" b="1" dirty="0" smtClean="0">
                <a:solidFill>
                  <a:srgbClr val="002060"/>
                </a:solidFill>
                <a:latin typeface="Tw Cen MT" charset="0"/>
                <a:sym typeface="Arial" charset="0"/>
              </a:rPr>
              <a:t>UDL Guidelines</a:t>
            </a:r>
            <a:endParaRPr lang="fr-CA" sz="4400" b="1" dirty="0">
              <a:solidFill>
                <a:srgbClr val="002060"/>
              </a:solidFill>
              <a:latin typeface="Tw Cen MT" charset="0"/>
              <a:sym typeface="Arial" charset="0"/>
            </a:endParaRPr>
          </a:p>
          <a:p>
            <a:r>
              <a:rPr lang="en-US" sz="1600" dirty="0">
                <a:sym typeface="Arial" charset="0"/>
              </a:rPr>
              <a:t> </a:t>
            </a:r>
            <a:r>
              <a:rPr lang="en-US" sz="3500" dirty="0">
                <a:solidFill>
                  <a:srgbClr val="FFFFFF"/>
                </a:solidFill>
                <a:sym typeface="Arial" charset="0"/>
              </a:rPr>
              <a:t/>
            </a:r>
            <a:br>
              <a:rPr lang="en-US" sz="3500" dirty="0">
                <a:solidFill>
                  <a:srgbClr val="FFFFFF"/>
                </a:solidFill>
                <a:sym typeface="Arial" charset="0"/>
              </a:rPr>
            </a:br>
            <a:endParaRPr lang="en-US" sz="2500" dirty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25624" name="Rectangle 27"/>
          <p:cNvSpPr>
            <a:spLocks/>
          </p:cNvSpPr>
          <p:nvPr/>
        </p:nvSpPr>
        <p:spPr bwMode="auto">
          <a:xfrm>
            <a:off x="419100" y="5969000"/>
            <a:ext cx="27305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fr-FR" sz="1500">
              <a:solidFill>
                <a:srgbClr val="4D0069"/>
              </a:solidFill>
            </a:endParaRPr>
          </a:p>
        </p:txBody>
      </p:sp>
      <p:sp>
        <p:nvSpPr>
          <p:cNvPr id="25625" name="Rectangle 28"/>
          <p:cNvSpPr>
            <a:spLocks/>
          </p:cNvSpPr>
          <p:nvPr/>
        </p:nvSpPr>
        <p:spPr bwMode="auto">
          <a:xfrm>
            <a:off x="3227388" y="5880100"/>
            <a:ext cx="25146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fr-FR" sz="1500">
              <a:solidFill>
                <a:srgbClr val="002D99"/>
              </a:solidFill>
            </a:endParaRPr>
          </a:p>
        </p:txBody>
      </p:sp>
      <p:sp>
        <p:nvSpPr>
          <p:cNvPr id="30750" name="Rectangle 29"/>
          <p:cNvSpPr>
            <a:spLocks/>
          </p:cNvSpPr>
          <p:nvPr/>
        </p:nvSpPr>
        <p:spPr bwMode="auto">
          <a:xfrm>
            <a:off x="5943600" y="5880100"/>
            <a:ext cx="29464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en-US" sz="1500">
              <a:solidFill>
                <a:srgbClr val="1D300D"/>
              </a:solidFill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25627" name="Rectangle 30"/>
          <p:cNvSpPr>
            <a:spLocks/>
          </p:cNvSpPr>
          <p:nvPr/>
        </p:nvSpPr>
        <p:spPr bwMode="auto">
          <a:xfrm>
            <a:off x="2941638" y="6172200"/>
            <a:ext cx="0" cy="430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fr-CA" sz="2800"/>
              <a:t>  </a:t>
            </a:r>
            <a:endParaRPr lang="fr-CA" sz="2000" b="1">
              <a:latin typeface="Tw Cen M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754"/>
            <a:ext cx="8856984" cy="6946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UDL Guidelines Structure</a:t>
            </a:r>
            <a:endParaRPr lang="en-US" dirty="0"/>
          </a:p>
        </p:txBody>
      </p:sp>
      <p:pic>
        <p:nvPicPr>
          <p:cNvPr id="4" name="wVTm8vQRvN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8398" y="1340768"/>
            <a:ext cx="92170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I would like to acknowledge </a:t>
            </a:r>
            <a:r>
              <a:rPr lang="en-US" sz="4000" dirty="0"/>
              <a:t>that we are located on the traditional, ancestral, and </a:t>
            </a:r>
            <a:r>
              <a:rPr lang="en-US" sz="4000" dirty="0" err="1"/>
              <a:t>unceded</a:t>
            </a:r>
            <a:r>
              <a:rPr lang="en-US" sz="4000" dirty="0"/>
              <a:t> territory of </a:t>
            </a:r>
            <a:r>
              <a:rPr lang="en-US" sz="4000" dirty="0" smtClean="0"/>
              <a:t>the</a:t>
            </a:r>
            <a:r>
              <a:rPr lang="en-US" sz="4000" dirty="0"/>
              <a:t> </a:t>
            </a:r>
            <a:r>
              <a:rPr lang="en-US" sz="4000" dirty="0" err="1" smtClean="0"/>
              <a:t>Musqueam</a:t>
            </a:r>
            <a:r>
              <a:rPr lang="en-US" sz="4000" dirty="0" smtClean="0"/>
              <a:t> </a:t>
            </a:r>
            <a:r>
              <a:rPr lang="en-US" sz="4000" dirty="0"/>
              <a:t>people.</a:t>
            </a:r>
          </a:p>
        </p:txBody>
      </p:sp>
    </p:spTree>
    <p:extLst>
      <p:ext uri="{BB962C8B-B14F-4D97-AF65-F5344CB8AC3E}">
        <p14:creationId xmlns:p14="http://schemas.microsoft.com/office/powerpoint/2010/main" val="38799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fr-CA" sz="3600" b="1" dirty="0" smtClean="0">
                <a:solidFill>
                  <a:srgbClr val="002060"/>
                </a:solidFill>
                <a:ea typeface="ＭＳ Ｐゴシック" charset="-128"/>
              </a:rPr>
              <a:t>Multiple </a:t>
            </a:r>
            <a:r>
              <a:rPr lang="fr-CA" sz="3600" b="1" dirty="0" err="1" smtClean="0">
                <a:solidFill>
                  <a:srgbClr val="002060"/>
                </a:solidFill>
                <a:ea typeface="ＭＳ Ｐゴシック" charset="-128"/>
              </a:rPr>
              <a:t>Means</a:t>
            </a:r>
            <a:r>
              <a:rPr lang="fr-CA" sz="3600" b="1" dirty="0" smtClean="0">
                <a:solidFill>
                  <a:srgbClr val="002060"/>
                </a:solidFill>
                <a:ea typeface="ＭＳ Ｐゴシック" charset="-128"/>
              </a:rPr>
              <a:t> of Engagement</a:t>
            </a:r>
            <a:br>
              <a:rPr lang="fr-CA" sz="3600" b="1" dirty="0" smtClean="0">
                <a:solidFill>
                  <a:srgbClr val="002060"/>
                </a:solidFill>
                <a:ea typeface="ＭＳ Ｐゴシック" charset="-128"/>
              </a:rPr>
            </a:br>
            <a:r>
              <a:rPr lang="fr-CA" sz="2700" b="1" dirty="0" smtClean="0">
                <a:solidFill>
                  <a:srgbClr val="002060"/>
                </a:solidFill>
                <a:ea typeface="ＭＳ Ｐゴシック" charset="-128"/>
              </a:rPr>
              <a:t>Affective Networks  The « WHY » of Learning</a:t>
            </a:r>
            <a:endParaRPr lang="fr-CA" sz="2700" b="1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19200"/>
            <a:ext cx="6480720" cy="4267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fr-CA" sz="3200" dirty="0">
                <a:ea typeface="ＭＳ Ｐゴシック" charset="-128"/>
              </a:rPr>
              <a:t>	</a:t>
            </a:r>
            <a:r>
              <a:rPr lang="en-US" b="1" dirty="0" smtClean="0"/>
              <a:t>Learners differ markedly in the ways in which they can be engaged or motivated to learn</a:t>
            </a:r>
            <a:r>
              <a:rPr lang="en-US" sz="3200" dirty="0" smtClean="0"/>
              <a:t>.</a:t>
            </a:r>
            <a:endParaRPr lang="en-US" sz="2200" dirty="0" smtClean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buFont typeface="Wingdings" charset="2"/>
              <a:buChar char="§"/>
            </a:pPr>
            <a:r>
              <a:rPr lang="en-US" sz="2800" dirty="0" smtClean="0">
                <a:ea typeface="ＭＳ Ｐゴシック" charset="-128"/>
              </a:rPr>
              <a:t>Recruiting Interest: Spark excitement and curiosity for learning.</a:t>
            </a:r>
          </a:p>
          <a:p>
            <a:pPr marL="342900" lvl="1" indent="0" algn="r">
              <a:lnSpc>
                <a:spcPct val="100000"/>
              </a:lnSpc>
              <a:buNone/>
            </a:pPr>
            <a:r>
              <a:rPr lang="en-US" sz="2500" dirty="0" smtClean="0">
                <a:solidFill>
                  <a:srgbClr val="C00000"/>
                </a:solidFill>
                <a:ea typeface="ＭＳ Ｐゴシック" charset="-128"/>
              </a:rPr>
              <a:t>		Barrier: Offer one choice.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§"/>
            </a:pPr>
            <a:r>
              <a:rPr lang="en-US" sz="2800" dirty="0" smtClean="0">
                <a:ea typeface="ＭＳ Ｐゴシック" charset="-128"/>
              </a:rPr>
              <a:t>Sustaining Effort &amp; Persistence: Tackle challenges with focus and determination.</a:t>
            </a:r>
          </a:p>
          <a:p>
            <a:pPr marL="342900" lvl="1" indent="0" algn="r">
              <a:lnSpc>
                <a:spcPct val="100000"/>
              </a:lnSpc>
              <a:buNone/>
            </a:pPr>
            <a:r>
              <a:rPr lang="en-US" sz="2500" dirty="0" smtClean="0">
                <a:solidFill>
                  <a:srgbClr val="C00000"/>
                </a:solidFill>
                <a:ea typeface="ＭＳ Ｐゴシック" charset="-128"/>
              </a:rPr>
              <a:t>		Barrier: Complex task, lack of clarity.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§"/>
            </a:pPr>
            <a:r>
              <a:rPr lang="en-US" sz="2800" dirty="0" smtClean="0">
                <a:ea typeface="ＭＳ Ｐゴシック" charset="-128"/>
              </a:rPr>
              <a:t>Self Regulation: Harness the power of emotions and motivation in learning</a:t>
            </a:r>
          </a:p>
          <a:p>
            <a:pPr marL="0" indent="0" algn="r" eaLnBrk="1" hangingPunct="1">
              <a:lnSpc>
                <a:spcPct val="100000"/>
              </a:lnSpc>
              <a:buNone/>
            </a:pPr>
            <a:r>
              <a:rPr lang="en-US" sz="2500" dirty="0" smtClean="0">
                <a:solidFill>
                  <a:srgbClr val="C00000"/>
                </a:solidFill>
                <a:ea typeface="ＭＳ Ｐゴシック" charset="-128"/>
              </a:rPr>
              <a:t>		Barrier: No opportunities for self-reflection.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§"/>
            </a:pPr>
            <a:endParaRPr lang="en-US" sz="2800" dirty="0">
              <a:ea typeface="ＭＳ Ｐゴシック" charset="-128"/>
            </a:endParaRPr>
          </a:p>
        </p:txBody>
      </p:sp>
      <p:pic>
        <p:nvPicPr>
          <p:cNvPr id="26629" name="Picture 4" descr="finger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681162"/>
            <a:ext cx="119697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b="1" dirty="0" smtClean="0">
                <a:solidFill>
                  <a:srgbClr val="002060"/>
                </a:solidFill>
                <a:ea typeface="ＭＳ Ｐゴシック" charset="-128"/>
              </a:rPr>
              <a:t>Multiple </a:t>
            </a:r>
            <a:r>
              <a:rPr lang="fr-CA" b="1" dirty="0" err="1" smtClean="0">
                <a:solidFill>
                  <a:srgbClr val="002060"/>
                </a:solidFill>
                <a:ea typeface="ＭＳ Ｐゴシック" charset="-128"/>
              </a:rPr>
              <a:t>means</a:t>
            </a:r>
            <a:r>
              <a:rPr lang="fr-CA" b="1" dirty="0" smtClean="0">
                <a:solidFill>
                  <a:srgbClr val="002060"/>
                </a:solidFill>
                <a:ea typeface="ＭＳ Ｐゴシック" charset="-128"/>
              </a:rPr>
              <a:t> of </a:t>
            </a:r>
            <a:r>
              <a:rPr lang="fr-CA" b="1" dirty="0" err="1" smtClean="0">
                <a:solidFill>
                  <a:srgbClr val="002060"/>
                </a:solidFill>
                <a:ea typeface="ＭＳ Ｐゴシック" charset="-128"/>
              </a:rPr>
              <a:t>Representation</a:t>
            </a:r>
            <a:r>
              <a:rPr lang="fr-CA" b="1" dirty="0" smtClean="0">
                <a:solidFill>
                  <a:srgbClr val="002060"/>
                </a:solidFill>
                <a:ea typeface="ＭＳ Ｐゴシック" charset="-128"/>
              </a:rPr>
              <a:t/>
            </a:r>
            <a:br>
              <a:rPr lang="fr-CA" b="1" dirty="0" smtClean="0">
                <a:solidFill>
                  <a:srgbClr val="002060"/>
                </a:solidFill>
                <a:ea typeface="ＭＳ Ｐゴシック" charset="-128"/>
              </a:rPr>
            </a:br>
            <a:r>
              <a:rPr lang="fr-CA" b="1" dirty="0" smtClean="0">
                <a:solidFill>
                  <a:srgbClr val="002060"/>
                </a:solidFill>
                <a:ea typeface="ＭＳ Ｐゴシック" charset="-128"/>
              </a:rPr>
              <a:t>The « WHAT » of </a:t>
            </a:r>
            <a:r>
              <a:rPr lang="fr-CA" b="1" dirty="0" err="1" smtClean="0">
                <a:solidFill>
                  <a:srgbClr val="002060"/>
                </a:solidFill>
                <a:ea typeface="ＭＳ Ｐゴシック" charset="-128"/>
              </a:rPr>
              <a:t>learning</a:t>
            </a:r>
            <a:endParaRPr lang="fr-CA" b="1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Learners differ in the ways that they perceive and </a:t>
            </a:r>
            <a:r>
              <a:rPr lang="en-US" b="1" dirty="0" smtClean="0"/>
              <a:t>comprehend information </a:t>
            </a:r>
            <a:r>
              <a:rPr lang="en-US" b="1" dirty="0"/>
              <a:t>that is presented to them.</a:t>
            </a:r>
            <a:r>
              <a:rPr lang="en-US" sz="3200" dirty="0"/>
              <a:t> </a:t>
            </a:r>
            <a:endParaRPr lang="en-US" sz="3200" dirty="0" smtClean="0"/>
          </a:p>
          <a:p>
            <a:pPr>
              <a:buNone/>
            </a:pPr>
            <a:endParaRPr lang="en-US" sz="3200" b="1" dirty="0">
              <a:ea typeface="ＭＳ Ｐゴシック" charset="-128"/>
            </a:endParaRPr>
          </a:p>
          <a:p>
            <a:pPr>
              <a:buNone/>
            </a:pPr>
            <a:r>
              <a:rPr lang="en-US" b="1" dirty="0" smtClean="0"/>
              <a:t>Perception</a:t>
            </a:r>
            <a:r>
              <a:rPr lang="en-US" dirty="0" smtClean="0"/>
              <a:t>: Interact </a:t>
            </a:r>
            <a:r>
              <a:rPr lang="en-US" dirty="0"/>
              <a:t>with flexible content that doesn't depend on a single sense like sight, hearing, movement, or touch</a:t>
            </a:r>
            <a:r>
              <a:rPr lang="en-US" dirty="0" smtClean="0"/>
              <a:t>.</a:t>
            </a:r>
          </a:p>
          <a:p>
            <a:pPr marL="0" indent="0" algn="r">
              <a:buNone/>
            </a:pPr>
            <a:r>
              <a:rPr lang="en-US" dirty="0"/>
              <a:t>	</a:t>
            </a:r>
            <a:r>
              <a:rPr lang="en-US" i="1" dirty="0" smtClean="0">
                <a:solidFill>
                  <a:srgbClr val="C00000"/>
                </a:solidFill>
              </a:rPr>
              <a:t>Barrier: Only access to paper copies of texts.</a:t>
            </a:r>
          </a:p>
          <a:p>
            <a:pPr marL="0" indent="0">
              <a:buNone/>
            </a:pPr>
            <a:r>
              <a:rPr lang="en-US" b="1" dirty="0" smtClean="0"/>
              <a:t>Language &amp; Symbols</a:t>
            </a:r>
            <a:r>
              <a:rPr lang="en-US" dirty="0" smtClean="0"/>
              <a:t>: Communicate </a:t>
            </a:r>
            <a:r>
              <a:rPr lang="en-US" dirty="0"/>
              <a:t>through languages that create a shared understanding.</a:t>
            </a:r>
          </a:p>
          <a:p>
            <a:pPr marL="0" indent="0" algn="r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	</a:t>
            </a:r>
            <a:r>
              <a:rPr lang="en-US" i="1" dirty="0" smtClean="0">
                <a:solidFill>
                  <a:srgbClr val="C00000"/>
                </a:solidFill>
              </a:rPr>
              <a:t>Barrier: Frequent use of “slang” and local knowledge.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u="sng" dirty="0" smtClean="0"/>
              <a:t>Comprehension</a:t>
            </a:r>
            <a:r>
              <a:rPr lang="en-US" b="1" dirty="0" smtClean="0"/>
              <a:t>: </a:t>
            </a:r>
            <a:r>
              <a:rPr lang="en-US" dirty="0" smtClean="0"/>
              <a:t>Construct </a:t>
            </a:r>
            <a:r>
              <a:rPr lang="en-US" dirty="0"/>
              <a:t>meaning and generate new understandings</a:t>
            </a:r>
            <a:r>
              <a:rPr lang="en-US" dirty="0" smtClean="0"/>
              <a:t>.</a:t>
            </a:r>
          </a:p>
          <a:p>
            <a:pPr marL="0" indent="0" algn="r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C00000"/>
                </a:solidFill>
              </a:rPr>
              <a:t>Barrier: Assume every student has the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C00000"/>
                </a:solidFill>
              </a:rPr>
              <a:t>same academic knowledge.</a:t>
            </a:r>
            <a:endParaRPr lang="en-US" altLang="ja-JP" sz="3200" i="1" dirty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n-US" sz="2800" i="1" dirty="0"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n-US" sz="2800" i="1" dirty="0"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n-US" sz="2800" i="1" dirty="0">
              <a:ea typeface="ＭＳ Ｐゴシック" charset="-128"/>
            </a:endParaRPr>
          </a:p>
        </p:txBody>
      </p:sp>
      <p:pic>
        <p:nvPicPr>
          <p:cNvPr id="28676" name="Picture 4" descr="finger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80962"/>
            <a:ext cx="119697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534400" cy="758825"/>
          </a:xfrm>
        </p:spPr>
        <p:txBody>
          <a:bodyPr/>
          <a:lstStyle/>
          <a:p>
            <a:r>
              <a:rPr lang="en-US" altLang="en-US" smtClean="0">
                <a:solidFill>
                  <a:srgbClr val="7B3D17"/>
                </a:solidFill>
                <a:ea typeface="ＭＳ Ｐゴシック" panose="020B0600070205080204" pitchFamily="34" charset="-128"/>
              </a:rPr>
              <a:t>Sample Graphic Organizers</a:t>
            </a:r>
          </a:p>
        </p:txBody>
      </p:sp>
      <p:pic>
        <p:nvPicPr>
          <p:cNvPr id="21507" name="Picture 4" descr="go-flow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119313"/>
            <a:ext cx="41370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goex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16063"/>
            <a:ext cx="3048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gocomp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3048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426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sz="3600" b="1" dirty="0" smtClean="0">
                <a:solidFill>
                  <a:srgbClr val="002060"/>
                </a:solidFill>
                <a:ea typeface="ＭＳ Ｐゴシック" charset="-128"/>
              </a:rPr>
              <a:t>Multiple </a:t>
            </a:r>
            <a:r>
              <a:rPr lang="fr-CA" sz="3600" b="1" dirty="0" err="1" smtClean="0">
                <a:solidFill>
                  <a:srgbClr val="002060"/>
                </a:solidFill>
                <a:ea typeface="ＭＳ Ｐゴシック" charset="-128"/>
              </a:rPr>
              <a:t>means</a:t>
            </a:r>
            <a:r>
              <a:rPr lang="fr-CA" sz="3600" b="1" dirty="0" smtClean="0">
                <a:solidFill>
                  <a:srgbClr val="002060"/>
                </a:solidFill>
                <a:ea typeface="ＭＳ Ｐゴシック" charset="-128"/>
              </a:rPr>
              <a:t> of Action &amp; Expression</a:t>
            </a:r>
            <a:br>
              <a:rPr lang="fr-CA" sz="3600" b="1" dirty="0" smtClean="0">
                <a:solidFill>
                  <a:srgbClr val="002060"/>
                </a:solidFill>
                <a:ea typeface="ＭＳ Ｐゴシック" charset="-128"/>
              </a:rPr>
            </a:br>
            <a:r>
              <a:rPr lang="fr-CA" sz="3600" b="1" dirty="0" smtClean="0">
                <a:solidFill>
                  <a:srgbClr val="002060"/>
                </a:solidFill>
                <a:ea typeface="ＭＳ Ｐゴシック" charset="-128"/>
              </a:rPr>
              <a:t>The « HOW » of </a:t>
            </a:r>
            <a:r>
              <a:rPr lang="fr-CA" sz="3600" b="1" dirty="0" err="1" smtClean="0">
                <a:solidFill>
                  <a:srgbClr val="002060"/>
                </a:solidFill>
                <a:ea typeface="ＭＳ Ｐゴシック" charset="-128"/>
              </a:rPr>
              <a:t>learning</a:t>
            </a:r>
            <a:endParaRPr lang="fr-CA" sz="3600" b="1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73152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/>
              <a:t>Learners differ in the ways that they can navigate a learning environment and express what they know.</a:t>
            </a:r>
            <a:r>
              <a:rPr lang="fr-CA" altLang="ja-JP" sz="2400" dirty="0" smtClean="0">
                <a:ea typeface="ＭＳ Ｐゴシック" charset="-128"/>
              </a:rPr>
              <a:t> </a:t>
            </a:r>
            <a:endParaRPr lang="fr-CA" sz="2400" b="1" dirty="0">
              <a:solidFill>
                <a:srgbClr val="558BB8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4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 smtClean="0">
                <a:ea typeface="ＭＳ Ｐゴシック" charset="-128"/>
              </a:rPr>
              <a:t>Physical Action: Interact with accessible materials and tools.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>
                <a:solidFill>
                  <a:srgbClr val="C00000"/>
                </a:solidFill>
                <a:ea typeface="ＭＳ Ｐゴシック" charset="-128"/>
              </a:rPr>
              <a:t>	</a:t>
            </a:r>
            <a:r>
              <a:rPr lang="en-US" altLang="ja-JP" sz="2400" dirty="0" smtClean="0">
                <a:solidFill>
                  <a:srgbClr val="C00000"/>
                </a:solidFill>
                <a:ea typeface="ＭＳ Ｐゴシック" charset="-128"/>
              </a:rPr>
              <a:t>		Barrier: Only hand written exam.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 smtClean="0">
                <a:ea typeface="ＭＳ Ｐゴシック" charset="-128"/>
              </a:rPr>
              <a:t>Expression &amp; Communication: Compose and share ideas using tools that help attain learning goals.</a:t>
            </a:r>
          </a:p>
          <a:p>
            <a:pPr algn="r">
              <a:buNone/>
            </a:pPr>
            <a:r>
              <a:rPr lang="en-US" altLang="ja-JP" sz="2400" dirty="0" smtClean="0">
                <a:solidFill>
                  <a:srgbClr val="C00000"/>
                </a:solidFill>
                <a:ea typeface="ＭＳ Ｐゴシック" charset="-128"/>
              </a:rPr>
              <a:t>	    	Barrier: </a:t>
            </a:r>
            <a:r>
              <a:rPr lang="en-US" altLang="ja-JP" sz="2400" dirty="0">
                <a:solidFill>
                  <a:srgbClr val="C00000"/>
                </a:solidFill>
                <a:ea typeface="ＭＳ Ｐゴシック" charset="-128"/>
              </a:rPr>
              <a:t>Everyone will do a class presentation</a:t>
            </a:r>
            <a:r>
              <a:rPr lang="en-US" altLang="ja-JP" sz="2400" dirty="0" smtClean="0">
                <a:solidFill>
                  <a:srgbClr val="C00000"/>
                </a:solidFill>
                <a:ea typeface="ＭＳ Ｐゴシック" charset="-128"/>
              </a:rPr>
              <a:t>.</a:t>
            </a:r>
            <a:endParaRPr lang="en-US" altLang="ja-JP" sz="24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 smtClean="0">
                <a:ea typeface="ＭＳ Ｐゴシック" charset="-128"/>
              </a:rPr>
              <a:t>Executive Functions: Develop and act on plans to make the most out of learning.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C00000"/>
                </a:solidFill>
                <a:ea typeface="ＭＳ Ｐゴシック" charset="-128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ea typeface="ＭＳ Ｐゴシック" charset="-128"/>
              </a:rPr>
              <a:t>		Barrier: Complex task with no guidelines.</a:t>
            </a:r>
            <a:endParaRPr lang="en-US" sz="2400" dirty="0">
              <a:solidFill>
                <a:srgbClr val="C00000"/>
              </a:solidFill>
              <a:ea typeface="ＭＳ Ｐゴシック" charset="-128"/>
            </a:endParaRPr>
          </a:p>
        </p:txBody>
      </p:sp>
      <p:pic>
        <p:nvPicPr>
          <p:cNvPr id="27652" name="Picture 4" descr="finger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752600"/>
            <a:ext cx="119697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0127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UDL process</a:t>
            </a:r>
            <a:endParaRPr lang="en-US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205924"/>
              </p:ext>
            </p:extLst>
          </p:nvPr>
        </p:nvGraphicFramePr>
        <p:xfrm>
          <a:off x="323528" y="170127"/>
          <a:ext cx="10009112" cy="6571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49188" y="4830612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188" y="5563541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Expression &amp; Action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188" y="6224462"/>
            <a:ext cx="2016224" cy="58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2310457" y="5563541"/>
            <a:ext cx="821384" cy="297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1610801">
            <a:off x="2342303" y="5063651"/>
            <a:ext cx="759314" cy="3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3935434">
            <a:off x="2615777" y="5799148"/>
            <a:ext cx="388737" cy="846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3528" y="2028027"/>
            <a:ext cx="1547664" cy="1393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Barriers in Course Design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45953" y="3356523"/>
            <a:ext cx="1753332" cy="1362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Identify “Big Ideas” that increase accessibility</a:t>
            </a:r>
            <a:endParaRPr lang="en-CA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67265" y="1495690"/>
            <a:ext cx="1547664" cy="671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UDL to: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52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UDL : an umbrella</a:t>
            </a:r>
            <a:endParaRPr lang="en-US" sz="48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41472"/>
            <a:ext cx="5616624" cy="56166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9685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solidFill>
                  <a:srgbClr val="7B3D17"/>
                </a:solidFill>
                <a:ea typeface="ＭＳ Ｐゴシック" panose="020B0600070205080204" pitchFamily="34" charset="-128"/>
              </a:rPr>
              <a:t>Benefits of UDL Practices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08975" cy="4419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3200" smtClean="0">
                <a:ea typeface="ＭＳ Ｐゴシック" panose="020B0600070205080204" pitchFamily="34" charset="-128"/>
              </a:rPr>
              <a:t>Enables you to </a:t>
            </a:r>
            <a:r>
              <a:rPr lang="en-US" altLang="en-US" sz="3200" i="1" smtClean="0">
                <a:ea typeface="ＭＳ Ｐゴシック" panose="020B0600070205080204" pitchFamily="34" charset="-128"/>
              </a:rPr>
              <a:t>reach a </a:t>
            </a:r>
            <a:r>
              <a:rPr lang="en-US" altLang="en-US" sz="3200" i="1" smtClean="0">
                <a:solidFill>
                  <a:srgbClr val="7B3D17"/>
                </a:solidFill>
                <a:ea typeface="ＭＳ Ｐゴシック" panose="020B0600070205080204" pitchFamily="34" charset="-128"/>
              </a:rPr>
              <a:t>diverse student population</a:t>
            </a:r>
            <a:r>
              <a:rPr lang="en-US" altLang="en-US" sz="3200" smtClean="0">
                <a:solidFill>
                  <a:srgbClr val="7B3D17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smtClean="0">
                <a:ea typeface="ＭＳ Ｐゴシック" panose="020B0600070205080204" pitchFamily="34" charset="-128"/>
              </a:rPr>
              <a:t>without necessarily modifying your course requirements or academic expectations.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32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3200" smtClean="0">
                <a:ea typeface="ＭＳ Ｐゴシック" panose="020B0600070205080204" pitchFamily="34" charset="-128"/>
              </a:rPr>
              <a:t>Provides you the </a:t>
            </a:r>
            <a:r>
              <a:rPr lang="en-US" altLang="en-US" sz="3200" i="1" smtClean="0">
                <a:ea typeface="ＭＳ Ｐゴシック" panose="020B0600070205080204" pitchFamily="34" charset="-128"/>
              </a:rPr>
              <a:t>tools to </a:t>
            </a:r>
            <a:r>
              <a:rPr lang="en-US" altLang="en-US" sz="3200" i="1" smtClean="0">
                <a:solidFill>
                  <a:srgbClr val="7B3D17"/>
                </a:solidFill>
                <a:ea typeface="ＭＳ Ｐゴシック" panose="020B0600070205080204" pitchFamily="34" charset="-128"/>
              </a:rPr>
              <a:t>consider what and how you teach</a:t>
            </a:r>
            <a:r>
              <a:rPr lang="en-US" altLang="en-US" sz="3200" smtClean="0">
                <a:solidFill>
                  <a:srgbClr val="7B3D17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smtClean="0">
                <a:ea typeface="ＭＳ Ｐゴシック" panose="020B0600070205080204" pitchFamily="34" charset="-128"/>
              </a:rPr>
              <a:t>in a structured and systematic manner.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32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smtClean="0">
                <a:ea typeface="ＭＳ Ｐゴシック" panose="020B0600070205080204" pitchFamily="34" charset="-128"/>
              </a:rPr>
              <a:t>Increases student participation, achievement, and satisfaction.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33796" name="Picture 4" descr="fingerpr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28600"/>
            <a:ext cx="119697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966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UDL, </a:t>
            </a:r>
            <a:r>
              <a:rPr lang="en-US" b="1" dirty="0" err="1" smtClean="0"/>
              <a:t>CoP</a:t>
            </a:r>
            <a:r>
              <a:rPr lang="en-US" b="1" dirty="0" smtClean="0"/>
              <a:t> and Montreal Research Project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646966" y="1484784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Montreal UDL Research Project </a:t>
            </a:r>
          </a:p>
          <a:p>
            <a:r>
              <a:rPr lang="en-US" sz="2400" dirty="0" smtClean="0"/>
              <a:t>More here: </a:t>
            </a:r>
            <a:r>
              <a:rPr lang="en-US" sz="2400" dirty="0" err="1" smtClean="0"/>
              <a:t>Projet</a:t>
            </a:r>
            <a:r>
              <a:rPr lang="en-US" sz="2400" dirty="0" smtClean="0"/>
              <a:t> CUA </a:t>
            </a:r>
            <a:r>
              <a:rPr lang="en-US" sz="2400" dirty="0" smtClean="0">
                <a:hlinkClick r:id="rId2"/>
              </a:rPr>
              <a:t>http://pcua.ca/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Collaboration with 5 Higher Education Institutions (</a:t>
            </a:r>
            <a:r>
              <a:rPr lang="en-US" sz="2400" dirty="0" err="1" smtClean="0"/>
              <a:t>UdeM</a:t>
            </a:r>
            <a:r>
              <a:rPr lang="en-US" sz="2400" dirty="0" smtClean="0"/>
              <a:t>, UQAM and 3 CEGEP)</a:t>
            </a:r>
          </a:p>
          <a:p>
            <a:endParaRPr lang="en-US" sz="2400" dirty="0" smtClean="0"/>
          </a:p>
          <a:p>
            <a:r>
              <a:rPr lang="en-US" sz="2400" dirty="0" smtClean="0"/>
              <a:t>Community of Practice (</a:t>
            </a:r>
            <a:r>
              <a:rPr lang="en-US" sz="2400" dirty="0" err="1" smtClean="0"/>
              <a:t>CoP</a:t>
            </a:r>
            <a:r>
              <a:rPr lang="en-US" sz="2400" dirty="0"/>
              <a:t>)</a:t>
            </a:r>
            <a:r>
              <a:rPr lang="en-US" sz="2400" dirty="0" smtClean="0"/>
              <a:t> and Pilot Projects over a period of 2 years (2014-2015).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400" b="1" dirty="0" smtClean="0">
                <a:ea typeface="ＭＳ Ｐゴシック" charset="-128"/>
              </a:rPr>
              <a:t>Social Work </a:t>
            </a:r>
            <a:r>
              <a:rPr lang="fr-CA" sz="4400" b="1" dirty="0" err="1" smtClean="0">
                <a:ea typeface="ＭＳ Ｐゴシック" charset="-128"/>
              </a:rPr>
              <a:t>with</a:t>
            </a:r>
            <a:r>
              <a:rPr lang="fr-CA" sz="4400" b="1" dirty="0" smtClean="0">
                <a:ea typeface="ＭＳ Ｐゴシック" charset="-128"/>
              </a:rPr>
              <a:t> Groups (2014)</a:t>
            </a:r>
            <a:endParaRPr lang="fr-CA" sz="4400" b="1" dirty="0">
              <a:ea typeface="ＭＳ Ｐゴシック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28650" y="1652974"/>
            <a:ext cx="7886700" cy="4431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By the end of this course, you will be able to apply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•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Social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 Work with group </a:t>
            </a:r>
            <a:r>
              <a:rPr lang="en-US" altLang="en-US" sz="2400" dirty="0">
                <a:solidFill>
                  <a:srgbClr val="222222"/>
                </a:solidFill>
              </a:rPr>
              <a:t>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heories in practice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• Roles and tasks of the group Social </a:t>
            </a:r>
            <a:r>
              <a:rPr lang="en-US" altLang="en-US" sz="2400" dirty="0" smtClean="0">
                <a:solidFill>
                  <a:srgbClr val="222222"/>
                </a:solidFill>
              </a:rPr>
              <a:t>W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orkers;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</a:rPr>
              <a:t>• Process of Implementing of a group: planning, implementation and evaluation.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222222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222222"/>
                </a:solidFill>
              </a:rPr>
              <a:t>About the students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 smtClean="0">
                <a:solidFill>
                  <a:srgbClr val="222222"/>
                </a:solidFill>
              </a:rPr>
              <a:t>Very diverse: cultural backgrounds, age, learning </a:t>
            </a:r>
            <a:r>
              <a:rPr lang="en-US" altLang="en-US" sz="2400" dirty="0">
                <a:solidFill>
                  <a:srgbClr val="222222"/>
                </a:solidFill>
              </a:rPr>
              <a:t>s</a:t>
            </a:r>
            <a:r>
              <a:rPr lang="en-US" altLang="en-US" sz="2400" dirty="0" smtClean="0">
                <a:solidFill>
                  <a:srgbClr val="222222"/>
                </a:solidFill>
              </a:rPr>
              <a:t>tyles and abilities, academic background.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 smtClean="0">
                <a:solidFill>
                  <a:srgbClr val="222222"/>
                </a:solidFill>
              </a:rPr>
              <a:t>Social Work with Groups is a challenge for most of them (stress of talking in front of a group, being a leader, etc.).</a:t>
            </a:r>
            <a:endParaRPr lang="en-US" altLang="en-US" sz="2400" dirty="0">
              <a:solidFill>
                <a:srgbClr val="22222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Multiple Means of Representation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53782" y="1556792"/>
            <a:ext cx="78615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Analysis of what </a:t>
            </a:r>
            <a:r>
              <a:rPr lang="en-US" sz="2400" b="1" dirty="0" smtClean="0"/>
              <a:t>is </a:t>
            </a:r>
            <a:r>
              <a:rPr lang="en-US" sz="2400" b="1" dirty="0"/>
              <a:t>offered in </a:t>
            </a:r>
            <a:r>
              <a:rPr lang="en-US" sz="2400" b="1" dirty="0" smtClean="0"/>
              <a:t>the course: </a:t>
            </a:r>
            <a:endParaRPr lang="en-US" sz="2400" b="1" dirty="0"/>
          </a:p>
          <a:p>
            <a:pPr lvl="1"/>
            <a:r>
              <a:rPr lang="en-US" sz="2400" dirty="0"/>
              <a:t>Diverse means of representation are offered in </a:t>
            </a:r>
            <a:r>
              <a:rPr lang="en-US" sz="2400" dirty="0" smtClean="0"/>
              <a:t>class</a:t>
            </a:r>
            <a:endParaRPr lang="en-US" sz="2400" dirty="0"/>
          </a:p>
          <a:p>
            <a:pPr lvl="1"/>
            <a:r>
              <a:rPr lang="en-US" sz="2400" dirty="0"/>
              <a:t>Outside </a:t>
            </a:r>
            <a:r>
              <a:rPr lang="en-US" sz="2400" dirty="0" smtClean="0"/>
              <a:t>of class, learning relies </a:t>
            </a:r>
            <a:r>
              <a:rPr lang="en-US" sz="2400" dirty="0"/>
              <a:t>heavily on one </a:t>
            </a:r>
            <a:r>
              <a:rPr lang="en-US" sz="2400" dirty="0" smtClean="0"/>
              <a:t>book and articles</a:t>
            </a:r>
            <a:endParaRPr lang="en-US" sz="2400" dirty="0"/>
          </a:p>
          <a:p>
            <a:pPr marL="342900" lvl="1" indent="0">
              <a:buNone/>
            </a:pPr>
            <a:endParaRPr lang="en-US" sz="2400" dirty="0"/>
          </a:p>
          <a:p>
            <a:r>
              <a:rPr lang="en-US" sz="2400" b="1" dirty="0"/>
              <a:t>Goal: Diversify accessible options for Representation outside class</a:t>
            </a:r>
          </a:p>
          <a:p>
            <a:pPr marL="342900" lvl="1" indent="0">
              <a:buNone/>
            </a:pPr>
            <a:endParaRPr lang="en-US" sz="2400" dirty="0"/>
          </a:p>
          <a:p>
            <a:pPr marL="342900" lvl="1" indent="0">
              <a:buNone/>
            </a:pPr>
            <a:r>
              <a:rPr lang="en-US" sz="2400" dirty="0"/>
              <a:t>Create a Course Blog with multiple accessible means of representation </a:t>
            </a:r>
            <a:r>
              <a:rPr lang="en-US" sz="2400" dirty="0" smtClean="0"/>
              <a:t>(e.g. videos</a:t>
            </a:r>
            <a:r>
              <a:rPr lang="en-US" sz="2400" dirty="0"/>
              <a:t>, real examples of practice, case studies, stories, assignement </a:t>
            </a:r>
            <a:r>
              <a:rPr lang="en-US" sz="2400" dirty="0" smtClean="0"/>
              <a:t>models, </a:t>
            </a:r>
            <a:r>
              <a:rPr lang="en-US" sz="2400" dirty="0"/>
              <a:t>maps, etc.)</a:t>
            </a:r>
          </a:p>
          <a:p>
            <a:pPr marL="342900" lvl="1" indent="0">
              <a:buNone/>
            </a:pPr>
            <a:endParaRPr lang="en-US" sz="2400" dirty="0"/>
          </a:p>
          <a:p>
            <a:pPr marL="342900" lvl="1" indent="0">
              <a:buNone/>
            </a:pPr>
            <a:r>
              <a:rPr lang="en-US" sz="2400" dirty="0"/>
              <a:t>Praxis et </a:t>
            </a:r>
            <a:r>
              <a:rPr lang="en-US" sz="2400" dirty="0" err="1"/>
              <a:t>l’art</a:t>
            </a:r>
            <a:r>
              <a:rPr lang="en-US" sz="2400" dirty="0"/>
              <a:t> du travail social: </a:t>
            </a:r>
            <a:r>
              <a:rPr lang="en-US" sz="2400" dirty="0">
                <a:hlinkClick r:id="rId2"/>
              </a:rPr>
              <a:t>https://praxistravailsocial.wordpress.com/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01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fr-CA" sz="5400" b="1" dirty="0">
                <a:solidFill>
                  <a:srgbClr val="002060"/>
                </a:solidFill>
                <a:ea typeface="ＭＳ Ｐゴシック" charset="-128"/>
              </a:rPr>
              <a:t>Agenda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070031" cy="54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fr-CA" sz="4000" dirty="0" err="1">
                <a:latin typeface="Verdana" charset="0"/>
                <a:ea typeface="ＭＳ Ｐゴシック" charset="-128"/>
              </a:rPr>
              <a:t>What</a:t>
            </a:r>
            <a:r>
              <a:rPr lang="fr-CA" sz="4000" dirty="0">
                <a:latin typeface="Verdana" charset="0"/>
                <a:ea typeface="ＭＳ Ｐゴシック" charset="-128"/>
              </a:rPr>
              <a:t> </a:t>
            </a:r>
            <a:r>
              <a:rPr lang="fr-CA" sz="4000" dirty="0" err="1">
                <a:latin typeface="Verdana" charset="0"/>
                <a:ea typeface="ＭＳ Ｐゴシック" charset="-128"/>
              </a:rPr>
              <a:t>is</a:t>
            </a:r>
            <a:r>
              <a:rPr lang="fr-CA" sz="4000" dirty="0">
                <a:latin typeface="Verdana" charset="0"/>
                <a:ea typeface="ＭＳ Ｐゴシック" charset="-128"/>
              </a:rPr>
              <a:t> UDL? </a:t>
            </a:r>
          </a:p>
          <a:p>
            <a:pPr marL="342900" lvl="1" indent="0">
              <a:lnSpc>
                <a:spcPct val="114000"/>
              </a:lnSpc>
              <a:spcBef>
                <a:spcPct val="0"/>
              </a:spcBef>
              <a:buNone/>
            </a:pPr>
            <a:r>
              <a:rPr lang="fr-CA" sz="3600" dirty="0" err="1" smtClean="0">
                <a:latin typeface="Verdana" charset="0"/>
                <a:ea typeface="ＭＳ Ｐゴシック" charset="-128"/>
              </a:rPr>
              <a:t>Origins</a:t>
            </a:r>
            <a:endParaRPr lang="fr-CA" sz="3600" dirty="0">
              <a:latin typeface="Verdana" charset="0"/>
              <a:ea typeface="ＭＳ Ｐゴシック" charset="-128"/>
            </a:endParaRPr>
          </a:p>
          <a:p>
            <a:pPr marL="342900" lvl="1" indent="0">
              <a:lnSpc>
                <a:spcPct val="114000"/>
              </a:lnSpc>
              <a:spcBef>
                <a:spcPct val="0"/>
              </a:spcBef>
              <a:buNone/>
            </a:pPr>
            <a:r>
              <a:rPr lang="fr-CA" sz="3600" dirty="0" smtClean="0">
                <a:latin typeface="Verdana" charset="0"/>
                <a:ea typeface="ＭＳ Ｐゴシック" charset="-128"/>
              </a:rPr>
              <a:t>Guidelines</a:t>
            </a:r>
            <a:endParaRPr lang="fr-CA" sz="3600" dirty="0">
              <a:latin typeface="Verdana" charset="0"/>
              <a:ea typeface="ＭＳ Ｐゴシック" charset="-128"/>
            </a:endParaRPr>
          </a:p>
          <a:p>
            <a:pPr marL="342900" lvl="1" indent="0">
              <a:lnSpc>
                <a:spcPct val="114000"/>
              </a:lnSpc>
              <a:spcBef>
                <a:spcPct val="0"/>
              </a:spcBef>
              <a:buNone/>
            </a:pPr>
            <a:r>
              <a:rPr lang="fr-CA" sz="3600" dirty="0">
                <a:latin typeface="Verdana" charset="0"/>
                <a:ea typeface="ＭＳ Ｐゴシック" charset="-128"/>
              </a:rPr>
              <a:t>How </a:t>
            </a:r>
            <a:r>
              <a:rPr lang="fr-CA" sz="3600" dirty="0" err="1">
                <a:latin typeface="Verdana" charset="0"/>
                <a:ea typeface="ＭＳ Ｐゴシック" charset="-128"/>
              </a:rPr>
              <a:t>it</a:t>
            </a:r>
            <a:r>
              <a:rPr lang="fr-CA" sz="3600" dirty="0">
                <a:latin typeface="Verdana" charset="0"/>
                <a:ea typeface="ＭＳ Ｐゴシック" charset="-128"/>
              </a:rPr>
              <a:t> Works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fr-CA" sz="4000" dirty="0">
                <a:latin typeface="Verdana" charset="0"/>
                <a:ea typeface="ＭＳ Ｐゴシック" charset="-128"/>
              </a:rPr>
              <a:t>UDL Course design – An </a:t>
            </a:r>
            <a:r>
              <a:rPr lang="fr-CA" sz="4000" dirty="0" err="1">
                <a:latin typeface="Verdana" charset="0"/>
                <a:ea typeface="ＭＳ Ｐゴシック" charset="-128"/>
              </a:rPr>
              <a:t>Example</a:t>
            </a:r>
            <a:endParaRPr lang="fr-CA" sz="4000" dirty="0">
              <a:latin typeface="Verdana" charset="0"/>
              <a:ea typeface="ＭＳ Ｐゴシック" charset="-128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fr-CA" sz="4000" dirty="0">
                <a:latin typeface="Verdana" charset="0"/>
                <a:ea typeface="ＭＳ Ｐゴシック" charset="-128"/>
              </a:rPr>
              <a:t>Practice and Discussion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endParaRPr lang="fr-CA" sz="2500" dirty="0">
              <a:latin typeface="Verdana" charset="0"/>
              <a:ea typeface="ＭＳ Ｐゴシック" charset="-128"/>
            </a:endParaRPr>
          </a:p>
          <a:p>
            <a:pPr marL="0" indent="0">
              <a:buNone/>
            </a:pPr>
            <a:endParaRPr lang="en-CA" dirty="0"/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endParaRPr lang="fr-CA" sz="2500" dirty="0">
              <a:latin typeface="Verdana" charset="0"/>
              <a:ea typeface="ＭＳ Ｐゴシック" charset="-128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endParaRPr lang="fr-CA" sz="1000" dirty="0">
              <a:latin typeface="Verdana" charset="0"/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6546"/>
            <a:ext cx="7886700" cy="1325563"/>
          </a:xfrm>
        </p:spPr>
        <p:txBody>
          <a:bodyPr/>
          <a:lstStyle/>
          <a:p>
            <a:r>
              <a:rPr lang="en-US" b="1" dirty="0" smtClean="0"/>
              <a:t>Multiple Means of Action and Expression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28650" y="1484784"/>
            <a:ext cx="81918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Analysis of what </a:t>
            </a:r>
            <a:r>
              <a:rPr lang="en-US" sz="2400" b="1" dirty="0" smtClean="0"/>
              <a:t>is </a:t>
            </a:r>
            <a:r>
              <a:rPr lang="en-US" sz="2400" b="1" dirty="0"/>
              <a:t>offered in Course experience</a:t>
            </a:r>
            <a:r>
              <a:rPr lang="en-US" sz="2400" b="1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Main assignment offers multiple means of action and expression</a:t>
            </a:r>
          </a:p>
          <a:p>
            <a:r>
              <a:rPr lang="en-US" sz="2400" dirty="0" smtClean="0"/>
              <a:t>Two assignments could offer more options</a:t>
            </a:r>
          </a:p>
          <a:p>
            <a:endParaRPr lang="en-US" sz="2400" dirty="0"/>
          </a:p>
          <a:p>
            <a:r>
              <a:rPr lang="en-US" sz="2400" b="1" dirty="0" smtClean="0"/>
              <a:t>Goal: Diversify means of action and expression</a:t>
            </a:r>
          </a:p>
          <a:p>
            <a:endParaRPr lang="en-US" sz="2400" dirty="0"/>
          </a:p>
          <a:p>
            <a:r>
              <a:rPr lang="en-US" sz="2400" dirty="0" smtClean="0"/>
              <a:t>Assignment 1 – </a:t>
            </a:r>
            <a:r>
              <a:rPr lang="en-US" sz="2400" b="1" u="sng" dirty="0" smtClean="0"/>
              <a:t>Text analysis </a:t>
            </a:r>
            <a:r>
              <a:rPr lang="en-US" sz="2400" dirty="0" smtClean="0"/>
              <a:t>of a Social Work with Group practice – Offer 3 options: analyze an article (shorter text); analyze a thesis (longer text); or analyze a document film (video).</a:t>
            </a:r>
          </a:p>
          <a:p>
            <a:endParaRPr lang="en-US" sz="2400" dirty="0"/>
          </a:p>
          <a:p>
            <a:r>
              <a:rPr lang="en-US" sz="2400" dirty="0" smtClean="0"/>
              <a:t>Assignment 2 – Prepare Social Work with Group </a:t>
            </a:r>
            <a:r>
              <a:rPr lang="en-US" sz="2400" b="1" u="sng" dirty="0" smtClean="0"/>
              <a:t>Plan</a:t>
            </a:r>
            <a:r>
              <a:rPr lang="en-US" sz="2400" dirty="0" smtClean="0"/>
              <a:t>: Students can chose to do a Text or Video.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64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86" y="365126"/>
            <a:ext cx="8337964" cy="1325563"/>
          </a:xfrm>
        </p:spPr>
        <p:txBody>
          <a:bodyPr/>
          <a:lstStyle/>
          <a:p>
            <a:r>
              <a:rPr lang="en-US" b="1" dirty="0" smtClean="0"/>
              <a:t>Multiple Means of Engagement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77386" y="1484784"/>
            <a:ext cx="87892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Analysis of what </a:t>
            </a:r>
            <a:r>
              <a:rPr lang="en-US" sz="2400" dirty="0" smtClean="0"/>
              <a:t>is </a:t>
            </a:r>
            <a:r>
              <a:rPr lang="en-US" sz="2400" dirty="0"/>
              <a:t>offered in </a:t>
            </a:r>
            <a:r>
              <a:rPr lang="en-US" sz="2400" dirty="0" smtClean="0"/>
              <a:t>course 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Analysis showed this is a strength in the course’s design. Students demonstrated strong engagement because of the group project.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challenge for many students is the complexity of the project. This will have an impact on their engagement.</a:t>
            </a:r>
          </a:p>
          <a:p>
            <a:endParaRPr lang="en-US" sz="2400" dirty="0" smtClean="0"/>
          </a:p>
          <a:p>
            <a:r>
              <a:rPr lang="en-US" sz="2400" b="1" dirty="0" smtClean="0"/>
              <a:t>Goal: Improve support options in group project.</a:t>
            </a:r>
          </a:p>
          <a:p>
            <a:endParaRPr lang="en-US" sz="2400" dirty="0"/>
          </a:p>
          <a:p>
            <a:r>
              <a:rPr lang="en-US" sz="2400" dirty="0" smtClean="0"/>
              <a:t>Offer students different tools to organize their work in the group project: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Offer a detailed calendar and map of steps to organize project (accessible on any device)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Breakdown last assignment in steps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87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263830" cy="1325563"/>
          </a:xfrm>
        </p:spPr>
        <p:txBody>
          <a:bodyPr/>
          <a:lstStyle/>
          <a:p>
            <a:r>
              <a:rPr lang="en-US" b="1" dirty="0" smtClean="0"/>
              <a:t>Impacts and Lessons </a:t>
            </a:r>
            <a:r>
              <a:rPr lang="en-US" b="1" dirty="0"/>
              <a:t>L</a:t>
            </a:r>
            <a:r>
              <a:rPr lang="en-US" b="1" dirty="0" smtClean="0"/>
              <a:t>earned from my Teaching </a:t>
            </a:r>
            <a:r>
              <a:rPr lang="en-US" b="1" dirty="0"/>
              <a:t>E</a:t>
            </a:r>
            <a:r>
              <a:rPr lang="en-US" b="1" dirty="0" smtClean="0"/>
              <a:t>xperience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620171"/>
          </a:xfrm>
        </p:spPr>
        <p:txBody>
          <a:bodyPr>
            <a:noAutofit/>
          </a:bodyPr>
          <a:lstStyle/>
          <a:p>
            <a:r>
              <a:rPr lang="en-US" sz="2400" dirty="0" smtClean="0"/>
              <a:t>Students became more</a:t>
            </a:r>
            <a:r>
              <a:rPr lang="en-US" sz="2400" b="1" u="sng" dirty="0" smtClean="0"/>
              <a:t> independent/empowered </a:t>
            </a:r>
            <a:r>
              <a:rPr lang="en-US" sz="2400" dirty="0" smtClean="0"/>
              <a:t>and had less questions during the semester.</a:t>
            </a:r>
          </a:p>
          <a:p>
            <a:r>
              <a:rPr lang="en-US" sz="2400" dirty="0" smtClean="0"/>
              <a:t>Students were more </a:t>
            </a:r>
            <a:r>
              <a:rPr lang="en-US" sz="2400" b="1" u="sng" dirty="0" smtClean="0"/>
              <a:t>engaged</a:t>
            </a:r>
            <a:r>
              <a:rPr lang="en-US" sz="2400" dirty="0" smtClean="0"/>
              <a:t> and </a:t>
            </a:r>
            <a:r>
              <a:rPr lang="en-US" sz="2400" b="1" u="sng" dirty="0" smtClean="0"/>
              <a:t>less stressed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Students who usually struggle a lot were more successful. </a:t>
            </a:r>
          </a:p>
          <a:p>
            <a:endParaRPr lang="en-US" sz="2400" dirty="0"/>
          </a:p>
          <a:p>
            <a:r>
              <a:rPr lang="en-US" sz="2400" b="1" u="sng" dirty="0" smtClean="0"/>
              <a:t>Technology</a:t>
            </a:r>
            <a:r>
              <a:rPr lang="en-US" sz="2400" dirty="0" smtClean="0"/>
              <a:t> can be very helpful in creating accessibility.</a:t>
            </a:r>
          </a:p>
          <a:p>
            <a:r>
              <a:rPr lang="en-US" sz="2400" b="1" u="sng" dirty="0" smtClean="0"/>
              <a:t>Diversifying options </a:t>
            </a:r>
            <a:r>
              <a:rPr lang="en-US" sz="2400" dirty="0" smtClean="0"/>
              <a:t>is good, when done </a:t>
            </a:r>
            <a:r>
              <a:rPr lang="en-US" sz="2400" b="1" u="sng" dirty="0" smtClean="0"/>
              <a:t>strategically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Preparing accessible course design prior to semester, and adapt to needs during semester. </a:t>
            </a:r>
          </a:p>
          <a:p>
            <a:r>
              <a:rPr lang="en-US" sz="2400" dirty="0" smtClean="0"/>
              <a:t>UDL is a process with a good central question : Is my course design and learning environment accessible/universal?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69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/>
          <a:lstStyle/>
          <a:p>
            <a:r>
              <a:rPr lang="en-US" sz="2400" dirty="0" smtClean="0"/>
              <a:t>In small groups, </a:t>
            </a:r>
            <a:r>
              <a:rPr lang="en-US" sz="2400" dirty="0"/>
              <a:t>t</a:t>
            </a:r>
            <a:r>
              <a:rPr lang="en-US" sz="2400" dirty="0" smtClean="0"/>
              <a:t>ake turns doing these steps: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000" dirty="0" smtClean="0"/>
              <a:t>Introduce your course: main learning outcomes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000" dirty="0" smtClean="0"/>
              <a:t>Present some key characteristics of your students, strenghts and common barriers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000" dirty="0" smtClean="0"/>
              <a:t>Select an aspect of your course that would benefit from improved accessibility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000" dirty="0" smtClean="0"/>
              <a:t>Identify which “Means” it relates to:</a:t>
            </a:r>
          </a:p>
          <a:p>
            <a:pPr lvl="2"/>
            <a:r>
              <a:rPr lang="en-US" sz="1700" dirty="0" smtClean="0"/>
              <a:t>Means of Representation</a:t>
            </a:r>
          </a:p>
          <a:p>
            <a:pPr lvl="2"/>
            <a:r>
              <a:rPr lang="en-US" sz="1700" dirty="0" smtClean="0"/>
              <a:t>Means of Action</a:t>
            </a:r>
          </a:p>
          <a:p>
            <a:pPr lvl="2"/>
            <a:r>
              <a:rPr lang="en-US" sz="1700" dirty="0" smtClean="0"/>
              <a:t>Means of Expression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000" dirty="0" smtClean="0"/>
              <a:t>Discuss options and ideas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000" dirty="0" smtClean="0"/>
              <a:t>Write main ideas on flip chart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options to learn about UDL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GOOD WEBSITES</a:t>
            </a:r>
            <a:endParaRPr lang="en-US" b="1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://www.cast.org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CA" dirty="0">
                <a:hlinkClick r:id="rId3"/>
              </a:rPr>
              <a:t>http://enact.sonoma.edu/udl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 List and Review of Best UDL Books: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https://hillaryhelpsulearn.com/5-must-have-books-for-educators-on-udl/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 Free </a:t>
            </a:r>
            <a:r>
              <a:rPr lang="en-US" b="1" dirty="0" err="1" smtClean="0"/>
              <a:t>Ebook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Bracken, S., &amp; Novak, K. (2019). </a:t>
            </a:r>
            <a:r>
              <a:rPr lang="en-US" i="1" dirty="0"/>
              <a:t>Transforming higher education through universal design for learning: An international perspective</a:t>
            </a:r>
            <a:r>
              <a:rPr lang="en-US" dirty="0"/>
              <a:t> (1st ed.). Milton: Routledge.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 CONFERENCE – Coming in October 2019 Victoria, BC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THIRD PAN-CANADIAN CONFERENCE ON UNIVERSAL DESIGN FOR </a:t>
            </a:r>
            <a:r>
              <a:rPr lang="en-US" dirty="0" smtClean="0"/>
              <a:t>LEARNING</a:t>
            </a:r>
            <a:r>
              <a:rPr lang="en-US" dirty="0"/>
              <a:t>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://www.udlcanada.ca/index.html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presentation was adapted from: </a:t>
            </a:r>
          </a:p>
          <a:p>
            <a:r>
              <a:rPr lang="en-US" dirty="0"/>
              <a:t>UDL-Universe: A Comprehensive Faculty Development Guide: Two-hour UDL Workshop</a:t>
            </a:r>
          </a:p>
          <a:p>
            <a:r>
              <a:rPr lang="en-CA" dirty="0">
                <a:hlinkClick r:id="rId2"/>
              </a:rPr>
              <a:t>https://enact.sonoma.edu/c.php?g=789377&amp;p=5650621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907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6D9597-69E4-2C49-89B7-3134F2AF7D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Thank you for your engagement and participation!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C3B05-E606-0640-ACAF-95B99C8DD0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Please take a moment to </a:t>
            </a:r>
            <a:r>
              <a:rPr lang="en-CA" b="1" dirty="0"/>
              <a:t>complete the session feedback form</a:t>
            </a:r>
            <a:r>
              <a:rPr lang="en-CA" dirty="0"/>
              <a:t>, bearing in mind that the facilitator’s practice and future programming of CTLT Institutes will benefit from your thoughtfulness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 smtClean="0"/>
              <a:t>There are many relevant sessions in this Summer Institute that you may be interested:</a:t>
            </a:r>
          </a:p>
          <a:p>
            <a:pPr marL="825750" lvl="2" indent="-285750"/>
            <a:r>
              <a:rPr lang="en-US" b="1" dirty="0"/>
              <a:t>Writing a Learner-Centered/Inclusive Syllabus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August </a:t>
            </a:r>
            <a:r>
              <a:rPr lang="en-US" dirty="0"/>
              <a:t>22, 2019; 9:00 - </a:t>
            </a:r>
            <a:r>
              <a:rPr lang="en-US" dirty="0" smtClean="0"/>
              <a:t>11:00</a:t>
            </a:r>
          </a:p>
          <a:p>
            <a:pPr marL="825750" lvl="2" indent="-285750"/>
            <a:r>
              <a:rPr lang="en-US" b="1" dirty="0" smtClean="0"/>
              <a:t>Developing </a:t>
            </a:r>
            <a:r>
              <a:rPr lang="en-US" b="1" dirty="0"/>
              <a:t>Classroom Guidelines: Thoughtful and Critical Approaches </a:t>
            </a:r>
            <a:r>
              <a:rPr lang="en-US" dirty="0" smtClean="0"/>
              <a:t>August </a:t>
            </a:r>
            <a:r>
              <a:rPr lang="en-US" dirty="0"/>
              <a:t>22, 2019; 11:30 - 1:30 </a:t>
            </a:r>
            <a:endParaRPr lang="en-US" dirty="0" smtClean="0"/>
          </a:p>
          <a:p>
            <a:pPr marL="825750" lvl="2" indent="-285750"/>
            <a:r>
              <a:rPr lang="en-US" b="1" dirty="0" smtClean="0"/>
              <a:t>Working </a:t>
            </a:r>
            <a:r>
              <a:rPr lang="en-US" b="1" dirty="0"/>
              <a:t>with TAs to Support Inclusive Teaching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August </a:t>
            </a:r>
            <a:r>
              <a:rPr lang="en-US" dirty="0"/>
              <a:t>22, 2019; 2:00 - </a:t>
            </a:r>
            <a:r>
              <a:rPr lang="en-US" dirty="0" smtClean="0"/>
              <a:t>4:00</a:t>
            </a:r>
          </a:p>
          <a:p>
            <a:pPr marL="825750" lvl="2" indent="-285750"/>
            <a:r>
              <a:rPr lang="en-US" b="1" dirty="0" smtClean="0"/>
              <a:t>Creating </a:t>
            </a:r>
            <a:r>
              <a:rPr lang="en-US" b="1" dirty="0"/>
              <a:t>Inclusive Science Classrooms: Student </a:t>
            </a:r>
            <a:r>
              <a:rPr lang="en-US" b="1" dirty="0" smtClean="0"/>
              <a:t>Voices</a:t>
            </a:r>
            <a:br>
              <a:rPr lang="en-US" b="1" dirty="0" smtClean="0"/>
            </a:br>
            <a:r>
              <a:rPr lang="en-US" dirty="0" smtClean="0"/>
              <a:t>September </a:t>
            </a:r>
            <a:r>
              <a:rPr lang="en-US" dirty="0"/>
              <a:t>6; 2:00 - </a:t>
            </a:r>
            <a:r>
              <a:rPr lang="en-US" dirty="0" smtClean="0"/>
              <a:t>4:00</a:t>
            </a:r>
          </a:p>
          <a:p>
            <a:r>
              <a:rPr lang="en-US" dirty="0" smtClean="0"/>
              <a:t>Please consult the Summer Institute Schedule for the full program.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Should you like to evaluate your students’ learning and/or the impact of your teaching practice, feel free to reach out to the Institute for the Scholarship of Teaching and Learning. </a:t>
            </a:r>
          </a:p>
          <a:p>
            <a:pPr algn="r"/>
            <a:r>
              <a:rPr lang="en-US" dirty="0">
                <a:hlinkClick r:id="rId2"/>
              </a:rPr>
              <a:t>https://isotl.ctlt.ubc.ca/about/contact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| </a:t>
            </a:r>
            <a:r>
              <a:rPr lang="en-US" dirty="0" smtClean="0">
                <a:hlinkClick r:id="rId3"/>
              </a:rPr>
              <a:t>ctlt.isotl@ubc.ca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20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Learning Outcomes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At the end of this UDL workshop, you will be able to:</a:t>
            </a:r>
          </a:p>
          <a:p>
            <a:r>
              <a:rPr lang="en-CA" sz="3200" dirty="0"/>
              <a:t>Explain how the main </a:t>
            </a:r>
            <a:r>
              <a:rPr lang="en-CA" sz="3200" u="sng" dirty="0"/>
              <a:t>theoretical elements of UDL </a:t>
            </a:r>
            <a:r>
              <a:rPr lang="en-CA" sz="3200" dirty="0"/>
              <a:t>can enhance accessible course design.</a:t>
            </a:r>
          </a:p>
          <a:p>
            <a:r>
              <a:rPr lang="en-CA" sz="3200" u="sng" dirty="0"/>
              <a:t>Apply the UDL framework </a:t>
            </a:r>
            <a:r>
              <a:rPr lang="en-CA" sz="3200" dirty="0"/>
              <a:t>in practical ways when reviewing your course design.</a:t>
            </a:r>
          </a:p>
          <a:p>
            <a:r>
              <a:rPr lang="en-CA" sz="3200" dirty="0"/>
              <a:t>Situate UDL with other pedagogical frameworks and build synergies between methods.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09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1A5F7-ADBD-A443-AD6E-D0838605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About me: SW, Montreal, </a:t>
            </a:r>
            <a:r>
              <a:rPr lang="en-US" sz="4400" dirty="0" smtClean="0"/>
              <a:t>Diversity, Values, UDL, …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4C33-2C9E-B144-93E8-C5EB66C78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8896966D-9BDD-FC40-9496-B1AE0DA9C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556792"/>
            <a:ext cx="7992888" cy="57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  <a:ea typeface="ＭＳ Ｐゴシック" charset="-128"/>
              </a:rPr>
              <a:t>About </a:t>
            </a:r>
            <a:r>
              <a:rPr lang="fr-FR" sz="3600" b="1" dirty="0" err="1">
                <a:solidFill>
                  <a:srgbClr val="002060"/>
                </a:solidFill>
                <a:ea typeface="ＭＳ Ｐゴシック" charset="-128"/>
              </a:rPr>
              <a:t>diversity</a:t>
            </a:r>
            <a:r>
              <a:rPr lang="fr-FR" sz="3600" b="1" dirty="0">
                <a:solidFill>
                  <a:srgbClr val="002060"/>
                </a:solidFill>
                <a:ea typeface="ＭＳ Ｐゴシック" charset="-128"/>
              </a:rPr>
              <a:t> of </a:t>
            </a:r>
            <a:r>
              <a:rPr lang="fr-FR" sz="3600" b="1" dirty="0" err="1">
                <a:solidFill>
                  <a:srgbClr val="002060"/>
                </a:solidFill>
                <a:ea typeface="ＭＳ Ｐゴシック" charset="-128"/>
              </a:rPr>
              <a:t>students</a:t>
            </a:r>
            <a:endParaRPr lang="fr-FR" sz="3600" b="1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2775" y="1219200"/>
            <a:ext cx="8153400" cy="4876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3800" dirty="0">
                <a:ea typeface="ＭＳ Ｐゴシック" charset="-128"/>
              </a:rPr>
              <a:t>Canadian </a:t>
            </a:r>
            <a:r>
              <a:rPr lang="fr-FR" sz="3800" dirty="0" err="1">
                <a:ea typeface="ＭＳ Ｐゴシック" charset="-128"/>
              </a:rPr>
              <a:t>Universities</a:t>
            </a:r>
            <a:r>
              <a:rPr lang="fr-FR" sz="3800" dirty="0">
                <a:ea typeface="ＭＳ Ｐゴシック" charset="-128"/>
              </a:rPr>
              <a:t> have </a:t>
            </a:r>
            <a:r>
              <a:rPr lang="fr-FR" sz="3800" dirty="0" err="1">
                <a:ea typeface="ＭＳ Ｐゴシック" charset="-128"/>
              </a:rPr>
              <a:t>experienced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err="1">
                <a:ea typeface="ＭＳ Ｐゴシック" charset="-128"/>
              </a:rPr>
              <a:t>termendous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err="1">
                <a:ea typeface="ＭＳ Ｐゴシック" charset="-128"/>
              </a:rPr>
              <a:t>growth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err="1">
                <a:ea typeface="ＭＳ Ｐゴシック" charset="-128"/>
              </a:rPr>
              <a:t>since</a:t>
            </a:r>
            <a:r>
              <a:rPr lang="fr-FR" sz="3800" dirty="0">
                <a:ea typeface="ＭＳ Ｐゴシック" charset="-128"/>
              </a:rPr>
              <a:t> 1980 – </a:t>
            </a:r>
            <a:r>
              <a:rPr lang="fr-FR" sz="3800" dirty="0" err="1">
                <a:ea typeface="ＭＳ Ｐゴシック" charset="-128"/>
              </a:rPr>
              <a:t>enrollements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err="1">
                <a:ea typeface="ＭＳ Ｐゴシック" charset="-128"/>
              </a:rPr>
              <a:t>expanded</a:t>
            </a:r>
            <a:r>
              <a:rPr lang="fr-FR" sz="3800" dirty="0">
                <a:ea typeface="ＭＳ Ｐゴシック" charset="-128"/>
              </a:rPr>
              <a:t> by 81% - to </a:t>
            </a:r>
            <a:r>
              <a:rPr lang="fr-FR" sz="3800" dirty="0" err="1">
                <a:ea typeface="ＭＳ Ｐゴシック" charset="-128"/>
              </a:rPr>
              <a:t>now</a:t>
            </a:r>
            <a:r>
              <a:rPr lang="fr-FR" sz="3800" dirty="0">
                <a:ea typeface="ＭＳ Ｐゴシック" charset="-128"/>
              </a:rPr>
              <a:t> 2 million </a:t>
            </a:r>
            <a:r>
              <a:rPr lang="fr-FR" sz="3800" dirty="0" err="1">
                <a:ea typeface="ＭＳ Ｐゴシック" charset="-128"/>
              </a:rPr>
              <a:t>students</a:t>
            </a:r>
            <a:r>
              <a:rPr lang="fr-FR" sz="3800" dirty="0">
                <a:ea typeface="ＭＳ Ｐゴシック" charset="-128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sz="3800" dirty="0">
                <a:ea typeface="ＭＳ Ｐゴシック" charset="-128"/>
              </a:rPr>
              <a:t>A </a:t>
            </a:r>
            <a:r>
              <a:rPr lang="fr-FR" sz="3800" dirty="0" err="1">
                <a:ea typeface="ＭＳ Ｐゴシック" charset="-128"/>
              </a:rPr>
              <a:t>significant</a:t>
            </a:r>
            <a:r>
              <a:rPr lang="fr-FR" sz="3800" dirty="0">
                <a:ea typeface="ＭＳ Ｐゴシック" charset="-128"/>
              </a:rPr>
              <a:t> portion of </a:t>
            </a:r>
            <a:r>
              <a:rPr lang="fr-FR" sz="3800" dirty="0" err="1">
                <a:ea typeface="ＭＳ Ｐゴシック" charset="-128"/>
              </a:rPr>
              <a:t>these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err="1">
                <a:ea typeface="ＭＳ Ｐゴシック" charset="-128"/>
              </a:rPr>
              <a:t>enrolment</a:t>
            </a:r>
            <a:r>
              <a:rPr lang="fr-FR" sz="3800" dirty="0">
                <a:ea typeface="ＭＳ Ｐゴシック" charset="-128"/>
              </a:rPr>
              <a:t> gains come </a:t>
            </a:r>
            <a:r>
              <a:rPr lang="fr-FR" sz="3800" dirty="0" err="1">
                <a:ea typeface="ＭＳ Ｐゴシック" charset="-128"/>
              </a:rPr>
              <a:t>from</a:t>
            </a:r>
            <a:r>
              <a:rPr lang="fr-FR" sz="3800" dirty="0">
                <a:ea typeface="ＭＳ Ｐゴシック" charset="-128"/>
              </a:rPr>
              <a:t> a diverse group of </a:t>
            </a:r>
            <a:r>
              <a:rPr lang="fr-FR" sz="3800" dirty="0" err="1">
                <a:ea typeface="ＭＳ Ｐゴシック" charset="-128"/>
              </a:rPr>
              <a:t>students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err="1">
                <a:ea typeface="ＭＳ Ｐゴシック" charset="-128"/>
              </a:rPr>
              <a:t>who’s</a:t>
            </a:r>
            <a:r>
              <a:rPr lang="fr-FR" sz="3800" dirty="0">
                <a:ea typeface="ＭＳ Ｐゴシック" charset="-128"/>
              </a:rPr>
              <a:t> participation in </a:t>
            </a:r>
            <a:r>
              <a:rPr lang="fr-FR" sz="3800" dirty="0" err="1">
                <a:ea typeface="ＭＳ Ｐゴシック" charset="-128"/>
              </a:rPr>
              <a:t>higher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err="1">
                <a:ea typeface="ＭＳ Ｐゴシック" charset="-128"/>
              </a:rPr>
              <a:t>education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err="1">
                <a:ea typeface="ＭＳ Ｐゴシック" charset="-128"/>
              </a:rPr>
              <a:t>was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err="1">
                <a:ea typeface="ＭＳ Ｐゴシック" charset="-128"/>
              </a:rPr>
              <a:t>previously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err="1">
                <a:ea typeface="ＭＳ Ｐゴシック" charset="-128"/>
              </a:rPr>
              <a:t>limited</a:t>
            </a:r>
            <a:endParaRPr lang="fr-FR" sz="3800" dirty="0">
              <a:ea typeface="ＭＳ Ｐゴシック" charset="-128"/>
            </a:endParaRPr>
          </a:p>
          <a:p>
            <a:pPr lvl="1">
              <a:lnSpc>
                <a:spcPct val="120000"/>
              </a:lnSpc>
            </a:pPr>
            <a:r>
              <a:rPr lang="fr-FR" sz="3800" dirty="0" err="1">
                <a:ea typeface="ＭＳ Ｐゴシック" charset="-128"/>
              </a:rPr>
              <a:t>Students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err="1">
                <a:ea typeface="ＭＳ Ｐゴシック" charset="-128"/>
              </a:rPr>
              <a:t>with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err="1">
                <a:ea typeface="ＭＳ Ｐゴシック" charset="-128"/>
              </a:rPr>
              <a:t>Indigenous</a:t>
            </a:r>
            <a:r>
              <a:rPr lang="fr-FR" sz="3800" dirty="0">
                <a:ea typeface="ＭＳ Ｐゴシック" charset="-128"/>
              </a:rPr>
              <a:t> background</a:t>
            </a:r>
          </a:p>
          <a:p>
            <a:pPr lvl="1">
              <a:lnSpc>
                <a:spcPct val="120000"/>
              </a:lnSpc>
            </a:pPr>
            <a:r>
              <a:rPr lang="fr-FR" sz="3800" dirty="0" err="1">
                <a:ea typeface="ＭＳ Ｐゴシック" charset="-128"/>
              </a:rPr>
              <a:t>Students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err="1">
                <a:ea typeface="ＭＳ Ｐゴシック" charset="-128"/>
              </a:rPr>
              <a:t>with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err="1">
                <a:ea typeface="ＭＳ Ｐゴシック" charset="-128"/>
              </a:rPr>
              <a:t>disabilities</a:t>
            </a:r>
            <a:endParaRPr lang="fr-FR" sz="3800" dirty="0">
              <a:ea typeface="ＭＳ Ｐゴシック" charset="-128"/>
            </a:endParaRPr>
          </a:p>
          <a:p>
            <a:pPr lvl="1">
              <a:lnSpc>
                <a:spcPct val="120000"/>
              </a:lnSpc>
            </a:pPr>
            <a:r>
              <a:rPr lang="fr-FR" sz="3800" dirty="0">
                <a:ea typeface="ＭＳ Ｐゴシック" charset="-128"/>
              </a:rPr>
              <a:t>First </a:t>
            </a:r>
            <a:r>
              <a:rPr lang="fr-FR" sz="3800" dirty="0" err="1">
                <a:ea typeface="ＭＳ Ｐゴシック" charset="-128"/>
              </a:rPr>
              <a:t>generation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err="1">
                <a:ea typeface="ＭＳ Ｐゴシック" charset="-128"/>
              </a:rPr>
              <a:t>students</a:t>
            </a:r>
            <a:r>
              <a:rPr lang="fr-FR" sz="3800" dirty="0">
                <a:ea typeface="ＭＳ Ｐゴシック" charset="-128"/>
              </a:rPr>
              <a:t> </a:t>
            </a:r>
            <a:r>
              <a:rPr lang="fr-FR" sz="3800" dirty="0" smtClean="0">
                <a:ea typeface="ＭＳ Ｐゴシック" charset="-128"/>
              </a:rPr>
              <a:t>(over 200 </a:t>
            </a:r>
            <a:r>
              <a:rPr lang="fr-FR" sz="3800" dirty="0" err="1">
                <a:ea typeface="ＭＳ Ｐゴシック" charset="-128"/>
              </a:rPr>
              <a:t>origins</a:t>
            </a:r>
            <a:r>
              <a:rPr lang="fr-FR" sz="3800" dirty="0">
                <a:ea typeface="ＭＳ Ｐゴシック" charset="-128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fr-FR" sz="3800" dirty="0">
                <a:ea typeface="ＭＳ Ｐゴシック" charset="-128"/>
              </a:rPr>
              <a:t>Etc.</a:t>
            </a:r>
          </a:p>
          <a:p>
            <a:pPr lvl="1"/>
            <a:endParaRPr lang="fr-FR" sz="2500" dirty="0">
              <a:ea typeface="ＭＳ Ｐゴシック" charset="-128"/>
            </a:endParaRPr>
          </a:p>
          <a:p>
            <a:pPr marL="0" indent="0">
              <a:buNone/>
            </a:pPr>
            <a:r>
              <a:rPr lang="fr-FR" sz="2500" dirty="0" err="1">
                <a:ea typeface="ＭＳ Ｐゴシック" charset="-128"/>
              </a:rPr>
              <a:t>From</a:t>
            </a:r>
            <a:r>
              <a:rPr lang="fr-FR" sz="2500" dirty="0">
                <a:ea typeface="ＭＳ Ｐゴシック" charset="-128"/>
              </a:rPr>
              <a:t>: </a:t>
            </a:r>
            <a:r>
              <a:rPr lang="en-CA" dirty="0"/>
              <a:t>Cox, D. G. H., Strange, C. C., Scholars Portal Books: Canadian University Presses 2016, &amp; </a:t>
            </a:r>
            <a:r>
              <a:rPr lang="en-CA" dirty="0" err="1"/>
              <a:t>desLibris</a:t>
            </a:r>
            <a:r>
              <a:rPr lang="en-CA" dirty="0"/>
              <a:t> - Books. (2016). </a:t>
            </a:r>
            <a:r>
              <a:rPr lang="en-CA" i="1" dirty="0"/>
              <a:t>Serving diverse students in </a:t>
            </a:r>
            <a:r>
              <a:rPr lang="en-CA" i="1" dirty="0" err="1"/>
              <a:t>canadian</a:t>
            </a:r>
            <a:r>
              <a:rPr lang="en-CA" i="1" dirty="0"/>
              <a:t> higher education</a:t>
            </a:r>
            <a:r>
              <a:rPr lang="en-CA" dirty="0"/>
              <a:t>. </a:t>
            </a:r>
            <a:r>
              <a:rPr lang="en-CA" dirty="0" err="1"/>
              <a:t>London;Kingston;Chicago;Montréal</a:t>
            </a:r>
            <a:r>
              <a:rPr lang="en-CA" dirty="0"/>
              <a:t>;: McGill-Queen's University Press.</a:t>
            </a:r>
            <a:endParaRPr lang="fr-FR" sz="1900" dirty="0">
              <a:ea typeface="ＭＳ Ｐゴシック" charset="-128"/>
            </a:endParaRPr>
          </a:p>
          <a:p>
            <a:pPr lvl="2"/>
            <a:endParaRPr lang="fr-FR" sz="1900" dirty="0"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19864" cy="990600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002060"/>
                </a:solidFill>
                <a:ea typeface="ＭＳ Ｐゴシック" charset="-128"/>
              </a:rPr>
              <a:t>UDL and </a:t>
            </a:r>
            <a:r>
              <a:rPr lang="fr-FR" sz="3600" b="1" dirty="0" err="1">
                <a:solidFill>
                  <a:srgbClr val="002060"/>
                </a:solidFill>
                <a:ea typeface="ＭＳ Ｐゴシック" charset="-128"/>
              </a:rPr>
              <a:t>working</a:t>
            </a:r>
            <a:r>
              <a:rPr lang="fr-FR" sz="3600" b="1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ea typeface="ＭＳ Ｐゴシック" charset="-128"/>
              </a:rPr>
              <a:t>with</a:t>
            </a:r>
            <a:r>
              <a:rPr lang="fr-FR" sz="3600" b="1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ea typeface="ＭＳ Ｐゴシック" charset="-128"/>
              </a:rPr>
              <a:t>diversity</a:t>
            </a:r>
            <a:endParaRPr lang="fr-FR" sz="3600" b="1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2775" y="1255174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Teachers often share similar concerns: </a:t>
            </a:r>
          </a:p>
          <a:p>
            <a:pPr lvl="1"/>
            <a:r>
              <a:rPr lang="en-CA" sz="2500" dirty="0" smtClean="0"/>
              <a:t>Teach </a:t>
            </a:r>
            <a:r>
              <a:rPr lang="en-CA" sz="2500" dirty="0"/>
              <a:t>everyone</a:t>
            </a:r>
            <a:r>
              <a:rPr lang="en-CA" sz="2500" dirty="0" smtClean="0"/>
              <a:t>.</a:t>
            </a:r>
          </a:p>
          <a:p>
            <a:pPr lvl="1"/>
            <a:r>
              <a:rPr lang="en-CA" sz="2500" dirty="0" smtClean="0"/>
              <a:t>Be fair to everyone.</a:t>
            </a:r>
          </a:p>
          <a:p>
            <a:pPr lvl="1"/>
            <a:r>
              <a:rPr lang="en-CA" sz="2500" dirty="0" smtClean="0"/>
              <a:t>Help everyone feel included.</a:t>
            </a:r>
          </a:p>
          <a:p>
            <a:pPr lvl="1"/>
            <a:r>
              <a:rPr lang="en-CA" sz="2500" dirty="0" smtClean="0"/>
              <a:t>Etc.</a:t>
            </a:r>
            <a:endParaRPr lang="en-CA" sz="2500" dirty="0"/>
          </a:p>
          <a:p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A </a:t>
            </a:r>
            <a:r>
              <a:rPr lang="en-CA" sz="2800" dirty="0"/>
              <a:t>challenge we encounter: the complexity </a:t>
            </a:r>
            <a:r>
              <a:rPr lang="en-CA" sz="2800" dirty="0" smtClean="0"/>
              <a:t>of diversity.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/>
              <a:t>A question UDL asks: How to build </a:t>
            </a:r>
            <a:r>
              <a:rPr lang="en-CA" sz="2800" dirty="0" smtClean="0"/>
              <a:t>inclusive </a:t>
            </a:r>
            <a:r>
              <a:rPr lang="en-CA" sz="2800" dirty="0"/>
              <a:t>education for all abilities? </a:t>
            </a:r>
          </a:p>
        </p:txBody>
      </p:sp>
    </p:spTree>
    <p:extLst>
      <p:ext uri="{BB962C8B-B14F-4D97-AF65-F5344CB8AC3E}">
        <p14:creationId xmlns:p14="http://schemas.microsoft.com/office/powerpoint/2010/main" val="148061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447" y="548681"/>
            <a:ext cx="8897049" cy="55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fr-CA" sz="3600" b="1" dirty="0">
                <a:solidFill>
                  <a:srgbClr val="002060"/>
                </a:solidFill>
                <a:ea typeface="ＭＳ Ｐゴシック" charset="-128"/>
              </a:rPr>
              <a:t>Social Model of </a:t>
            </a:r>
            <a:r>
              <a:rPr lang="fr-CA" sz="3600" b="1" dirty="0" err="1">
                <a:solidFill>
                  <a:srgbClr val="002060"/>
                </a:solidFill>
                <a:ea typeface="ＭＳ Ｐゴシック" charset="-128"/>
              </a:rPr>
              <a:t>Disability</a:t>
            </a:r>
            <a:endParaRPr lang="fr-CA" sz="3600" b="1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8370639" cy="5043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dirty="0"/>
              <a:t>It is the environment that reveals the disability; </a:t>
            </a:r>
          </a:p>
          <a:p>
            <a:pPr marL="0" indent="0" algn="ctr">
              <a:buNone/>
            </a:pPr>
            <a:r>
              <a:rPr lang="en-CA" dirty="0" smtClean="0"/>
              <a:t>disability </a:t>
            </a:r>
            <a:r>
              <a:rPr lang="en-CA" dirty="0"/>
              <a:t>is not a condition in itself but a condition in a situation.</a:t>
            </a:r>
          </a:p>
          <a:p>
            <a:pPr marL="0" indent="0">
              <a:buNone/>
            </a:pPr>
            <a:r>
              <a:rPr lang="en-CA" sz="2400" dirty="0"/>
              <a:t/>
            </a:r>
            <a:br>
              <a:rPr lang="en-CA" sz="2400" dirty="0"/>
            </a:br>
            <a:endParaRPr lang="fr-CA" dirty="0">
              <a:ea typeface="ＭＳ Ｐゴシック" charset="-128"/>
            </a:endParaRPr>
          </a:p>
          <a:p>
            <a:endParaRPr lang="fr-CA" dirty="0">
              <a:ea typeface="ＭＳ Ｐゴシック" charset="-128"/>
            </a:endParaRPr>
          </a:p>
          <a:p>
            <a:endParaRPr lang="fr-CA" dirty="0">
              <a:ea typeface="ＭＳ Ｐゴシック" charset="-128"/>
            </a:endParaRPr>
          </a:p>
          <a:p>
            <a:endParaRPr lang="fr-CA" dirty="0">
              <a:ea typeface="ＭＳ Ｐゴシック" charset="-128"/>
            </a:endParaRPr>
          </a:p>
          <a:p>
            <a:endParaRPr lang="fr-CA" dirty="0">
              <a:ea typeface="ＭＳ Ｐゴシック" charset="-128"/>
            </a:endParaRPr>
          </a:p>
          <a:p>
            <a:endParaRPr lang="fr-CA" dirty="0">
              <a:ea typeface="ＭＳ Ｐゴシック" charset="-128"/>
            </a:endParaRPr>
          </a:p>
          <a:p>
            <a:endParaRPr lang="fr-CA" dirty="0">
              <a:ea typeface="ＭＳ Ｐゴシック" charset="-128"/>
            </a:endParaRPr>
          </a:p>
          <a:p>
            <a:pPr lvl="1"/>
            <a:endParaRPr lang="fr-CA" dirty="0">
              <a:ea typeface="ＭＳ Ｐゴシック" charset="-128"/>
            </a:endParaRPr>
          </a:p>
          <a:p>
            <a:pPr lvl="1"/>
            <a:endParaRPr lang="fr-CA" sz="2400" dirty="0">
              <a:ea typeface="ＭＳ Ｐゴシック" charset="-128"/>
            </a:endParaRPr>
          </a:p>
          <a:p>
            <a:pPr marL="342900" lvl="1" indent="0" algn="ctr">
              <a:buNone/>
            </a:pPr>
            <a:endParaRPr lang="fr-CA" sz="2400" dirty="0">
              <a:ea typeface="ＭＳ Ｐゴシック" charset="-128"/>
            </a:endParaRPr>
          </a:p>
        </p:txBody>
      </p:sp>
      <p:pic>
        <p:nvPicPr>
          <p:cNvPr id="5" name="Picture 5" descr="udl_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906587"/>
            <a:ext cx="7272808" cy="49608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T" val="Photograh of woman in wheelchair facing inaccessible stairs"/>
  <p:tag name="ALT_NULL" val="0"/>
  <p:tag name="LONGDESC_NULL" val="1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17534</TotalTime>
  <Words>1355</Words>
  <Application>Microsoft Office PowerPoint</Application>
  <PresentationFormat>On-screen Show (4:3)</PresentationFormat>
  <Paragraphs>272</Paragraphs>
  <Slides>36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ＭＳ Ｐゴシック</vt:lpstr>
      <vt:lpstr>Arial</vt:lpstr>
      <vt:lpstr>Brush Script MT</vt:lpstr>
      <vt:lpstr>Calibri</vt:lpstr>
      <vt:lpstr>Calibri Light</vt:lpstr>
      <vt:lpstr>Gill Sans</vt:lpstr>
      <vt:lpstr>Helvetica</vt:lpstr>
      <vt:lpstr>Lucida Grande</vt:lpstr>
      <vt:lpstr>Times New Roman</vt:lpstr>
      <vt:lpstr>Tw Cen MT</vt:lpstr>
      <vt:lpstr>Verdana</vt:lpstr>
      <vt:lpstr>WhitneyHTF-Bold</vt:lpstr>
      <vt:lpstr>Wingdings</vt:lpstr>
      <vt:lpstr>Thème Office</vt:lpstr>
      <vt:lpstr> Introduction to  Universal Design for Learning (UDL):  A Teacher's Perspective  ANTOINE COULOMBE, Instructor, UBC School of Social Work</vt:lpstr>
      <vt:lpstr>PowerPoint Presentation</vt:lpstr>
      <vt:lpstr>Agenda</vt:lpstr>
      <vt:lpstr>Learning Outcomes</vt:lpstr>
      <vt:lpstr>About me: SW, Montreal, Diversity, Values, UDL, …</vt:lpstr>
      <vt:lpstr>About diversity of students</vt:lpstr>
      <vt:lpstr>UDL and working with diversity</vt:lpstr>
      <vt:lpstr>PowerPoint Presentation</vt:lpstr>
      <vt:lpstr>Social Model of Disability</vt:lpstr>
      <vt:lpstr>Social Model of Disability</vt:lpstr>
      <vt:lpstr>PowerPoint Presentation</vt:lpstr>
      <vt:lpstr>Universal Design Is our physical environment welcoming?</vt:lpstr>
      <vt:lpstr>Origin: Universal Design (UD)  Is our physical environment accessible?  </vt:lpstr>
      <vt:lpstr>Universal Design Solutions</vt:lpstr>
      <vt:lpstr>PowerPoint Presentation</vt:lpstr>
      <vt:lpstr>Universal Design for Learning Is our pedagogical environment welcoming?</vt:lpstr>
      <vt:lpstr>UDL at a Glance – cast.org https://youtu.be/U1B6yQXsr0c</vt:lpstr>
      <vt:lpstr>PowerPoint Presentation</vt:lpstr>
      <vt:lpstr>UDL Guidelines Structure</vt:lpstr>
      <vt:lpstr>Multiple Means of Engagement Affective Networks  The « WHY » of Learning</vt:lpstr>
      <vt:lpstr>Multiple means of Representation The « WHAT » of learning</vt:lpstr>
      <vt:lpstr>Sample Graphic Organizers</vt:lpstr>
      <vt:lpstr>Multiple means of Action &amp; Expression The « HOW » of learning</vt:lpstr>
      <vt:lpstr>UDL process</vt:lpstr>
      <vt:lpstr>UDL : an umbrella</vt:lpstr>
      <vt:lpstr>Benefits of UDL Practices</vt:lpstr>
      <vt:lpstr>UDL, CoP and Montreal Research Project</vt:lpstr>
      <vt:lpstr>Social Work with Groups (2014)</vt:lpstr>
      <vt:lpstr>Multiple Means of Representation</vt:lpstr>
      <vt:lpstr>Multiple Means of Action and Expression</vt:lpstr>
      <vt:lpstr>Multiple Means of Engagement</vt:lpstr>
      <vt:lpstr>Impacts and Lessons Learned from my Teaching Experience</vt:lpstr>
      <vt:lpstr>Exercise</vt:lpstr>
      <vt:lpstr>Other options to learn about UDL</vt:lpstr>
      <vt:lpstr>References</vt:lpstr>
      <vt:lpstr>PowerPoint Presentation</vt:lpstr>
    </vt:vector>
  </TitlesOfParts>
  <Company>CVM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CONCEPTION UNIVERSELLE DE L’APPRENTISSAGE (CUA) Pour tenir compte de la diversité Un aperçu PAUL TURCOTTE, CHARGÉ DE PROJET, CRISPESH SOURCE: ADAPTÉ DE UDL UNIVERSE (2014) Disponible sur Google Drive: #805 – Turcotte – CUA  https://drive.google.com/open?id=0BzFccK_bhJ0QYzVaMllvRldZSkE</dc:title>
  <dc:creator>admincvm</dc:creator>
  <cp:lastModifiedBy>Antoine Coulombe</cp:lastModifiedBy>
  <cp:revision>116</cp:revision>
  <cp:lastPrinted>2019-08-19T17:36:11Z</cp:lastPrinted>
  <dcterms:created xsi:type="dcterms:W3CDTF">2015-10-08T15:51:57Z</dcterms:created>
  <dcterms:modified xsi:type="dcterms:W3CDTF">2019-08-20T17:15:33Z</dcterms:modified>
</cp:coreProperties>
</file>