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2" r:id="rId3"/>
    <p:sldId id="257" r:id="rId4"/>
    <p:sldId id="259" r:id="rId5"/>
    <p:sldId id="260" r:id="rId6"/>
    <p:sldId id="261"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50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34558" autoAdjust="0"/>
    <p:restoredTop sz="94663" autoAdjust="0"/>
  </p:normalViewPr>
  <p:slideViewPr>
    <p:cSldViewPr snapToGrid="0" snapToObjects="1">
      <p:cViewPr varScale="1">
        <p:scale>
          <a:sx n="156" d="100"/>
          <a:sy n="156" d="100"/>
        </p:scale>
        <p:origin x="-18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2FB-D2E1-004C-BFC0-76411FE6BCC0}" type="datetimeFigureOut">
              <a:rPr lang="en-US" smtClean="0"/>
              <a:pPr/>
              <a:t>9/30/17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3B8E1-F18B-9341-8A07-5D1A059097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3B8E1-F18B-9341-8A07-5D1A0590970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E67E57-BD82-F64B-9BA7-96CE8FCDCB4B}" type="datetimeFigureOut">
              <a:rPr lang="en-US" smtClean="0"/>
              <a:pPr/>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67E57-BD82-F64B-9BA7-96CE8FCDCB4B}" type="datetimeFigureOut">
              <a:rPr lang="en-US" smtClean="0"/>
              <a:pPr/>
              <a:t>9/30/17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67E57-BD82-F64B-9BA7-96CE8FCDCB4B}" type="datetimeFigureOut">
              <a:rPr lang="en-US" smtClean="0"/>
              <a:pPr/>
              <a:t>9/30/17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67E57-BD82-F64B-9BA7-96CE8FCDCB4B}" type="datetimeFigureOut">
              <a:rPr lang="en-US" smtClean="0"/>
              <a:pPr/>
              <a:t>9/30/17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7E57-BD82-F64B-9BA7-96CE8FCDCB4B}" type="datetimeFigureOut">
              <a:rPr lang="en-US" smtClean="0"/>
              <a:pPr/>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7E57-BD82-F64B-9BA7-96CE8FCDCB4B}" type="datetimeFigureOut">
              <a:rPr lang="en-US" smtClean="0"/>
              <a:pPr/>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67E57-BD82-F64B-9BA7-96CE8FCDCB4B}" type="datetimeFigureOut">
              <a:rPr lang="en-US" smtClean="0"/>
              <a:pPr/>
              <a:t>9/30/17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8D16B-8917-AE49-8B15-B81499D54D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99343"/>
          </a:xfrm>
          <a:solidFill>
            <a:schemeClr val="tx2">
              <a:lumMod val="50000"/>
            </a:schemeClr>
          </a:solidFill>
        </p:spPr>
        <p:txBody>
          <a:bodyPr>
            <a:normAutofit/>
          </a:bodyPr>
          <a:lstStyle/>
          <a:p>
            <a:r>
              <a:rPr lang="en-US" sz="4000" dirty="0" smtClean="0">
                <a:solidFill>
                  <a:schemeClr val="accent2"/>
                </a:solidFill>
              </a:rPr>
              <a:t>Case 1: </a:t>
            </a:r>
            <a:r>
              <a:rPr lang="en-US" sz="4000" i="1" dirty="0" smtClean="0">
                <a:solidFill>
                  <a:schemeClr val="accent2"/>
                </a:solidFill>
              </a:rPr>
              <a:t>Salmonella Enteritidis,</a:t>
            </a:r>
            <a:br>
              <a:rPr lang="en-US" sz="4000" i="1" dirty="0" smtClean="0">
                <a:solidFill>
                  <a:schemeClr val="accent2"/>
                </a:solidFill>
              </a:rPr>
            </a:br>
            <a:r>
              <a:rPr lang="en-US" sz="4000" dirty="0" smtClean="0">
                <a:solidFill>
                  <a:schemeClr val="accent2"/>
                </a:solidFill>
              </a:rPr>
              <a:t>Impact on Body Systems</a:t>
            </a:r>
            <a:endParaRPr lang="en-US" sz="4000" i="1" dirty="0">
              <a:solidFill>
                <a:schemeClr val="accent2"/>
              </a:solidFill>
            </a:endParaRPr>
          </a:p>
        </p:txBody>
      </p:sp>
      <p:pic>
        <p:nvPicPr>
          <p:cNvPr id="40" name="Picture 39"/>
          <p:cNvPicPr>
            <a:picLocks noChangeAspect="1"/>
          </p:cNvPicPr>
          <p:nvPr/>
        </p:nvPicPr>
        <p:blipFill>
          <a:blip r:embed="rId2"/>
          <a:stretch>
            <a:fillRect/>
          </a:stretch>
        </p:blipFill>
        <p:spPr>
          <a:xfrm>
            <a:off x="6035621" y="2599342"/>
            <a:ext cx="3108379" cy="2903307"/>
          </a:xfrm>
          <a:prstGeom prst="rect">
            <a:avLst/>
          </a:prstGeom>
        </p:spPr>
      </p:pic>
      <p:pic>
        <p:nvPicPr>
          <p:cNvPr id="41" name="Picture 40"/>
          <p:cNvPicPr>
            <a:picLocks noChangeAspect="1"/>
          </p:cNvPicPr>
          <p:nvPr/>
        </p:nvPicPr>
        <p:blipFill>
          <a:blip r:embed="rId3"/>
          <a:stretch>
            <a:fillRect/>
          </a:stretch>
        </p:blipFill>
        <p:spPr>
          <a:xfrm>
            <a:off x="0" y="2599342"/>
            <a:ext cx="2986403" cy="2903307"/>
          </a:xfrm>
          <a:prstGeom prst="rect">
            <a:avLst/>
          </a:prstGeom>
        </p:spPr>
      </p:pic>
      <p:pic>
        <p:nvPicPr>
          <p:cNvPr id="42" name="Picture 41"/>
          <p:cNvPicPr>
            <a:picLocks noChangeAspect="1"/>
          </p:cNvPicPr>
          <p:nvPr/>
        </p:nvPicPr>
        <p:blipFill>
          <a:blip r:embed="rId4"/>
          <a:stretch>
            <a:fillRect/>
          </a:stretch>
        </p:blipFill>
        <p:spPr>
          <a:xfrm>
            <a:off x="2986404" y="2599344"/>
            <a:ext cx="3049218" cy="2903306"/>
          </a:xfrm>
          <a:prstGeom prst="rect">
            <a:avLst/>
          </a:prstGeom>
        </p:spPr>
      </p:pic>
      <p:sp>
        <p:nvSpPr>
          <p:cNvPr id="43" name="Title 1"/>
          <p:cNvSpPr txBox="1">
            <a:spLocks/>
          </p:cNvSpPr>
          <p:nvPr/>
        </p:nvSpPr>
        <p:spPr>
          <a:xfrm>
            <a:off x="0" y="5502650"/>
            <a:ext cx="9144000" cy="135535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u="none" strike="noStrike" kern="1200" cap="none" spc="0" normalizeH="0" baseline="0" noProof="0" dirty="0" smtClean="0">
                <a:ln>
                  <a:noFill/>
                </a:ln>
                <a:solidFill>
                  <a:schemeClr val="accent2"/>
                </a:solidFill>
                <a:effectLst/>
                <a:uLnTx/>
                <a:uFillTx/>
                <a:latin typeface="+mj-lt"/>
                <a:ea typeface="+mj-ea"/>
                <a:cs typeface="+mj-cs"/>
              </a:rPr>
              <a:t>By</a:t>
            </a:r>
            <a:r>
              <a:rPr kumimoji="0" lang="en-US" sz="4000" b="0" i="1" u="none" strike="noStrike" kern="1200" cap="none" spc="0" normalizeH="0" baseline="0" noProof="0" dirty="0" smtClean="0">
                <a:ln>
                  <a:noFill/>
                </a:ln>
                <a:solidFill>
                  <a:schemeClr val="accent2"/>
                </a:solidFill>
                <a:effectLst/>
                <a:uLnTx/>
                <a:uFillTx/>
                <a:latin typeface="+mj-lt"/>
                <a:ea typeface="+mj-ea"/>
                <a:cs typeface="+mj-cs"/>
              </a:rPr>
              <a:t>: Riley Ty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3174927" y="182951"/>
            <a:ext cx="2152440" cy="1570419"/>
          </a:xfrm>
          <a:prstGeom prst="rect">
            <a:avLst/>
          </a:prstGeom>
          <a:solidFill>
            <a:schemeClr val="tx2">
              <a:lumMod val="50000"/>
            </a:schemeClr>
          </a:solidFill>
          <a:ln w="28575" cmpd="sng">
            <a:solidFill>
              <a:schemeClr val="accent2">
                <a:lumMod val="75000"/>
              </a:schemeClr>
            </a:solidFill>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smtClean="0">
              <a:ln>
                <a:noFill/>
              </a:ln>
              <a:solidFill>
                <a:schemeClr val="accent2"/>
              </a:solidFill>
              <a:effectLst/>
              <a:uLnTx/>
              <a:uFillTx/>
              <a:latin typeface="+mj-lt"/>
              <a:ea typeface="+mj-ea"/>
              <a:cs typeface="+mj-cs"/>
            </a:endParaRPr>
          </a:p>
        </p:txBody>
      </p:sp>
      <p:cxnSp>
        <p:nvCxnSpPr>
          <p:cNvPr id="6" name="Straight Connector 5"/>
          <p:cNvCxnSpPr/>
          <p:nvPr/>
        </p:nvCxnSpPr>
        <p:spPr>
          <a:xfrm rot="5400000">
            <a:off x="2055928" y="4003608"/>
            <a:ext cx="4455015" cy="2"/>
          </a:xfrm>
          <a:prstGeom prst="line">
            <a:avLst/>
          </a:prstGeom>
          <a:ln>
            <a:solidFill>
              <a:schemeClr val="accent2">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6611" y="1820824"/>
            <a:ext cx="1270352" cy="246221"/>
          </a:xfrm>
          <a:prstGeom prst="rect">
            <a:avLst/>
          </a:prstGeom>
          <a:noFill/>
        </p:spPr>
        <p:txBody>
          <a:bodyPr wrap="square" rtlCol="0">
            <a:spAutoFit/>
          </a:bodyPr>
          <a:lstStyle/>
          <a:p>
            <a:pPr algn="ctr"/>
            <a:endParaRPr lang="en-US" sz="1000" dirty="0"/>
          </a:p>
        </p:txBody>
      </p:sp>
      <p:grpSp>
        <p:nvGrpSpPr>
          <p:cNvPr id="17" name="Group 16"/>
          <p:cNvGrpSpPr/>
          <p:nvPr/>
        </p:nvGrpSpPr>
        <p:grpSpPr>
          <a:xfrm>
            <a:off x="1264581" y="1375990"/>
            <a:ext cx="1495974" cy="1262451"/>
            <a:chOff x="1216150" y="804594"/>
            <a:chExt cx="1495974" cy="1262451"/>
          </a:xfrm>
        </p:grpSpPr>
        <p:sp>
          <p:nvSpPr>
            <p:cNvPr id="11" name="Oval 10"/>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5" name="TextBox 14"/>
            <p:cNvSpPr txBox="1"/>
            <p:nvPr/>
          </p:nvSpPr>
          <p:spPr>
            <a:xfrm>
              <a:off x="1216150" y="804594"/>
              <a:ext cx="1495973" cy="400110"/>
            </a:xfrm>
            <a:prstGeom prst="rect">
              <a:avLst/>
            </a:prstGeom>
            <a:noFill/>
          </p:spPr>
          <p:txBody>
            <a:bodyPr wrap="square" rtlCol="0">
              <a:spAutoFit/>
            </a:bodyPr>
            <a:lstStyle/>
            <a:p>
              <a:pPr algn="ctr"/>
              <a:r>
                <a:rPr lang="en-US" sz="1000" dirty="0" smtClean="0">
                  <a:solidFill>
                    <a:schemeClr val="accent2">
                      <a:lumMod val="75000"/>
                    </a:schemeClr>
                  </a:solidFill>
                </a:rPr>
                <a:t>  1. Signs &amp; </a:t>
              </a:r>
            </a:p>
            <a:p>
              <a:pPr algn="ctr"/>
              <a:r>
                <a:rPr lang="en-US" sz="1000" dirty="0" smtClean="0">
                  <a:solidFill>
                    <a:schemeClr val="accent2">
                      <a:lumMod val="75000"/>
                    </a:schemeClr>
                  </a:solidFill>
                </a:rPr>
                <a:t>Symptoms</a:t>
              </a:r>
              <a:endParaRPr lang="en-US" sz="1000" dirty="0">
                <a:solidFill>
                  <a:schemeClr val="accent2">
                    <a:lumMod val="75000"/>
                  </a:schemeClr>
                </a:solidFill>
              </a:endParaRPr>
            </a:p>
          </p:txBody>
        </p:sp>
        <p:pic>
          <p:nvPicPr>
            <p:cNvPr id="16" name="Picture 15"/>
            <p:cNvPicPr>
              <a:picLocks noChangeAspect="1"/>
            </p:cNvPicPr>
            <p:nvPr/>
          </p:nvPicPr>
          <p:blipFill>
            <a:blip r:embed="rId2"/>
            <a:stretch>
              <a:fillRect/>
            </a:stretch>
          </p:blipFill>
          <p:spPr>
            <a:xfrm>
              <a:off x="1461407" y="1204704"/>
              <a:ext cx="1046231" cy="616120"/>
            </a:xfrm>
            <a:prstGeom prst="rect">
              <a:avLst/>
            </a:prstGeom>
          </p:spPr>
        </p:pic>
      </p:grpSp>
      <p:grpSp>
        <p:nvGrpSpPr>
          <p:cNvPr id="18" name="Group 17"/>
          <p:cNvGrpSpPr/>
          <p:nvPr/>
        </p:nvGrpSpPr>
        <p:grpSpPr>
          <a:xfrm>
            <a:off x="5296825" y="1253735"/>
            <a:ext cx="1765859" cy="1626620"/>
            <a:chOff x="1216151" y="804594"/>
            <a:chExt cx="1514672" cy="1262451"/>
          </a:xfrm>
        </p:grpSpPr>
        <p:sp>
          <p:nvSpPr>
            <p:cNvPr id="19" name="Oval 18"/>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1234850" y="840424"/>
              <a:ext cx="1495973" cy="310533"/>
            </a:xfrm>
            <a:prstGeom prst="rect">
              <a:avLst/>
            </a:prstGeom>
            <a:noFill/>
          </p:spPr>
          <p:txBody>
            <a:bodyPr wrap="square" rtlCol="0">
              <a:spAutoFit/>
            </a:bodyPr>
            <a:lstStyle/>
            <a:p>
              <a:pPr algn="ctr"/>
              <a:r>
                <a:rPr lang="en-US" sz="1000" dirty="0" smtClean="0">
                  <a:solidFill>
                    <a:schemeClr val="accent2">
                      <a:lumMod val="75000"/>
                    </a:schemeClr>
                  </a:solidFill>
                </a:rPr>
                <a:t>  2. Afflicted Body </a:t>
              </a:r>
            </a:p>
            <a:p>
              <a:pPr algn="ctr"/>
              <a:r>
                <a:rPr lang="en-US" sz="1000" dirty="0" smtClean="0">
                  <a:solidFill>
                    <a:schemeClr val="accent2">
                      <a:lumMod val="75000"/>
                    </a:schemeClr>
                  </a:solidFill>
                </a:rPr>
                <a:t>Systems</a:t>
              </a:r>
              <a:endParaRPr lang="en-US" sz="1000" dirty="0">
                <a:solidFill>
                  <a:schemeClr val="accent2">
                    <a:lumMod val="75000"/>
                  </a:schemeClr>
                </a:solidFill>
              </a:endParaRPr>
            </a:p>
          </p:txBody>
        </p:sp>
      </p:grpSp>
      <p:pic>
        <p:nvPicPr>
          <p:cNvPr id="22" name="Picture 21"/>
          <p:cNvPicPr>
            <a:picLocks noChangeAspect="1"/>
          </p:cNvPicPr>
          <p:nvPr/>
        </p:nvPicPr>
        <p:blipFill>
          <a:blip r:embed="rId3"/>
          <a:stretch>
            <a:fillRect/>
          </a:stretch>
        </p:blipFill>
        <p:spPr>
          <a:xfrm>
            <a:off x="5514568" y="1700011"/>
            <a:ext cx="1199734" cy="816918"/>
          </a:xfrm>
          <a:prstGeom prst="rect">
            <a:avLst/>
          </a:prstGeom>
        </p:spPr>
      </p:pic>
      <p:cxnSp>
        <p:nvCxnSpPr>
          <p:cNvPr id="23" name="Straight Connector 22"/>
          <p:cNvCxnSpPr/>
          <p:nvPr/>
        </p:nvCxnSpPr>
        <p:spPr>
          <a:xfrm>
            <a:off x="2769919" y="2007216"/>
            <a:ext cx="1513513" cy="1588"/>
          </a:xfrm>
          <a:prstGeom prst="line">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9" name="Elbow Connector 28"/>
          <p:cNvCxnSpPr>
            <a:endCxn id="19" idx="2"/>
          </p:cNvCxnSpPr>
          <p:nvPr/>
        </p:nvCxnSpPr>
        <p:spPr>
          <a:xfrm flipV="1">
            <a:off x="4283432" y="2067045"/>
            <a:ext cx="1013393" cy="325175"/>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a:off x="4283432" y="3496802"/>
            <a:ext cx="2636786" cy="394197"/>
          </a:xfrm>
          <a:prstGeom prst="bentConnector3">
            <a:avLst>
              <a:gd name="adj1" fmla="val 50000"/>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82956" y="2670268"/>
            <a:ext cx="2066379" cy="1835688"/>
            <a:chOff x="1216151" y="804594"/>
            <a:chExt cx="1514672" cy="1262451"/>
          </a:xfrm>
        </p:grpSpPr>
        <p:sp>
          <p:nvSpPr>
            <p:cNvPr id="33" name="Oval 32"/>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1234850" y="840424"/>
              <a:ext cx="1495973" cy="275166"/>
            </a:xfrm>
            <a:prstGeom prst="rect">
              <a:avLst/>
            </a:prstGeom>
            <a:noFill/>
          </p:spPr>
          <p:txBody>
            <a:bodyPr wrap="square" rtlCol="0">
              <a:spAutoFit/>
            </a:bodyPr>
            <a:lstStyle/>
            <a:p>
              <a:pPr algn="ctr"/>
              <a:r>
                <a:rPr lang="en-US" sz="1000" dirty="0" smtClean="0">
                  <a:solidFill>
                    <a:schemeClr val="accent2">
                      <a:lumMod val="75000"/>
                    </a:schemeClr>
                  </a:solidFill>
                </a:rPr>
                <a:t>  3. Disruption of </a:t>
              </a:r>
            </a:p>
            <a:p>
              <a:pPr algn="ctr"/>
              <a:r>
                <a:rPr lang="en-US" sz="1000" dirty="0" smtClean="0">
                  <a:solidFill>
                    <a:schemeClr val="accent2">
                      <a:lumMod val="75000"/>
                    </a:schemeClr>
                  </a:solidFill>
                </a:rPr>
                <a:t>Normal Functions</a:t>
              </a:r>
              <a:endParaRPr lang="en-US" sz="1000" dirty="0">
                <a:solidFill>
                  <a:schemeClr val="accent2">
                    <a:lumMod val="75000"/>
                  </a:schemeClr>
                </a:solidFill>
              </a:endParaRPr>
            </a:p>
          </p:txBody>
        </p:sp>
      </p:grpSp>
      <p:pic>
        <p:nvPicPr>
          <p:cNvPr id="36" name="Picture 35"/>
          <p:cNvPicPr>
            <a:picLocks noChangeAspect="1"/>
          </p:cNvPicPr>
          <p:nvPr/>
        </p:nvPicPr>
        <p:blipFill>
          <a:blip r:embed="rId4"/>
          <a:stretch>
            <a:fillRect/>
          </a:stretch>
        </p:blipFill>
        <p:spPr>
          <a:xfrm>
            <a:off x="477667" y="3122477"/>
            <a:ext cx="1319654" cy="1044685"/>
          </a:xfrm>
          <a:prstGeom prst="rect">
            <a:avLst/>
          </a:prstGeom>
        </p:spPr>
      </p:pic>
      <p:cxnSp>
        <p:nvCxnSpPr>
          <p:cNvPr id="37" name="Straight Connector 36"/>
          <p:cNvCxnSpPr/>
          <p:nvPr/>
        </p:nvCxnSpPr>
        <p:spPr>
          <a:xfrm>
            <a:off x="2055617" y="3091832"/>
            <a:ext cx="2227815"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6920218" y="3157151"/>
            <a:ext cx="1493893" cy="1467695"/>
            <a:chOff x="5589162" y="4278550"/>
            <a:chExt cx="1493893" cy="1467695"/>
          </a:xfrm>
        </p:grpSpPr>
        <p:grpSp>
          <p:nvGrpSpPr>
            <p:cNvPr id="38" name="Group 37"/>
            <p:cNvGrpSpPr/>
            <p:nvPr/>
          </p:nvGrpSpPr>
          <p:grpSpPr>
            <a:xfrm>
              <a:off x="5589162" y="4278550"/>
              <a:ext cx="1493893" cy="1467695"/>
              <a:chOff x="983567" y="804594"/>
              <a:chExt cx="1728558" cy="1262451"/>
            </a:xfrm>
          </p:grpSpPr>
          <p:sp>
            <p:nvSpPr>
              <p:cNvPr id="39" name="Oval 38"/>
              <p:cNvSpPr/>
              <p:nvPr/>
            </p:nvSpPr>
            <p:spPr>
              <a:xfrm>
                <a:off x="983567" y="804594"/>
                <a:ext cx="1728558"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0" name="TextBox 39"/>
              <p:cNvSpPr txBox="1"/>
              <p:nvPr/>
            </p:nvSpPr>
            <p:spPr>
              <a:xfrm>
                <a:off x="1092195" y="916430"/>
                <a:ext cx="1495974" cy="344158"/>
              </a:xfrm>
              <a:prstGeom prst="rect">
                <a:avLst/>
              </a:prstGeom>
              <a:noFill/>
            </p:spPr>
            <p:txBody>
              <a:bodyPr wrap="square" rtlCol="0">
                <a:spAutoFit/>
              </a:bodyPr>
              <a:lstStyle/>
              <a:p>
                <a:pPr algn="ctr"/>
                <a:r>
                  <a:rPr lang="en-US" sz="1000" dirty="0" smtClean="0">
                    <a:solidFill>
                      <a:schemeClr val="accent2">
                        <a:lumMod val="75000"/>
                      </a:schemeClr>
                    </a:solidFill>
                  </a:rPr>
                  <a:t>  4. Recommended Treatment</a:t>
                </a:r>
                <a:endParaRPr lang="en-US" sz="1000" dirty="0">
                  <a:solidFill>
                    <a:schemeClr val="accent2">
                      <a:lumMod val="75000"/>
                    </a:schemeClr>
                  </a:solidFill>
                </a:endParaRPr>
              </a:p>
            </p:txBody>
          </p:sp>
        </p:grpSp>
        <p:pic>
          <p:nvPicPr>
            <p:cNvPr id="45" name="Picture 44"/>
            <p:cNvPicPr>
              <a:picLocks noChangeAspect="1"/>
            </p:cNvPicPr>
            <p:nvPr/>
          </p:nvPicPr>
          <p:blipFill>
            <a:blip r:embed="rId5"/>
            <a:stretch>
              <a:fillRect/>
            </a:stretch>
          </p:blipFill>
          <p:spPr>
            <a:xfrm>
              <a:off x="5908064" y="4808678"/>
              <a:ext cx="842842" cy="678977"/>
            </a:xfrm>
            <a:prstGeom prst="rect">
              <a:avLst/>
            </a:prstGeom>
          </p:spPr>
        </p:pic>
      </p:grpSp>
      <p:sp>
        <p:nvSpPr>
          <p:cNvPr id="63" name="TextBox 62"/>
          <p:cNvSpPr txBox="1"/>
          <p:nvPr/>
        </p:nvSpPr>
        <p:spPr>
          <a:xfrm>
            <a:off x="3174927" y="414543"/>
            <a:ext cx="2152440" cy="1338828"/>
          </a:xfrm>
          <a:prstGeom prst="rect">
            <a:avLst/>
          </a:prstGeom>
          <a:noFill/>
        </p:spPr>
        <p:txBody>
          <a:bodyPr wrap="square" rtlCol="0">
            <a:spAutoFit/>
          </a:bodyPr>
          <a:lstStyle/>
          <a:p>
            <a:r>
              <a:rPr lang="en-US" sz="900" dirty="0" smtClean="0">
                <a:solidFill>
                  <a:schemeClr val="accent2">
                    <a:lumMod val="75000"/>
                  </a:schemeClr>
                </a:solidFill>
              </a:rPr>
              <a:t>Case:</a:t>
            </a:r>
          </a:p>
          <a:p>
            <a:pPr>
              <a:buFontTx/>
              <a:buChar char="-"/>
            </a:pPr>
            <a:r>
              <a:rPr lang="en-US" sz="900" dirty="0" smtClean="0">
                <a:solidFill>
                  <a:schemeClr val="accent2">
                    <a:lumMod val="75000"/>
                  </a:schemeClr>
                </a:solidFill>
              </a:rPr>
              <a:t> Johnny, Age 25</a:t>
            </a:r>
          </a:p>
          <a:p>
            <a:pPr>
              <a:buFontTx/>
              <a:buChar char="-"/>
            </a:pPr>
            <a:r>
              <a:rPr lang="en-US" sz="900" dirty="0" smtClean="0">
                <a:solidFill>
                  <a:schemeClr val="accent2">
                    <a:lumMod val="75000"/>
                  </a:schemeClr>
                </a:solidFill>
              </a:rPr>
              <a:t> Started ingesting raw eggs as part of </a:t>
            </a:r>
          </a:p>
          <a:p>
            <a:r>
              <a:rPr lang="en-US" sz="900" dirty="0" smtClean="0">
                <a:solidFill>
                  <a:schemeClr val="accent2">
                    <a:lumMod val="75000"/>
                  </a:schemeClr>
                </a:solidFill>
              </a:rPr>
              <a:t>new body building diet</a:t>
            </a:r>
            <a:endParaRPr lang="en-US" sz="900" dirty="0" smtClean="0">
              <a:solidFill>
                <a:schemeClr val="accent2">
                  <a:lumMod val="75000"/>
                </a:schemeClr>
              </a:solidFill>
            </a:endParaRPr>
          </a:p>
          <a:p>
            <a:pPr>
              <a:buFontTx/>
              <a:buChar char="-"/>
            </a:pPr>
            <a:r>
              <a:rPr lang="en-US" sz="900" dirty="0" smtClean="0">
                <a:solidFill>
                  <a:schemeClr val="accent2">
                    <a:lumMod val="75000"/>
                  </a:schemeClr>
                </a:solidFill>
              </a:rPr>
              <a:t> After one week in his new diet, Johnny suffers </a:t>
            </a:r>
            <a:r>
              <a:rPr lang="en-US" sz="900" dirty="0" smtClean="0">
                <a:solidFill>
                  <a:schemeClr val="accent2">
                    <a:lumMod val="75000"/>
                  </a:schemeClr>
                </a:solidFill>
              </a:rPr>
              <a:t>severe abdominal cramps, mild</a:t>
            </a:r>
          </a:p>
          <a:p>
            <a:r>
              <a:rPr lang="en-US" sz="900" dirty="0">
                <a:solidFill>
                  <a:schemeClr val="accent2">
                    <a:lumMod val="75000"/>
                  </a:schemeClr>
                </a:solidFill>
              </a:rPr>
              <a:t>f</a:t>
            </a:r>
            <a:r>
              <a:rPr lang="en-US" sz="900" dirty="0" smtClean="0">
                <a:solidFill>
                  <a:schemeClr val="accent2">
                    <a:lumMod val="75000"/>
                  </a:schemeClr>
                </a:solidFill>
              </a:rPr>
              <a:t>ever and watery diarrhea</a:t>
            </a:r>
          </a:p>
          <a:p>
            <a:pPr>
              <a:buFontTx/>
              <a:buChar char="-"/>
            </a:pPr>
            <a:r>
              <a:rPr lang="en-US" sz="900" dirty="0" smtClean="0">
                <a:solidFill>
                  <a:schemeClr val="accent2">
                    <a:lumMod val="75000"/>
                  </a:schemeClr>
                </a:solidFill>
              </a:rPr>
              <a:t>After 4 days of diarrhea, he  goes to a drop in clinic to consult a doctor.</a:t>
            </a:r>
          </a:p>
        </p:txBody>
      </p:sp>
      <p:sp>
        <p:nvSpPr>
          <p:cNvPr id="86" name="TextBox 85"/>
          <p:cNvSpPr txBox="1"/>
          <p:nvPr/>
        </p:nvSpPr>
        <p:spPr>
          <a:xfrm>
            <a:off x="3227269" y="182952"/>
            <a:ext cx="2047756" cy="338554"/>
          </a:xfrm>
          <a:prstGeom prst="rect">
            <a:avLst/>
          </a:prstGeom>
          <a:noFill/>
        </p:spPr>
        <p:txBody>
          <a:bodyPr wrap="none" rtlCol="0">
            <a:spAutoFit/>
          </a:bodyPr>
          <a:lstStyle/>
          <a:p>
            <a:r>
              <a:rPr lang="en-US" sz="1600" b="1" u="sng" dirty="0" smtClean="0">
                <a:solidFill>
                  <a:schemeClr val="accent2">
                    <a:lumMod val="75000"/>
                  </a:schemeClr>
                </a:solidFill>
              </a:rPr>
              <a:t>Overview of Concepts</a:t>
            </a:r>
            <a:endParaRPr lang="en-US" sz="1600" b="1" u="sng" dirty="0">
              <a:solidFill>
                <a:schemeClr val="accent2">
                  <a:lumMod val="75000"/>
                </a:schemeClr>
              </a:solidFill>
            </a:endParaRPr>
          </a:p>
        </p:txBody>
      </p:sp>
      <p:cxnSp>
        <p:nvCxnSpPr>
          <p:cNvPr id="95" name="Elbow Connector 94"/>
          <p:cNvCxnSpPr/>
          <p:nvPr/>
        </p:nvCxnSpPr>
        <p:spPr>
          <a:xfrm flipV="1">
            <a:off x="1690193" y="4797217"/>
            <a:ext cx="2593241" cy="389056"/>
          </a:xfrm>
          <a:prstGeom prst="bentConnector3">
            <a:avLst>
              <a:gd name="adj1" fmla="val 50000"/>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104" name="Group 37"/>
          <p:cNvGrpSpPr/>
          <p:nvPr/>
        </p:nvGrpSpPr>
        <p:grpSpPr>
          <a:xfrm>
            <a:off x="303428" y="4763424"/>
            <a:ext cx="1493893" cy="1467695"/>
            <a:chOff x="983567" y="804594"/>
            <a:chExt cx="1728558" cy="1262451"/>
          </a:xfrm>
        </p:grpSpPr>
        <p:sp>
          <p:nvSpPr>
            <p:cNvPr id="106" name="Oval 105"/>
            <p:cNvSpPr/>
            <p:nvPr/>
          </p:nvSpPr>
          <p:spPr>
            <a:xfrm>
              <a:off x="983567" y="804594"/>
              <a:ext cx="1728558"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7" name="TextBox 106"/>
            <p:cNvSpPr txBox="1"/>
            <p:nvPr/>
          </p:nvSpPr>
          <p:spPr>
            <a:xfrm>
              <a:off x="1092195" y="916430"/>
              <a:ext cx="1495974" cy="344158"/>
            </a:xfrm>
            <a:prstGeom prst="rect">
              <a:avLst/>
            </a:prstGeom>
            <a:noFill/>
          </p:spPr>
          <p:txBody>
            <a:bodyPr wrap="square" rtlCol="0">
              <a:spAutoFit/>
            </a:bodyPr>
            <a:lstStyle/>
            <a:p>
              <a:pPr algn="ctr"/>
              <a:r>
                <a:rPr lang="en-US" sz="1000" dirty="0" smtClean="0">
                  <a:solidFill>
                    <a:schemeClr val="accent2">
                      <a:lumMod val="75000"/>
                    </a:schemeClr>
                  </a:solidFill>
                </a:rPr>
                <a:t>  5. Worst Case Scenario</a:t>
              </a:r>
              <a:endParaRPr lang="en-US" sz="1000" dirty="0">
                <a:solidFill>
                  <a:schemeClr val="accent2">
                    <a:lumMod val="75000"/>
                  </a:schemeClr>
                </a:solidFill>
              </a:endParaRPr>
            </a:p>
          </p:txBody>
        </p:sp>
      </p:grpSp>
      <p:pic>
        <p:nvPicPr>
          <p:cNvPr id="108" name="Picture 107"/>
          <p:cNvPicPr>
            <a:picLocks noChangeAspect="1"/>
          </p:cNvPicPr>
          <p:nvPr/>
        </p:nvPicPr>
        <p:blipFill>
          <a:blip r:embed="rId6"/>
          <a:stretch>
            <a:fillRect/>
          </a:stretch>
        </p:blipFill>
        <p:spPr>
          <a:xfrm>
            <a:off x="612099" y="5293552"/>
            <a:ext cx="897739" cy="885114"/>
          </a:xfrm>
          <a:prstGeom prst="rect">
            <a:avLst/>
          </a:prstGeom>
        </p:spPr>
      </p:pic>
      <p:grpSp>
        <p:nvGrpSpPr>
          <p:cNvPr id="118" name="Group 117"/>
          <p:cNvGrpSpPr/>
          <p:nvPr/>
        </p:nvGrpSpPr>
        <p:grpSpPr>
          <a:xfrm>
            <a:off x="5172741" y="4505956"/>
            <a:ext cx="2040869" cy="1835688"/>
            <a:chOff x="1216151" y="804594"/>
            <a:chExt cx="1495973" cy="1262451"/>
          </a:xfrm>
        </p:grpSpPr>
        <p:sp>
          <p:nvSpPr>
            <p:cNvPr id="119" name="Oval 118"/>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20" name="TextBox 119"/>
            <p:cNvSpPr txBox="1"/>
            <p:nvPr/>
          </p:nvSpPr>
          <p:spPr>
            <a:xfrm>
              <a:off x="1216151" y="933495"/>
              <a:ext cx="1495973" cy="275166"/>
            </a:xfrm>
            <a:prstGeom prst="rect">
              <a:avLst/>
            </a:prstGeom>
            <a:noFill/>
          </p:spPr>
          <p:txBody>
            <a:bodyPr wrap="square" rtlCol="0">
              <a:spAutoFit/>
            </a:bodyPr>
            <a:lstStyle/>
            <a:p>
              <a:pPr algn="ctr"/>
              <a:r>
                <a:rPr lang="en-US" sz="1000" dirty="0" smtClean="0">
                  <a:solidFill>
                    <a:schemeClr val="accent2">
                      <a:lumMod val="75000"/>
                    </a:schemeClr>
                  </a:solidFill>
                </a:rPr>
                <a:t>6. Common Antibiotics for </a:t>
              </a:r>
              <a:r>
                <a:rPr lang="en-US" sz="1000" i="1" dirty="0" smtClean="0">
                  <a:solidFill>
                    <a:schemeClr val="accent2">
                      <a:lumMod val="75000"/>
                    </a:schemeClr>
                  </a:solidFill>
                </a:rPr>
                <a:t>Enteritidis</a:t>
              </a:r>
              <a:endParaRPr lang="en-US" sz="1000" dirty="0">
                <a:solidFill>
                  <a:schemeClr val="accent2">
                    <a:lumMod val="75000"/>
                  </a:schemeClr>
                </a:solidFill>
              </a:endParaRPr>
            </a:p>
          </p:txBody>
        </p:sp>
      </p:grpSp>
      <p:pic>
        <p:nvPicPr>
          <p:cNvPr id="121" name="Picture 120"/>
          <p:cNvPicPr>
            <a:picLocks noChangeAspect="1"/>
          </p:cNvPicPr>
          <p:nvPr/>
        </p:nvPicPr>
        <p:blipFill>
          <a:blip r:embed="rId7"/>
          <a:stretch>
            <a:fillRect/>
          </a:stretch>
        </p:blipFill>
        <p:spPr>
          <a:xfrm>
            <a:off x="5400588" y="5093497"/>
            <a:ext cx="1519630" cy="854792"/>
          </a:xfrm>
          <a:prstGeom prst="rect">
            <a:avLst/>
          </a:prstGeom>
        </p:spPr>
      </p:pic>
      <p:cxnSp>
        <p:nvCxnSpPr>
          <p:cNvPr id="122" name="Straight Connector 121"/>
          <p:cNvCxnSpPr/>
          <p:nvPr/>
        </p:nvCxnSpPr>
        <p:spPr>
          <a:xfrm>
            <a:off x="4283432" y="5456267"/>
            <a:ext cx="889309"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7000"/>
          </a:xfrm>
          <a:solidFill>
            <a:schemeClr val="tx2">
              <a:lumMod val="50000"/>
            </a:schemeClr>
          </a:solidFill>
        </p:spPr>
        <p:txBody>
          <a:bodyPr>
            <a:normAutofit fontScale="90000"/>
          </a:bodyPr>
          <a:lstStyle/>
          <a:p>
            <a:r>
              <a:rPr lang="en-US" i="1" dirty="0" smtClean="0">
                <a:solidFill>
                  <a:schemeClr val="accent2">
                    <a:lumMod val="75000"/>
                  </a:schemeClr>
                </a:solidFill>
              </a:rPr>
              <a:t>Signs and Symptoms Experienced by Johnny</a:t>
            </a:r>
            <a:endParaRPr lang="en-US" i="1"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5195289"/>
              </p:ext>
            </p:extLst>
          </p:nvPr>
        </p:nvGraphicFramePr>
        <p:xfrm>
          <a:off x="-3" y="1397000"/>
          <a:ext cx="9144002" cy="3928788"/>
        </p:xfrm>
        <a:graphic>
          <a:graphicData uri="http://schemas.openxmlformats.org/drawingml/2006/table">
            <a:tbl>
              <a:tblPr firstRow="1" bandRow="1">
                <a:tableStyleId>{5C22544A-7EE6-4342-B048-85BDC9FD1C3A}</a:tableStyleId>
              </a:tblPr>
              <a:tblGrid>
                <a:gridCol w="4572001"/>
                <a:gridCol w="4572001"/>
              </a:tblGrid>
              <a:tr h="980630">
                <a:tc>
                  <a:txBody>
                    <a:bodyPr/>
                    <a:lstStyle/>
                    <a:p>
                      <a:r>
                        <a:rPr lang="en-US" dirty="0" smtClean="0"/>
                        <a:t>Signs (Impartial attributes noticed by an outside observer)</a:t>
                      </a:r>
                      <a:endParaRPr lang="en-US" dirty="0"/>
                    </a:p>
                  </a:txBody>
                  <a:tcPr>
                    <a:solidFill>
                      <a:srgbClr val="00085B"/>
                    </a:solidFill>
                  </a:tcPr>
                </a:tc>
                <a:tc>
                  <a:txBody>
                    <a:bodyPr/>
                    <a:lstStyle/>
                    <a:p>
                      <a:r>
                        <a:rPr lang="en-US" dirty="0" smtClean="0"/>
                        <a:t>Symptoms (Attributes</a:t>
                      </a:r>
                      <a:r>
                        <a:rPr lang="en-US" baseline="0" dirty="0" smtClean="0"/>
                        <a:t> felt by the afflicted individual) </a:t>
                      </a:r>
                      <a:endParaRPr lang="en-US" dirty="0"/>
                    </a:p>
                  </a:txBody>
                  <a:tcPr>
                    <a:solidFill>
                      <a:srgbClr val="00085B"/>
                    </a:solidFill>
                  </a:tcPr>
                </a:tc>
              </a:tr>
              <a:tr h="2948158">
                <a:tc>
                  <a:txBody>
                    <a:bodyPr/>
                    <a:lstStyle/>
                    <a:p>
                      <a:pPr marL="285750" indent="-285750">
                        <a:buFontTx/>
                        <a:buChar char="-"/>
                      </a:pPr>
                      <a:r>
                        <a:rPr lang="en-US" sz="2400" baseline="0" dirty="0" smtClean="0"/>
                        <a:t>Watery Diarrhea</a:t>
                      </a:r>
                    </a:p>
                    <a:p>
                      <a:pPr marL="285750" indent="-285750">
                        <a:buFontTx/>
                        <a:buChar char="-"/>
                      </a:pPr>
                      <a:r>
                        <a:rPr lang="en-US" sz="2400" baseline="0" dirty="0" smtClean="0"/>
                        <a:t>Fever</a:t>
                      </a:r>
                    </a:p>
                    <a:p>
                      <a:pPr marL="285750" indent="-285750">
                        <a:buFontTx/>
                        <a:buChar char="-"/>
                      </a:pPr>
                      <a:r>
                        <a:rPr lang="en-US" sz="2400" baseline="0" dirty="0" smtClean="0"/>
                        <a:t>Volume Depletion</a:t>
                      </a:r>
                    </a:p>
                    <a:p>
                      <a:pPr marL="285750" indent="-285750">
                        <a:buFontTx/>
                        <a:buChar char="-"/>
                      </a:pPr>
                      <a:r>
                        <a:rPr lang="en-US" sz="2400" baseline="0" dirty="0" smtClean="0"/>
                        <a:t>Abdominal Tenderness</a:t>
                      </a:r>
                    </a:p>
                  </a:txBody>
                  <a:tcPr>
                    <a:solidFill>
                      <a:schemeClr val="bg1">
                        <a:lumMod val="6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Mild Fever</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Abdominal Cramps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Watery Diarrhea</a:t>
                      </a:r>
                    </a:p>
                    <a:p>
                      <a:pPr marL="285750" marR="0" indent="-28575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bg1">
                        <a:lumMod val="65000"/>
                      </a:schemeClr>
                    </a:solidFill>
                  </a:tcPr>
                </a:tc>
              </a:tr>
            </a:tbl>
          </a:graphicData>
        </a:graphic>
      </p:graphicFrame>
      <p:pic>
        <p:nvPicPr>
          <p:cNvPr id="7" name="Picture 6"/>
          <p:cNvPicPr>
            <a:picLocks noChangeAspect="1"/>
          </p:cNvPicPr>
          <p:nvPr/>
        </p:nvPicPr>
        <p:blipFill>
          <a:blip r:embed="rId2"/>
          <a:stretch>
            <a:fillRect/>
          </a:stretch>
        </p:blipFill>
        <p:spPr>
          <a:xfrm>
            <a:off x="1308743" y="4163173"/>
            <a:ext cx="676031" cy="676031"/>
          </a:xfrm>
          <a:prstGeom prst="rect">
            <a:avLst/>
          </a:prstGeom>
        </p:spPr>
      </p:pic>
      <p:pic>
        <p:nvPicPr>
          <p:cNvPr id="8" name="Picture 7"/>
          <p:cNvPicPr>
            <a:picLocks noChangeAspect="1"/>
          </p:cNvPicPr>
          <p:nvPr/>
        </p:nvPicPr>
        <p:blipFill>
          <a:blip r:embed="rId3"/>
          <a:stretch>
            <a:fillRect/>
          </a:stretch>
        </p:blipFill>
        <p:spPr>
          <a:xfrm>
            <a:off x="355933" y="4200543"/>
            <a:ext cx="614795" cy="614795"/>
          </a:xfrm>
          <a:prstGeom prst="rect">
            <a:avLst/>
          </a:prstGeom>
        </p:spPr>
      </p:pic>
      <p:pic>
        <p:nvPicPr>
          <p:cNvPr id="9" name="Picture 8"/>
          <p:cNvPicPr>
            <a:picLocks noChangeAspect="1"/>
          </p:cNvPicPr>
          <p:nvPr/>
        </p:nvPicPr>
        <p:blipFill>
          <a:blip r:embed="rId4"/>
          <a:stretch>
            <a:fillRect/>
          </a:stretch>
        </p:blipFill>
        <p:spPr>
          <a:xfrm>
            <a:off x="2327765" y="4176677"/>
            <a:ext cx="634334" cy="662527"/>
          </a:xfrm>
          <a:prstGeom prst="rect">
            <a:avLst/>
          </a:prstGeom>
        </p:spPr>
      </p:pic>
      <p:pic>
        <p:nvPicPr>
          <p:cNvPr id="10" name="Picture 9"/>
          <p:cNvPicPr>
            <a:picLocks noChangeAspect="1"/>
          </p:cNvPicPr>
          <p:nvPr/>
        </p:nvPicPr>
        <p:blipFill>
          <a:blip r:embed="rId5"/>
          <a:stretch>
            <a:fillRect/>
          </a:stretch>
        </p:blipFill>
        <p:spPr>
          <a:xfrm>
            <a:off x="3504712" y="4200543"/>
            <a:ext cx="647212" cy="647212"/>
          </a:xfrm>
          <a:prstGeom prst="rect">
            <a:avLst/>
          </a:prstGeom>
        </p:spPr>
      </p:pic>
      <p:pic>
        <p:nvPicPr>
          <p:cNvPr id="11" name="Picture 10"/>
          <p:cNvPicPr>
            <a:picLocks noChangeAspect="1"/>
          </p:cNvPicPr>
          <p:nvPr/>
        </p:nvPicPr>
        <p:blipFill>
          <a:blip r:embed="rId6"/>
          <a:stretch>
            <a:fillRect/>
          </a:stretch>
        </p:blipFill>
        <p:spPr>
          <a:xfrm>
            <a:off x="6488572" y="3861755"/>
            <a:ext cx="700708" cy="953583"/>
          </a:xfrm>
          <a:prstGeom prst="rect">
            <a:avLst/>
          </a:prstGeom>
        </p:spPr>
      </p:pic>
      <p:pic>
        <p:nvPicPr>
          <p:cNvPr id="13" name="Picture 12"/>
          <p:cNvPicPr>
            <a:picLocks noChangeAspect="1"/>
          </p:cNvPicPr>
          <p:nvPr/>
        </p:nvPicPr>
        <p:blipFill>
          <a:blip r:embed="rId3"/>
          <a:stretch>
            <a:fillRect/>
          </a:stretch>
        </p:blipFill>
        <p:spPr>
          <a:xfrm>
            <a:off x="7768248" y="3861755"/>
            <a:ext cx="953583" cy="953583"/>
          </a:xfrm>
          <a:prstGeom prst="rect">
            <a:avLst/>
          </a:prstGeom>
        </p:spPr>
      </p:pic>
      <p:sp>
        <p:nvSpPr>
          <p:cNvPr id="14" name="TextBox 13"/>
          <p:cNvSpPr txBox="1"/>
          <p:nvPr/>
        </p:nvSpPr>
        <p:spPr>
          <a:xfrm>
            <a:off x="0" y="5325788"/>
            <a:ext cx="9143999" cy="1600438"/>
          </a:xfrm>
          <a:prstGeom prst="rect">
            <a:avLst/>
          </a:prstGeom>
          <a:solidFill>
            <a:schemeClr val="tx2">
              <a:lumMod val="50000"/>
            </a:schemeClr>
          </a:solidFill>
          <a:ln w="28575" cmpd="sng">
            <a:noFill/>
          </a:ln>
        </p:spPr>
        <p:txBody>
          <a:bodyPr wrap="square" rtlCol="0">
            <a:spAutoFit/>
          </a:bodyPr>
          <a:lstStyle/>
          <a:p>
            <a:r>
              <a:rPr lang="en-US" sz="1400" dirty="0" smtClean="0">
                <a:solidFill>
                  <a:schemeClr val="accent2">
                    <a:lumMod val="75000"/>
                  </a:schemeClr>
                </a:solidFill>
              </a:rPr>
              <a:t>Key Findings:</a:t>
            </a:r>
          </a:p>
          <a:p>
            <a:pPr>
              <a:buFontTx/>
              <a:buChar char="-"/>
            </a:pPr>
            <a:r>
              <a:rPr lang="en-US" sz="1400" dirty="0" smtClean="0">
                <a:solidFill>
                  <a:schemeClr val="accent2">
                    <a:lumMod val="75000"/>
                  </a:schemeClr>
                </a:solidFill>
              </a:rPr>
              <a:t> Patient is 25 years old, healthy with no pre existing conditions.</a:t>
            </a:r>
          </a:p>
          <a:p>
            <a:pPr>
              <a:buFontTx/>
              <a:buChar char="-"/>
            </a:pPr>
            <a:r>
              <a:rPr lang="en-US" sz="1400" dirty="0" smtClean="0">
                <a:solidFill>
                  <a:schemeClr val="accent2">
                    <a:lumMod val="75000"/>
                  </a:schemeClr>
                </a:solidFill>
              </a:rPr>
              <a:t> Symptoms began shortly after patient started consuming raw eggs in his diet.</a:t>
            </a:r>
          </a:p>
          <a:p>
            <a:pPr>
              <a:buFontTx/>
              <a:buChar char="-"/>
            </a:pPr>
            <a:r>
              <a:rPr lang="en-US" sz="1400" dirty="0" smtClean="0">
                <a:solidFill>
                  <a:schemeClr val="accent2">
                    <a:lumMod val="75000"/>
                  </a:schemeClr>
                </a:solidFill>
              </a:rPr>
              <a:t> Stool sample grows </a:t>
            </a:r>
            <a:r>
              <a:rPr lang="en-US" sz="1400" i="1" dirty="0" smtClean="0">
                <a:solidFill>
                  <a:schemeClr val="accent2">
                    <a:lumMod val="75000"/>
                  </a:schemeClr>
                </a:solidFill>
              </a:rPr>
              <a:t>Salmonella enteritidis.</a:t>
            </a:r>
          </a:p>
          <a:p>
            <a:r>
              <a:rPr lang="en-US" sz="1400" dirty="0" smtClean="0">
                <a:solidFill>
                  <a:schemeClr val="accent2">
                    <a:lumMod val="75000"/>
                  </a:schemeClr>
                </a:solidFill>
              </a:rPr>
              <a:t>Conclusion: Patient has </a:t>
            </a:r>
            <a:r>
              <a:rPr lang="en-US" sz="1400" i="1" dirty="0" smtClean="0">
                <a:solidFill>
                  <a:schemeClr val="accent2">
                    <a:lumMod val="75000"/>
                  </a:schemeClr>
                </a:solidFill>
              </a:rPr>
              <a:t>Salmonella enteritidis,</a:t>
            </a:r>
            <a:r>
              <a:rPr lang="en-US" sz="1400" dirty="0" smtClean="0">
                <a:solidFill>
                  <a:schemeClr val="accent2">
                    <a:lumMod val="75000"/>
                  </a:schemeClr>
                </a:solidFill>
              </a:rPr>
              <a:t> most likely due to raw egg consumption, a common source of </a:t>
            </a:r>
            <a:r>
              <a:rPr lang="en-US" sz="1400" i="1" dirty="0" smtClean="0">
                <a:solidFill>
                  <a:schemeClr val="accent2">
                    <a:lumMod val="75000"/>
                  </a:schemeClr>
                </a:solidFill>
              </a:rPr>
              <a:t>Salmonella.</a:t>
            </a:r>
          </a:p>
          <a:p>
            <a:endParaRPr lang="en-US" sz="1400" i="1" dirty="0">
              <a:solidFill>
                <a:schemeClr val="accent2">
                  <a:lumMod val="75000"/>
                </a:schemeClr>
              </a:solidFill>
            </a:endParaRPr>
          </a:p>
          <a:p>
            <a:endParaRPr lang="en-US" sz="1400" i="1" dirty="0" smtClean="0">
              <a:solidFill>
                <a:schemeClr val="accent2">
                  <a:lumMod val="75000"/>
                </a:schemeClr>
              </a:solidFill>
            </a:endParaRPr>
          </a:p>
        </p:txBody>
      </p:sp>
      <p:pic>
        <p:nvPicPr>
          <p:cNvPr id="15" name="Picture 14"/>
          <p:cNvPicPr>
            <a:picLocks noChangeAspect="1"/>
          </p:cNvPicPr>
          <p:nvPr/>
        </p:nvPicPr>
        <p:blipFill>
          <a:blip r:embed="rId7"/>
          <a:stretch>
            <a:fillRect/>
          </a:stretch>
        </p:blipFill>
        <p:spPr>
          <a:xfrm>
            <a:off x="4756978" y="3768976"/>
            <a:ext cx="1281794" cy="1046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60063"/>
          </a:xfrm>
          <a:solidFill>
            <a:schemeClr val="tx2">
              <a:lumMod val="50000"/>
            </a:schemeClr>
          </a:solidFill>
        </p:spPr>
        <p:txBody>
          <a:bodyPr>
            <a:normAutofit/>
          </a:bodyPr>
          <a:lstStyle/>
          <a:p>
            <a:r>
              <a:rPr lang="en-US" sz="4000" i="1" dirty="0" smtClean="0">
                <a:solidFill>
                  <a:schemeClr val="accent2">
                    <a:lumMod val="75000"/>
                  </a:schemeClr>
                </a:solidFill>
              </a:rPr>
              <a:t>Afflicted Body Systems</a:t>
            </a:r>
            <a:endParaRPr lang="en-US" sz="4000" i="1"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3860106" y="860062"/>
            <a:ext cx="5283894" cy="6027796"/>
          </a:xfrm>
          <a:prstGeom prst="rect">
            <a:avLst/>
          </a:prstGeom>
          <a:ln>
            <a:solidFill>
              <a:schemeClr val="tx1"/>
            </a:solidFill>
          </a:ln>
        </p:spPr>
      </p:pic>
      <p:sp>
        <p:nvSpPr>
          <p:cNvPr id="7" name="TextBox 6"/>
          <p:cNvSpPr txBox="1"/>
          <p:nvPr/>
        </p:nvSpPr>
        <p:spPr>
          <a:xfrm>
            <a:off x="0" y="870824"/>
            <a:ext cx="3860106" cy="6186311"/>
          </a:xfrm>
          <a:prstGeom prst="rect">
            <a:avLst/>
          </a:prstGeom>
          <a:solidFill>
            <a:schemeClr val="tx2">
              <a:lumMod val="50000"/>
            </a:schemeClr>
          </a:solidFill>
          <a:ln>
            <a:solidFill>
              <a:schemeClr val="tx2">
                <a:lumMod val="75000"/>
              </a:schemeClr>
            </a:solidFill>
          </a:ln>
        </p:spPr>
        <p:txBody>
          <a:bodyPr wrap="square" rtlCol="0">
            <a:spAutoFit/>
          </a:bodyPr>
          <a:lstStyle/>
          <a:p>
            <a:r>
              <a:rPr lang="en-US" sz="1100" b="1" i="1" dirty="0" smtClean="0">
                <a:solidFill>
                  <a:schemeClr val="accent2">
                    <a:lumMod val="75000"/>
                  </a:schemeClr>
                </a:solidFill>
              </a:rPr>
              <a:t>Afflicted System: </a:t>
            </a:r>
            <a:r>
              <a:rPr lang="en-US" sz="1100" dirty="0" smtClean="0">
                <a:solidFill>
                  <a:schemeClr val="accent2">
                    <a:lumMod val="75000"/>
                  </a:schemeClr>
                </a:solidFill>
              </a:rPr>
              <a:t>Gastrointestinal Tract (GI Tract)</a:t>
            </a:r>
          </a:p>
          <a:p>
            <a:endParaRPr lang="en-US" sz="1100" dirty="0" smtClean="0">
              <a:solidFill>
                <a:schemeClr val="accent2">
                  <a:lumMod val="75000"/>
                </a:schemeClr>
              </a:solidFill>
            </a:endParaRPr>
          </a:p>
          <a:p>
            <a:r>
              <a:rPr lang="en-US" sz="1100" b="1" i="1" dirty="0" smtClean="0">
                <a:solidFill>
                  <a:schemeClr val="accent2">
                    <a:lumMod val="75000"/>
                  </a:schemeClr>
                </a:solidFill>
              </a:rPr>
              <a:t>Location: </a:t>
            </a:r>
            <a:r>
              <a:rPr lang="en-US" sz="1100" dirty="0" smtClean="0">
                <a:solidFill>
                  <a:schemeClr val="accent2">
                    <a:lumMod val="75000"/>
                  </a:schemeClr>
                </a:solidFill>
              </a:rPr>
              <a:t>Organs running from mouth to anus (shown </a:t>
            </a:r>
            <a:r>
              <a:rPr lang="en-US" sz="1100" smtClean="0">
                <a:solidFill>
                  <a:schemeClr val="accent2">
                    <a:lumMod val="75000"/>
                  </a:schemeClr>
                </a:solidFill>
              </a:rPr>
              <a:t>in diagram).</a:t>
            </a:r>
            <a:endParaRPr lang="en-US" sz="1100" dirty="0" smtClean="0">
              <a:solidFill>
                <a:schemeClr val="accent2">
                  <a:lumMod val="75000"/>
                </a:schemeClr>
              </a:solidFill>
            </a:endParaRPr>
          </a:p>
          <a:p>
            <a:endParaRPr lang="en-US" sz="1100" dirty="0" smtClean="0">
              <a:solidFill>
                <a:schemeClr val="accent2">
                  <a:lumMod val="75000"/>
                </a:schemeClr>
              </a:solidFill>
            </a:endParaRPr>
          </a:p>
          <a:p>
            <a:r>
              <a:rPr lang="en-US" sz="1100" b="1" i="1" dirty="0" smtClean="0">
                <a:solidFill>
                  <a:schemeClr val="accent2">
                    <a:lumMod val="75000"/>
                  </a:schemeClr>
                </a:solidFill>
              </a:rPr>
              <a:t>Normal Physiological Functions: </a:t>
            </a:r>
          </a:p>
          <a:p>
            <a:pPr>
              <a:buFont typeface="Arial"/>
              <a:buChar char="•"/>
            </a:pPr>
            <a:r>
              <a:rPr lang="en-US" sz="1100" dirty="0">
                <a:solidFill>
                  <a:schemeClr val="accent2">
                    <a:lumMod val="75000"/>
                  </a:schemeClr>
                </a:solidFill>
              </a:rPr>
              <a:t> </a:t>
            </a:r>
            <a:r>
              <a:rPr lang="en-US" sz="1100" dirty="0" smtClean="0">
                <a:solidFill>
                  <a:schemeClr val="accent2">
                    <a:lumMod val="75000"/>
                  </a:schemeClr>
                </a:solidFill>
              </a:rPr>
              <a:t>Mainly contributes to the ingestion, digestion and excretion of food. </a:t>
            </a:r>
            <a:endParaRPr lang="en-US" sz="1100" dirty="0">
              <a:solidFill>
                <a:schemeClr val="accent2">
                  <a:lumMod val="75000"/>
                </a:schemeClr>
              </a:solidFill>
            </a:endParaRPr>
          </a:p>
          <a:p>
            <a:pPr>
              <a:buFont typeface="Arial"/>
              <a:buChar char="•"/>
            </a:pPr>
            <a:r>
              <a:rPr lang="en-US" sz="1100" dirty="0" smtClean="0">
                <a:solidFill>
                  <a:schemeClr val="accent2">
                    <a:lumMod val="75000"/>
                  </a:schemeClr>
                </a:solidFill>
              </a:rPr>
              <a:t>Accessory Organs (noted in the diagram), have specific functions such as:</a:t>
            </a:r>
          </a:p>
          <a:p>
            <a:pPr marL="228600" indent="-228600">
              <a:buFont typeface="+mj-lt"/>
              <a:buAutoNum type="arabicPeriod"/>
            </a:pPr>
            <a:r>
              <a:rPr lang="en-US" sz="1100" dirty="0" smtClean="0">
                <a:solidFill>
                  <a:schemeClr val="accent2">
                    <a:lumMod val="75000"/>
                  </a:schemeClr>
                </a:solidFill>
              </a:rPr>
              <a:t> Small Intestine: Enzymes, epithelium and villi absorb nutrients</a:t>
            </a:r>
          </a:p>
          <a:p>
            <a:pPr marL="228600" indent="-228600">
              <a:buFont typeface="+mj-lt"/>
              <a:buAutoNum type="arabicPeriod"/>
            </a:pPr>
            <a:r>
              <a:rPr lang="en-US" sz="1100" dirty="0" smtClean="0">
                <a:solidFill>
                  <a:schemeClr val="accent2">
                    <a:lumMod val="75000"/>
                  </a:schemeClr>
                </a:solidFill>
              </a:rPr>
              <a:t> Large intestine: Absorbs water and excretes undigested remainder.</a:t>
            </a:r>
          </a:p>
          <a:p>
            <a:pPr>
              <a:buFont typeface="Arial"/>
              <a:buChar char="•"/>
            </a:pPr>
            <a:r>
              <a:rPr lang="en-US" sz="1100" dirty="0" smtClean="0">
                <a:solidFill>
                  <a:schemeClr val="accent2">
                    <a:lumMod val="75000"/>
                  </a:schemeClr>
                </a:solidFill>
              </a:rPr>
              <a:t> Other Functions: </a:t>
            </a:r>
          </a:p>
          <a:p>
            <a:pPr>
              <a:buFont typeface="Arial"/>
              <a:buChar char="•"/>
            </a:pPr>
            <a:r>
              <a:rPr lang="en-US" sz="1100" dirty="0">
                <a:solidFill>
                  <a:schemeClr val="accent2">
                    <a:lumMod val="75000"/>
                  </a:schemeClr>
                </a:solidFill>
              </a:rPr>
              <a:t> </a:t>
            </a:r>
            <a:r>
              <a:rPr lang="en-US" sz="1100" dirty="0" smtClean="0">
                <a:solidFill>
                  <a:schemeClr val="accent2">
                    <a:lumMod val="75000"/>
                  </a:schemeClr>
                </a:solidFill>
              </a:rPr>
              <a:t>Provides environment for multiple host micro flora, mainly anaerobic microbes, with increasing amounts further down the GI tract. </a:t>
            </a:r>
          </a:p>
          <a:p>
            <a:pPr>
              <a:buFont typeface="Arial"/>
              <a:buChar char="•"/>
            </a:pPr>
            <a:r>
              <a:rPr lang="en-US" sz="1100" dirty="0" smtClean="0">
                <a:solidFill>
                  <a:schemeClr val="accent2">
                    <a:lumMod val="75000"/>
                  </a:schemeClr>
                </a:solidFill>
              </a:rPr>
              <a:t>Site for multiple non-specific and specific host defenses against foreign microbes, includes:</a:t>
            </a:r>
          </a:p>
          <a:p>
            <a:pPr marL="228600" indent="-228600">
              <a:buFont typeface="+mj-lt"/>
              <a:buAutoNum type="arabicPeriod"/>
            </a:pPr>
            <a:r>
              <a:rPr lang="en-US" sz="1100" dirty="0" smtClean="0">
                <a:solidFill>
                  <a:schemeClr val="accent2">
                    <a:lumMod val="75000"/>
                  </a:schemeClr>
                </a:solidFill>
              </a:rPr>
              <a:t> Gastric acid in stomach (non-specific)</a:t>
            </a:r>
          </a:p>
          <a:p>
            <a:pPr marL="228600" indent="-228600">
              <a:buFont typeface="+mj-lt"/>
              <a:buAutoNum type="arabicPeriod"/>
            </a:pPr>
            <a:r>
              <a:rPr lang="en-US" sz="1100" dirty="0" smtClean="0">
                <a:solidFill>
                  <a:schemeClr val="accent2">
                    <a:lumMod val="75000"/>
                  </a:schemeClr>
                </a:solidFill>
              </a:rPr>
              <a:t> Short-chain fatty acids produced by resident micro flora, which are harmful to foreign microbes (non-specific)</a:t>
            </a:r>
          </a:p>
          <a:p>
            <a:pPr marL="228600" indent="-228600">
              <a:buFont typeface="+mj-lt"/>
              <a:buAutoNum type="arabicPeriod"/>
            </a:pPr>
            <a:r>
              <a:rPr lang="en-US" sz="1100" dirty="0" smtClean="0">
                <a:solidFill>
                  <a:schemeClr val="accent2">
                    <a:lumMod val="75000"/>
                  </a:schemeClr>
                </a:solidFill>
              </a:rPr>
              <a:t> T cells in mucosa lining GI tract (specific)</a:t>
            </a:r>
          </a:p>
          <a:p>
            <a:pPr marL="228600" indent="-228600">
              <a:buFont typeface="+mj-lt"/>
              <a:buAutoNum type="arabicPeriod"/>
            </a:pPr>
            <a:r>
              <a:rPr lang="en-US" sz="1100" dirty="0" smtClean="0">
                <a:solidFill>
                  <a:schemeClr val="accent2">
                    <a:lumMod val="75000"/>
                  </a:schemeClr>
                </a:solidFill>
              </a:rPr>
              <a:t> T cells, B cells, dendritic cells, macrophages and mast cells in Lamina propria (specific)</a:t>
            </a: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p:txBody>
      </p:sp>
      <p:pic>
        <p:nvPicPr>
          <p:cNvPr id="8" name="Picture 7"/>
          <p:cNvPicPr>
            <a:picLocks noChangeAspect="1"/>
          </p:cNvPicPr>
          <p:nvPr/>
        </p:nvPicPr>
        <p:blipFill>
          <a:blip r:embed="rId3"/>
          <a:stretch>
            <a:fillRect/>
          </a:stretch>
        </p:blipFill>
        <p:spPr>
          <a:xfrm>
            <a:off x="960133" y="5310044"/>
            <a:ext cx="1773516" cy="14188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56535" y="1570037"/>
            <a:ext cx="3687466" cy="5355313"/>
          </a:xfrm>
          <a:prstGeom prst="rect">
            <a:avLst/>
          </a:prstGeom>
          <a:ln>
            <a:solidFill>
              <a:schemeClr val="tx1"/>
            </a:solidFill>
          </a:ln>
        </p:spPr>
      </p:pic>
      <p:sp>
        <p:nvSpPr>
          <p:cNvPr id="7" name="Title 1"/>
          <p:cNvSpPr txBox="1">
            <a:spLocks/>
          </p:cNvSpPr>
          <p:nvPr/>
        </p:nvSpPr>
        <p:spPr>
          <a:xfrm>
            <a:off x="0" y="0"/>
            <a:ext cx="9144000" cy="1570038"/>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Disruption of Normal GI tract, mainly Intestinal, Functions</a:t>
            </a:r>
          </a:p>
        </p:txBody>
      </p:sp>
      <p:sp>
        <p:nvSpPr>
          <p:cNvPr id="9" name="TextBox 8"/>
          <p:cNvSpPr txBox="1"/>
          <p:nvPr/>
        </p:nvSpPr>
        <p:spPr>
          <a:xfrm>
            <a:off x="0" y="1570038"/>
            <a:ext cx="5456535" cy="5355313"/>
          </a:xfrm>
          <a:prstGeom prst="rect">
            <a:avLst/>
          </a:prstGeom>
          <a:solidFill>
            <a:schemeClr val="tx2">
              <a:lumMod val="50000"/>
            </a:schemeClr>
          </a:solidFill>
        </p:spPr>
        <p:txBody>
          <a:bodyPr wrap="square" rtlCol="0">
            <a:spAutoFit/>
          </a:bodyPr>
          <a:lstStyle/>
          <a:p>
            <a:r>
              <a:rPr lang="en-US" b="1" dirty="0" smtClean="0">
                <a:solidFill>
                  <a:schemeClr val="accent2">
                    <a:lumMod val="75000"/>
                  </a:schemeClr>
                </a:solidFill>
              </a:rPr>
              <a:t>Area of Colonization: </a:t>
            </a:r>
            <a:r>
              <a:rPr lang="en-US" dirty="0" smtClean="0">
                <a:solidFill>
                  <a:schemeClr val="accent2">
                    <a:lumMod val="75000"/>
                  </a:schemeClr>
                </a:solidFill>
              </a:rPr>
              <a:t>Small and Large Intestine, specifically area between ileum and the proximal colon.</a:t>
            </a:r>
          </a:p>
          <a:p>
            <a:endParaRPr lang="en-US" dirty="0" smtClean="0">
              <a:solidFill>
                <a:schemeClr val="accent2">
                  <a:lumMod val="75000"/>
                </a:schemeClr>
              </a:solidFill>
            </a:endParaRPr>
          </a:p>
          <a:p>
            <a:r>
              <a:rPr lang="en-US" b="1" dirty="0" smtClean="0">
                <a:solidFill>
                  <a:schemeClr val="accent2">
                    <a:lumMod val="75000"/>
                  </a:schemeClr>
                </a:solidFill>
              </a:rPr>
              <a:t>Post Invasion/Disruption Events: </a:t>
            </a:r>
          </a:p>
          <a:p>
            <a:pPr>
              <a:buFontTx/>
              <a:buChar char="-"/>
            </a:pPr>
            <a:r>
              <a:rPr lang="en-US" dirty="0" smtClean="0">
                <a:solidFill>
                  <a:schemeClr val="accent2">
                    <a:lumMod val="75000"/>
                  </a:schemeClr>
                </a:solidFill>
              </a:rPr>
              <a:t>Invasion (degeneration of microvilli and binding of cell receptors) triggers host inflammatory response (cytokine release and neutrophil recruitment) and kills many bacteria, releasing lipopolysaccharide (LPS) endotoxin from bacterial envelope.</a:t>
            </a:r>
          </a:p>
          <a:p>
            <a:pPr>
              <a:buFontTx/>
              <a:buChar char="-"/>
            </a:pPr>
            <a:r>
              <a:rPr lang="en-US" dirty="0" smtClean="0">
                <a:solidFill>
                  <a:schemeClr val="accent2">
                    <a:lumMod val="75000"/>
                  </a:schemeClr>
                </a:solidFill>
              </a:rPr>
              <a:t> Also leads to increased cAMP levels, disrupting regulated water secretion and leads to an increase of secretion.</a:t>
            </a:r>
          </a:p>
          <a:p>
            <a:pPr>
              <a:buFontTx/>
              <a:buChar char="-"/>
            </a:pPr>
            <a:r>
              <a:rPr lang="en-US" dirty="0" smtClean="0">
                <a:solidFill>
                  <a:schemeClr val="accent2">
                    <a:lumMod val="75000"/>
                  </a:schemeClr>
                </a:solidFill>
              </a:rPr>
              <a:t> LPS damages epithelial cells and disrupts (i.e. decreases) water reabsoprtion.</a:t>
            </a:r>
          </a:p>
          <a:p>
            <a:endParaRPr lang="en-US" dirty="0" smtClean="0">
              <a:solidFill>
                <a:schemeClr val="accent2">
                  <a:lumMod val="75000"/>
                </a:schemeClr>
              </a:solidFill>
            </a:endParaRPr>
          </a:p>
          <a:p>
            <a:r>
              <a:rPr lang="en-US" dirty="0" smtClean="0">
                <a:solidFill>
                  <a:schemeClr val="accent2">
                    <a:lumMod val="75000"/>
                  </a:schemeClr>
                </a:solidFill>
              </a:rPr>
              <a:t>End result: Diarrhea (Further detail given on the right)</a:t>
            </a:r>
            <a:endParaRPr lang="en-US" dirty="0" smtClean="0"/>
          </a:p>
          <a:p>
            <a:endParaRPr lang="en-US" dirty="0" smtClean="0"/>
          </a:p>
          <a:p>
            <a:endParaRPr lang="en-US" dirty="0" smtClean="0"/>
          </a:p>
          <a:p>
            <a:r>
              <a:rPr lang="en-US" dirty="0" smtClean="0"/>
              <a:t> </a:t>
            </a:r>
            <a:endParaRPr lang="en-US" dirty="0"/>
          </a:p>
        </p:txBody>
      </p:sp>
      <p:sp>
        <p:nvSpPr>
          <p:cNvPr id="10" name="Right Arrow 9"/>
          <p:cNvSpPr/>
          <p:nvPr/>
        </p:nvSpPr>
        <p:spPr>
          <a:xfrm>
            <a:off x="2281627" y="5956694"/>
            <a:ext cx="2141717" cy="425093"/>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0" y="0"/>
            <a:ext cx="9144000" cy="1807994"/>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1" strike="noStrike" kern="1200" cap="none" spc="0" normalizeH="0" baseline="0" noProof="0" dirty="0" smtClean="0">
                <a:ln>
                  <a:noFill/>
                </a:ln>
                <a:solidFill>
                  <a:schemeClr val="accent2">
                    <a:lumMod val="75000"/>
                  </a:schemeClr>
                </a:solidFill>
                <a:effectLst/>
                <a:uLnTx/>
                <a:uFillTx/>
                <a:latin typeface="+mj-lt"/>
                <a:ea typeface="+mj-ea"/>
                <a:cs typeface="+mj-cs"/>
              </a:rPr>
              <a:t>Recommended Treatment</a:t>
            </a:r>
          </a:p>
        </p:txBody>
      </p:sp>
      <p:sp>
        <p:nvSpPr>
          <p:cNvPr id="7" name="TextBox 6"/>
          <p:cNvSpPr txBox="1"/>
          <p:nvPr/>
        </p:nvSpPr>
        <p:spPr>
          <a:xfrm>
            <a:off x="0" y="1807994"/>
            <a:ext cx="5316624" cy="5078314"/>
          </a:xfrm>
          <a:prstGeom prst="rect">
            <a:avLst/>
          </a:prstGeom>
          <a:solidFill>
            <a:schemeClr val="tx2">
              <a:lumMod val="50000"/>
            </a:schemeClr>
          </a:solidFill>
          <a:ln>
            <a:solidFill>
              <a:schemeClr val="tx2">
                <a:lumMod val="75000"/>
              </a:schemeClr>
            </a:solidFill>
          </a:ln>
        </p:spPr>
        <p:txBody>
          <a:bodyPr wrap="square" rtlCol="0">
            <a:spAutoFit/>
          </a:bodyPr>
          <a:lstStyle/>
          <a:p>
            <a:r>
              <a:rPr lang="en-US" b="1" dirty="0" smtClean="0">
                <a:solidFill>
                  <a:schemeClr val="accent2">
                    <a:lumMod val="75000"/>
                  </a:schemeClr>
                </a:solidFill>
              </a:rPr>
              <a:t>For most cases (i.e. healthy individuals such as Johnny) treatment is rather simple and doctors recommend:</a:t>
            </a:r>
          </a:p>
          <a:p>
            <a:endParaRPr lang="en-US" b="1" dirty="0" smtClean="0">
              <a:solidFill>
                <a:schemeClr val="accent2">
                  <a:lumMod val="75000"/>
                </a:schemeClr>
              </a:solidFill>
            </a:endParaRPr>
          </a:p>
          <a:p>
            <a:pPr marL="342900" indent="-342900">
              <a:buFont typeface="+mj-lt"/>
              <a:buAutoNum type="arabicPeriod"/>
            </a:pPr>
            <a:r>
              <a:rPr lang="en-US" b="1" dirty="0" smtClean="0">
                <a:solidFill>
                  <a:schemeClr val="accent2">
                    <a:lumMod val="75000"/>
                  </a:schemeClr>
                </a:solidFill>
              </a:rPr>
              <a:t> Keeping hydrated and drinking plenty of fluids to make up for the fluid and electrolyte lost due to diarrhea.</a:t>
            </a:r>
            <a:endParaRPr lang="en-US" b="1" dirty="0">
              <a:solidFill>
                <a:schemeClr val="accent2">
                  <a:lumMod val="75000"/>
                </a:schemeClr>
              </a:solidFill>
            </a:endParaRPr>
          </a:p>
          <a:p>
            <a:pPr marL="342900" indent="-342900">
              <a:buFont typeface="+mj-lt"/>
              <a:buAutoNum type="arabicPeriod"/>
            </a:pPr>
            <a:r>
              <a:rPr lang="en-US" b="1" dirty="0" smtClean="0">
                <a:solidFill>
                  <a:schemeClr val="accent2">
                    <a:lumMod val="75000"/>
                  </a:schemeClr>
                </a:solidFill>
              </a:rPr>
              <a:t> Get plenty of rest to help your immune system.</a:t>
            </a:r>
          </a:p>
          <a:p>
            <a:pPr>
              <a:buFontTx/>
              <a:buChar char="-"/>
            </a:pPr>
            <a:endParaRPr lang="en-US" b="1" dirty="0" smtClean="0">
              <a:solidFill>
                <a:schemeClr val="accent2">
                  <a:lumMod val="75000"/>
                </a:schemeClr>
              </a:solidFill>
            </a:endParaRPr>
          </a:p>
          <a:p>
            <a:r>
              <a:rPr lang="en-US" b="1" dirty="0" smtClean="0">
                <a:solidFill>
                  <a:schemeClr val="accent2">
                    <a:lumMod val="75000"/>
                  </a:schemeClr>
                </a:solidFill>
              </a:rPr>
              <a:t>The reasoning for such simple treatment is because a significant number of </a:t>
            </a:r>
            <a:r>
              <a:rPr lang="en-US" b="1" i="1" dirty="0" smtClean="0">
                <a:solidFill>
                  <a:schemeClr val="accent2">
                    <a:lumMod val="75000"/>
                  </a:schemeClr>
                </a:solidFill>
              </a:rPr>
              <a:t>Salmonella</a:t>
            </a:r>
            <a:r>
              <a:rPr lang="en-US" b="1" dirty="0" smtClean="0">
                <a:solidFill>
                  <a:schemeClr val="accent2">
                    <a:lumMod val="75000"/>
                  </a:schemeClr>
                </a:solidFill>
              </a:rPr>
              <a:t> servovars are self limiting:</a:t>
            </a:r>
          </a:p>
          <a:p>
            <a:endParaRPr lang="en-US" b="1" dirty="0" smtClean="0">
              <a:solidFill>
                <a:schemeClr val="accent2">
                  <a:lumMod val="75000"/>
                </a:schemeClr>
              </a:solidFill>
            </a:endParaRPr>
          </a:p>
          <a:p>
            <a:pPr>
              <a:buFont typeface="Arial"/>
              <a:buChar char="•"/>
            </a:pPr>
            <a:r>
              <a:rPr lang="en-US" b="1" dirty="0" smtClean="0">
                <a:solidFill>
                  <a:schemeClr val="accent2">
                    <a:lumMod val="75000"/>
                  </a:schemeClr>
                </a:solidFill>
              </a:rPr>
              <a:t> The bacteria is unable to survive beyond the GI tract and will be flushed out by both diarrhea and a healthy host’s immune system within 4-7 days.</a:t>
            </a:r>
          </a:p>
          <a:p>
            <a:pPr>
              <a:buFontTx/>
              <a:buChar char="-"/>
            </a:pPr>
            <a:endParaRPr lang="en-US" b="1" dirty="0" smtClean="0">
              <a:solidFill>
                <a:schemeClr val="accent2">
                  <a:lumMod val="75000"/>
                </a:schemeClr>
              </a:solidFill>
            </a:endParaRPr>
          </a:p>
          <a:p>
            <a:r>
              <a:rPr lang="en-US" b="1" dirty="0" smtClean="0">
                <a:solidFill>
                  <a:schemeClr val="accent2">
                    <a:lumMod val="75000"/>
                  </a:schemeClr>
                </a:solidFill>
              </a:rPr>
              <a:t>Therefore there is no need for medication, unless… </a:t>
            </a:r>
            <a:endParaRPr lang="en-US" dirty="0" smtClean="0">
              <a:solidFill>
                <a:schemeClr val="accent2">
                  <a:lumMod val="75000"/>
                </a:schemeClr>
              </a:solidFill>
            </a:endParaRPr>
          </a:p>
        </p:txBody>
      </p:sp>
      <p:pic>
        <p:nvPicPr>
          <p:cNvPr id="10" name="Picture 9"/>
          <p:cNvPicPr>
            <a:picLocks noChangeAspect="1"/>
          </p:cNvPicPr>
          <p:nvPr/>
        </p:nvPicPr>
        <p:blipFill>
          <a:blip r:embed="rId3"/>
          <a:stretch>
            <a:fillRect/>
          </a:stretch>
        </p:blipFill>
        <p:spPr>
          <a:xfrm>
            <a:off x="5316624" y="1807993"/>
            <a:ext cx="3827376" cy="2475229"/>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316624" y="4283222"/>
            <a:ext cx="3827376" cy="25747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0"/>
            <a:ext cx="9144000" cy="1570038"/>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Worst </a:t>
            </a:r>
            <a:r>
              <a:rPr lang="en-US" sz="4000" i="1" dirty="0" smtClean="0">
                <a:solidFill>
                  <a:schemeClr val="accent2">
                    <a:lumMod val="75000"/>
                  </a:schemeClr>
                </a:solidFill>
                <a:latin typeface="+mj-lt"/>
                <a:ea typeface="+mj-ea"/>
                <a:cs typeface="+mj-cs"/>
              </a:rPr>
              <a:t>Case Scenario and Treatment</a:t>
            </a:r>
            <a:endPar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6" name="TextBox 5"/>
          <p:cNvSpPr txBox="1"/>
          <p:nvPr/>
        </p:nvSpPr>
        <p:spPr>
          <a:xfrm>
            <a:off x="-1" y="1570038"/>
            <a:ext cx="9144001" cy="3477875"/>
          </a:xfrm>
          <a:prstGeom prst="rect">
            <a:avLst/>
          </a:prstGeom>
          <a:solidFill>
            <a:schemeClr val="tx2">
              <a:lumMod val="50000"/>
            </a:schemeClr>
          </a:solidFill>
          <a:ln>
            <a:solidFill>
              <a:schemeClr val="tx2">
                <a:lumMod val="75000"/>
              </a:schemeClr>
            </a:solidFill>
          </a:ln>
        </p:spPr>
        <p:txBody>
          <a:bodyPr wrap="square" rtlCol="0">
            <a:spAutoFit/>
          </a:bodyPr>
          <a:lstStyle/>
          <a:p>
            <a:pPr>
              <a:buFont typeface="Arial"/>
              <a:buChar char="•"/>
            </a:pPr>
            <a:r>
              <a:rPr lang="en-US" sz="2000" b="1" dirty="0" smtClean="0">
                <a:solidFill>
                  <a:schemeClr val="accent2">
                    <a:lumMod val="75000"/>
                  </a:schemeClr>
                </a:solidFill>
              </a:rPr>
              <a:t> If Johnny’s case is severe or the doctor believes the bacteria can spread into the blood (bacteremia), then antibiotics may be prescribed. </a:t>
            </a:r>
          </a:p>
          <a:p>
            <a:endParaRPr lang="en-US" sz="2000" b="1" dirty="0" smtClean="0">
              <a:solidFill>
                <a:schemeClr val="accent2">
                  <a:lumMod val="75000"/>
                </a:schemeClr>
              </a:solidFill>
            </a:endParaRPr>
          </a:p>
          <a:p>
            <a:pPr>
              <a:buFont typeface="Arial"/>
              <a:buChar char="•"/>
            </a:pPr>
            <a:r>
              <a:rPr lang="en-US" sz="2000" b="1" dirty="0" smtClean="0">
                <a:solidFill>
                  <a:schemeClr val="accent2">
                    <a:lumMod val="75000"/>
                  </a:schemeClr>
                </a:solidFill>
              </a:rPr>
              <a:t> Antibiotics (ABs) are considered a last resort for a number of reasons: </a:t>
            </a:r>
          </a:p>
          <a:p>
            <a:pPr marL="914400" lvl="1" indent="-457200">
              <a:buFont typeface="+mj-lt"/>
              <a:buAutoNum type="arabicPeriod"/>
            </a:pPr>
            <a:r>
              <a:rPr lang="en-US" sz="2000" b="1" dirty="0" smtClean="0">
                <a:solidFill>
                  <a:schemeClr val="accent2">
                    <a:lumMod val="75000"/>
                  </a:schemeClr>
                </a:solidFill>
              </a:rPr>
              <a:t> They can disrupt normal flora within the GI tract, worsening the disease</a:t>
            </a:r>
          </a:p>
          <a:p>
            <a:pPr marL="914400" lvl="1" indent="-457200">
              <a:buFont typeface="+mj-lt"/>
              <a:buAutoNum type="arabicPeriod"/>
            </a:pPr>
            <a:r>
              <a:rPr lang="en-US" sz="2000" b="1" dirty="0" smtClean="0">
                <a:solidFill>
                  <a:schemeClr val="accent2">
                    <a:lumMod val="75000"/>
                  </a:schemeClr>
                </a:solidFill>
              </a:rPr>
              <a:t> Lead to the development of antibiotic resistance</a:t>
            </a:r>
          </a:p>
          <a:p>
            <a:pPr marL="914400" lvl="1" indent="-457200">
              <a:buFont typeface="+mj-lt"/>
              <a:buAutoNum type="arabicPeriod"/>
            </a:pPr>
            <a:r>
              <a:rPr lang="en-US" sz="2000" b="1" dirty="0" smtClean="0">
                <a:solidFill>
                  <a:schemeClr val="accent2">
                    <a:lumMod val="75000"/>
                  </a:schemeClr>
                </a:solidFill>
              </a:rPr>
              <a:t> Decrease amount of normal flora and allow for other opportunistic bacteria to invade and cause more infections</a:t>
            </a:r>
          </a:p>
          <a:p>
            <a:pPr lvl="1">
              <a:buFont typeface="Arial"/>
              <a:buChar char="•"/>
            </a:pPr>
            <a:endParaRPr lang="en-US" sz="2000" b="1" dirty="0" smtClean="0">
              <a:solidFill>
                <a:schemeClr val="accent2">
                  <a:lumMod val="75000"/>
                </a:schemeClr>
              </a:solidFill>
            </a:endParaRPr>
          </a:p>
          <a:p>
            <a:pPr>
              <a:buFont typeface="Arial"/>
              <a:buChar char="•"/>
            </a:pPr>
            <a:r>
              <a:rPr lang="en-US" sz="2000" b="1" dirty="0" smtClean="0">
                <a:solidFill>
                  <a:schemeClr val="accent2">
                    <a:lumMod val="75000"/>
                  </a:schemeClr>
                </a:solidFill>
              </a:rPr>
              <a:t> For these reasons and more, ABs are mainly used for immunocompromised individuals and as a last resort for </a:t>
            </a:r>
            <a:r>
              <a:rPr lang="en-US" sz="2000" b="1" i="1" dirty="0" smtClean="0">
                <a:solidFill>
                  <a:schemeClr val="accent2">
                    <a:lumMod val="75000"/>
                  </a:schemeClr>
                </a:solidFill>
              </a:rPr>
              <a:t>Salmonella Enteritidis. </a:t>
            </a:r>
            <a:endParaRPr lang="en-US" sz="1400" dirty="0" smtClean="0">
              <a:solidFill>
                <a:schemeClr val="accent2">
                  <a:lumMod val="75000"/>
                </a:schemeClr>
              </a:solidFill>
            </a:endParaRPr>
          </a:p>
        </p:txBody>
      </p:sp>
      <p:pic>
        <p:nvPicPr>
          <p:cNvPr id="10" name="Picture 9"/>
          <p:cNvPicPr>
            <a:picLocks noChangeAspect="1"/>
          </p:cNvPicPr>
          <p:nvPr/>
        </p:nvPicPr>
        <p:blipFill>
          <a:blip r:embed="rId2"/>
          <a:stretch>
            <a:fillRect/>
          </a:stretch>
        </p:blipFill>
        <p:spPr>
          <a:xfrm>
            <a:off x="2565478" y="5047913"/>
            <a:ext cx="3620175" cy="1810088"/>
          </a:xfrm>
          <a:prstGeom prst="rect">
            <a:avLst/>
          </a:prstGeom>
        </p:spPr>
      </p:pic>
      <p:pic>
        <p:nvPicPr>
          <p:cNvPr id="11" name="Picture 10"/>
          <p:cNvPicPr>
            <a:picLocks noChangeAspect="1"/>
          </p:cNvPicPr>
          <p:nvPr/>
        </p:nvPicPr>
        <p:blipFill>
          <a:blip r:embed="rId3"/>
          <a:stretch>
            <a:fillRect/>
          </a:stretch>
        </p:blipFill>
        <p:spPr>
          <a:xfrm>
            <a:off x="0" y="5047912"/>
            <a:ext cx="2565478" cy="1810085"/>
          </a:xfrm>
          <a:prstGeom prst="rect">
            <a:avLst/>
          </a:prstGeom>
        </p:spPr>
      </p:pic>
      <p:pic>
        <p:nvPicPr>
          <p:cNvPr id="12" name="Picture 11"/>
          <p:cNvPicPr>
            <a:picLocks noChangeAspect="1"/>
          </p:cNvPicPr>
          <p:nvPr/>
        </p:nvPicPr>
        <p:blipFill>
          <a:blip r:embed="rId4"/>
          <a:stretch>
            <a:fillRect/>
          </a:stretch>
        </p:blipFill>
        <p:spPr>
          <a:xfrm>
            <a:off x="6317527" y="5047913"/>
            <a:ext cx="2826474" cy="17879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1"/>
            <a:ext cx="9144000" cy="1294045"/>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Common ABs</a:t>
            </a:r>
            <a:r>
              <a:rPr kumimoji="0" lang="en-US" sz="4000" b="0" i="1" u="none" strike="noStrike" kern="1200" cap="none" spc="0" normalizeH="0" noProof="0" dirty="0" smtClean="0">
                <a:ln>
                  <a:noFill/>
                </a:ln>
                <a:solidFill>
                  <a:schemeClr val="accent2">
                    <a:lumMod val="75000"/>
                  </a:schemeClr>
                </a:solidFill>
                <a:effectLst/>
                <a:uLnTx/>
                <a:uFillTx/>
                <a:latin typeface="+mj-lt"/>
                <a:ea typeface="+mj-ea"/>
                <a:cs typeface="+mj-cs"/>
              </a:rPr>
              <a:t> for Salmonella enteritidis</a:t>
            </a:r>
            <a:endPar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graphicFrame>
        <p:nvGraphicFramePr>
          <p:cNvPr id="5" name="Table 4"/>
          <p:cNvGraphicFramePr>
            <a:graphicFrameLocks noGrp="1"/>
          </p:cNvGraphicFramePr>
          <p:nvPr/>
        </p:nvGraphicFramePr>
        <p:xfrm>
          <a:off x="0" y="1294045"/>
          <a:ext cx="9144000" cy="5792555"/>
        </p:xfrm>
        <a:graphic>
          <a:graphicData uri="http://schemas.openxmlformats.org/drawingml/2006/table">
            <a:tbl>
              <a:tblPr firstRow="1" bandRow="1">
                <a:tableStyleId>{5C22544A-7EE6-4342-B048-85BDC9FD1C3A}</a:tableStyleId>
              </a:tblPr>
              <a:tblGrid>
                <a:gridCol w="4572000"/>
                <a:gridCol w="4572000"/>
              </a:tblGrid>
              <a:tr h="636062">
                <a:tc>
                  <a:txBody>
                    <a:bodyPr/>
                    <a:lstStyle/>
                    <a:p>
                      <a:pPr algn="ctr"/>
                      <a:r>
                        <a:rPr lang="en-US" sz="1500" dirty="0" smtClean="0"/>
                        <a:t>Name of Antibiotic</a:t>
                      </a:r>
                      <a:endParaRPr lang="en-US" sz="1500" dirty="0"/>
                    </a:p>
                  </a:txBody>
                  <a:tcPr/>
                </a:tc>
                <a:tc>
                  <a:txBody>
                    <a:bodyPr/>
                    <a:lstStyle/>
                    <a:p>
                      <a:pPr algn="ctr"/>
                      <a:r>
                        <a:rPr lang="en-US" sz="1500" dirty="0" smtClean="0"/>
                        <a:t>Antibiotic</a:t>
                      </a:r>
                      <a:r>
                        <a:rPr lang="en-US" sz="1500" baseline="0" dirty="0" smtClean="0"/>
                        <a:t> Mechanisms</a:t>
                      </a:r>
                      <a:endParaRPr lang="en-US" sz="1500" i="1" dirty="0"/>
                    </a:p>
                  </a:txBody>
                  <a:tcPr/>
                </a:tc>
              </a:tr>
              <a:tr h="949799">
                <a:tc>
                  <a:txBody>
                    <a:bodyPr/>
                    <a:lstStyle/>
                    <a:p>
                      <a:pPr algn="ctr"/>
                      <a:endParaRPr lang="en-US" sz="1500" dirty="0" smtClean="0"/>
                    </a:p>
                    <a:p>
                      <a:pPr algn="ctr"/>
                      <a:r>
                        <a:rPr lang="en-US" sz="1500" dirty="0" smtClean="0"/>
                        <a:t>Ampicillin</a:t>
                      </a:r>
                      <a:endParaRPr lang="en-US" sz="1500" dirty="0"/>
                    </a:p>
                  </a:txBody>
                  <a:tcPr/>
                </a:tc>
                <a:tc>
                  <a:txBody>
                    <a:bodyPr/>
                    <a:lstStyle/>
                    <a:p>
                      <a:pPr algn="ctr"/>
                      <a:r>
                        <a:rPr lang="en-US" sz="1500" dirty="0" smtClean="0"/>
                        <a:t>Ampicillin mimics</a:t>
                      </a:r>
                      <a:r>
                        <a:rPr lang="en-US" sz="1500" baseline="0" dirty="0" smtClean="0"/>
                        <a:t> the main substrate of transpeptidase and binds to it irreversibly, preventing bacterial cross linking of peptidoglycan units to the bacterial cell wall. This compromises the cell wall structure and leads to cell lysing. </a:t>
                      </a:r>
                      <a:endParaRPr lang="en-US" sz="1500" dirty="0"/>
                    </a:p>
                  </a:txBody>
                  <a:tcPr/>
                </a:tc>
              </a:tr>
              <a:tr h="1222986">
                <a:tc>
                  <a:txBody>
                    <a:bodyPr/>
                    <a:lstStyle/>
                    <a:p>
                      <a:pPr algn="ctr"/>
                      <a:endParaRPr lang="en-US" sz="1500" dirty="0" smtClean="0"/>
                    </a:p>
                    <a:p>
                      <a:pPr algn="ctr"/>
                      <a:r>
                        <a:rPr lang="en-US" sz="1500" dirty="0" smtClean="0"/>
                        <a:t>Ciproflaxacin</a:t>
                      </a:r>
                    </a:p>
                  </a:txBody>
                  <a:tcPr/>
                </a:tc>
                <a:tc>
                  <a:txBody>
                    <a:bodyPr/>
                    <a:lstStyle/>
                    <a:p>
                      <a:pPr algn="ctr"/>
                      <a:r>
                        <a:rPr lang="en-US" sz="1500" dirty="0" smtClean="0"/>
                        <a:t>It</a:t>
                      </a:r>
                      <a:r>
                        <a:rPr lang="en-US" sz="1500" baseline="0" dirty="0" smtClean="0"/>
                        <a:t> i</a:t>
                      </a:r>
                      <a:r>
                        <a:rPr lang="en-US" sz="1500" dirty="0" smtClean="0"/>
                        <a:t>nhibits DNA</a:t>
                      </a:r>
                      <a:r>
                        <a:rPr lang="en-US" sz="1500" baseline="0" dirty="0" smtClean="0"/>
                        <a:t> gyrase by acting on the A subunits of DNA gyrase and therefore disables the enzyme’s ability to ligate DNA strands back together. This prevents DNA replication and kills the bacteria.  </a:t>
                      </a:r>
                      <a:endParaRPr lang="en-US" sz="1500" dirty="0"/>
                    </a:p>
                  </a:txBody>
                  <a:tcPr/>
                </a:tc>
              </a:tr>
              <a:tr h="1059687">
                <a:tc>
                  <a:txBody>
                    <a:bodyPr/>
                    <a:lstStyle/>
                    <a:p>
                      <a:pPr algn="ctr"/>
                      <a:r>
                        <a:rPr lang="en-US" sz="1500" dirty="0" smtClean="0"/>
                        <a:t>Chloramphenicol</a:t>
                      </a:r>
                      <a:endParaRPr lang="en-US" sz="1500" dirty="0"/>
                    </a:p>
                  </a:txBody>
                  <a:tcPr/>
                </a:tc>
                <a:tc>
                  <a:txBody>
                    <a:bodyPr/>
                    <a:lstStyle/>
                    <a:p>
                      <a:pPr algn="ctr"/>
                      <a:r>
                        <a:rPr lang="en-US" sz="1500" dirty="0" smtClean="0"/>
                        <a:t>Cleaves </a:t>
                      </a:r>
                      <a:r>
                        <a:rPr lang="en-US" sz="1500" baseline="0" dirty="0" smtClean="0"/>
                        <a:t>23S rRNA at ribosomal A site</a:t>
                      </a:r>
                      <a:r>
                        <a:rPr lang="en-US" sz="1500" dirty="0" smtClean="0"/>
                        <a:t>, thereby blocking pepetidyl transferase and stopping</a:t>
                      </a:r>
                      <a:r>
                        <a:rPr lang="en-US" sz="1500" baseline="0" dirty="0" smtClean="0"/>
                        <a:t> protein elongation, but does not kill bacteria.</a:t>
                      </a:r>
                      <a:endParaRPr lang="en-US" sz="1500" dirty="0"/>
                    </a:p>
                  </a:txBody>
                  <a:tcPr/>
                </a:tc>
              </a:tr>
              <a:tr h="1639380">
                <a:tc>
                  <a:txBody>
                    <a:bodyPr/>
                    <a:lstStyle/>
                    <a:p>
                      <a:pPr algn="ctr"/>
                      <a:endParaRPr lang="en-US" sz="1500" dirty="0" smtClean="0"/>
                    </a:p>
                    <a:p>
                      <a:pPr algn="ctr"/>
                      <a:endParaRPr lang="en-US" sz="1500" dirty="0" smtClean="0"/>
                    </a:p>
                    <a:p>
                      <a:pPr algn="ctr"/>
                      <a:r>
                        <a:rPr lang="en-US" sz="1500" dirty="0" smtClean="0"/>
                        <a:t>Trimethoprim-Sulfamethoxazole (TMP/SMX)</a:t>
                      </a:r>
                      <a:endParaRPr lang="en-US" sz="1500" dirty="0"/>
                    </a:p>
                  </a:txBody>
                  <a:tcPr/>
                </a:tc>
                <a:tc>
                  <a:txBody>
                    <a:bodyPr/>
                    <a:lstStyle/>
                    <a:p>
                      <a:pPr algn="ctr"/>
                      <a:r>
                        <a:rPr lang="en-US" sz="1500" dirty="0" smtClean="0"/>
                        <a:t>TMP inhibits dihydrofolate reductase</a:t>
                      </a:r>
                      <a:r>
                        <a:rPr lang="en-US" sz="1500" baseline="0" dirty="0" smtClean="0"/>
                        <a:t> and SMX prevents synthesis of precursor dihydrofolic acid. This leads to a lack of tetrahydrofolic acid, which leads to inhibition of thymidine synthesis, which halts DNA and RNA synthesis, thereby killing the cell.</a:t>
                      </a:r>
                      <a:endParaRPr lang="en-US" sz="1500" dirty="0"/>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TotalTime>
  <Words>897</Words>
  <Application>Microsoft Macintosh PowerPoint</Application>
  <PresentationFormat>On-screen Show (4:3)</PresentationFormat>
  <Paragraphs>107</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Case 1: Salmonella Enteritidis, Impact on Body Systems</vt:lpstr>
      <vt:lpstr>Slide 2</vt:lpstr>
      <vt:lpstr>Signs and Symptoms Experienced by Johnny</vt:lpstr>
      <vt:lpstr>Afflicted Body Systems</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Salmonella Enteritidis</dc:title>
  <dc:creator>Riley Ty</dc:creator>
  <cp:lastModifiedBy>Riley Ty</cp:lastModifiedBy>
  <cp:revision>57</cp:revision>
  <dcterms:created xsi:type="dcterms:W3CDTF">2017-10-01T05:44:23Z</dcterms:created>
  <dcterms:modified xsi:type="dcterms:W3CDTF">2017-10-01T05:46:09Z</dcterms:modified>
</cp:coreProperties>
</file>