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2"/>
  </p:notesMasterIdLst>
  <p:sldIdLst>
    <p:sldId id="257" r:id="rId2"/>
    <p:sldId id="256" r:id="rId3"/>
    <p:sldId id="261" r:id="rId4"/>
    <p:sldId id="292" r:id="rId5"/>
    <p:sldId id="258" r:id="rId6"/>
    <p:sldId id="266" r:id="rId7"/>
    <p:sldId id="265" r:id="rId8"/>
    <p:sldId id="267" r:id="rId9"/>
    <p:sldId id="294" r:id="rId10"/>
    <p:sldId id="296" r:id="rId11"/>
    <p:sldId id="297" r:id="rId12"/>
    <p:sldId id="312" r:id="rId13"/>
    <p:sldId id="313" r:id="rId14"/>
    <p:sldId id="314" r:id="rId15"/>
    <p:sldId id="315" r:id="rId16"/>
    <p:sldId id="320" r:id="rId17"/>
    <p:sldId id="329" r:id="rId18"/>
    <p:sldId id="317" r:id="rId19"/>
    <p:sldId id="299" r:id="rId20"/>
    <p:sldId id="300" r:id="rId21"/>
    <p:sldId id="301" r:id="rId22"/>
    <p:sldId id="302" r:id="rId23"/>
    <p:sldId id="303" r:id="rId24"/>
    <p:sldId id="304" r:id="rId25"/>
    <p:sldId id="330" r:id="rId26"/>
    <p:sldId id="305" r:id="rId27"/>
    <p:sldId id="306" r:id="rId28"/>
    <p:sldId id="321" r:id="rId29"/>
    <p:sldId id="307" r:id="rId30"/>
    <p:sldId id="322" r:id="rId31"/>
    <p:sldId id="323" r:id="rId32"/>
    <p:sldId id="324" r:id="rId33"/>
    <p:sldId id="325" r:id="rId34"/>
    <p:sldId id="318" r:id="rId35"/>
    <p:sldId id="319" r:id="rId36"/>
    <p:sldId id="326" r:id="rId37"/>
    <p:sldId id="316" r:id="rId38"/>
    <p:sldId id="259" r:id="rId39"/>
    <p:sldId id="260" r:id="rId40"/>
    <p:sldId id="262" r:id="rId41"/>
    <p:sldId id="263" r:id="rId42"/>
    <p:sldId id="264" r:id="rId43"/>
    <p:sldId id="268" r:id="rId44"/>
    <p:sldId id="269" r:id="rId45"/>
    <p:sldId id="270" r:id="rId46"/>
    <p:sldId id="271" r:id="rId47"/>
    <p:sldId id="272" r:id="rId48"/>
    <p:sldId id="273" r:id="rId49"/>
    <p:sldId id="274" r:id="rId50"/>
    <p:sldId id="275" r:id="rId51"/>
    <p:sldId id="276" r:id="rId52"/>
    <p:sldId id="277" r:id="rId53"/>
    <p:sldId id="278" r:id="rId54"/>
    <p:sldId id="279" r:id="rId55"/>
    <p:sldId id="280" r:id="rId56"/>
    <p:sldId id="281" r:id="rId57"/>
    <p:sldId id="282" r:id="rId58"/>
    <p:sldId id="283" r:id="rId59"/>
    <p:sldId id="284" r:id="rId60"/>
    <p:sldId id="285" r:id="rId61"/>
    <p:sldId id="289" r:id="rId62"/>
    <p:sldId id="286" r:id="rId63"/>
    <p:sldId id="288" r:id="rId64"/>
    <p:sldId id="287" r:id="rId65"/>
    <p:sldId id="290" r:id="rId66"/>
    <p:sldId id="291" r:id="rId67"/>
    <p:sldId id="298" r:id="rId68"/>
    <p:sldId id="309" r:id="rId69"/>
    <p:sldId id="327" r:id="rId70"/>
    <p:sldId id="328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6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3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2069A1-FA32-402F-BA55-AD4CEA739874}" type="datetimeFigureOut">
              <a:rPr lang="en-CA"/>
              <a:pPr>
                <a:defRPr/>
              </a:pPr>
              <a:t>23/01/2014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219B69-84EE-4F4E-BFFF-40EA6F6B01F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592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Enzymatic depolymeration of UFH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7689BF-104E-4901-BE7E-79F45BB3BA7E}" type="slidenum">
              <a:rPr lang="en-CA" altLang="en-US" smtClean="0"/>
              <a:pPr eaLnBrk="1" hangingPunct="1"/>
              <a:t>3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Mean dose in weight base dose 100.09 U/kg</a:t>
            </a:r>
          </a:p>
          <a:p>
            <a:r>
              <a:rPr lang="en-CA" altLang="en-US" smtClean="0"/>
              <a:t>Anti-Xa adjusted 103.53 U/kg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44044D-B71B-4371-8254-6562E928F107}" type="slidenum">
              <a:rPr lang="en-CA" altLang="en-US" smtClean="0"/>
              <a:pPr eaLnBrk="1" hangingPunct="1"/>
              <a:t>30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No patients had a symptomatic recurrent episode or DVT</a:t>
            </a:r>
          </a:p>
          <a:p>
            <a:r>
              <a:rPr lang="en-CA" altLang="en-US" smtClean="0"/>
              <a:t>No difference in marder score between group</a:t>
            </a: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C2AE09-0BF6-4410-B017-AD9356DDDA78}" type="slidenum">
              <a:rPr lang="en-CA" altLang="en-US" smtClean="0"/>
              <a:pPr eaLnBrk="1" hangingPunct="1"/>
              <a:t>32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 smtClean="0"/>
              <a:t>Bariatric surgery – bypass surgery, gastric bypass, jejunoileal bypass, gastric banding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96A300-78E0-4C83-AE73-1F6BDE34656E}" type="slidenum">
              <a:rPr lang="en-CA" altLang="en-US" smtClean="0"/>
              <a:pPr eaLnBrk="1" hangingPunct="1"/>
              <a:t>43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Other effects of heparin on coagulation:</a:t>
            </a:r>
          </a:p>
          <a:p>
            <a:r>
              <a:rPr lang="en-CA" altLang="en-US" smtClean="0"/>
              <a:t>Also inhibits other factors – VII, IX, XI, XII</a:t>
            </a:r>
          </a:p>
          <a:p>
            <a:r>
              <a:rPr lang="en-CA" altLang="en-US" smtClean="0"/>
              <a:t>Endothelial cells and plasma proteins, minimal release of vWBf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A5C1BC-F8BD-4ACC-8F65-C3DF806A9309}" type="slidenum">
              <a:rPr lang="en-CA" altLang="en-US" smtClean="0"/>
              <a:pPr eaLnBrk="1" hangingPunct="1"/>
              <a:t>4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9071E1-4980-49D8-BC2A-0DBD588E6C68}" type="slidenum">
              <a:rPr lang="en-CA" altLang="en-US" smtClean="0"/>
              <a:pPr eaLnBrk="1" hangingPunct="1"/>
              <a:t>5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This seminar reviews the issues of anti-Xa level and clinical outcome in ‘normal’ patients</a:t>
            </a:r>
          </a:p>
          <a:p>
            <a:r>
              <a:rPr lang="en-CA" altLang="en-US" smtClean="0"/>
              <a:t>To review anti-Xa monitoring in special populations requires an understanding of anti-Xa activity and its relationship to clinical outcome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5FAA65-0BB6-4B0E-B669-DF55C5469982}" type="slidenum">
              <a:rPr lang="en-CA" altLang="en-US" smtClean="0"/>
              <a:pPr eaLnBrk="1" hangingPunct="1"/>
              <a:t>8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100U/mg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9507DD-1CFC-4BC0-8BCF-F91E0C5C6101}" type="slidenum">
              <a:rPr lang="en-CA" altLang="en-US" smtClean="0"/>
              <a:pPr eaLnBrk="1" hangingPunct="1"/>
              <a:t>11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Least conservative approach – bias analysis to show difference</a:t>
            </a: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D656B89-0402-4042-A6AA-26EC30EA26C9}" type="slidenum">
              <a:rPr lang="en-CA" altLang="en-US" smtClean="0"/>
              <a:pPr eaLnBrk="1" hangingPunct="1"/>
              <a:t>15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Did not report equation for regression</a:t>
            </a:r>
          </a:p>
          <a:p>
            <a:r>
              <a:rPr lang="en-CA" altLang="en-US" smtClean="0"/>
              <a:t>What factors were included in the analysis?</a:t>
            </a:r>
          </a:p>
          <a:p>
            <a:r>
              <a:rPr lang="en-CA" altLang="en-US" smtClean="0"/>
              <a:t>Difficult to interpret as these are 12h post dose anti-Xa</a:t>
            </a:r>
          </a:p>
          <a:p>
            <a:r>
              <a:rPr lang="en-CA" altLang="en-US" smtClean="0"/>
              <a:t>Suggests that impaired clearance is a risk factor for elevated anti-Xa and increased risk of hemorrahge -&gt; predictable</a:t>
            </a: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683855-14F2-490D-ADB3-FDEA6E95B82D}" type="slidenum">
              <a:rPr lang="en-CA" altLang="en-US" smtClean="0"/>
              <a:pPr eaLnBrk="1" hangingPunct="1"/>
              <a:t>16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ANOVA for anti-Xa groups and thrombosis outcome</a:t>
            </a:r>
          </a:p>
          <a:p>
            <a:r>
              <a:rPr lang="en-CA" altLang="en-US" smtClean="0"/>
              <a:t>No post-hoc test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F6256A-8979-4A99-8753-D039C3FA09B5}" type="slidenum">
              <a:rPr lang="en-CA" altLang="en-US" smtClean="0"/>
              <a:pPr eaLnBrk="1" hangingPunct="1"/>
              <a:t>23</a:t>
            </a:fld>
            <a:endParaRPr lang="en-CA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Marder score 40 pt scale – thrombus on initial venogram; improved decrease of &gt; 2pts, unchanged difference &lt; 2 pts, worsening, increase &gt; 2 pts</a:t>
            </a: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91AB64-072C-4250-9AF1-9FC013479128}" type="slidenum">
              <a:rPr lang="en-CA" altLang="en-US" smtClean="0"/>
              <a:pPr eaLnBrk="1" hangingPunct="1"/>
              <a:t>29</a:t>
            </a:fld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3E08-39BA-4D02-AEB6-5A7CE555F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5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1542-4BEE-4306-B47D-7D125D8AB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5627E-DE76-478A-9D3B-2AF081EB8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95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D819F-6806-47CC-B458-62DF3399F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8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CA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5FD7C-C82C-46FE-A5EA-5110D966C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7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6DA6-A2F5-44CA-BFD1-3AE33DE70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0F5B6-C954-4372-BD95-2E378132D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8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17E3-AD7B-4291-8DE3-EBCC5F260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279E-1714-42C8-AD1F-BB29C43AE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4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16DA-4FE3-4DB2-8788-B98CAF3C3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1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C271D-A092-4451-8D3F-4324F9918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4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C2BC-F024-4657-8E32-E6F1497D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3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123D0-9F0C-452D-961F-0EAB9590E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800503F0-B632-4EC0-8DB1-DBB4D26A1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47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36613"/>
            <a:ext cx="7916863" cy="2952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smtClean="0"/>
              <a:t>Measuring Anti-Xa:</a:t>
            </a:r>
            <a:br>
              <a:rPr lang="en-US" altLang="en-US" sz="4000" smtClean="0"/>
            </a:br>
            <a:r>
              <a:rPr lang="en-US" altLang="en-US" sz="4000" smtClean="0"/>
              <a:t>Does Activity Predict Outcome?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5013325"/>
            <a:ext cx="5327650" cy="1368425"/>
          </a:xfrm>
        </p:spPr>
        <p:txBody>
          <a:bodyPr rtlCol="0"/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mtClean="0"/>
              <a:t>Greg Egan PharmD Student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mtClean="0"/>
              <a:t>Doctor of Pharmacy UBC Seminar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mtClean="0"/>
              <a:t>January 23</a:t>
            </a:r>
            <a:r>
              <a:rPr lang="en-US" altLang="en-US" baseline="30000" smtClean="0"/>
              <a:t>rd</a:t>
            </a:r>
            <a:r>
              <a:rPr lang="en-US" altLang="en-US" smtClean="0"/>
              <a:t>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09CC00-E222-4204-960D-A9FE3BE7B5AC}" type="slidenum">
              <a:rPr lang="en-US" altLang="en-US" sz="1400" smtClean="0"/>
              <a:pPr eaLnBrk="1" hangingPunct="1"/>
              <a:t>10</a:t>
            </a:fld>
            <a:endParaRPr lang="en-US" altLang="en-US" sz="1400" smtClean="0"/>
          </a:p>
        </p:txBody>
      </p:sp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Literature Search</a:t>
            </a:r>
          </a:p>
        </p:txBody>
      </p:sp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468313" y="1341438"/>
          <a:ext cx="8229600" cy="5327650"/>
        </p:xfrm>
        <a:graphic>
          <a:graphicData uri="http://schemas.openxmlformats.org/drawingml/2006/table">
            <a:tbl>
              <a:tblPr/>
              <a:tblGrid>
                <a:gridCol w="1800225"/>
                <a:gridCol w="6429375"/>
              </a:tblGrid>
              <a:tr h="9235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Databases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Pubmed, Medline, Embase, Cochrane, Google Scholar, International Pharmaceutical Abstracts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16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Search Terms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LMWH or enoxaparin 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dalteparin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tinzaparin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logiparin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parnaparin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bemiparin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nadroparin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Anti-factor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or anti-factor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monitoring or anti-factor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activity or anti-factor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assay</a:t>
                      </a:r>
                    </a:p>
                    <a:p>
                      <a:pPr marL="533400" marR="0" lvl="0" indent="-5334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Venous thromboembolism or pulmonary embolism or deep-vein thromboembolism or acute coronary syndrome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65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Limits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English, Human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7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RCT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Prophylaxis – 9 studies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Treatment – 3 studies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Cohort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Treatment – 1 study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Levine et al. 1989</a:t>
            </a:r>
          </a:p>
        </p:txBody>
      </p:sp>
      <p:graphicFrame>
        <p:nvGraphicFramePr>
          <p:cNvPr id="2" name="Table Placeholder 1"/>
          <p:cNvGraphicFramePr>
            <a:graphicFrameLocks noGrp="1"/>
          </p:cNvGraphicFramePr>
          <p:nvPr>
            <p:ph type="tbl" idx="1"/>
          </p:nvPr>
        </p:nvGraphicFramePr>
        <p:xfrm>
          <a:off x="468313" y="1412875"/>
          <a:ext cx="8229600" cy="4752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2512"/>
                <a:gridCol w="6707088"/>
              </a:tblGrid>
              <a:tr h="1300168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Design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Data analyzed</a:t>
                      </a:r>
                      <a:r>
                        <a:rPr lang="en-CA" sz="1800" baseline="0" dirty="0" smtClean="0"/>
                        <a:t> from </a:t>
                      </a:r>
                      <a:r>
                        <a:rPr lang="en-CA" sz="1800" dirty="0" smtClean="0"/>
                        <a:t>3 related</a:t>
                      </a:r>
                      <a:r>
                        <a:rPr lang="en-CA" sz="1800" baseline="0" dirty="0" smtClean="0"/>
                        <a:t> RCTs</a:t>
                      </a:r>
                    </a:p>
                    <a:p>
                      <a:r>
                        <a:rPr lang="en-CA" sz="1800" baseline="0" dirty="0" smtClean="0"/>
                        <a:t>Determine whether a relationship exists between anti-</a:t>
                      </a:r>
                      <a:r>
                        <a:rPr lang="en-CA" sz="1800" baseline="0" dirty="0" err="1" smtClean="0"/>
                        <a:t>Xa</a:t>
                      </a:r>
                      <a:r>
                        <a:rPr lang="en-CA" sz="1800" baseline="0" dirty="0" smtClean="0"/>
                        <a:t> levels and clinical outcome of wound hematoma and thrombosis</a:t>
                      </a:r>
                    </a:p>
                    <a:p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9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Patient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Consecutive</a:t>
                      </a:r>
                      <a:r>
                        <a:rPr lang="en-CA" sz="1800" baseline="0" dirty="0" smtClean="0"/>
                        <a:t> patients from 1 hospital in France</a:t>
                      </a:r>
                    </a:p>
                    <a:p>
                      <a:r>
                        <a:rPr lang="en-CA" sz="1800" dirty="0" smtClean="0"/>
                        <a:t>VTE prophylaxis after</a:t>
                      </a:r>
                      <a:r>
                        <a:rPr lang="en-CA" sz="1800" baseline="0" dirty="0" smtClean="0"/>
                        <a:t> </a:t>
                      </a:r>
                      <a:r>
                        <a:rPr lang="en-CA" sz="1800" dirty="0" smtClean="0"/>
                        <a:t>total hip</a:t>
                      </a:r>
                      <a:r>
                        <a:rPr lang="en-CA" sz="1800" baseline="0" dirty="0" smtClean="0"/>
                        <a:t> replacement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85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Intervention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Enoxaparin 40mg SC daily</a:t>
                      </a:r>
                      <a:r>
                        <a:rPr lang="en-CA" sz="1800" baseline="0" dirty="0" smtClean="0"/>
                        <a:t> or 60mg SC daily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537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Control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UFH 5,000</a:t>
                      </a:r>
                      <a:r>
                        <a:rPr lang="en-CA" sz="1800" baseline="0" dirty="0" smtClean="0"/>
                        <a:t>U SC twice daily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19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Outcome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Anti-</a:t>
                      </a:r>
                      <a:r>
                        <a:rPr lang="en-CA" sz="1800" dirty="0" err="1" smtClean="0"/>
                        <a:t>Xa</a:t>
                      </a:r>
                      <a:r>
                        <a:rPr lang="en-CA" sz="1800" dirty="0" smtClean="0"/>
                        <a:t> level taken 12</a:t>
                      </a:r>
                      <a:r>
                        <a:rPr lang="en-CA" sz="1800" baseline="0" dirty="0" smtClean="0"/>
                        <a:t>h after dose on day 3</a:t>
                      </a:r>
                    </a:p>
                    <a:p>
                      <a:r>
                        <a:rPr lang="en-CA" sz="1800" baseline="0" dirty="0" smtClean="0"/>
                        <a:t>Compared between patients experiencing an event and not</a:t>
                      </a:r>
                    </a:p>
                    <a:p>
                      <a:r>
                        <a:rPr lang="en-CA" sz="1800" baseline="0" dirty="0" smtClean="0"/>
                        <a:t>Regression analysis for </a:t>
                      </a:r>
                    </a:p>
                    <a:p>
                      <a:pPr lvl="1"/>
                      <a:r>
                        <a:rPr lang="en-CA" sz="1600" baseline="0" dirty="0" smtClean="0"/>
                        <a:t>1) Wound hematoma</a:t>
                      </a:r>
                    </a:p>
                    <a:p>
                      <a:pPr lvl="1"/>
                      <a:r>
                        <a:rPr lang="en-CA" sz="1600" baseline="0" dirty="0" smtClean="0"/>
                        <a:t>2) Occurrence of thrombosis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920645-951B-4152-BEDC-98208DE76942}" type="slidenum">
              <a:rPr lang="en-US" altLang="en-US" sz="1400" smtClean="0"/>
              <a:pPr eaLnBrk="1" hangingPunct="1"/>
              <a:t>11</a:t>
            </a:fld>
            <a:endParaRPr lang="en-US" altLang="en-US" sz="1400" smtClean="0"/>
          </a:p>
        </p:txBody>
      </p:sp>
      <p:sp>
        <p:nvSpPr>
          <p:cNvPr id="13336" name="TextBox 2"/>
          <p:cNvSpPr txBox="1">
            <a:spLocks noChangeArrowheads="1"/>
          </p:cNvSpPr>
          <p:nvPr/>
        </p:nvSpPr>
        <p:spPr bwMode="auto">
          <a:xfrm>
            <a:off x="539750" y="6308725"/>
            <a:ext cx="7272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400"/>
              <a:t>Thrombosis and Hemostasis. 1989:62(3);940-944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Levine 1989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3 RCTs</a:t>
            </a:r>
          </a:p>
          <a:p>
            <a:pPr marL="457200" lvl="1" indent="0" eaLnBrk="1" hangingPunct="1">
              <a:buFontTx/>
              <a:buNone/>
            </a:pPr>
            <a:r>
              <a:rPr lang="en-CA" altLang="en-US" smtClean="0"/>
              <a:t>1) Enox 30mg BID vs. 60mg daily</a:t>
            </a:r>
          </a:p>
          <a:p>
            <a:pPr marL="457200" lvl="1" indent="0" eaLnBrk="1" hangingPunct="1">
              <a:buFontTx/>
              <a:buNone/>
            </a:pPr>
            <a:r>
              <a:rPr lang="en-CA" altLang="en-US" smtClean="0"/>
              <a:t>2) Enox 20mg BID vs. 40mg daily</a:t>
            </a:r>
          </a:p>
          <a:p>
            <a:pPr marL="457200" lvl="1" indent="0" eaLnBrk="1" hangingPunct="1">
              <a:buFontTx/>
              <a:buNone/>
            </a:pPr>
            <a:r>
              <a:rPr lang="en-CA" altLang="en-US" smtClean="0"/>
              <a:t>3) Enox 40mg daily vs. UFH 5,000U BID</a:t>
            </a:r>
          </a:p>
          <a:p>
            <a:pPr lvl="2" eaLnBrk="1" hangingPunct="1"/>
            <a:r>
              <a:rPr lang="en-CA" altLang="en-US" smtClean="0"/>
              <a:t>All patients managed by same surgeon and anesthetist</a:t>
            </a:r>
          </a:p>
          <a:p>
            <a:pPr lvl="2" eaLnBrk="1" hangingPunct="1"/>
            <a:r>
              <a:rPr lang="en-CA" altLang="en-US" smtClean="0"/>
              <a:t>First dose 12h pre-op</a:t>
            </a:r>
          </a:p>
          <a:p>
            <a:pPr lvl="2" eaLnBrk="1" hangingPunct="1"/>
            <a:r>
              <a:rPr lang="en-CA" altLang="en-US" smtClean="0"/>
              <a:t>Only patients who received a single daily injection of enoxaparin in these studies are included in the analysis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7587F2-BAC7-4B04-8909-3CBE1AA03CE0}" type="slidenum">
              <a:rPr lang="en-US" altLang="en-US" sz="1400" smtClean="0"/>
              <a:pPr eaLnBrk="1" hangingPunct="1"/>
              <a:t>12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Levine 1989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eaLnBrk="1" hangingPunct="1"/>
            <a:r>
              <a:rPr lang="en-CA" altLang="en-US" sz="2800" smtClean="0"/>
              <a:t>Blood sampling</a:t>
            </a:r>
          </a:p>
          <a:p>
            <a:pPr lvl="1" eaLnBrk="1" hangingPunct="1"/>
            <a:r>
              <a:rPr lang="en-CA" altLang="en-US" sz="2400" smtClean="0"/>
              <a:t>Collected 12h post-dose</a:t>
            </a:r>
          </a:p>
          <a:p>
            <a:pPr lvl="1" eaLnBrk="1" hangingPunct="1"/>
            <a:r>
              <a:rPr lang="en-CA" altLang="en-US" sz="2400" smtClean="0"/>
              <a:t>Post-op day 1, 3 and 6</a:t>
            </a:r>
          </a:p>
          <a:p>
            <a:pPr lvl="1" eaLnBrk="1" hangingPunct="1"/>
            <a:r>
              <a:rPr lang="en-CA" altLang="en-US" sz="2400" smtClean="0"/>
              <a:t>Chromogenic assay used (Strachrom® assay)</a:t>
            </a:r>
          </a:p>
          <a:p>
            <a:pPr lvl="1" eaLnBrk="1" hangingPunct="1"/>
            <a:endParaRPr lang="en-CA" altLang="en-US" sz="1000" smtClean="0"/>
          </a:p>
          <a:p>
            <a:pPr eaLnBrk="1" hangingPunct="1"/>
            <a:r>
              <a:rPr lang="en-CA" altLang="en-US" sz="2800" smtClean="0"/>
              <a:t>Outcome</a:t>
            </a:r>
          </a:p>
          <a:p>
            <a:pPr lvl="1" eaLnBrk="1" hangingPunct="1"/>
            <a:r>
              <a:rPr lang="en-CA" altLang="en-US" sz="2400" smtClean="0"/>
              <a:t>Hematoma</a:t>
            </a:r>
          </a:p>
          <a:p>
            <a:pPr lvl="2" eaLnBrk="1" hangingPunct="1"/>
            <a:r>
              <a:rPr lang="en-CA" altLang="en-US" sz="2000" smtClean="0"/>
              <a:t>Collection of blood causing dehiscence of wound</a:t>
            </a:r>
          </a:p>
          <a:p>
            <a:pPr lvl="2" eaLnBrk="1" hangingPunct="1"/>
            <a:r>
              <a:rPr lang="en-CA" altLang="en-US" sz="2000" smtClean="0"/>
              <a:t>Delay in hospital discharge, delay of suture removal</a:t>
            </a:r>
          </a:p>
          <a:p>
            <a:pPr lvl="2" eaLnBrk="1" hangingPunct="1"/>
            <a:r>
              <a:rPr lang="en-CA" altLang="en-US" sz="2000" smtClean="0"/>
              <a:t>Surgical intervention</a:t>
            </a:r>
          </a:p>
          <a:p>
            <a:pPr lvl="1" eaLnBrk="1" hangingPunct="1"/>
            <a:r>
              <a:rPr lang="en-CA" altLang="en-US" sz="2400" smtClean="0"/>
              <a:t>Thrombosis</a:t>
            </a:r>
          </a:p>
          <a:p>
            <a:pPr lvl="2" eaLnBrk="1" hangingPunct="1"/>
            <a:r>
              <a:rPr lang="en-CA" altLang="en-US" sz="2000" smtClean="0"/>
              <a:t>Venography on days 3 and 6</a:t>
            </a: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61729D-8000-4253-A66E-6062E0E7BA37}" type="slidenum">
              <a:rPr lang="en-US" altLang="en-US" sz="1400" smtClean="0"/>
              <a:pPr eaLnBrk="1" hangingPunct="1"/>
              <a:t>13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Levine 1989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/>
            <a:r>
              <a:rPr lang="en-CA" altLang="en-US" sz="2800" smtClean="0"/>
              <a:t>Analysis</a:t>
            </a:r>
          </a:p>
          <a:p>
            <a:pPr lvl="1" eaLnBrk="1" hangingPunct="1"/>
            <a:r>
              <a:rPr lang="en-CA" altLang="en-US" sz="2400" smtClean="0"/>
              <a:t>Compare anti-Xa level and clinical outcome</a:t>
            </a:r>
          </a:p>
          <a:p>
            <a:pPr lvl="1" eaLnBrk="1" hangingPunct="1"/>
            <a:r>
              <a:rPr lang="en-CA" altLang="en-US" sz="2400" smtClean="0"/>
              <a:t>Logistic regression</a:t>
            </a:r>
          </a:p>
          <a:p>
            <a:pPr lvl="2" eaLnBrk="1" hangingPunct="1"/>
            <a:r>
              <a:rPr lang="en-CA" altLang="en-US" sz="2000" smtClean="0"/>
              <a:t>Relationship between anti-Xa level and clinical outcome</a:t>
            </a:r>
          </a:p>
          <a:p>
            <a:pPr lvl="1" eaLnBrk="1" hangingPunct="1"/>
            <a:r>
              <a:rPr lang="en-CA" altLang="en-US" sz="2400" smtClean="0"/>
              <a:t>174 patients received once-daily enoxaparin</a:t>
            </a:r>
          </a:p>
          <a:p>
            <a:pPr lvl="2" eaLnBrk="1" hangingPunct="1"/>
            <a:r>
              <a:rPr lang="en-CA" altLang="en-US" sz="2000" smtClean="0"/>
              <a:t>11 pts did not have anti-Xa levels (n=163pts)</a:t>
            </a:r>
          </a:p>
          <a:p>
            <a:pPr lvl="2" eaLnBrk="1" hangingPunct="1"/>
            <a:r>
              <a:rPr lang="en-CA" altLang="en-US" sz="2000" smtClean="0"/>
              <a:t>None of these patients experienced a clinical outcome</a:t>
            </a:r>
          </a:p>
          <a:p>
            <a:pPr lvl="1" eaLnBrk="1" hangingPunct="1"/>
            <a:r>
              <a:rPr lang="en-CA" altLang="en-US" sz="2400" smtClean="0"/>
              <a:t>Final numbers:</a:t>
            </a:r>
          </a:p>
          <a:p>
            <a:pPr lvl="2" eaLnBrk="1" hangingPunct="1"/>
            <a:r>
              <a:rPr lang="en-CA" altLang="en-US" sz="2000" smtClean="0"/>
              <a:t>Enox 40mg (n=113)</a:t>
            </a:r>
          </a:p>
          <a:p>
            <a:pPr lvl="2" eaLnBrk="1" hangingPunct="1"/>
            <a:r>
              <a:rPr lang="en-CA" altLang="en-US" sz="2000" smtClean="0"/>
              <a:t>Enox 60mg (n=50)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936E55-7081-4392-97E3-5E4D71E625A7}" type="slidenum">
              <a:rPr lang="en-US" altLang="en-US" sz="1400" smtClean="0"/>
              <a:pPr eaLnBrk="1" hangingPunct="1"/>
              <a:t>14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404813"/>
          <a:ext cx="8229600" cy="31146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1614239"/>
                <a:gridCol w="2016224"/>
                <a:gridCol w="2541737"/>
              </a:tblGrid>
              <a:tr h="370921">
                <a:tc gridSpan="4"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Relationship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between anti-</a:t>
                      </a:r>
                      <a:r>
                        <a:rPr lang="en-CA" sz="1800" baseline="0" dirty="0" err="1" smtClean="0">
                          <a:solidFill>
                            <a:schemeClr val="tx1"/>
                          </a:solidFill>
                        </a:rPr>
                        <a:t>Xa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level and hematoma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Anti-</a:t>
                      </a:r>
                      <a:r>
                        <a:rPr lang="en-CA" sz="1800" dirty="0" err="1" smtClean="0"/>
                        <a:t>Xa</a:t>
                      </a:r>
                      <a:r>
                        <a:rPr lang="en-CA" sz="1800" dirty="0" smtClean="0"/>
                        <a:t> (U/ml)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Hematoma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No hematoma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Risk on LMWH (%)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≤ 0.05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8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0.06-0.1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30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0.11-0.15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38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7.3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0.16-0.2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31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8.8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&gt; 0.2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12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37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24.5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27">
                <a:tc gridSpan="4">
                  <a:txBody>
                    <a:bodyPr/>
                    <a:lstStyle/>
                    <a:p>
                      <a:r>
                        <a:rPr lang="en-CA" sz="1400" dirty="0" smtClean="0"/>
                        <a:t>*used highest anti-</a:t>
                      </a:r>
                      <a:r>
                        <a:rPr lang="en-CA" sz="1400" dirty="0" err="1" smtClean="0"/>
                        <a:t>Xa</a:t>
                      </a:r>
                      <a:r>
                        <a:rPr lang="en-CA" sz="1400" baseline="0" dirty="0" smtClean="0"/>
                        <a:t> level from days 1 and 3</a:t>
                      </a:r>
                    </a:p>
                    <a:p>
                      <a:r>
                        <a:rPr lang="en-CA" sz="1400" baseline="0" dirty="0" smtClean="0"/>
                        <a:t>Anti-</a:t>
                      </a:r>
                      <a:r>
                        <a:rPr lang="en-CA" sz="1400" baseline="0" dirty="0" err="1" smtClean="0"/>
                        <a:t>Xa</a:t>
                      </a:r>
                      <a:r>
                        <a:rPr lang="en-CA" sz="1400" baseline="0" dirty="0" smtClean="0"/>
                        <a:t> &gt; 0.2 vs. ≤ 0.2; p&lt;0.0004</a:t>
                      </a:r>
                      <a:endParaRPr lang="en-CA" sz="14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8313" y="3573463"/>
          <a:ext cx="8229600" cy="31146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/>
                <a:gridCol w="1686247"/>
                <a:gridCol w="1872208"/>
                <a:gridCol w="2613745"/>
              </a:tblGrid>
              <a:tr h="370921">
                <a:tc gridSpan="4"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Relationship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between anti-</a:t>
                      </a:r>
                      <a:r>
                        <a:rPr lang="en-CA" sz="1800" baseline="0" dirty="0" err="1" smtClean="0">
                          <a:solidFill>
                            <a:schemeClr val="tx1"/>
                          </a:solidFill>
                        </a:rPr>
                        <a:t>Xa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level and thrombosis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Anti-</a:t>
                      </a:r>
                      <a:r>
                        <a:rPr lang="en-CA" sz="1800" dirty="0" err="1" smtClean="0"/>
                        <a:t>Xa</a:t>
                      </a:r>
                      <a:r>
                        <a:rPr lang="en-CA" sz="1800" dirty="0" smtClean="0"/>
                        <a:t> (U/ml)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Thrombosis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No thrombosis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Risk on LMWH (%)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≤ 0.05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6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26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18.8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0.06-0.1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6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44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12.0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0.11-0.15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4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45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8.2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0.16-0.2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1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19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5.0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2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&gt; 0.2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11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0</a:t>
                      </a:r>
                      <a:endParaRPr lang="en-CA" sz="18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27">
                <a:tc gridSpan="4">
                  <a:txBody>
                    <a:bodyPr/>
                    <a:lstStyle/>
                    <a:p>
                      <a:r>
                        <a:rPr lang="en-CA" sz="1400" dirty="0" smtClean="0"/>
                        <a:t>*used lowest anti-</a:t>
                      </a:r>
                      <a:r>
                        <a:rPr lang="en-CA" sz="1400" dirty="0" err="1" smtClean="0"/>
                        <a:t>Xa</a:t>
                      </a:r>
                      <a:r>
                        <a:rPr lang="en-CA" sz="1400" baseline="0" dirty="0" smtClean="0"/>
                        <a:t> level from days 1 and 3</a:t>
                      </a:r>
                    </a:p>
                    <a:p>
                      <a:r>
                        <a:rPr lang="en-CA" sz="1400" baseline="0" dirty="0" smtClean="0"/>
                        <a:t>Anti-</a:t>
                      </a:r>
                      <a:r>
                        <a:rPr lang="en-CA" sz="1400" baseline="0" dirty="0" err="1" smtClean="0"/>
                        <a:t>Xa</a:t>
                      </a:r>
                      <a:r>
                        <a:rPr lang="en-CA" sz="1400" baseline="0" dirty="0" smtClean="0"/>
                        <a:t> &gt; 0.2 vs. ≤ 0.2; p&lt;0.0008</a:t>
                      </a:r>
                      <a:endParaRPr lang="en-CA" sz="1400" dirty="0"/>
                    </a:p>
                  </a:txBody>
                  <a:tcPr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828675"/>
            <a:ext cx="728662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7DD0DA0-5CCC-44B6-BAAD-C1B7D00C22C0}" type="slidenum">
              <a:rPr lang="en-US" altLang="en-US" sz="1400" smtClean="0"/>
              <a:pPr eaLnBrk="1" hangingPunct="1"/>
              <a:t>16</a:t>
            </a:fld>
            <a:endParaRPr lang="en-US" altLang="en-US" sz="1400" smtClean="0"/>
          </a:p>
        </p:txBody>
      </p:sp>
      <p:sp>
        <p:nvSpPr>
          <p:cNvPr id="2" name="Rectangle 1"/>
          <p:cNvSpPr/>
          <p:nvPr/>
        </p:nvSpPr>
        <p:spPr>
          <a:xfrm>
            <a:off x="5508625" y="5373688"/>
            <a:ext cx="2303463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Conclusion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“… the results of the regression analysis suggest that </a:t>
            </a:r>
            <a:r>
              <a:rPr lang="en-CA" altLang="en-US" b="1" smtClean="0"/>
              <a:t>anti-factor Xa levels are predictive of outcome</a:t>
            </a:r>
            <a:r>
              <a:rPr lang="en-CA" altLang="en-US" smtClean="0"/>
              <a:t>, and more so than dose. These findings suggest that the efficacy and safety of enoxaparine and possibly other low molecular weight heparins might be enhanced if anti-factor </a:t>
            </a:r>
            <a:r>
              <a:rPr lang="en-CA" altLang="en-US" b="1" smtClean="0"/>
              <a:t>Xa levels are maintained within a defined range</a:t>
            </a:r>
            <a:r>
              <a:rPr lang="en-CA" altLang="en-US" smtClean="0"/>
              <a:t>.”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5BDCBD-77FD-4EC8-9515-F860DACE035F}" type="slidenum">
              <a:rPr lang="en-US" altLang="en-US" sz="1400" smtClean="0"/>
              <a:pPr eaLnBrk="1" hangingPunct="1"/>
              <a:t>17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Levine 1989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en-CA" altLang="en-US" sz="2000" smtClean="0"/>
              <a:t>Limitations</a:t>
            </a:r>
          </a:p>
          <a:p>
            <a:pPr lvl="1" eaLnBrk="1" hangingPunct="1"/>
            <a:r>
              <a:rPr lang="en-CA" altLang="en-US" sz="2000" smtClean="0"/>
              <a:t>Cohort</a:t>
            </a:r>
          </a:p>
          <a:p>
            <a:pPr lvl="2" eaLnBrk="1" hangingPunct="1"/>
            <a:r>
              <a:rPr lang="en-CA" altLang="en-US" smtClean="0"/>
              <a:t>Not randomized, clinical heterogeneity</a:t>
            </a:r>
          </a:p>
          <a:p>
            <a:pPr lvl="1" eaLnBrk="1" hangingPunct="1"/>
            <a:r>
              <a:rPr lang="en-CA" altLang="en-US" sz="2000" smtClean="0"/>
              <a:t>Random anti-Xa level</a:t>
            </a:r>
          </a:p>
          <a:p>
            <a:pPr lvl="1" eaLnBrk="1" hangingPunct="1"/>
            <a:r>
              <a:rPr lang="en-CA" altLang="en-US" sz="2000" smtClean="0"/>
              <a:t>Radiographic thrombosis</a:t>
            </a:r>
          </a:p>
          <a:p>
            <a:pPr lvl="1" eaLnBrk="1" hangingPunct="1"/>
            <a:r>
              <a:rPr lang="en-CA" altLang="en-US" sz="2000" smtClean="0"/>
              <a:t>Major and minor bleeding not differentiated</a:t>
            </a:r>
          </a:p>
          <a:p>
            <a:pPr lvl="1" eaLnBrk="1" hangingPunct="1"/>
            <a:r>
              <a:rPr lang="en-CA" altLang="en-US" sz="2000" smtClean="0"/>
              <a:t>Logistic regression</a:t>
            </a:r>
          </a:p>
          <a:p>
            <a:pPr lvl="2" eaLnBrk="1" hangingPunct="1"/>
            <a:r>
              <a:rPr lang="en-CA" altLang="en-US" smtClean="0"/>
              <a:t>Did not report clinical factors, regression coefficient and confidence interval</a:t>
            </a:r>
          </a:p>
          <a:p>
            <a:pPr lvl="1" eaLnBrk="1" hangingPunct="1"/>
            <a:r>
              <a:rPr lang="en-CA" altLang="en-US" sz="2000" smtClean="0"/>
              <a:t>Patient characteristics not reported</a:t>
            </a:r>
          </a:p>
          <a:p>
            <a:pPr lvl="2" eaLnBrk="1" hangingPunct="1"/>
            <a:r>
              <a:rPr lang="en-CA" altLang="en-US" smtClean="0"/>
              <a:t>Risk factors for clinical outcomes</a:t>
            </a:r>
          </a:p>
          <a:p>
            <a:pPr lvl="1" eaLnBrk="1" hangingPunct="1"/>
            <a:r>
              <a:rPr lang="en-CA" altLang="en-US" sz="2000" smtClean="0"/>
              <a:t>Homogenous group of THR patients</a:t>
            </a:r>
          </a:p>
          <a:p>
            <a:pPr lvl="2" eaLnBrk="1" hangingPunct="1"/>
            <a:r>
              <a:rPr lang="en-CA" altLang="en-US" smtClean="0"/>
              <a:t>One hospital and one surgeon</a:t>
            </a:r>
          </a:p>
          <a:p>
            <a:pPr lvl="2" eaLnBrk="1" hangingPunct="1"/>
            <a:r>
              <a:rPr lang="en-CA" altLang="en-US" smtClean="0"/>
              <a:t>Prophylactic doses of enoxaparin once daily</a:t>
            </a:r>
          </a:p>
          <a:p>
            <a:pPr lvl="2" eaLnBrk="1" hangingPunct="1"/>
            <a:endParaRPr lang="en-CA" altLang="en-US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497020-95F0-4E32-93D4-444C923C8864}" type="slidenum">
              <a:rPr lang="en-US" altLang="en-US" sz="1400" smtClean="0"/>
              <a:pPr eaLnBrk="1" hangingPunct="1"/>
              <a:t>18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Bara 1992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37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0504"/>
                <a:gridCol w="6779096"/>
              </a:tblGrid>
              <a:tr h="102530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Design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Double blind</a:t>
                      </a:r>
                      <a:r>
                        <a:rPr lang="en-CA" sz="1800" baseline="0" dirty="0" smtClean="0"/>
                        <a:t> study to investigate efficacy and safety of </a:t>
                      </a:r>
                      <a:r>
                        <a:rPr lang="en-CA" sz="1800" baseline="0" dirty="0" err="1" smtClean="0"/>
                        <a:t>logiparin</a:t>
                      </a:r>
                      <a:r>
                        <a:rPr lang="en-CA" sz="1800" baseline="0" dirty="0" smtClean="0"/>
                        <a:t> for the prevention of VTE</a:t>
                      </a:r>
                    </a:p>
                    <a:p>
                      <a:r>
                        <a:rPr lang="en-CA" sz="1800" baseline="0" dirty="0" smtClean="0"/>
                        <a:t>Blood samples collected on day 3 and 5 approx. 3h post-dose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6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Patient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1290 patients undergoing general surgery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0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Intervention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Logiparin</a:t>
                      </a:r>
                      <a:r>
                        <a:rPr lang="en-CA" sz="1800" dirty="0" smtClean="0"/>
                        <a:t> 2,500U SC daily</a:t>
                      </a:r>
                    </a:p>
                    <a:p>
                      <a:r>
                        <a:rPr lang="en-CA" sz="1800" dirty="0" err="1" smtClean="0"/>
                        <a:t>Logiparin</a:t>
                      </a:r>
                      <a:r>
                        <a:rPr lang="en-CA" sz="1800" dirty="0" smtClean="0"/>
                        <a:t> 3,500U SC daily</a:t>
                      </a:r>
                    </a:p>
                    <a:p>
                      <a:r>
                        <a:rPr lang="en-CA" sz="1800" dirty="0" smtClean="0"/>
                        <a:t>For 7-10 days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6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Control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UFH 5,000</a:t>
                      </a:r>
                      <a:r>
                        <a:rPr lang="en-CA" sz="1800" baseline="0" dirty="0" smtClean="0"/>
                        <a:t>U SC twice daily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16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Outcome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Correlation of anti-</a:t>
                      </a:r>
                      <a:r>
                        <a:rPr lang="en-CA" sz="1800" dirty="0" err="1" smtClean="0"/>
                        <a:t>Xa</a:t>
                      </a:r>
                      <a:r>
                        <a:rPr lang="en-CA" sz="1800" dirty="0" smtClean="0"/>
                        <a:t> level to clinical outcome</a:t>
                      </a:r>
                    </a:p>
                    <a:p>
                      <a:r>
                        <a:rPr lang="en-CA" sz="1800" dirty="0" smtClean="0"/>
                        <a:t>Expressed as anti-</a:t>
                      </a:r>
                      <a:r>
                        <a:rPr lang="en-CA" sz="1800" dirty="0" err="1" smtClean="0"/>
                        <a:t>Xa</a:t>
                      </a:r>
                      <a:r>
                        <a:rPr lang="en-CA" sz="1800" dirty="0" smtClean="0"/>
                        <a:t> U/kg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6DF2A2-446E-4DF1-8B25-0A85839275B2}" type="slidenum">
              <a:rPr lang="en-US" altLang="en-US" sz="1400" smtClean="0"/>
              <a:pPr eaLnBrk="1" hangingPunct="1"/>
              <a:t>19</a:t>
            </a:fld>
            <a:endParaRPr lang="en-US" altLang="en-US" sz="1400" smtClean="0"/>
          </a:p>
        </p:txBody>
      </p:sp>
      <p:sp>
        <p:nvSpPr>
          <p:cNvPr id="21528" name="TextBox 1"/>
          <p:cNvSpPr txBox="1">
            <a:spLocks noChangeArrowheads="1"/>
          </p:cNvSpPr>
          <p:nvPr/>
        </p:nvSpPr>
        <p:spPr bwMode="auto">
          <a:xfrm>
            <a:off x="468313" y="6381750"/>
            <a:ext cx="4967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400"/>
              <a:t>Thrombosis Research. 1992:65;641-650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Objectives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Describe the pharmacodynamic and pharmacokinetic properties of LMWH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Describe how anti-factor Xa activity is measured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Review clinical studies of LMWH where anti-factor Xa was measured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Describe the relationship between anti-factor Xa and clinical outcomes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29A83E-B7E2-426D-AA3E-F5CB17C16610}" type="slidenum">
              <a:rPr lang="en-US" altLang="en-US" sz="1400" smtClean="0"/>
              <a:pPr eaLnBrk="1" hangingPunct="1"/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Bara 1992</a:t>
            </a:r>
          </a:p>
        </p:txBody>
      </p:sp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0D15FEF-4739-4029-8FF3-0007C2DB4BFC}" type="slidenum">
              <a:rPr lang="en-US" altLang="en-US" sz="1400" smtClean="0"/>
              <a:pPr eaLnBrk="1" hangingPunct="1"/>
              <a:t>20</a:t>
            </a:fld>
            <a:endParaRPr lang="en-US" altLang="en-US" sz="1400" smtClean="0"/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539750" y="1412875"/>
            <a:ext cx="7993063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 sz="2200"/>
              <a:t>Daily radiolabelled fibrinogen uptake test (FUT) performed on day 2 to day 7 to detect DVT</a:t>
            </a:r>
          </a:p>
          <a:p>
            <a:pPr lvl="1" eaLnBrk="1" hangingPunct="1">
              <a:buFont typeface="Arial" charset="0"/>
              <a:buChar char="•"/>
            </a:pPr>
            <a:r>
              <a:rPr lang="en-CA" altLang="en-US"/>
              <a:t>Positive FUT triggered venography used to confirm diagnosis of DVT</a:t>
            </a:r>
          </a:p>
          <a:p>
            <a:pPr eaLnBrk="1" hangingPunct="1">
              <a:buFontTx/>
              <a:buChar char="•"/>
            </a:pPr>
            <a:endParaRPr lang="en-CA" altLang="en-US" sz="2200"/>
          </a:p>
          <a:p>
            <a:pPr eaLnBrk="1" hangingPunct="1">
              <a:buFontTx/>
              <a:buChar char="•"/>
            </a:pPr>
            <a:r>
              <a:rPr lang="en-CA" altLang="en-US" sz="2200"/>
              <a:t>Bleeding evaluated clinically</a:t>
            </a:r>
          </a:p>
          <a:p>
            <a:pPr lvl="1" eaLnBrk="1" hangingPunct="1">
              <a:buFontTx/>
              <a:buChar char="–"/>
            </a:pPr>
            <a:r>
              <a:rPr lang="en-CA" altLang="en-US"/>
              <a:t>Hematoma size, increased surgical drain output, hemoglobin levels</a:t>
            </a:r>
          </a:p>
          <a:p>
            <a:pPr lvl="1" eaLnBrk="1" hangingPunct="1">
              <a:buFontTx/>
              <a:buChar char="–"/>
            </a:pPr>
            <a:r>
              <a:rPr lang="en-CA" altLang="en-US"/>
              <a:t>Severe hemorrhage – required transfusion, re-operation or D/C drug</a:t>
            </a:r>
          </a:p>
          <a:p>
            <a:pPr lvl="1" eaLnBrk="1" hangingPunct="1">
              <a:buFont typeface="Arial" charset="0"/>
              <a:buChar char="•"/>
            </a:pPr>
            <a:endParaRPr lang="en-CA" altLang="en-US" sz="2200"/>
          </a:p>
          <a:p>
            <a:pPr eaLnBrk="1" hangingPunct="1">
              <a:buFontTx/>
              <a:buChar char="•"/>
            </a:pPr>
            <a:r>
              <a:rPr lang="en-CA" altLang="en-US" sz="2200"/>
              <a:t>Laboratory tests</a:t>
            </a:r>
          </a:p>
          <a:p>
            <a:pPr lvl="1" eaLnBrk="1" hangingPunct="1">
              <a:buFont typeface="Arial" charset="0"/>
              <a:buChar char="•"/>
            </a:pPr>
            <a:r>
              <a:rPr lang="en-CA" altLang="en-US"/>
              <a:t>Chromogenic assay</a:t>
            </a:r>
          </a:p>
          <a:p>
            <a:pPr lvl="1" eaLnBrk="1" hangingPunct="1">
              <a:buFont typeface="Arial" charset="0"/>
              <a:buChar char="•"/>
            </a:pPr>
            <a:r>
              <a:rPr lang="en-CA" altLang="en-US"/>
              <a:t>Standard obtained from National Biological Board, London</a:t>
            </a:r>
          </a:p>
          <a:p>
            <a:pPr lvl="1" eaLnBrk="1" hangingPunct="1">
              <a:buFont typeface="Arial" charset="0"/>
              <a:buChar char="•"/>
            </a:pPr>
            <a:endParaRPr lang="en-CA" altLang="en-US" sz="2200"/>
          </a:p>
          <a:p>
            <a:pPr eaLnBrk="1" hangingPunct="1">
              <a:buFontTx/>
              <a:buChar char="•"/>
            </a:pPr>
            <a:r>
              <a:rPr lang="en-CA" altLang="en-US" sz="2200"/>
              <a:t>Statistical analysis</a:t>
            </a:r>
          </a:p>
          <a:p>
            <a:pPr lvl="1" eaLnBrk="1" hangingPunct="1">
              <a:buFont typeface="Arial" charset="0"/>
              <a:buChar char="•"/>
            </a:pPr>
            <a:r>
              <a:rPr lang="en-CA" altLang="en-US"/>
              <a:t>Student t-test and logistic regression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Bara 1992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2592"/>
                <a:gridCol w="1584176"/>
                <a:gridCol w="1728192"/>
                <a:gridCol w="1800200"/>
                <a:gridCol w="87444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UFH (n=420)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LMWH 2,500U (n=431)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LMWH 3,500U (n=430)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p*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FUT +</a:t>
                      </a:r>
                      <a:r>
                        <a:rPr lang="en-CA" dirty="0" err="1" smtClean="0"/>
                        <a:t>ve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18 (4.2%)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34 (7.9%)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 (3.7%)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0.01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/>
                        <a:t>Venogram</a:t>
                      </a:r>
                      <a:r>
                        <a:rPr lang="en-CA" dirty="0" smtClean="0"/>
                        <a:t> +</a:t>
                      </a:r>
                      <a:r>
                        <a:rPr lang="en-CA" dirty="0" err="1" smtClean="0"/>
                        <a:t>ve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 (3.0%)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24 (5.6%)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 (2.3%)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0.03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Severe </a:t>
                      </a:r>
                      <a:r>
                        <a:rPr lang="en-CA" dirty="0" err="1" smtClean="0"/>
                        <a:t>hemorrhage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 (3.3%)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 (2.1%)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13 (3.0%)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0.5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8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0C165F-0240-423E-A187-46A94688B8E3}" type="slidenum">
              <a:rPr lang="en-US" altLang="en-US" sz="1400" smtClean="0"/>
              <a:pPr eaLnBrk="1" hangingPunct="1"/>
              <a:t>21</a:t>
            </a:fld>
            <a:endParaRPr lang="en-US" altLang="en-US" sz="1400" smtClean="0"/>
          </a:p>
        </p:txBody>
      </p:sp>
      <p:sp>
        <p:nvSpPr>
          <p:cNvPr id="23588" name="TextBox 4"/>
          <p:cNvSpPr txBox="1">
            <a:spLocks noChangeArrowheads="1"/>
          </p:cNvSpPr>
          <p:nvPr/>
        </p:nvSpPr>
        <p:spPr bwMode="auto">
          <a:xfrm>
            <a:off x="417513" y="3429000"/>
            <a:ext cx="8353425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/>
              <a:t>*one-way analysis of variance (ANOVA)</a:t>
            </a:r>
          </a:p>
          <a:p>
            <a:pPr eaLnBrk="1" hangingPunct="1">
              <a:buFontTx/>
              <a:buChar char="•"/>
            </a:pPr>
            <a:r>
              <a:rPr lang="en-CA" altLang="en-US"/>
              <a:t>No post-hoc test</a:t>
            </a:r>
          </a:p>
          <a:p>
            <a:pPr eaLnBrk="1" hangingPunct="1">
              <a:buFontTx/>
              <a:buChar char="•"/>
            </a:pPr>
            <a:endParaRPr lang="en-CA" altLang="en-US"/>
          </a:p>
          <a:p>
            <a:pPr eaLnBrk="1" hangingPunct="1">
              <a:buFontTx/>
              <a:buChar char="•"/>
            </a:pPr>
            <a:endParaRPr lang="en-CA" altLang="en-US"/>
          </a:p>
          <a:p>
            <a:pPr eaLnBrk="1" hangingPunct="1">
              <a:buFontTx/>
              <a:buChar char="•"/>
            </a:pPr>
            <a:r>
              <a:rPr lang="en-CA" altLang="en-US" sz="2200"/>
              <a:t>Incidence of death, pulmonary embolism and re-operation was small and similar in all 3 groups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Bara 1992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2560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576"/>
                <a:gridCol w="2016224"/>
                <a:gridCol w="2016224"/>
                <a:gridCol w="2098576"/>
              </a:tblGrid>
              <a:tr h="64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Anti-</a:t>
                      </a:r>
                      <a:r>
                        <a:rPr lang="en-CA" sz="1800" dirty="0" err="1" smtClean="0"/>
                        <a:t>Xa</a:t>
                      </a:r>
                      <a:r>
                        <a:rPr lang="en-CA" sz="1800" dirty="0" smtClean="0"/>
                        <a:t> (</a:t>
                      </a:r>
                      <a:r>
                        <a:rPr lang="en-CA" sz="1800" b="1" dirty="0" err="1" smtClean="0"/>
                        <a:t>mean,</a:t>
                      </a:r>
                      <a:r>
                        <a:rPr lang="en-CA" sz="1800" dirty="0" err="1" smtClean="0"/>
                        <a:t>SEM</a:t>
                      </a:r>
                      <a:r>
                        <a:rPr lang="en-CA" sz="1800" dirty="0" smtClean="0"/>
                        <a:t>)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UFH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LMWH 2,500U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LMWH 3,500U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Day 3*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 </a:t>
                      </a:r>
                    </a:p>
                    <a:p>
                      <a:r>
                        <a:rPr lang="en-CA" sz="1800" b="1" dirty="0" smtClean="0"/>
                        <a:t>0.034</a:t>
                      </a:r>
                      <a:r>
                        <a:rPr lang="en-CA" sz="1800" dirty="0" smtClean="0"/>
                        <a:t> (0.003)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 </a:t>
                      </a:r>
                    </a:p>
                    <a:p>
                      <a:r>
                        <a:rPr lang="en-CA" sz="1800" b="1" dirty="0" smtClean="0"/>
                        <a:t>0.097</a:t>
                      </a:r>
                      <a:r>
                        <a:rPr lang="en-CA" sz="1800" dirty="0" smtClean="0"/>
                        <a:t> (0.003)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 </a:t>
                      </a:r>
                    </a:p>
                    <a:p>
                      <a:r>
                        <a:rPr lang="en-CA" sz="1800" b="1" dirty="0" smtClean="0"/>
                        <a:t>0.161</a:t>
                      </a:r>
                      <a:r>
                        <a:rPr lang="en-CA" sz="1800" dirty="0" smtClean="0"/>
                        <a:t> (0.004)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Day 5*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 </a:t>
                      </a:r>
                    </a:p>
                    <a:p>
                      <a:r>
                        <a:rPr lang="en-CA" sz="1800" b="1" dirty="0" smtClean="0"/>
                        <a:t>0.032</a:t>
                      </a:r>
                      <a:r>
                        <a:rPr lang="en-CA" sz="1800" dirty="0" smtClean="0"/>
                        <a:t> (0.003)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 </a:t>
                      </a:r>
                    </a:p>
                    <a:p>
                      <a:r>
                        <a:rPr lang="en-CA" sz="1800" b="1" dirty="0" smtClean="0"/>
                        <a:t>0.111</a:t>
                      </a:r>
                      <a:r>
                        <a:rPr lang="en-CA" sz="1800" dirty="0" smtClean="0"/>
                        <a:t> (0.003)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 </a:t>
                      </a:r>
                    </a:p>
                    <a:p>
                      <a:r>
                        <a:rPr lang="en-CA" sz="1800" b="1" dirty="0" smtClean="0"/>
                        <a:t>0.161</a:t>
                      </a:r>
                      <a:r>
                        <a:rPr lang="en-CA" sz="1800" dirty="0" smtClean="0"/>
                        <a:t> (0.004)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Discharge*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800" dirty="0" smtClean="0"/>
                    </a:p>
                    <a:p>
                      <a:r>
                        <a:rPr lang="en-CA" sz="1800" b="1" dirty="0" smtClean="0"/>
                        <a:t>0.024</a:t>
                      </a:r>
                      <a:r>
                        <a:rPr lang="en-CA" sz="1800" dirty="0" smtClean="0"/>
                        <a:t> (0.003)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800" b="1" dirty="0" smtClean="0"/>
                    </a:p>
                    <a:p>
                      <a:r>
                        <a:rPr lang="en-CA" sz="1800" b="1" dirty="0" smtClean="0"/>
                        <a:t>0.082</a:t>
                      </a:r>
                      <a:r>
                        <a:rPr lang="en-CA" sz="1800" dirty="0" smtClean="0"/>
                        <a:t> (0.005)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800" dirty="0" smtClean="0"/>
                    </a:p>
                    <a:p>
                      <a:r>
                        <a:rPr lang="en-CA" sz="1800" b="1" dirty="0" smtClean="0"/>
                        <a:t>0.148</a:t>
                      </a:r>
                      <a:r>
                        <a:rPr lang="en-CA" sz="1800" dirty="0" smtClean="0"/>
                        <a:t> (0.006)</a:t>
                      </a:r>
                      <a:endParaRPr lang="en-CA" sz="1800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708C892-7351-4073-BA67-A1730E87E306}" type="slidenum">
              <a:rPr lang="en-US" altLang="en-US" sz="1400" smtClean="0"/>
              <a:pPr eaLnBrk="1" hangingPunct="1"/>
              <a:t>22</a:t>
            </a:fld>
            <a:endParaRPr lang="en-US" altLang="en-US" sz="1400" smtClean="0"/>
          </a:p>
        </p:txBody>
      </p:sp>
      <p:sp>
        <p:nvSpPr>
          <p:cNvPr id="24607" name="TextBox 4"/>
          <p:cNvSpPr txBox="1">
            <a:spLocks noChangeArrowheads="1"/>
          </p:cNvSpPr>
          <p:nvPr/>
        </p:nvSpPr>
        <p:spPr bwMode="auto">
          <a:xfrm>
            <a:off x="417513" y="4229100"/>
            <a:ext cx="8353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/>
              <a:t>*one-way analysis of variance (ANOVA) (p&lt;0.001)</a:t>
            </a:r>
          </a:p>
          <a:p>
            <a:pPr eaLnBrk="1" hangingPunct="1">
              <a:buFontTx/>
              <a:buChar char="•"/>
            </a:pPr>
            <a:r>
              <a:rPr lang="en-CA" altLang="en-US"/>
              <a:t>&gt; 360 samples per group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Bara 1992</a:t>
            </a:r>
          </a:p>
        </p:txBody>
      </p:sp>
      <p:sp>
        <p:nvSpPr>
          <p:cNvPr id="2560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7D84AD-BB67-48B8-9E07-3C6635028730}" type="slidenum">
              <a:rPr lang="en-US" altLang="en-US" sz="1400" smtClean="0"/>
              <a:pPr eaLnBrk="1" hangingPunct="1"/>
              <a:t>23</a:t>
            </a:fld>
            <a:endParaRPr lang="en-US" altLang="en-US" sz="1400" smtClean="0"/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8461375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Box 1"/>
          <p:cNvSpPr txBox="1">
            <a:spLocks noChangeArrowheads="1"/>
          </p:cNvSpPr>
          <p:nvPr/>
        </p:nvSpPr>
        <p:spPr bwMode="auto">
          <a:xfrm>
            <a:off x="7019925" y="5300663"/>
            <a:ext cx="18367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CA" altLang="en-US" sz="1600"/>
              <a:t>ANOVA</a:t>
            </a:r>
          </a:p>
        </p:txBody>
      </p:sp>
      <p:sp>
        <p:nvSpPr>
          <p:cNvPr id="2" name="Rectangle 1"/>
          <p:cNvSpPr/>
          <p:nvPr/>
        </p:nvSpPr>
        <p:spPr>
          <a:xfrm>
            <a:off x="3203575" y="2565400"/>
            <a:ext cx="2016125" cy="27352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Bara 1992</a:t>
            </a:r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CCB098-7EA7-4EFA-8279-80CE74234A0E}" type="slidenum">
              <a:rPr lang="en-US" altLang="en-US" sz="1400" smtClean="0"/>
              <a:pPr eaLnBrk="1" hangingPunct="1"/>
              <a:t>24</a:t>
            </a:fld>
            <a:endParaRPr lang="en-US" altLang="en-US" sz="1400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19225"/>
            <a:ext cx="8497888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Box 3"/>
          <p:cNvSpPr txBox="1">
            <a:spLocks noChangeArrowheads="1"/>
          </p:cNvSpPr>
          <p:nvPr/>
        </p:nvSpPr>
        <p:spPr bwMode="auto">
          <a:xfrm>
            <a:off x="7019925" y="5300663"/>
            <a:ext cx="18367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CA" altLang="en-US" sz="1600"/>
              <a:t>ANOVA</a:t>
            </a:r>
          </a:p>
        </p:txBody>
      </p:sp>
      <p:sp>
        <p:nvSpPr>
          <p:cNvPr id="2" name="Rectangle 1"/>
          <p:cNvSpPr/>
          <p:nvPr/>
        </p:nvSpPr>
        <p:spPr>
          <a:xfrm>
            <a:off x="3563938" y="2060575"/>
            <a:ext cx="1728787" cy="2520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Bara 1992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Logistic regression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Thrombosis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Stepwise multivariate regression; p=0.045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Hemorrhage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Stepwise multivariate regression; p=0.13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14400" lvl="2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CA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*adjusted for other prognostic factors</a:t>
            </a:r>
            <a:endParaRPr lang="en-CA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7364A5-676E-4C15-9411-8423105E64F2}" type="slidenum">
              <a:rPr lang="en-US" altLang="en-US" sz="1400" smtClean="0"/>
              <a:pPr eaLnBrk="1" hangingPunct="1"/>
              <a:t>25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Bara 1992</a:t>
            </a: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eaLnBrk="1" hangingPunct="1"/>
            <a:r>
              <a:rPr lang="en-CA" altLang="en-US" sz="2200" smtClean="0"/>
              <a:t>Limitations</a:t>
            </a:r>
          </a:p>
          <a:p>
            <a:pPr lvl="1" eaLnBrk="1" hangingPunct="1"/>
            <a:r>
              <a:rPr lang="en-CA" altLang="en-US" sz="2200" smtClean="0"/>
              <a:t>No reporting of baseline characteristics</a:t>
            </a:r>
          </a:p>
          <a:p>
            <a:pPr lvl="2" eaLnBrk="1" hangingPunct="1"/>
            <a:r>
              <a:rPr lang="en-CA" altLang="en-US" sz="1800" smtClean="0"/>
              <a:t>Risk factors for thrombosis or hemorrhage</a:t>
            </a:r>
          </a:p>
          <a:p>
            <a:pPr lvl="1" eaLnBrk="1" hangingPunct="1"/>
            <a:r>
              <a:rPr lang="en-CA" altLang="en-US" sz="2200" smtClean="0"/>
              <a:t>Intensive investigations to detect thrombosis</a:t>
            </a:r>
          </a:p>
          <a:p>
            <a:pPr lvl="2" eaLnBrk="1" hangingPunct="1"/>
            <a:r>
              <a:rPr lang="en-CA" altLang="en-US" sz="1800" smtClean="0"/>
              <a:t>Not practical in real world</a:t>
            </a:r>
          </a:p>
          <a:p>
            <a:pPr lvl="1" eaLnBrk="1" hangingPunct="1"/>
            <a:r>
              <a:rPr lang="en-CA" altLang="en-US" sz="2200" smtClean="0"/>
              <a:t>No sample size calculation</a:t>
            </a:r>
          </a:p>
          <a:p>
            <a:pPr lvl="2" eaLnBrk="1" hangingPunct="1"/>
            <a:r>
              <a:rPr lang="en-CA" altLang="en-US" sz="1800" smtClean="0"/>
              <a:t>Adequate # of events to detect a small, clinically important difference</a:t>
            </a:r>
          </a:p>
          <a:p>
            <a:pPr lvl="1" eaLnBrk="1" hangingPunct="1"/>
            <a:r>
              <a:rPr lang="en-CA" altLang="en-US" sz="2200" smtClean="0"/>
              <a:t>Comparison of groups by ANOVA</a:t>
            </a:r>
          </a:p>
          <a:p>
            <a:pPr lvl="2" eaLnBrk="1" hangingPunct="1"/>
            <a:r>
              <a:rPr lang="en-CA" altLang="en-US" sz="1800" smtClean="0"/>
              <a:t>No post-hoc test</a:t>
            </a:r>
          </a:p>
          <a:p>
            <a:pPr lvl="2" eaLnBrk="1" hangingPunct="1"/>
            <a:r>
              <a:rPr lang="en-CA" altLang="en-US" sz="1800" smtClean="0"/>
              <a:t>Dalt 7,500U group is distinct from the other two groups</a:t>
            </a:r>
          </a:p>
          <a:p>
            <a:pPr lvl="1" eaLnBrk="1" hangingPunct="1"/>
            <a:r>
              <a:rPr lang="en-CA" altLang="en-US" sz="2200" smtClean="0"/>
              <a:t>Logistic regression</a:t>
            </a:r>
          </a:p>
          <a:p>
            <a:pPr lvl="2" eaLnBrk="1" hangingPunct="1"/>
            <a:r>
              <a:rPr lang="en-CA" altLang="en-US" sz="1800" smtClean="0"/>
              <a:t>Other factors included in model</a:t>
            </a:r>
          </a:p>
          <a:p>
            <a:pPr lvl="2" eaLnBrk="1" hangingPunct="1"/>
            <a:r>
              <a:rPr lang="en-CA" altLang="en-US" sz="1800" smtClean="0"/>
              <a:t>Regression coefficient plus confidence interval</a:t>
            </a:r>
          </a:p>
        </p:txBody>
      </p:sp>
      <p:sp>
        <p:nvSpPr>
          <p:cNvPr id="2867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4BF2FA-82EE-47E5-8E22-09D1705BB0EA}" type="slidenum">
              <a:rPr lang="en-US" altLang="en-US" sz="1400" smtClean="0"/>
              <a:pPr eaLnBrk="1" hangingPunct="1"/>
              <a:t>26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Alhenc-Gelas 1994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4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2512"/>
                <a:gridCol w="6707088"/>
              </a:tblGrid>
              <a:tr h="92462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Design</a:t>
                      </a:r>
                      <a:endParaRPr lang="en-CA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Fragmin</a:t>
                      </a:r>
                      <a:r>
                        <a:rPr lang="en-CA" sz="1800" dirty="0" smtClean="0"/>
                        <a:t>-Study</a:t>
                      </a:r>
                      <a:r>
                        <a:rPr lang="en-CA" sz="1800" baseline="0" dirty="0" smtClean="0"/>
                        <a:t> Group</a:t>
                      </a:r>
                    </a:p>
                    <a:p>
                      <a:r>
                        <a:rPr lang="en-CA" sz="1800" baseline="0" dirty="0" smtClean="0"/>
                        <a:t>Multicentre RCT</a:t>
                      </a:r>
                    </a:p>
                    <a:p>
                      <a:endParaRPr lang="en-CA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695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Patient</a:t>
                      </a:r>
                      <a:endParaRPr lang="en-CA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122 consecutive</a:t>
                      </a:r>
                      <a:r>
                        <a:rPr lang="en-CA" sz="1800" baseline="0" dirty="0" smtClean="0"/>
                        <a:t> patients requiring t</a:t>
                      </a:r>
                      <a:r>
                        <a:rPr lang="en-CA" sz="1800" dirty="0" smtClean="0"/>
                        <a:t>reatment</a:t>
                      </a:r>
                      <a:r>
                        <a:rPr lang="en-CA" sz="1800" baseline="0" dirty="0" smtClean="0"/>
                        <a:t> of DVT</a:t>
                      </a:r>
                      <a:endParaRPr lang="en-CA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62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Intervention</a:t>
                      </a:r>
                      <a:endParaRPr lang="en-CA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err="1" smtClean="0"/>
                        <a:t>Dalteparin</a:t>
                      </a:r>
                      <a:r>
                        <a:rPr lang="en-CA" sz="1800" dirty="0" smtClean="0"/>
                        <a:t> </a:t>
                      </a:r>
                      <a:r>
                        <a:rPr lang="en-CA" sz="1800" baseline="0" dirty="0" smtClean="0"/>
                        <a:t>100U/Kg SC BID then adjusted to peak </a:t>
                      </a:r>
                      <a:r>
                        <a:rPr lang="en-CA" sz="1800" dirty="0" smtClean="0"/>
                        <a:t>Anti-</a:t>
                      </a:r>
                      <a:r>
                        <a:rPr lang="en-CA" sz="1800" dirty="0" err="1" smtClean="0"/>
                        <a:t>Xa</a:t>
                      </a:r>
                      <a:r>
                        <a:rPr lang="en-CA" sz="1800" baseline="0" dirty="0" smtClean="0"/>
                        <a:t> 0.5-1.0U/ml (n=64) x 10/7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aseline="0" dirty="0" smtClean="0"/>
                        <a:t>“Group B”</a:t>
                      </a:r>
                      <a:endParaRPr lang="en-CA" sz="1800" dirty="0" smtClean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13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Control</a:t>
                      </a:r>
                      <a:endParaRPr lang="en-CA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Dalteparin</a:t>
                      </a:r>
                      <a:r>
                        <a:rPr lang="en-CA" sz="1800" baseline="0" dirty="0" smtClean="0"/>
                        <a:t> 100U/kg SC BID (n=58) x 10/7</a:t>
                      </a:r>
                    </a:p>
                    <a:p>
                      <a:r>
                        <a:rPr lang="en-CA" sz="1800" baseline="0" dirty="0" smtClean="0"/>
                        <a:t>“Group A”</a:t>
                      </a:r>
                      <a:endParaRPr lang="en-CA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624">
                <a:tc>
                  <a:txBody>
                    <a:bodyPr/>
                    <a:lstStyle/>
                    <a:p>
                      <a:r>
                        <a:rPr lang="en-CA" sz="1800" smtClean="0"/>
                        <a:t>Outcome</a:t>
                      </a:r>
                      <a:endParaRPr lang="en-CA" sz="180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Hemorrhagic</a:t>
                      </a:r>
                      <a:r>
                        <a:rPr lang="en-CA" sz="1800" baseline="0" dirty="0" smtClean="0"/>
                        <a:t> events</a:t>
                      </a:r>
                    </a:p>
                    <a:p>
                      <a:r>
                        <a:rPr lang="en-CA" sz="1800" baseline="0" dirty="0" err="1" smtClean="0"/>
                        <a:t>Marder</a:t>
                      </a:r>
                      <a:r>
                        <a:rPr lang="en-CA" sz="1800" baseline="0" dirty="0" smtClean="0"/>
                        <a:t> Score</a:t>
                      </a:r>
                      <a:endParaRPr lang="en-CA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71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0BE360C-62BF-4F69-A41A-D3BE39E81DF3}" type="slidenum">
              <a:rPr lang="en-US" altLang="en-US" sz="1400" smtClean="0"/>
              <a:pPr eaLnBrk="1" hangingPunct="1"/>
              <a:t>27</a:t>
            </a:fld>
            <a:endParaRPr lang="en-US" altLang="en-US" sz="1400" smtClean="0"/>
          </a:p>
        </p:txBody>
      </p:sp>
      <p:sp>
        <p:nvSpPr>
          <p:cNvPr id="29720" name="TextBox 1"/>
          <p:cNvSpPr txBox="1">
            <a:spLocks noChangeArrowheads="1"/>
          </p:cNvSpPr>
          <p:nvPr/>
        </p:nvSpPr>
        <p:spPr bwMode="auto">
          <a:xfrm>
            <a:off x="395288" y="6021388"/>
            <a:ext cx="7129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400"/>
              <a:t>Thrombosis and Haemostasis 1994:71(6);698-702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Alhenc-Gelas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/>
            <a:r>
              <a:rPr lang="en-CA" altLang="en-US" smtClean="0"/>
              <a:t>Methods</a:t>
            </a:r>
          </a:p>
          <a:p>
            <a:pPr lvl="1" eaLnBrk="1" hangingPunct="1"/>
            <a:r>
              <a:rPr lang="en-CA" altLang="en-US" smtClean="0"/>
              <a:t>11 centres</a:t>
            </a:r>
          </a:p>
          <a:p>
            <a:pPr lvl="1" eaLnBrk="1" hangingPunct="1"/>
            <a:r>
              <a:rPr lang="en-CA" altLang="en-US" smtClean="0"/>
              <a:t>Enrolled recent DVT (last 10 days)</a:t>
            </a:r>
          </a:p>
          <a:p>
            <a:pPr lvl="2" eaLnBrk="1" hangingPunct="1"/>
            <a:r>
              <a:rPr lang="en-CA" altLang="en-US" smtClean="0"/>
              <a:t>1 case of PE</a:t>
            </a:r>
          </a:p>
          <a:p>
            <a:pPr lvl="1" eaLnBrk="1" hangingPunct="1"/>
            <a:r>
              <a:rPr lang="en-CA" altLang="en-US" smtClean="0"/>
              <a:t>Heparin IV infusion initial therapy</a:t>
            </a:r>
          </a:p>
          <a:p>
            <a:pPr lvl="2" eaLnBrk="1" hangingPunct="1"/>
            <a:r>
              <a:rPr lang="en-CA" altLang="en-US" smtClean="0"/>
              <a:t>Oral anticoagulant started on day 7</a:t>
            </a:r>
          </a:p>
          <a:p>
            <a:pPr lvl="1" eaLnBrk="1" hangingPunct="1"/>
            <a:r>
              <a:rPr lang="en-CA" altLang="en-US" smtClean="0"/>
              <a:t>Allocation concealment described</a:t>
            </a:r>
          </a:p>
          <a:p>
            <a:pPr lvl="1" eaLnBrk="1" hangingPunct="1"/>
            <a:r>
              <a:rPr lang="en-CA" altLang="en-US" smtClean="0"/>
              <a:t>Excluded:</a:t>
            </a:r>
          </a:p>
          <a:p>
            <a:pPr lvl="2" eaLnBrk="1" hangingPunct="1"/>
            <a:r>
              <a:rPr lang="en-CA" altLang="en-US" smtClean="0"/>
              <a:t>SCr &gt; 300µmol/L, active bleed, thrombolytic therapy, vena cava filter, thrombocytopenia (&lt;100), surgery w/in 5 days</a:t>
            </a:r>
          </a:p>
        </p:txBody>
      </p:sp>
      <p:sp>
        <p:nvSpPr>
          <p:cNvPr id="3072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1CDCA4-177D-4C14-910B-3918A590A121}" type="slidenum">
              <a:rPr lang="en-US" altLang="en-US" sz="1400" smtClean="0"/>
              <a:pPr eaLnBrk="1" hangingPunct="1"/>
              <a:t>28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Alhenc-Gelas 1994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Outcomes</a:t>
            </a:r>
          </a:p>
          <a:p>
            <a:pPr lvl="1" eaLnBrk="1" hangingPunct="1"/>
            <a:r>
              <a:rPr lang="en-CA" altLang="en-US" smtClean="0"/>
              <a:t>Hemorrhage</a:t>
            </a:r>
          </a:p>
          <a:p>
            <a:pPr lvl="2" eaLnBrk="1" hangingPunct="1"/>
            <a:r>
              <a:rPr lang="en-CA" altLang="en-US" smtClean="0"/>
              <a:t>Daily clinical evaluation</a:t>
            </a:r>
          </a:p>
          <a:p>
            <a:pPr lvl="2" eaLnBrk="1" hangingPunct="1"/>
            <a:r>
              <a:rPr lang="en-CA" altLang="en-US" smtClean="0"/>
              <a:t>Severe = interruption of treatment or death</a:t>
            </a:r>
          </a:p>
          <a:p>
            <a:pPr lvl="2" eaLnBrk="1" hangingPunct="1"/>
            <a:endParaRPr lang="en-CA" altLang="en-US" smtClean="0"/>
          </a:p>
          <a:p>
            <a:pPr lvl="1" eaLnBrk="1" hangingPunct="1"/>
            <a:r>
              <a:rPr lang="en-CA" altLang="en-US" smtClean="0"/>
              <a:t>Thrombosis</a:t>
            </a:r>
          </a:p>
          <a:p>
            <a:pPr lvl="2" eaLnBrk="1" hangingPunct="1"/>
            <a:r>
              <a:rPr lang="en-CA" altLang="en-US" smtClean="0"/>
              <a:t>Venography on pre-randomization and Day 10</a:t>
            </a:r>
          </a:p>
          <a:p>
            <a:pPr lvl="2" eaLnBrk="1" hangingPunct="1"/>
            <a:r>
              <a:rPr lang="en-CA" altLang="en-US" smtClean="0"/>
              <a:t>Marder Score</a:t>
            </a:r>
          </a:p>
          <a:p>
            <a:pPr lvl="3" eaLnBrk="1" hangingPunct="1"/>
            <a:r>
              <a:rPr lang="en-CA" altLang="en-US" smtClean="0"/>
              <a:t>Radiological based on change of thrombus on venogram</a:t>
            </a:r>
          </a:p>
          <a:p>
            <a:pPr lvl="3" eaLnBrk="1" hangingPunct="1"/>
            <a:r>
              <a:rPr lang="en-CA" altLang="en-US" smtClean="0"/>
              <a:t>Blind radiology assessment</a:t>
            </a:r>
          </a:p>
          <a:p>
            <a:pPr lvl="2" eaLnBrk="1" hangingPunct="1"/>
            <a:endParaRPr lang="en-CA" altLang="en-US" smtClean="0"/>
          </a:p>
        </p:txBody>
      </p:sp>
      <p:sp>
        <p:nvSpPr>
          <p:cNvPr id="317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65CBCC-C1E4-4E76-AB52-0B53EC43C339}" type="slidenum">
              <a:rPr lang="en-US" altLang="en-US" sz="1400" smtClean="0"/>
              <a:pPr eaLnBrk="1" hangingPunct="1"/>
              <a:t>29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LMWH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3827463" cy="4525963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Large molecule</a:t>
            </a:r>
          </a:p>
          <a:p>
            <a:pPr lvl="1" eaLnBrk="1" hangingPunct="1"/>
            <a:r>
              <a:rPr lang="en-US" altLang="en-US" smtClean="0"/>
              <a:t>Polysaccharide polymer typically &lt; 18 units</a:t>
            </a:r>
          </a:p>
          <a:p>
            <a:pPr lvl="1" eaLnBrk="1" hangingPunct="1"/>
            <a:r>
              <a:rPr lang="en-US" altLang="en-US" smtClean="0"/>
              <a:t>Mean 6,000 daltons</a:t>
            </a:r>
          </a:p>
          <a:p>
            <a:pPr lvl="1" eaLnBrk="1" hangingPunct="1"/>
            <a:r>
              <a:rPr lang="en-US" altLang="en-US" smtClean="0"/>
              <a:t>Hydrophobic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Complexes with antithrombin</a:t>
            </a:r>
          </a:p>
          <a:p>
            <a:pPr lvl="1" eaLnBrk="1" hangingPunct="1"/>
            <a:r>
              <a:rPr lang="en-US" altLang="en-US" smtClean="0"/>
              <a:t>Inhibits factor IIa and Xa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Greater propensity for Xa</a:t>
            </a:r>
          </a:p>
          <a:p>
            <a:pPr lvl="1" eaLnBrk="1" hangingPunct="1"/>
            <a:r>
              <a:rPr lang="en-US" altLang="en-US" smtClean="0"/>
              <a:t>Fragment length of &lt; 15 subunits will not inhibit IIa</a:t>
            </a:r>
          </a:p>
        </p:txBody>
      </p:sp>
      <p:graphicFrame>
        <p:nvGraphicFramePr>
          <p:cNvPr id="10444" name="Group 204"/>
          <p:cNvGraphicFramePr>
            <a:graphicFrameLocks noGrp="1"/>
          </p:cNvGraphicFramePr>
          <p:nvPr>
            <p:ph sz="half" idx="2"/>
          </p:nvPr>
        </p:nvGraphicFramePr>
        <p:xfrm>
          <a:off x="4284663" y="981075"/>
          <a:ext cx="4679950" cy="5327651"/>
        </p:xfrm>
        <a:graphic>
          <a:graphicData uri="http://schemas.openxmlformats.org/drawingml/2006/table">
            <a:tbl>
              <a:tblPr/>
              <a:tblGrid>
                <a:gridCol w="1014123"/>
                <a:gridCol w="1014123"/>
                <a:gridCol w="1625491"/>
                <a:gridCol w="1026213"/>
              </a:tblGrid>
              <a:tr h="750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Peak Anti-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(+/SD) U/ml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Target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(U/ml)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1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Enoxaparin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mg/kg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 :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0.6-1.0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9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Enoxaparin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 mg/kg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800"/>
                    </a:p>
                  </a:txBody>
                  <a:tcPr marL="91422" marR="91422" marT="45715" marB="457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9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Dalteparin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5000 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 :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0.49 (0.13)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Dalteparin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U/kg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800"/>
                    </a:p>
                  </a:txBody>
                  <a:tcPr marL="91422" marR="91422" marT="45715" marB="457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 (0.43)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1.05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9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Tinzaparin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3500 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: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9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Tinzaparin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U/kg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800"/>
                    </a:p>
                  </a:txBody>
                  <a:tcPr marL="91422" marR="91422" marT="45715" marB="457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6539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Tinzaparin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U/kg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22" marR="91422" marT="45715" marB="457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0.85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2" marR="91422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23D561-ABD1-4351-B6BF-BA5408C410CC}" type="slidenum">
              <a:rPr lang="en-US" altLang="en-US" sz="1400" smtClean="0"/>
              <a:pPr eaLnBrk="1" hangingPunct="1"/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Alhenc-Gelas 1994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Anti-Xa measurements</a:t>
            </a:r>
          </a:p>
          <a:p>
            <a:pPr lvl="1" eaLnBrk="1" hangingPunct="1"/>
            <a:r>
              <a:rPr lang="en-CA" altLang="en-US" smtClean="0"/>
              <a:t>Peak activity on day 2, day 6 and day 10 in all patients</a:t>
            </a:r>
          </a:p>
          <a:p>
            <a:pPr lvl="1" eaLnBrk="1" hangingPunct="1"/>
            <a:r>
              <a:rPr lang="en-CA" altLang="en-US" smtClean="0"/>
              <a:t>Chromogenic assay</a:t>
            </a:r>
          </a:p>
          <a:p>
            <a:pPr lvl="1" eaLnBrk="1" hangingPunct="1"/>
            <a:r>
              <a:rPr lang="en-CA" altLang="en-US" smtClean="0"/>
              <a:t>Inter-assay coefficient of variation 14%</a:t>
            </a:r>
          </a:p>
          <a:p>
            <a:pPr lvl="1" eaLnBrk="1" hangingPunct="1"/>
            <a:endParaRPr lang="en-CA" altLang="en-US" smtClean="0"/>
          </a:p>
          <a:p>
            <a:pPr eaLnBrk="1" hangingPunct="1"/>
            <a:r>
              <a:rPr lang="en-CA" altLang="en-US" smtClean="0"/>
              <a:t>Analysis</a:t>
            </a:r>
          </a:p>
          <a:p>
            <a:pPr lvl="1" eaLnBrk="1" hangingPunct="1"/>
            <a:r>
              <a:rPr lang="en-CA" altLang="en-US" smtClean="0"/>
              <a:t>Correlation of Marder score and anti-Xa activity</a:t>
            </a:r>
          </a:p>
          <a:p>
            <a:pPr lvl="1" eaLnBrk="1" hangingPunct="1"/>
            <a:endParaRPr lang="en-CA" altLang="en-US" smtClean="0"/>
          </a:p>
        </p:txBody>
      </p:sp>
      <p:sp>
        <p:nvSpPr>
          <p:cNvPr id="3277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2A8601-7736-416E-883D-2AF5E66FD781}" type="slidenum">
              <a:rPr lang="en-US" altLang="en-US" sz="1400" smtClean="0"/>
              <a:pPr eaLnBrk="1" hangingPunct="1"/>
              <a:t>30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04775"/>
            <a:ext cx="4032250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E9C33AF-0982-4CAC-A50F-2DCEF39A96FC}" type="slidenum">
              <a:rPr lang="en-US" altLang="en-US" sz="1400" smtClean="0"/>
              <a:pPr eaLnBrk="1" hangingPunct="1"/>
              <a:t>31</a:t>
            </a:fld>
            <a:endParaRPr lang="en-US" altLang="en-US" sz="1400" smtClean="0"/>
          </a:p>
        </p:txBody>
      </p:sp>
      <p:sp>
        <p:nvSpPr>
          <p:cNvPr id="2" name="Rectangle 1"/>
          <p:cNvSpPr/>
          <p:nvPr/>
        </p:nvSpPr>
        <p:spPr>
          <a:xfrm>
            <a:off x="2339975" y="3068638"/>
            <a:ext cx="4464050" cy="10810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42481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86088"/>
            <a:ext cx="4105275" cy="36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27538" y="6308725"/>
            <a:ext cx="1944687" cy="43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179388" y="4122738"/>
            <a:ext cx="42481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CA" altLang="en-US" sz="2000" dirty="0" smtClean="0"/>
              <a:t>No patients experienced recurrent DVT</a:t>
            </a:r>
          </a:p>
          <a:p>
            <a:pPr eaLnBrk="1" hangingPunct="1">
              <a:spcBef>
                <a:spcPct val="0"/>
              </a:spcBef>
              <a:defRPr/>
            </a:pPr>
            <a:endParaRPr lang="en-CA" altLang="en-US" sz="20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CA" altLang="en-US" sz="2000" dirty="0" smtClean="0"/>
              <a:t>Group A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CA" altLang="en-US" sz="1800" dirty="0" smtClean="0"/>
              <a:t>1 episode of parietal hematoma</a:t>
            </a:r>
          </a:p>
          <a:p>
            <a:pPr eaLnBrk="1" hangingPunct="1">
              <a:spcBef>
                <a:spcPct val="0"/>
              </a:spcBef>
              <a:defRPr/>
            </a:pPr>
            <a:endParaRPr lang="en-CA" altLang="en-US" sz="20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CA" altLang="en-US" sz="2000" dirty="0" smtClean="0"/>
              <a:t>Group B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CA" altLang="en-US" sz="1800" dirty="0" smtClean="0"/>
              <a:t>3 minor bleeding episodes</a:t>
            </a:r>
          </a:p>
        </p:txBody>
      </p:sp>
      <p:sp>
        <p:nvSpPr>
          <p:cNvPr id="348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CCB67B-4C74-4983-9E68-6DA27879485F}" type="slidenum">
              <a:rPr lang="en-US" altLang="en-US" sz="1400" smtClean="0"/>
              <a:pPr eaLnBrk="1" hangingPunct="1"/>
              <a:t>32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Alhenc-Gelas 1994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eaLnBrk="1" hangingPunct="1"/>
            <a:r>
              <a:rPr lang="en-CA" altLang="en-US" smtClean="0"/>
              <a:t>Limitations</a:t>
            </a:r>
          </a:p>
          <a:p>
            <a:pPr lvl="1" eaLnBrk="1" hangingPunct="1"/>
            <a:r>
              <a:rPr lang="en-CA" altLang="en-US" smtClean="0"/>
              <a:t>Short duration</a:t>
            </a:r>
          </a:p>
          <a:p>
            <a:pPr lvl="2" eaLnBrk="1" hangingPunct="1"/>
            <a:r>
              <a:rPr lang="en-CA" altLang="en-US" smtClean="0"/>
              <a:t>10 days, bridging to oral anticoagulant</a:t>
            </a:r>
          </a:p>
          <a:p>
            <a:pPr lvl="1" eaLnBrk="1" hangingPunct="1"/>
            <a:r>
              <a:rPr lang="en-CA" altLang="en-US" smtClean="0"/>
              <a:t>Very few events</a:t>
            </a:r>
          </a:p>
          <a:p>
            <a:pPr lvl="2" eaLnBrk="1" hangingPunct="1"/>
            <a:r>
              <a:rPr lang="en-CA" altLang="en-US" smtClean="0"/>
              <a:t>No recurrent thrombosis and 4 bleeds (1 major)</a:t>
            </a:r>
          </a:p>
          <a:p>
            <a:pPr lvl="1" eaLnBrk="1" hangingPunct="1"/>
            <a:r>
              <a:rPr lang="en-CA" altLang="en-US" smtClean="0"/>
              <a:t>Small difference in mean dalteparin dose</a:t>
            </a:r>
          </a:p>
          <a:p>
            <a:pPr lvl="2" eaLnBrk="1" hangingPunct="1"/>
            <a:r>
              <a:rPr lang="en-CA" altLang="en-US" smtClean="0"/>
              <a:t>100.03 ±0.8 U/kg vs. 103.8 ±10.2 U/kg</a:t>
            </a:r>
          </a:p>
          <a:p>
            <a:pPr lvl="1" eaLnBrk="1" hangingPunct="1"/>
            <a:r>
              <a:rPr lang="en-CA" altLang="en-US" smtClean="0"/>
              <a:t>Wide interpatient variability in anti-Xa level</a:t>
            </a:r>
          </a:p>
          <a:p>
            <a:pPr lvl="1" eaLnBrk="1" hangingPunct="1"/>
            <a:r>
              <a:rPr lang="en-CA" altLang="en-US" smtClean="0"/>
              <a:t>No description of blinding</a:t>
            </a:r>
          </a:p>
          <a:p>
            <a:pPr lvl="2" eaLnBrk="1" hangingPunct="1"/>
            <a:r>
              <a:rPr lang="en-CA" altLang="en-US" smtClean="0"/>
              <a:t>Clinicians adjusted dose based on anti-Xa</a:t>
            </a:r>
          </a:p>
          <a:p>
            <a:pPr lvl="2" eaLnBrk="1" hangingPunct="1"/>
            <a:r>
              <a:rPr lang="en-CA" altLang="en-US" smtClean="0"/>
              <a:t>How was blinding maintained?</a:t>
            </a:r>
          </a:p>
        </p:txBody>
      </p:sp>
      <p:sp>
        <p:nvSpPr>
          <p:cNvPr id="358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DCC7513-4529-4D53-9E79-99C2B65E500E}" type="slidenum">
              <a:rPr lang="en-US" altLang="en-US" sz="1400" smtClean="0"/>
              <a:pPr eaLnBrk="1" hangingPunct="1"/>
              <a:t>33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Summary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/>
            <a:r>
              <a:rPr lang="en-CA" altLang="en-US" smtClean="0"/>
              <a:t>Association between anti-Xa and clinical outcome established in small trial</a:t>
            </a:r>
          </a:p>
          <a:p>
            <a:pPr lvl="1" eaLnBrk="1" hangingPunct="1"/>
            <a:r>
              <a:rPr lang="en-CA" altLang="en-US" smtClean="0"/>
              <a:t>Gaps in reporting of study details (? internal validity)</a:t>
            </a:r>
          </a:p>
          <a:p>
            <a:pPr lvl="1" eaLnBrk="1" hangingPunct="1"/>
            <a:r>
              <a:rPr lang="en-CA" altLang="en-US" smtClean="0"/>
              <a:t>Outcome was radiographic assessment of thrombosis</a:t>
            </a:r>
          </a:p>
          <a:p>
            <a:pPr lvl="1" eaLnBrk="1" hangingPunct="1"/>
            <a:endParaRPr lang="en-CA" altLang="en-US" sz="1000" smtClean="0"/>
          </a:p>
          <a:p>
            <a:pPr eaLnBrk="1" hangingPunct="1"/>
            <a:r>
              <a:rPr lang="en-CA" altLang="en-US" smtClean="0"/>
              <a:t>Larger RCTs</a:t>
            </a:r>
          </a:p>
          <a:p>
            <a:pPr lvl="1" eaLnBrk="1" hangingPunct="1"/>
            <a:r>
              <a:rPr lang="en-CA" altLang="en-US" smtClean="0"/>
              <a:t>No association between anti-Xa level and clinical outcome</a:t>
            </a:r>
          </a:p>
          <a:p>
            <a:pPr lvl="1" eaLnBrk="1" hangingPunct="1"/>
            <a:r>
              <a:rPr lang="en-CA" altLang="en-US" smtClean="0"/>
              <a:t>No benefit from titration of LMWH dose to target anti-Xa level vs. empiric weight-based</a:t>
            </a:r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FAFE5A-B7C5-4DCD-B123-E791BE69D3C9}" type="slidenum">
              <a:rPr lang="en-US" altLang="en-US" sz="1400" smtClean="0"/>
              <a:pPr eaLnBrk="1" hangingPunct="1"/>
              <a:t>34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Bottom-line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marL="971550" lvl="1" indent="-514350" eaLnBrk="1" hangingPunct="1">
              <a:buFontTx/>
              <a:buAutoNum type="arabicPeriod"/>
            </a:pPr>
            <a:r>
              <a:rPr lang="en-CA" altLang="en-US" sz="2400" smtClean="0"/>
              <a:t>No routine monitoring required in normal weight and normal renal function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CA" altLang="en-US" sz="2400" smtClean="0"/>
              <a:t>Anti-Xa level most likely to affect clinical decision-making in treatment doses of LMWH being given over a longer time-period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CA" altLang="en-US" sz="2400" smtClean="0"/>
              <a:t>Correlate anti-Xa level with clinical event:</a:t>
            </a:r>
          </a:p>
          <a:p>
            <a:pPr marL="1200150" lvl="2" indent="-342900" eaLnBrk="1" hangingPunct="1"/>
            <a:r>
              <a:rPr lang="en-CA" altLang="en-US" sz="2000" smtClean="0"/>
              <a:t>Patient experiencing an otherwise unexplained hemorrhage or therapeutic failure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CA" altLang="en-US" sz="2400" smtClean="0"/>
              <a:t>There is significant inter-assay and interpatient variability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CA" altLang="en-US" sz="2400" smtClean="0"/>
              <a:t>Inhibition of factor Xa is only one mechanism by which LMWH alters coagulation</a:t>
            </a:r>
          </a:p>
          <a:p>
            <a:pPr eaLnBrk="1" hangingPunct="1"/>
            <a:endParaRPr lang="en-CA" altLang="en-US" smtClean="0"/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C138A7-5CC4-41F9-83D5-753A4DD1C1D1}" type="slidenum">
              <a:rPr lang="en-US" altLang="en-US" sz="1400" smtClean="0"/>
              <a:pPr eaLnBrk="1" hangingPunct="1"/>
              <a:t>35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971550" y="2636838"/>
            <a:ext cx="7129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CA" altLang="en-US" sz="2800"/>
          </a:p>
          <a:p>
            <a:pPr eaLnBrk="1" hangingPunct="1"/>
            <a:r>
              <a:rPr lang="en-CA" altLang="en-US" sz="4400" b="1"/>
              <a:t>Questions?</a:t>
            </a:r>
          </a:p>
        </p:txBody>
      </p:sp>
      <p:sp>
        <p:nvSpPr>
          <p:cNvPr id="3891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4795AC-1FCF-44DC-B0DD-07EA9C5588F6}" type="slidenum">
              <a:rPr lang="en-US" altLang="en-US" sz="1400" smtClean="0"/>
              <a:pPr eaLnBrk="1" hangingPunct="1"/>
              <a:t>36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4543425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760788"/>
            <a:ext cx="4548188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E37FA9-FC97-4333-A0FB-C6401F35E222}" type="slidenum">
              <a:rPr lang="en-US" altLang="en-US" sz="1400" smtClean="0"/>
              <a:pPr eaLnBrk="1" hangingPunct="1"/>
              <a:t>37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Obesity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Definition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Body mass index (BMI) &gt;30 kg/m</a:t>
            </a:r>
            <a:r>
              <a:rPr lang="en-US" altLang="en-US" sz="2000" baseline="30000" smtClean="0"/>
              <a:t>2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BMI 30-34.9 Class I or mild obesity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BMI 35-39.9 Class II or moderate obesity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BMI &gt;40 Class III or severe obesity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Size Descriptors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Total Body Weight (TBW)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Does not distinguish between lean mass and adipose tissue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Lean body weight (LBW) estimate of fat free mass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b="1" smtClean="0"/>
              <a:t>Males, LBW (kg) = 1.1013 x TBW- 0.01281 x BMI x TBW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b="1" smtClean="0"/>
              <a:t>Females, LBW (kg) = 1.07 x TBW- 0.0148 x BMI x TBW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Adjusted body weight (ABW) or Dosing body weight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Purported to be more physiologic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ABW = [IBW + CF (TBW-IBW)]</a:t>
            </a:r>
            <a:endParaRPr lang="en-US" altLang="en-US" sz="1800" smtClean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8B7D68-6505-46F6-8D46-56824DE9EA6A}" type="slidenum">
              <a:rPr lang="en-US" altLang="en-US" sz="1400" smtClean="0"/>
              <a:pPr eaLnBrk="1" hangingPunct="1"/>
              <a:t>38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Obesity</a:t>
            </a:r>
          </a:p>
        </p:txBody>
      </p:sp>
      <p:graphicFrame>
        <p:nvGraphicFramePr>
          <p:cNvPr id="8226" name="Group 3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26000"/>
        </p:xfrm>
        <a:graphic>
          <a:graphicData uri="http://schemas.openxmlformats.org/drawingml/2006/table">
            <a:tbl>
              <a:tblPr/>
              <a:tblGrid>
                <a:gridCol w="2027238"/>
                <a:gridCol w="6202362"/>
              </a:tblGrid>
              <a:tr h="143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Absorption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Minimal change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? Delay peak serum concentration after SC administration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Distribution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adipose tissue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↑ % mass fat, ↓ % mass lean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↑ ECF volume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Metabolism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↑ Cardiac output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↑ Hepatic blood flow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Fatty liver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Elimination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↑ renal blood flow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↑ glomerular filtration rate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28A92B-2616-4F0D-99B8-CCC6E5451E8E}" type="slidenum">
              <a:rPr lang="en-US" altLang="en-US" sz="1400" smtClean="0"/>
              <a:pPr eaLnBrk="1" hangingPunct="1"/>
              <a:t>39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cn16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6688"/>
            <a:ext cx="7058025" cy="655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95963" y="3141663"/>
            <a:ext cx="936625" cy="719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859338" y="4221163"/>
            <a:ext cx="936625" cy="7207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16013" y="2997200"/>
            <a:ext cx="7056437" cy="2954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2400"/>
              <a:t>Other effects of heparin on coagulation:</a:t>
            </a:r>
          </a:p>
          <a:p>
            <a:pPr eaLnBrk="1" hangingPunct="1"/>
            <a:endParaRPr lang="en-CA" altLang="en-US" sz="2400"/>
          </a:p>
          <a:p>
            <a:pPr eaLnBrk="1" hangingPunct="1"/>
            <a:r>
              <a:rPr lang="en-CA" altLang="en-US" sz="2400"/>
              <a:t>Inhibits activated coagulation factors – VII, IX, XI, XII</a:t>
            </a:r>
          </a:p>
          <a:p>
            <a:pPr eaLnBrk="1" hangingPunct="1"/>
            <a:endParaRPr lang="en-CA" altLang="en-US" sz="2400"/>
          </a:p>
          <a:p>
            <a:pPr eaLnBrk="1" hangingPunct="1"/>
            <a:r>
              <a:rPr lang="en-CA" altLang="en-US" sz="2400"/>
              <a:t>Interacts with endothelial cells and alters secretion of von Willebrand factor</a:t>
            </a:r>
          </a:p>
          <a:p>
            <a:pPr eaLnBrk="1" hangingPunct="1"/>
            <a:endParaRPr lang="en-CA" altLang="en-US"/>
          </a:p>
        </p:txBody>
      </p:sp>
      <p:sp>
        <p:nvSpPr>
          <p:cNvPr id="61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727036-5B48-49A3-AFBD-6BD8009746D1}" type="slidenum">
              <a:rPr lang="en-US" altLang="en-US" sz="1400" smtClean="0"/>
              <a:pPr eaLnBrk="1" hangingPunct="1"/>
              <a:t>4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Obesity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Effect on LMWH PK</a:t>
            </a:r>
          </a:p>
          <a:p>
            <a:pPr lvl="1" eaLnBrk="1" hangingPunct="1"/>
            <a:r>
              <a:rPr lang="en-US" altLang="en-US" smtClean="0"/>
              <a:t>Volume of Distribution</a:t>
            </a:r>
          </a:p>
          <a:p>
            <a:pPr lvl="2" eaLnBrk="1" hangingPunct="1"/>
            <a:r>
              <a:rPr lang="en-US" altLang="en-US" smtClean="0"/>
              <a:t>Vd is ~ intravascular volume</a:t>
            </a:r>
          </a:p>
          <a:p>
            <a:pPr lvl="2" eaLnBrk="1" hangingPunct="1"/>
            <a:r>
              <a:rPr lang="en-US" altLang="en-US" smtClean="0"/>
              <a:t>In obesity intravascular volume does not increase proportionally to TBW</a:t>
            </a:r>
          </a:p>
          <a:p>
            <a:pPr lvl="2" eaLnBrk="1" hangingPunct="1"/>
            <a:r>
              <a:rPr lang="en-US" altLang="en-US" smtClean="0"/>
              <a:t>Dose-capping recommended with body weight &gt; 100kg by manufacturer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Clearance</a:t>
            </a:r>
          </a:p>
          <a:p>
            <a:pPr lvl="2" eaLnBrk="1" hangingPunct="1"/>
            <a:r>
              <a:rPr lang="en-US" altLang="en-US" smtClean="0"/>
              <a:t>Possible ↑ renal clearance due to↑ renal blood flow</a:t>
            </a:r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EA7594-148D-4F0D-A4D2-F9A9C7B8AF48}" type="slidenum">
              <a:rPr lang="en-US" altLang="en-US" sz="1400" smtClean="0"/>
              <a:pPr eaLnBrk="1" hangingPunct="1"/>
              <a:t>40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Clinical Question</a:t>
            </a:r>
          </a:p>
        </p:txBody>
      </p:sp>
      <p:graphicFrame>
        <p:nvGraphicFramePr>
          <p:cNvPr id="13346" name="Group 3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029075"/>
        </p:xfrm>
        <a:graphic>
          <a:graphicData uri="http://schemas.openxmlformats.org/drawingml/2006/table">
            <a:tbl>
              <a:tblPr/>
              <a:tblGrid>
                <a:gridCol w="2170113"/>
                <a:gridCol w="6059487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Obese patients BMI &gt; 30kg/m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 TBW &gt; 100kg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LMWH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Fixed dose regardless of weight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Dosing by TBW vs. dose capping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target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Mortality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Bleeding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Thrombosis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Anti-Xa level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Vd and 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6C91EF-3368-4FCA-96D6-CE8CB2561AD9}" type="slidenum">
              <a:rPr lang="en-US" altLang="en-US" sz="1400" smtClean="0"/>
              <a:pPr eaLnBrk="1" hangingPunct="1"/>
              <a:t>41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A840BA-59F0-40F4-B037-9446769ADEAA}" type="slidenum">
              <a:rPr lang="en-US" altLang="en-US" sz="1400" smtClean="0"/>
              <a:pPr eaLnBrk="1" hangingPunct="1"/>
              <a:t>42</a:t>
            </a:fld>
            <a:endParaRPr lang="en-US" altLang="en-US" sz="1400" smtClean="0"/>
          </a:p>
        </p:txBody>
      </p:sp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Literature Search</a:t>
            </a:r>
          </a:p>
        </p:txBody>
      </p:sp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468313" y="1989138"/>
          <a:ext cx="8229600" cy="5619750"/>
        </p:xfrm>
        <a:graphic>
          <a:graphicData uri="http://schemas.openxmlformats.org/drawingml/2006/table">
            <a:tbl>
              <a:tblPr/>
              <a:tblGrid>
                <a:gridCol w="1800225"/>
                <a:gridCol w="6429375"/>
              </a:tblGrid>
              <a:tr h="9237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Databases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Pubmed, Medline, Embase, Cochrane, Google Scholar, International Pharmaceutical Abstracts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54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Search Terms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LMWH or enoxaparin or dalteparin or tinzaparin or logiparin or parnaparin or bemiparin or nadroparin</a:t>
                      </a:r>
                    </a:p>
                    <a:p>
                      <a:pPr marL="533400" marR="0" lvl="0" indent="-5334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Obesity or morbid obesity</a:t>
                      </a:r>
                    </a:p>
                    <a:p>
                      <a:pPr marL="533400" marR="0" lvl="0" indent="-5334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Anti-factor Xa or anti-factor Xa monitoring or anti-factor Xa activity or anti-factor Xa assay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75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Limits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English, Human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982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PK studies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[Yee 2000,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Hainer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2002,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Sanderink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2002]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RCT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Imberti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2008 (R,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)]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Cohort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Borkgren-Onkonek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2008 (C,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enox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), Simone 2008 (C,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enox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Jiminez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(C,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enox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40mg/day, weight), Wilson 2001]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Imberti 2009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6088" y="1285875"/>
          <a:ext cx="8229600" cy="4664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2512"/>
                <a:gridCol w="6707088"/>
              </a:tblGrid>
              <a:tr h="1463089">
                <a:tc>
                  <a:txBody>
                    <a:bodyPr/>
                    <a:lstStyle/>
                    <a:p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Design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Obese </a:t>
                      </a:r>
                      <a:r>
                        <a:rPr lang="en-CA" sz="1800" b="0" dirty="0" err="1" smtClean="0">
                          <a:solidFill>
                            <a:schemeClr val="tx1"/>
                          </a:solidFill>
                        </a:rPr>
                        <a:t>pts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 undergoing surgery at 5 sites in Italy</a:t>
                      </a:r>
                    </a:p>
                    <a:p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Randomized to </a:t>
                      </a:r>
                      <a:r>
                        <a:rPr lang="en-CA" sz="1800" b="0" dirty="0" err="1" smtClean="0">
                          <a:solidFill>
                            <a:schemeClr val="tx1"/>
                          </a:solidFill>
                        </a:rPr>
                        <a:t>parnaparin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 for VTE </a:t>
                      </a:r>
                      <a:r>
                        <a:rPr lang="en-CA" sz="1800" b="0" dirty="0" err="1" smtClean="0">
                          <a:solidFill>
                            <a:schemeClr val="tx1"/>
                          </a:solidFill>
                        </a:rPr>
                        <a:t>prophy</a:t>
                      </a:r>
                      <a:endParaRPr lang="en-CA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Starting 12hrs pre-op</a:t>
                      </a:r>
                    </a:p>
                    <a:p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r>
                        <a:rPr lang="en-CA" sz="1800" b="0" baseline="0" dirty="0" smtClean="0">
                          <a:solidFill>
                            <a:schemeClr val="tx1"/>
                          </a:solidFill>
                        </a:rPr>
                        <a:t> – determine </a:t>
                      </a:r>
                      <a:r>
                        <a:rPr lang="en-CA" sz="1800" b="0" baseline="0" dirty="0" err="1" smtClean="0">
                          <a:solidFill>
                            <a:schemeClr val="tx1"/>
                          </a:solidFill>
                        </a:rPr>
                        <a:t>pharmacodynamic</a:t>
                      </a:r>
                      <a:r>
                        <a:rPr lang="en-CA" sz="1800" b="0" baseline="0" dirty="0" smtClean="0">
                          <a:solidFill>
                            <a:schemeClr val="tx1"/>
                          </a:solidFill>
                        </a:rPr>
                        <a:t> parameters of </a:t>
                      </a:r>
                      <a:r>
                        <a:rPr lang="en-CA" sz="1800" b="0" baseline="0" dirty="0" err="1" smtClean="0">
                          <a:solidFill>
                            <a:schemeClr val="tx1"/>
                          </a:solidFill>
                        </a:rPr>
                        <a:t>parnaparin</a:t>
                      </a:r>
                      <a:endParaRPr lang="en-CA" sz="1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665"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Patient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BMI &gt;36kg/m2</a:t>
                      </a:r>
                    </a:p>
                    <a:p>
                      <a:r>
                        <a:rPr lang="en-CA" sz="1800" baseline="0" dirty="0" smtClean="0"/>
                        <a:t>Excluding: </a:t>
                      </a:r>
                    </a:p>
                    <a:p>
                      <a:r>
                        <a:rPr lang="en-CA" sz="1800" baseline="0" dirty="0" smtClean="0"/>
                        <a:t>Renal dysfunction (</a:t>
                      </a:r>
                      <a:r>
                        <a:rPr lang="en-CA" sz="1800" baseline="0" dirty="0" err="1" smtClean="0"/>
                        <a:t>SCr</a:t>
                      </a:r>
                      <a:r>
                        <a:rPr lang="en-CA" sz="1800" baseline="0" dirty="0" smtClean="0"/>
                        <a:t> &gt; 106 </a:t>
                      </a:r>
                      <a:r>
                        <a:rPr lang="en-CA" sz="1800" baseline="0" dirty="0" err="1" smtClean="0"/>
                        <a:t>mcmol</a:t>
                      </a:r>
                      <a:r>
                        <a:rPr lang="en-CA" sz="1800" baseline="0" dirty="0" smtClean="0"/>
                        <a:t>/L) aminotransferases &gt; 3 x UNL, thrombocytopenia (&lt;100,000)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217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Intervention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CA" sz="1800" dirty="0" err="1" smtClean="0"/>
                        <a:t>Parnaparin</a:t>
                      </a:r>
                      <a:r>
                        <a:rPr lang="en-CA" sz="1800" dirty="0" smtClean="0"/>
                        <a:t> 4250 U/day</a:t>
                      </a:r>
                    </a:p>
                    <a:p>
                      <a:r>
                        <a:rPr lang="en-CA" sz="1800" dirty="0" err="1" smtClean="0"/>
                        <a:t>Parnaparin</a:t>
                      </a:r>
                      <a:r>
                        <a:rPr lang="en-CA" sz="1800" dirty="0" smtClean="0"/>
                        <a:t> 6400 U/day</a:t>
                      </a:r>
                    </a:p>
                    <a:p>
                      <a:r>
                        <a:rPr lang="en-CA" sz="1800" dirty="0" smtClean="0"/>
                        <a:t>Mean</a:t>
                      </a:r>
                      <a:r>
                        <a:rPr lang="en-CA" sz="1800" baseline="0" dirty="0" smtClean="0"/>
                        <a:t> 9 </a:t>
                      </a:r>
                      <a:r>
                        <a:rPr lang="en-CA" sz="1800" u="sng" baseline="0" dirty="0" smtClean="0"/>
                        <a:t>+</a:t>
                      </a:r>
                      <a:r>
                        <a:rPr lang="en-CA" sz="1800" baseline="0" dirty="0" smtClean="0"/>
                        <a:t> 2 days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46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Control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8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Outcome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Anti-</a:t>
                      </a:r>
                      <a:r>
                        <a:rPr lang="en-CA" sz="1800" dirty="0" err="1" smtClean="0"/>
                        <a:t>Xa</a:t>
                      </a:r>
                      <a:r>
                        <a:rPr lang="en-CA" sz="1800" dirty="0" smtClean="0"/>
                        <a:t> concentration</a:t>
                      </a:r>
                      <a:endParaRPr lang="en-CA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1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0E6BFB-9675-4759-9B29-CB7AF80B7A87}" type="slidenum">
              <a:rPr lang="en-US" altLang="en-US" sz="1400" smtClean="0"/>
              <a:pPr eaLnBrk="1" hangingPunct="1"/>
              <a:t>43</a:t>
            </a:fld>
            <a:endParaRPr lang="en-US" altLang="en-US" sz="1400" smtClean="0"/>
          </a:p>
        </p:txBody>
      </p:sp>
      <p:sp>
        <p:nvSpPr>
          <p:cNvPr id="46103" name="TextBox 4"/>
          <p:cNvSpPr txBox="1">
            <a:spLocks noChangeArrowheads="1"/>
          </p:cNvSpPr>
          <p:nvPr/>
        </p:nvSpPr>
        <p:spPr bwMode="auto">
          <a:xfrm>
            <a:off x="4067175" y="6103938"/>
            <a:ext cx="46085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400"/>
              <a:t>Thrombosis Research 124 (2009) 667–671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Imberti 2009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en-CA" altLang="en-US" sz="2800" smtClean="0"/>
              <a:t>Measurement of Anti-Xa activity</a:t>
            </a:r>
          </a:p>
          <a:p>
            <a:pPr lvl="1" eaLnBrk="1" hangingPunct="1"/>
            <a:r>
              <a:rPr lang="en-CA" altLang="en-US" sz="2400" smtClean="0"/>
              <a:t>Centralised</a:t>
            </a:r>
          </a:p>
          <a:p>
            <a:pPr lvl="1" eaLnBrk="1" hangingPunct="1"/>
            <a:r>
              <a:rPr lang="en-CA" altLang="en-US" sz="2400" smtClean="0"/>
              <a:t>Chromogenic assay</a:t>
            </a:r>
          </a:p>
          <a:p>
            <a:pPr lvl="1" eaLnBrk="1" hangingPunct="1"/>
            <a:r>
              <a:rPr lang="en-CA" altLang="en-US" sz="2400" smtClean="0"/>
              <a:t>Parnaparin calibration curve used with 3 standards (0, 0.6, 1.2 U/ml)</a:t>
            </a:r>
          </a:p>
          <a:p>
            <a:pPr lvl="1" eaLnBrk="1" hangingPunct="1"/>
            <a:r>
              <a:rPr lang="en-CA" altLang="en-US" sz="2400" smtClean="0"/>
              <a:t>Measured peak anti-Xa on days 4 and 6</a:t>
            </a:r>
          </a:p>
          <a:p>
            <a:pPr lvl="1" eaLnBrk="1" hangingPunct="1"/>
            <a:endParaRPr lang="en-CA" altLang="en-US" smtClean="0"/>
          </a:p>
          <a:p>
            <a:pPr eaLnBrk="1" hangingPunct="1"/>
            <a:r>
              <a:rPr lang="en-CA" altLang="en-US" sz="2800" smtClean="0"/>
              <a:t>Statistical analysis</a:t>
            </a:r>
          </a:p>
          <a:p>
            <a:pPr lvl="1" eaLnBrk="1" hangingPunct="1"/>
            <a:r>
              <a:rPr lang="en-CA" altLang="en-US" sz="2400" smtClean="0"/>
              <a:t>Spearmans correlation coefficient</a:t>
            </a:r>
          </a:p>
          <a:p>
            <a:pPr lvl="1" eaLnBrk="1" hangingPunct="1"/>
            <a:r>
              <a:rPr lang="en-CA" altLang="en-US" sz="2400" smtClean="0"/>
              <a:t>Enrolled 60 patients as a sample of convenience</a:t>
            </a:r>
          </a:p>
          <a:p>
            <a:pPr lvl="1" eaLnBrk="1" hangingPunct="1"/>
            <a:r>
              <a:rPr lang="en-CA" altLang="en-US" sz="2400" smtClean="0"/>
              <a:t>Compared BMI &gt;45kg/m2 to &lt; 45kg/m2</a:t>
            </a:r>
          </a:p>
          <a:p>
            <a:pPr lvl="1" eaLnBrk="1" hangingPunct="1"/>
            <a:endParaRPr lang="en-CA" altLang="en-US" smtClean="0"/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E65AE7-F6A1-4FD3-9A0C-D2672FB038D2}" type="slidenum">
              <a:rPr lang="en-US" altLang="en-US" sz="1400" smtClean="0"/>
              <a:pPr eaLnBrk="1" hangingPunct="1"/>
              <a:t>44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546100"/>
          <a:ext cx="4608512" cy="3770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4"/>
                <a:gridCol w="1512168"/>
                <a:gridCol w="1440160"/>
              </a:tblGrid>
              <a:tr h="627432">
                <a:tc gridSpan="3"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r>
                        <a:rPr lang="en-CA" sz="2400" baseline="0" dirty="0" smtClean="0">
                          <a:solidFill>
                            <a:schemeClr val="tx1"/>
                          </a:solidFill>
                        </a:rPr>
                        <a:t> Characteristics</a:t>
                      </a:r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04">
                <a:tc>
                  <a:txBody>
                    <a:bodyPr/>
                    <a:lstStyle/>
                    <a:p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Parnaparin</a:t>
                      </a:r>
                      <a:r>
                        <a:rPr lang="en-CA" sz="1800" dirty="0" smtClean="0"/>
                        <a:t> 4250</a:t>
                      </a:r>
                      <a:r>
                        <a:rPr lang="en-CA" sz="1800" baseline="0" dirty="0" smtClean="0"/>
                        <a:t> U/day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Parnaparin</a:t>
                      </a:r>
                      <a:r>
                        <a:rPr lang="en-CA" sz="1800" dirty="0" smtClean="0"/>
                        <a:t> 6400 U/day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7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N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36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30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7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Sex (M/F)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3/30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6/24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72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Age (mean)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38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42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6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Cr </a:t>
                      </a:r>
                      <a:r>
                        <a:rPr lang="en-CA" sz="1800" dirty="0" err="1" smtClean="0"/>
                        <a:t>Cl</a:t>
                      </a:r>
                      <a:r>
                        <a:rPr lang="en-CA" sz="1800" baseline="0" dirty="0" smtClean="0"/>
                        <a:t> (ml/min)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92.85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86.65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388CBE-7911-4946-96AB-0F155B2A2E00}" type="slidenum">
              <a:rPr lang="en-US" altLang="en-US" sz="1400" smtClean="0"/>
              <a:pPr eaLnBrk="1" hangingPunct="1"/>
              <a:t>45</a:t>
            </a:fld>
            <a:endParaRPr lang="en-US" altLang="en-US" sz="1400" smtClean="0"/>
          </a:p>
        </p:txBody>
      </p:sp>
      <p:pic>
        <p:nvPicPr>
          <p:cNvPr id="481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04813"/>
            <a:ext cx="3960812" cy="569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60" name="TextBox 5"/>
          <p:cNvSpPr txBox="1">
            <a:spLocks noChangeArrowheads="1"/>
          </p:cNvSpPr>
          <p:nvPr/>
        </p:nvSpPr>
        <p:spPr bwMode="auto">
          <a:xfrm>
            <a:off x="5219700" y="6102350"/>
            <a:ext cx="3744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/>
              <a:t>Box represents 25</a:t>
            </a:r>
            <a:r>
              <a:rPr lang="en-CA" altLang="en-US" baseline="30000"/>
              <a:t>th</a:t>
            </a:r>
            <a:r>
              <a:rPr lang="en-CA" altLang="en-US"/>
              <a:t> to 75</a:t>
            </a:r>
            <a:r>
              <a:rPr lang="en-CA" altLang="en-US" baseline="30000"/>
              <a:t>th</a:t>
            </a:r>
            <a:r>
              <a:rPr lang="en-CA" altLang="en-US"/>
              <a:t> %ile</a:t>
            </a:r>
          </a:p>
          <a:p>
            <a:pPr eaLnBrk="1" hangingPunct="1"/>
            <a:r>
              <a:rPr lang="en-CA" altLang="en-US"/>
              <a:t>Bars represent the range of values</a:t>
            </a:r>
          </a:p>
        </p:txBody>
      </p:sp>
      <p:sp>
        <p:nvSpPr>
          <p:cNvPr id="48161" name="TextBox 6"/>
          <p:cNvSpPr txBox="1">
            <a:spLocks noChangeArrowheads="1"/>
          </p:cNvSpPr>
          <p:nvPr/>
        </p:nvSpPr>
        <p:spPr bwMode="auto">
          <a:xfrm>
            <a:off x="179388" y="4652963"/>
            <a:ext cx="4608512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/>
              <a:t>Spearman Correlation to BMI</a:t>
            </a:r>
          </a:p>
          <a:p>
            <a:pPr eaLnBrk="1" hangingPunct="1"/>
            <a:endParaRPr lang="en-CA" altLang="en-US" sz="1400"/>
          </a:p>
          <a:p>
            <a:pPr eaLnBrk="1" hangingPunct="1"/>
            <a:r>
              <a:rPr lang="en-CA" altLang="en-US"/>
              <a:t>Parn 4250: -0.232 (95% CI -0.467 - 0.034)</a:t>
            </a:r>
          </a:p>
          <a:p>
            <a:pPr eaLnBrk="1" hangingPunct="1"/>
            <a:endParaRPr lang="en-CA" altLang="en-US" sz="1400"/>
          </a:p>
          <a:p>
            <a:pPr eaLnBrk="1" hangingPunct="1"/>
            <a:r>
              <a:rPr lang="en-CA" altLang="en-US"/>
              <a:t>Parn 6400-0.118 (95% CI -0.383 - 0.166)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Imberti 2009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Limitations</a:t>
            </a:r>
          </a:p>
          <a:p>
            <a:pPr lvl="1" eaLnBrk="1" hangingPunct="1"/>
            <a:r>
              <a:rPr lang="en-CA" altLang="en-US" smtClean="0"/>
              <a:t>5 centres in Italy</a:t>
            </a:r>
          </a:p>
          <a:p>
            <a:pPr lvl="1" eaLnBrk="1" hangingPunct="1"/>
            <a:r>
              <a:rPr lang="en-CA" altLang="en-US" smtClean="0"/>
              <a:t>VTE prophylaxis after bariatric surgery</a:t>
            </a:r>
          </a:p>
          <a:p>
            <a:pPr lvl="1" eaLnBrk="1" hangingPunct="1"/>
            <a:r>
              <a:rPr lang="en-CA" altLang="en-US" smtClean="0"/>
              <a:t>No power calculation</a:t>
            </a:r>
          </a:p>
          <a:p>
            <a:pPr lvl="1" eaLnBrk="1" hangingPunct="1"/>
            <a:r>
              <a:rPr lang="en-CA" altLang="en-US" smtClean="0"/>
              <a:t>Small number of patients (n=66)</a:t>
            </a:r>
          </a:p>
          <a:p>
            <a:pPr lvl="1" eaLnBrk="1" hangingPunct="1"/>
            <a:r>
              <a:rPr lang="en-CA" altLang="en-US" smtClean="0"/>
              <a:t>No clinical outcomes</a:t>
            </a:r>
          </a:p>
        </p:txBody>
      </p:sp>
      <p:sp>
        <p:nvSpPr>
          <p:cNvPr id="4915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8586D9-F2D8-45AC-AD02-F5CCC4AAEC05}" type="slidenum">
              <a:rPr lang="en-US" altLang="en-US" sz="1400" smtClean="0"/>
              <a:pPr eaLnBrk="1" hangingPunct="1"/>
              <a:t>46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Yee 2001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16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2512"/>
                <a:gridCol w="6707088"/>
              </a:tblGrid>
              <a:tr h="1495045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Design</a:t>
                      </a:r>
                      <a:endParaRPr lang="en-CA" sz="1800" dirty="0"/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Pharmacokinetic</a:t>
                      </a:r>
                      <a:r>
                        <a:rPr lang="en-CA" sz="1800" baseline="0" dirty="0" smtClean="0"/>
                        <a:t> study sampling serum </a:t>
                      </a:r>
                      <a:r>
                        <a:rPr lang="en-CA" sz="1800" baseline="0" dirty="0" err="1" smtClean="0"/>
                        <a:t>dalteparin</a:t>
                      </a:r>
                      <a:r>
                        <a:rPr lang="en-CA" sz="1800" baseline="0" dirty="0" smtClean="0"/>
                        <a:t> concentrations at steady-state</a:t>
                      </a:r>
                      <a:endParaRPr lang="en-CA" sz="1800" dirty="0" smtClean="0"/>
                    </a:p>
                    <a:p>
                      <a:r>
                        <a:rPr lang="en-CA" sz="1800" dirty="0" smtClean="0"/>
                        <a:t>Objective</a:t>
                      </a:r>
                      <a:r>
                        <a:rPr lang="en-CA" sz="1800" baseline="0" dirty="0" smtClean="0"/>
                        <a:t> – to determine if there are significant differences in </a:t>
                      </a:r>
                      <a:r>
                        <a:rPr lang="en-CA" sz="1800" baseline="0" dirty="0" err="1" smtClean="0"/>
                        <a:t>Vd</a:t>
                      </a:r>
                      <a:r>
                        <a:rPr lang="en-CA" sz="1800" baseline="0" dirty="0" smtClean="0"/>
                        <a:t> and </a:t>
                      </a:r>
                      <a:r>
                        <a:rPr lang="en-CA" sz="1800" baseline="0" dirty="0" err="1" smtClean="0"/>
                        <a:t>Cl</a:t>
                      </a:r>
                      <a:r>
                        <a:rPr lang="en-CA" sz="1800" baseline="0" dirty="0" smtClean="0"/>
                        <a:t> of </a:t>
                      </a:r>
                      <a:r>
                        <a:rPr lang="en-CA" sz="1800" baseline="0" dirty="0" err="1" smtClean="0"/>
                        <a:t>dalteparin</a:t>
                      </a:r>
                      <a:r>
                        <a:rPr lang="en-CA" sz="1800" baseline="0" dirty="0" smtClean="0"/>
                        <a:t> in obese vs. normal weight </a:t>
                      </a:r>
                      <a:r>
                        <a:rPr lang="en-CA" sz="1800" baseline="0" dirty="0" err="1" smtClean="0"/>
                        <a:t>pts</a:t>
                      </a:r>
                      <a:endParaRPr lang="en-CA" sz="1800" dirty="0"/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008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Patient</a:t>
                      </a:r>
                      <a:endParaRPr lang="en-CA" sz="1800" dirty="0"/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10 obese and 10 normal</a:t>
                      </a:r>
                      <a:r>
                        <a:rPr lang="en-CA" sz="1800" baseline="0" dirty="0" smtClean="0"/>
                        <a:t> weight volunteers (BMI&gt;30kg/m2)</a:t>
                      </a:r>
                    </a:p>
                    <a:p>
                      <a:r>
                        <a:rPr lang="en-CA" sz="1800" baseline="0" dirty="0" smtClean="0"/>
                        <a:t>Matched for age, gender and LBW</a:t>
                      </a:r>
                      <a:endParaRPr lang="en-CA" sz="1800" dirty="0"/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283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Intervention</a:t>
                      </a:r>
                      <a:endParaRPr lang="en-CA" sz="1800" dirty="0"/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CA" sz="1800" dirty="0" err="1" smtClean="0"/>
                        <a:t>Dalteparin</a:t>
                      </a:r>
                      <a:r>
                        <a:rPr lang="en-CA" sz="1800" baseline="0" dirty="0" smtClean="0"/>
                        <a:t> 120U/kg BID</a:t>
                      </a:r>
                      <a:endParaRPr lang="en-CA" sz="1800" dirty="0"/>
                    </a:p>
                    <a:p>
                      <a:r>
                        <a:rPr lang="en-CA" sz="1800" dirty="0" err="1" smtClean="0"/>
                        <a:t>Dalteparin</a:t>
                      </a:r>
                      <a:r>
                        <a:rPr lang="en-CA" sz="1800" dirty="0" smtClean="0"/>
                        <a:t> 200U/kg</a:t>
                      </a:r>
                      <a:r>
                        <a:rPr lang="en-CA" sz="1800" baseline="0" dirty="0" smtClean="0"/>
                        <a:t> OD</a:t>
                      </a:r>
                    </a:p>
                    <a:p>
                      <a:r>
                        <a:rPr lang="en-CA" sz="1800" baseline="0" dirty="0" smtClean="0"/>
                        <a:t>*dosed based on TBW or LBW based </a:t>
                      </a:r>
                      <a:r>
                        <a:rPr lang="en-CA" sz="1800" baseline="0" smtClean="0"/>
                        <a:t>on prescriber</a:t>
                      </a:r>
                      <a:endParaRPr lang="en-CA" sz="1800" dirty="0"/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43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Control</a:t>
                      </a:r>
                      <a:endParaRPr lang="en-CA" sz="1800" dirty="0"/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466283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Outcome</a:t>
                      </a:r>
                      <a:endParaRPr lang="en-CA" sz="1800" dirty="0"/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Mean </a:t>
                      </a:r>
                      <a:r>
                        <a:rPr lang="en-CA" sz="1800" dirty="0" err="1" smtClean="0"/>
                        <a:t>Cl</a:t>
                      </a:r>
                      <a:r>
                        <a:rPr lang="en-CA" sz="1800" dirty="0" smtClean="0"/>
                        <a:t> and </a:t>
                      </a:r>
                      <a:r>
                        <a:rPr lang="en-CA" sz="1800" dirty="0" err="1" smtClean="0"/>
                        <a:t>Vd</a:t>
                      </a:r>
                      <a:r>
                        <a:rPr lang="en-CA" sz="1800" dirty="0" smtClean="0"/>
                        <a:t> compared between obese and normal weight</a:t>
                      </a:r>
                      <a:endParaRPr lang="en-CA" sz="1800" dirty="0"/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5A2929-D5FE-4814-AF02-DE27C87DA41C}" type="slidenum">
              <a:rPr lang="en-US" altLang="en-US" sz="1400" smtClean="0"/>
              <a:pPr eaLnBrk="1" hangingPunct="1"/>
              <a:t>47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Yee 2001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Previous studies</a:t>
            </a:r>
          </a:p>
          <a:p>
            <a:pPr lvl="1" eaLnBrk="1" hangingPunct="1"/>
            <a:r>
              <a:rPr lang="en-CA" altLang="en-US" smtClean="0"/>
              <a:t>First-order, one-compartment model</a:t>
            </a:r>
          </a:p>
          <a:p>
            <a:pPr lvl="1" eaLnBrk="1" hangingPunct="1"/>
            <a:r>
              <a:rPr lang="en-CA" altLang="en-US" smtClean="0"/>
              <a:t>Linear relationship between peak [plasma] and bleeding</a:t>
            </a:r>
          </a:p>
          <a:p>
            <a:pPr lvl="1" eaLnBrk="1" hangingPunct="1"/>
            <a:r>
              <a:rPr lang="en-CA" altLang="en-US" smtClean="0"/>
              <a:t>Rates of bleeding are highly variable in studies</a:t>
            </a:r>
          </a:p>
          <a:p>
            <a:pPr eaLnBrk="1" hangingPunct="1"/>
            <a:r>
              <a:rPr lang="en-CA" altLang="en-US" smtClean="0"/>
              <a:t>Apparent V</a:t>
            </a:r>
          </a:p>
          <a:p>
            <a:pPr lvl="1" eaLnBrk="1" hangingPunct="1"/>
            <a:r>
              <a:rPr lang="en-CA" altLang="en-US" smtClean="0"/>
              <a:t>Expected to be close to plasma volume</a:t>
            </a:r>
          </a:p>
          <a:p>
            <a:pPr lvl="2" eaLnBrk="1" hangingPunct="1"/>
            <a:r>
              <a:rPr lang="en-CA" altLang="en-US" smtClean="0"/>
              <a:t>↑ MW, ↑protein binding and hydrophobic</a:t>
            </a:r>
          </a:p>
        </p:txBody>
      </p:sp>
      <p:sp>
        <p:nvSpPr>
          <p:cNvPr id="5120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A824A1-C8FA-4AE4-B0DF-4C99AB5C86BB}" type="slidenum">
              <a:rPr lang="en-US" altLang="en-US" sz="1400" smtClean="0"/>
              <a:pPr eaLnBrk="1" hangingPunct="1"/>
              <a:t>48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Yee 2001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eaLnBrk="1" hangingPunct="1"/>
            <a:r>
              <a:rPr lang="en-CA" altLang="en-US" sz="2800" smtClean="0"/>
              <a:t>Included:</a:t>
            </a:r>
          </a:p>
          <a:p>
            <a:pPr lvl="1" eaLnBrk="1" hangingPunct="1"/>
            <a:r>
              <a:rPr lang="en-CA" altLang="en-US" sz="2400" smtClean="0"/>
              <a:t>Unstable angina 9 pts, Pulmonary embolism 8 pts, DVT 3 pts</a:t>
            </a:r>
          </a:p>
          <a:p>
            <a:pPr lvl="1" eaLnBrk="1" hangingPunct="1"/>
            <a:r>
              <a:rPr lang="en-CA" altLang="en-US" sz="2400" smtClean="0"/>
              <a:t>Only 1 pair of patients matched for disease states</a:t>
            </a:r>
          </a:p>
          <a:p>
            <a:pPr eaLnBrk="1" hangingPunct="1"/>
            <a:r>
              <a:rPr lang="en-CA" altLang="en-US" sz="2800" smtClean="0"/>
              <a:t>Excluded:</a:t>
            </a:r>
          </a:p>
          <a:p>
            <a:pPr lvl="1" eaLnBrk="1" hangingPunct="1"/>
            <a:r>
              <a:rPr lang="en-CA" altLang="en-US" sz="2400" smtClean="0"/>
              <a:t>Coagulation disorder, recent childbirth, renal dysfunction</a:t>
            </a:r>
          </a:p>
          <a:p>
            <a:pPr lvl="1" eaLnBrk="1" hangingPunct="1"/>
            <a:endParaRPr lang="en-CA" altLang="en-US" sz="2400" smtClean="0"/>
          </a:p>
          <a:p>
            <a:pPr eaLnBrk="1" hangingPunct="1"/>
            <a:r>
              <a:rPr lang="en-CA" altLang="en-US" smtClean="0"/>
              <a:t>LBW = (height)150 cm) x 0.9 + 45 kg (female) or +50 kg (male)</a:t>
            </a:r>
          </a:p>
          <a:p>
            <a:pPr eaLnBrk="1" hangingPunct="1"/>
            <a:r>
              <a:rPr lang="en-CA" altLang="en-US" smtClean="0"/>
              <a:t>ABW = (ABW) . LBW + CF x (TBW-LBW) where CF . 0.4</a:t>
            </a:r>
          </a:p>
        </p:txBody>
      </p:sp>
      <p:sp>
        <p:nvSpPr>
          <p:cNvPr id="5222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DF4CCA-408E-499E-B733-6D17E76E6B01}" type="slidenum">
              <a:rPr lang="en-US" altLang="en-US" sz="1400" smtClean="0"/>
              <a:pPr eaLnBrk="1" hangingPunct="1"/>
              <a:t>49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LMWH</a:t>
            </a:r>
          </a:p>
        </p:txBody>
      </p:sp>
      <p:graphicFrame>
        <p:nvGraphicFramePr>
          <p:cNvPr id="5167" name="Group 4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421188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1236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Absorption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oral absorption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 bioavailability after SC administration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Peak activity after SC administration 3 to 4h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Distribution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0.06L/kg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(mean of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enox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dalt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tinza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Protein binding &gt;95%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Metabolism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6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Elimination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Primarily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renally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eliminated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Glomerular 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order elimination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159E24-6870-4AF5-8C4E-FF092713237A}" type="slidenum">
              <a:rPr lang="en-US" altLang="en-US" sz="1400" smtClean="0"/>
              <a:pPr eaLnBrk="1" hangingPunct="1"/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Yee 2001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en-CA" altLang="en-US" smtClean="0"/>
              <a:t>Venous samples taken on 2nd or subsequent dose</a:t>
            </a:r>
          </a:p>
          <a:p>
            <a:pPr lvl="1" eaLnBrk="1" hangingPunct="1"/>
            <a:r>
              <a:rPr lang="en-CA" altLang="en-US" smtClean="0"/>
              <a:t>Assuming t1/2 5hrs</a:t>
            </a:r>
          </a:p>
          <a:p>
            <a:pPr lvl="1" eaLnBrk="1" hangingPunct="1"/>
            <a:r>
              <a:rPr lang="en-CA" altLang="en-US" smtClean="0"/>
              <a:t>Peak (4h) and another prior to next dose</a:t>
            </a:r>
          </a:p>
          <a:p>
            <a:pPr lvl="1" eaLnBrk="1" hangingPunct="1"/>
            <a:endParaRPr lang="en-CA" altLang="en-US" smtClean="0"/>
          </a:p>
          <a:p>
            <a:pPr eaLnBrk="1" hangingPunct="1"/>
            <a:r>
              <a:rPr lang="en-CA" altLang="en-US" smtClean="0"/>
              <a:t>Assay</a:t>
            </a:r>
          </a:p>
          <a:p>
            <a:pPr lvl="1" eaLnBrk="1" hangingPunct="1"/>
            <a:r>
              <a:rPr lang="en-CA" altLang="en-US" smtClean="0"/>
              <a:t>Chromogenic, samples run in duplicate</a:t>
            </a:r>
          </a:p>
          <a:p>
            <a:pPr lvl="1" eaLnBrk="1" hangingPunct="1"/>
            <a:r>
              <a:rPr lang="en-CA" altLang="en-US" smtClean="0"/>
              <a:t>Samples &gt; 1 U/ml were diluted</a:t>
            </a:r>
          </a:p>
          <a:p>
            <a:pPr lvl="1" eaLnBrk="1" hangingPunct="1"/>
            <a:r>
              <a:rPr lang="en-CA" altLang="en-US" smtClean="0"/>
              <a:t>r2 of the standard curve was 0.988</a:t>
            </a:r>
          </a:p>
          <a:p>
            <a:pPr lvl="1" eaLnBrk="1" hangingPunct="1"/>
            <a:r>
              <a:rPr lang="en-CA" altLang="en-US" smtClean="0"/>
              <a:t>Coefficient of variation 7%</a:t>
            </a:r>
          </a:p>
          <a:p>
            <a:pPr lvl="1" eaLnBrk="1" hangingPunct="1"/>
            <a:endParaRPr lang="en-CA" altLang="en-US" smtClean="0"/>
          </a:p>
          <a:p>
            <a:pPr eaLnBrk="1" hangingPunct="1"/>
            <a:endParaRPr lang="en-CA" altLang="en-US" smtClean="0"/>
          </a:p>
        </p:txBody>
      </p:sp>
      <p:sp>
        <p:nvSpPr>
          <p:cNvPr id="5325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997DBB-190F-4C48-8B5E-173ECA9F1A7D}" type="slidenum">
              <a:rPr lang="en-US" altLang="en-US" sz="1400" smtClean="0"/>
              <a:pPr eaLnBrk="1" hangingPunct="1"/>
              <a:t>50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6588"/>
            <a:ext cx="6624638" cy="281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8570913" cy="245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6" name="TextBox 3"/>
          <p:cNvSpPr txBox="1">
            <a:spLocks noChangeArrowheads="1"/>
          </p:cNvSpPr>
          <p:nvPr/>
        </p:nvSpPr>
        <p:spPr bwMode="auto">
          <a:xfrm>
            <a:off x="250825" y="3644900"/>
            <a:ext cx="8570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altLang="en-US" sz="2800"/>
              <a:t>Baseline Characteristics</a:t>
            </a:r>
          </a:p>
        </p:txBody>
      </p:sp>
      <p:sp>
        <p:nvSpPr>
          <p:cNvPr id="54277" name="TextBox 7"/>
          <p:cNvSpPr txBox="1">
            <a:spLocks noChangeArrowheads="1"/>
          </p:cNvSpPr>
          <p:nvPr/>
        </p:nvSpPr>
        <p:spPr bwMode="auto">
          <a:xfrm>
            <a:off x="249238" y="174625"/>
            <a:ext cx="8569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altLang="en-US" sz="2800"/>
              <a:t>Pharmacokinetic Parameters</a:t>
            </a:r>
          </a:p>
        </p:txBody>
      </p:sp>
      <p:sp>
        <p:nvSpPr>
          <p:cNvPr id="542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919805-D28D-4926-B92A-7A83CFB4BA93}" type="slidenum">
              <a:rPr lang="en-US" altLang="en-US" sz="1400" smtClean="0"/>
              <a:pPr eaLnBrk="1" hangingPunct="1"/>
              <a:t>51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784225"/>
            <a:ext cx="7607300" cy="258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299" name="TextBox 4"/>
          <p:cNvSpPr txBox="1">
            <a:spLocks noChangeArrowheads="1"/>
          </p:cNvSpPr>
          <p:nvPr/>
        </p:nvSpPr>
        <p:spPr bwMode="auto">
          <a:xfrm>
            <a:off x="250825" y="260350"/>
            <a:ext cx="8570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altLang="en-US" sz="2800"/>
              <a:t>Results</a:t>
            </a:r>
          </a:p>
        </p:txBody>
      </p:sp>
      <p:sp>
        <p:nvSpPr>
          <p:cNvPr id="55300" name="TextBox 5"/>
          <p:cNvSpPr txBox="1">
            <a:spLocks noChangeArrowheads="1"/>
          </p:cNvSpPr>
          <p:nvPr/>
        </p:nvSpPr>
        <p:spPr bwMode="auto">
          <a:xfrm>
            <a:off x="585788" y="3789363"/>
            <a:ext cx="76073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 sz="2400"/>
              <a:t>Vd larger in 7 obese pts and smaller in 3</a:t>
            </a:r>
          </a:p>
          <a:p>
            <a:pPr lvl="1" eaLnBrk="1" hangingPunct="1">
              <a:buFont typeface="Arial" charset="0"/>
              <a:buChar char="•"/>
            </a:pPr>
            <a:r>
              <a:rPr lang="en-CA" altLang="en-US" sz="2000"/>
              <a:t>1.6x higher in obese pts</a:t>
            </a:r>
          </a:p>
          <a:p>
            <a:pPr lvl="1" eaLnBrk="1" hangingPunct="1">
              <a:buFont typeface="Arial" charset="0"/>
              <a:buChar char="•"/>
            </a:pPr>
            <a:r>
              <a:rPr lang="en-CA" altLang="en-US" sz="2000"/>
              <a:t>Not statistically significant but perhaps clinically significant (Type 2 error)</a:t>
            </a:r>
          </a:p>
          <a:p>
            <a:pPr lvl="1" eaLnBrk="1" hangingPunct="1">
              <a:buFont typeface="Arial" charset="0"/>
              <a:buChar char="•"/>
            </a:pPr>
            <a:endParaRPr lang="en-CA" altLang="en-US" sz="2400"/>
          </a:p>
          <a:p>
            <a:pPr eaLnBrk="1" hangingPunct="1">
              <a:buFontTx/>
              <a:buChar char="•"/>
            </a:pPr>
            <a:r>
              <a:rPr lang="en-CA" altLang="en-US" sz="2400"/>
              <a:t>Mean values for Cl was larger in obese grp by &lt;20% and not clinically significant</a:t>
            </a:r>
          </a:p>
        </p:txBody>
      </p:sp>
      <p:sp>
        <p:nvSpPr>
          <p:cNvPr id="5530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7112AB-016B-4405-95B3-6EF5F23D6396}" type="slidenum">
              <a:rPr lang="en-US" altLang="en-US" sz="1400" smtClean="0"/>
              <a:pPr eaLnBrk="1" hangingPunct="1"/>
              <a:t>52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Limitations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Small sample</a:t>
            </a:r>
          </a:p>
          <a:p>
            <a:pPr lvl="1" eaLnBrk="1" hangingPunct="1"/>
            <a:r>
              <a:rPr lang="en-CA" altLang="en-US" smtClean="0"/>
              <a:t>Not all patient pairs matched to indication</a:t>
            </a:r>
          </a:p>
          <a:p>
            <a:pPr lvl="1" eaLnBrk="1" hangingPunct="1"/>
            <a:r>
              <a:rPr lang="en-CA" altLang="en-US" smtClean="0"/>
              <a:t>No reporting of clinical outcome</a:t>
            </a:r>
          </a:p>
          <a:p>
            <a:pPr lvl="1" eaLnBrk="1" hangingPunct="1"/>
            <a:r>
              <a:rPr lang="en-CA" altLang="en-US" smtClean="0"/>
              <a:t>Numerical different in Vd, large enough to be clinically significant but not statistically significant</a:t>
            </a:r>
          </a:p>
          <a:p>
            <a:pPr eaLnBrk="1" hangingPunct="1"/>
            <a:r>
              <a:rPr lang="en-CA" altLang="en-US" smtClean="0"/>
              <a:t>Reported Vd by total L and not L/kg</a:t>
            </a:r>
          </a:p>
          <a:p>
            <a:pPr lvl="1" eaLnBrk="1" hangingPunct="1"/>
            <a:endParaRPr lang="en-CA" altLang="en-US" smtClean="0"/>
          </a:p>
          <a:p>
            <a:pPr eaLnBrk="1" hangingPunct="1"/>
            <a:endParaRPr lang="en-CA" altLang="en-US" smtClean="0"/>
          </a:p>
        </p:txBody>
      </p:sp>
      <p:sp>
        <p:nvSpPr>
          <p:cNvPr id="5632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66C3852-877F-453C-9761-379A20B63EA0}" type="slidenum">
              <a:rPr lang="en-US" altLang="en-US" sz="1400" smtClean="0"/>
              <a:pPr eaLnBrk="1" hangingPunct="1"/>
              <a:t>53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Sanderink 2002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0503"/>
                <a:gridCol w="6779097"/>
              </a:tblGrid>
              <a:tr h="1139673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Design</a:t>
                      </a:r>
                      <a:endParaRPr lang="en-CA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Pharmacokinetic study of healthy volunteers to compare PK in obese and </a:t>
                      </a:r>
                      <a:r>
                        <a:rPr lang="en-CA" sz="1800" dirty="0" err="1" smtClean="0"/>
                        <a:t>nonobese</a:t>
                      </a:r>
                      <a:endParaRPr lang="en-CA" sz="1800" dirty="0" smtClean="0"/>
                    </a:p>
                    <a:p>
                      <a:r>
                        <a:rPr lang="en-CA" sz="1800" dirty="0" smtClean="0"/>
                        <a:t>Randomized, open-label,</a:t>
                      </a:r>
                      <a:r>
                        <a:rPr lang="en-CA" sz="1800" baseline="0" dirty="0" smtClean="0"/>
                        <a:t> 2-way crossover</a:t>
                      </a:r>
                      <a:endParaRPr lang="en-CA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76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Patient</a:t>
                      </a:r>
                      <a:endParaRPr lang="en-CA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48 volunteers</a:t>
                      </a:r>
                      <a:r>
                        <a:rPr lang="en-CA" sz="1800" baseline="0" dirty="0" smtClean="0"/>
                        <a:t> - 24 obese with BMI 30-40kg/m2 and 24 normal weight</a:t>
                      </a:r>
                    </a:p>
                    <a:p>
                      <a:r>
                        <a:rPr lang="en-CA" sz="1800" baseline="0" dirty="0" smtClean="0"/>
                        <a:t>Matched for gender, age and height</a:t>
                      </a:r>
                    </a:p>
                    <a:p>
                      <a:r>
                        <a:rPr lang="en-CA" sz="1800" baseline="0" dirty="0" err="1" smtClean="0"/>
                        <a:t>Excld</a:t>
                      </a:r>
                      <a:r>
                        <a:rPr lang="en-CA" sz="1800" baseline="0" dirty="0" smtClean="0"/>
                        <a:t>: coagulation disorder, no recent pregnancy or childbirth, contraindication to LMWH</a:t>
                      </a:r>
                      <a:endParaRPr lang="en-CA" sz="1800" dirty="0" smtClean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0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Intervention</a:t>
                      </a:r>
                      <a:endParaRPr lang="en-CA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CA" sz="1800" dirty="0" smtClean="0"/>
                        <a:t>Enoxaparin</a:t>
                      </a:r>
                      <a:r>
                        <a:rPr lang="en-CA" sz="1800" baseline="0" dirty="0" smtClean="0"/>
                        <a:t> 1.5mg/kg SC daily x 4 days</a:t>
                      </a:r>
                    </a:p>
                    <a:p>
                      <a:r>
                        <a:rPr lang="en-CA" sz="1800" dirty="0" smtClean="0"/>
                        <a:t>Enoxaparin 1.5mg/kg  IV infusion</a:t>
                      </a:r>
                      <a:r>
                        <a:rPr lang="en-CA" sz="1800" baseline="0" dirty="0" smtClean="0"/>
                        <a:t> over 6 </a:t>
                      </a:r>
                      <a:r>
                        <a:rPr lang="en-CA" sz="1800" baseline="0" dirty="0" err="1" smtClean="0"/>
                        <a:t>hrs</a:t>
                      </a:r>
                      <a:endParaRPr lang="en-CA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0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Control</a:t>
                      </a:r>
                      <a:endParaRPr lang="en-CA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462200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Outcome</a:t>
                      </a:r>
                      <a:endParaRPr lang="en-CA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Cl</a:t>
                      </a:r>
                      <a:r>
                        <a:rPr lang="en-CA" sz="1800" dirty="0" smtClean="0"/>
                        <a:t> and </a:t>
                      </a:r>
                      <a:r>
                        <a:rPr lang="en-CA" sz="1800" dirty="0" err="1" smtClean="0"/>
                        <a:t>Vd</a:t>
                      </a:r>
                      <a:endParaRPr lang="en-CA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3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5A9AEC-0287-4853-8299-59AA51A24CC6}" type="slidenum">
              <a:rPr lang="en-US" altLang="en-US" sz="1400" smtClean="0"/>
              <a:pPr eaLnBrk="1" hangingPunct="1"/>
              <a:t>54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Sanderink 2002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Venous samples</a:t>
            </a:r>
          </a:p>
          <a:p>
            <a:pPr lvl="1" eaLnBrk="1" hangingPunct="1"/>
            <a:r>
              <a:rPr lang="en-CA" altLang="en-US" smtClean="0"/>
              <a:t>Anti-Xa activity</a:t>
            </a:r>
          </a:p>
          <a:p>
            <a:pPr lvl="1" eaLnBrk="1" hangingPunct="1"/>
            <a:r>
              <a:rPr lang="en-CA" altLang="en-US" smtClean="0"/>
              <a:t>SC: </a:t>
            </a:r>
          </a:p>
          <a:p>
            <a:pPr lvl="2" eaLnBrk="1" hangingPunct="1"/>
            <a:r>
              <a:rPr lang="en-CA" altLang="en-US" smtClean="0"/>
              <a:t>Pre-dose, 0.5, 1, 1.5, 2, 3, 4, 6, 9, 12, 15, 24 hours then days 2 &amp; 3 predose and 3hours post-dose</a:t>
            </a:r>
          </a:p>
          <a:p>
            <a:pPr lvl="1" eaLnBrk="1" hangingPunct="1"/>
            <a:r>
              <a:rPr lang="en-CA" altLang="en-US" smtClean="0"/>
              <a:t>IV:</a:t>
            </a:r>
          </a:p>
          <a:p>
            <a:pPr lvl="2" eaLnBrk="1" hangingPunct="1"/>
            <a:r>
              <a:rPr lang="en-CA" altLang="en-US" smtClean="0"/>
              <a:t>Pre-dose, 0.5, 1, 2, 3, 4, 6, 6:10, 6:20, 6.5, 7, 8, 9, 12, 15 and 24 hours</a:t>
            </a:r>
          </a:p>
          <a:p>
            <a:pPr lvl="1" eaLnBrk="1" hangingPunct="1"/>
            <a:endParaRPr lang="en-CA" altLang="en-US" smtClean="0"/>
          </a:p>
        </p:txBody>
      </p:sp>
      <p:sp>
        <p:nvSpPr>
          <p:cNvPr id="5837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BE6E4D-C2D5-4934-979D-7F2FD1EE9514}" type="slidenum">
              <a:rPr lang="en-US" altLang="en-US" sz="1400" smtClean="0"/>
              <a:pPr eaLnBrk="1" hangingPunct="1"/>
              <a:t>55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Sanderink 2002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Chromogenic assay</a:t>
            </a:r>
          </a:p>
          <a:p>
            <a:pPr lvl="1" eaLnBrk="1" hangingPunct="1"/>
            <a:r>
              <a:rPr lang="en-CA" altLang="en-US" smtClean="0"/>
              <a:t>Calibration from 0.025U/ml and 0.40U/ml</a:t>
            </a:r>
          </a:p>
          <a:p>
            <a:pPr lvl="1" eaLnBrk="1" hangingPunct="1"/>
            <a:r>
              <a:rPr lang="en-CA" altLang="en-US" smtClean="0"/>
              <a:t>Precision was better than 8.6%</a:t>
            </a:r>
          </a:p>
          <a:p>
            <a:pPr lvl="1" eaLnBrk="1" hangingPunct="1"/>
            <a:endParaRPr lang="en-CA" altLang="en-US" smtClean="0"/>
          </a:p>
          <a:p>
            <a:pPr eaLnBrk="1" hangingPunct="1"/>
            <a:r>
              <a:rPr lang="en-CA" altLang="en-US" smtClean="0"/>
              <a:t>PK analysis</a:t>
            </a:r>
          </a:p>
          <a:p>
            <a:pPr lvl="1" eaLnBrk="1" hangingPunct="1"/>
            <a:r>
              <a:rPr lang="en-CA" altLang="en-US" smtClean="0"/>
              <a:t>Non-compartmental by WinNonlin</a:t>
            </a:r>
          </a:p>
          <a:p>
            <a:pPr lvl="1" eaLnBrk="1" hangingPunct="1"/>
            <a:r>
              <a:rPr lang="en-CA" altLang="en-US" smtClean="0"/>
              <a:t>Calculated Vd and Cl</a:t>
            </a:r>
          </a:p>
          <a:p>
            <a:pPr lvl="1" eaLnBrk="1" hangingPunct="1"/>
            <a:r>
              <a:rPr lang="en-CA" altLang="en-US" smtClean="0"/>
              <a:t>Absolute bioavailability calculated using different methods of administration</a:t>
            </a:r>
          </a:p>
        </p:txBody>
      </p:sp>
      <p:sp>
        <p:nvSpPr>
          <p:cNvPr id="593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96191C-11E8-4FE1-946F-F40FDB1BAFEF}" type="slidenum">
              <a:rPr lang="en-US" altLang="en-US" sz="1400" smtClean="0"/>
              <a:pPr eaLnBrk="1" hangingPunct="1"/>
              <a:t>56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-11113"/>
            <a:ext cx="3751262" cy="672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19" name="TextBox 3"/>
          <p:cNvSpPr txBox="1">
            <a:spLocks noChangeArrowheads="1"/>
          </p:cNvSpPr>
          <p:nvPr/>
        </p:nvSpPr>
        <p:spPr bwMode="auto">
          <a:xfrm>
            <a:off x="468313" y="836613"/>
            <a:ext cx="4608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2800"/>
              <a:t>Baseline Characteristics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64163" y="2205038"/>
            <a:ext cx="3600450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364163" y="3305175"/>
            <a:ext cx="3600450" cy="649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364163" y="6070600"/>
            <a:ext cx="3600450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042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D3F2D8-1237-42B0-80BB-3973D015CB92}" type="slidenum">
              <a:rPr lang="en-US" altLang="en-US" sz="1400" smtClean="0"/>
              <a:pPr eaLnBrk="1" hangingPunct="1"/>
              <a:t>57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33375"/>
            <a:ext cx="5500688" cy="349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3" name="TextBox 3"/>
          <p:cNvSpPr txBox="1">
            <a:spLocks noChangeArrowheads="1"/>
          </p:cNvSpPr>
          <p:nvPr/>
        </p:nvSpPr>
        <p:spPr bwMode="auto">
          <a:xfrm>
            <a:off x="6011863" y="369888"/>
            <a:ext cx="29527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/>
              <a:t>Higher AUC with obese patients</a:t>
            </a:r>
          </a:p>
          <a:p>
            <a:pPr eaLnBrk="1" hangingPunct="1">
              <a:buFontTx/>
              <a:buChar char="•"/>
            </a:pPr>
            <a:endParaRPr lang="en-CA" altLang="en-US"/>
          </a:p>
          <a:p>
            <a:pPr eaLnBrk="1" hangingPunct="1">
              <a:buFontTx/>
              <a:buChar char="•"/>
            </a:pPr>
            <a:r>
              <a:rPr lang="en-CA" altLang="en-US"/>
              <a:t>Vd (L/kg) lower in obese vs. non-obese</a:t>
            </a:r>
          </a:p>
          <a:p>
            <a:pPr eaLnBrk="1" hangingPunct="1">
              <a:buFontTx/>
              <a:buChar char="•"/>
            </a:pPr>
            <a:endParaRPr lang="en-CA" altLang="en-US"/>
          </a:p>
          <a:p>
            <a:pPr eaLnBrk="1" hangingPunct="1">
              <a:buFontTx/>
              <a:buChar char="•"/>
            </a:pPr>
            <a:r>
              <a:rPr lang="en-CA" altLang="en-US"/>
              <a:t>Author’s conclusion:</a:t>
            </a:r>
          </a:p>
          <a:p>
            <a:pPr eaLnBrk="1" hangingPunct="1">
              <a:buFontTx/>
              <a:buChar char="•"/>
            </a:pPr>
            <a:r>
              <a:rPr lang="en-CA" altLang="en-US"/>
              <a:t>“SC enoxparin yields similar exposure in obese and nonobese so can dose based on TBW up to 40kg/m2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76700"/>
            <a:ext cx="85566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667063-95D3-4081-9068-C9651AB45C1B}" type="slidenum">
              <a:rPr lang="en-US" altLang="en-US" sz="1400" smtClean="0"/>
              <a:pPr eaLnBrk="1" hangingPunct="1"/>
              <a:t>58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Sanderink 2002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Limitations</a:t>
            </a:r>
          </a:p>
          <a:p>
            <a:pPr lvl="1" eaLnBrk="1" hangingPunct="1"/>
            <a:r>
              <a:rPr lang="en-CA" altLang="en-US" smtClean="0"/>
              <a:t>Healthy volunteers</a:t>
            </a:r>
          </a:p>
          <a:p>
            <a:pPr lvl="1" eaLnBrk="1" hangingPunct="1"/>
            <a:r>
              <a:rPr lang="en-CA" altLang="en-US" smtClean="0"/>
              <a:t>No clinical outcome</a:t>
            </a:r>
          </a:p>
          <a:p>
            <a:pPr lvl="1" eaLnBrk="1" hangingPunct="1"/>
            <a:r>
              <a:rPr lang="en-CA" altLang="en-US" smtClean="0"/>
              <a:t>One regimen of enoxaparin</a:t>
            </a:r>
          </a:p>
          <a:p>
            <a:pPr lvl="1" eaLnBrk="1" hangingPunct="1"/>
            <a:endParaRPr lang="en-CA" altLang="en-US" smtClean="0"/>
          </a:p>
        </p:txBody>
      </p:sp>
      <p:sp>
        <p:nvSpPr>
          <p:cNvPr id="624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3F66E0-3A4C-41BD-89BF-3F5CBECD97AD}" type="slidenum">
              <a:rPr lang="en-US" altLang="en-US" sz="1400" smtClean="0"/>
              <a:pPr eaLnBrk="1" hangingPunct="1"/>
              <a:t>59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Anti-Xa Monitoring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8529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Peak activity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Approx. 4h after administration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Trough activity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Immediately prior to next dose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Random activity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Arbitrary amount of time after administration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Laboratory availability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Tertiary and quaternary care facilities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Samples are sometimes batched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3B1F55-087C-4F99-8DDE-4F26BEB0D23E}" type="slidenum">
              <a:rPr lang="en-US" altLang="en-US" sz="1400" smtClean="0"/>
              <a:pPr eaLnBrk="1" hangingPunct="1"/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Hainer 2002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9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2512"/>
                <a:gridCol w="6707088"/>
              </a:tblGrid>
              <a:tr h="722297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Design</a:t>
                      </a:r>
                      <a:endParaRPr lang="en-CA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Pharmacodynamic</a:t>
                      </a:r>
                      <a:r>
                        <a:rPr lang="en-CA" sz="1800" baseline="0" dirty="0" smtClean="0"/>
                        <a:t> study</a:t>
                      </a:r>
                    </a:p>
                    <a:p>
                      <a:r>
                        <a:rPr lang="en-CA" sz="1800" baseline="0" dirty="0" smtClean="0"/>
                        <a:t>Randomized open-label crossover study (1 week washout)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397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Patient</a:t>
                      </a:r>
                      <a:endParaRPr lang="en-CA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37</a:t>
                      </a:r>
                      <a:r>
                        <a:rPr lang="en-CA" sz="1800" baseline="0" dirty="0" smtClean="0"/>
                        <a:t> </a:t>
                      </a:r>
                      <a:r>
                        <a:rPr lang="en-CA" sz="1800" dirty="0" smtClean="0"/>
                        <a:t>Healthy volunteers 100-160kg</a:t>
                      </a:r>
                    </a:p>
                    <a:p>
                      <a:r>
                        <a:rPr lang="en-CA" sz="1800" dirty="0" err="1" smtClean="0"/>
                        <a:t>Excld</a:t>
                      </a:r>
                      <a:r>
                        <a:rPr lang="en-CA" sz="1800" dirty="0" smtClean="0"/>
                        <a:t>:</a:t>
                      </a:r>
                    </a:p>
                    <a:p>
                      <a:r>
                        <a:rPr lang="en-CA" sz="1800" baseline="0" dirty="0" smtClean="0"/>
                        <a:t>Antiplatelet (10 days), NSAIDs (3 days), anticoagulants (4 weeks)</a:t>
                      </a:r>
                    </a:p>
                    <a:p>
                      <a:r>
                        <a:rPr lang="en-CA" sz="1800" baseline="0" dirty="0" smtClean="0"/>
                        <a:t>Smoker (&gt;2ppd)</a:t>
                      </a:r>
                    </a:p>
                    <a:p>
                      <a:r>
                        <a:rPr lang="en-CA" sz="1800" baseline="0" dirty="0" smtClean="0"/>
                        <a:t>Historical ‘normal’ weight controls</a:t>
                      </a:r>
                      <a:endParaRPr lang="en-CA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53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Intervention</a:t>
                      </a:r>
                      <a:endParaRPr lang="en-CA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CA" sz="1800" dirty="0" smtClean="0"/>
                        <a:t>Weight-based</a:t>
                      </a:r>
                      <a:r>
                        <a:rPr lang="en-CA" sz="1800" baseline="0" dirty="0" smtClean="0"/>
                        <a:t> dosing of </a:t>
                      </a:r>
                      <a:r>
                        <a:rPr lang="en-CA" sz="1800" baseline="0" dirty="0" err="1" smtClean="0"/>
                        <a:t>tinzaparin</a:t>
                      </a:r>
                      <a:endParaRPr lang="en-CA" sz="1800" baseline="0" dirty="0" smtClean="0"/>
                    </a:p>
                    <a:p>
                      <a:r>
                        <a:rPr lang="en-CA" sz="1800" baseline="0" dirty="0" smtClean="0"/>
                        <a:t>Single doses of:</a:t>
                      </a:r>
                    </a:p>
                    <a:p>
                      <a:r>
                        <a:rPr lang="en-CA" sz="1800" baseline="0" dirty="0" smtClean="0"/>
                        <a:t>175U/kg SC</a:t>
                      </a:r>
                    </a:p>
                    <a:p>
                      <a:r>
                        <a:rPr lang="en-CA" sz="1800" baseline="0" dirty="0" smtClean="0"/>
                        <a:t>75U/kg SC</a:t>
                      </a:r>
                      <a:endParaRPr lang="en-CA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877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Control</a:t>
                      </a:r>
                      <a:endParaRPr lang="en-CA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418473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Outcome</a:t>
                      </a:r>
                      <a:endParaRPr lang="en-CA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AUC, </a:t>
                      </a:r>
                      <a:r>
                        <a:rPr lang="en-CA" sz="1800" dirty="0" err="1" smtClean="0"/>
                        <a:t>Cl</a:t>
                      </a:r>
                      <a:r>
                        <a:rPr lang="en-CA" sz="1800" dirty="0" smtClean="0"/>
                        <a:t>, </a:t>
                      </a:r>
                      <a:r>
                        <a:rPr lang="en-CA" sz="1800" dirty="0" err="1" smtClean="0"/>
                        <a:t>Vd</a:t>
                      </a:r>
                      <a:endParaRPr lang="en-CA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5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EF94B0-CC02-4B0A-880B-D96E64B6690C}" type="slidenum">
              <a:rPr lang="en-US" altLang="en-US" sz="1400" smtClean="0"/>
              <a:pPr eaLnBrk="1" hangingPunct="1"/>
              <a:t>60</a:t>
            </a:fld>
            <a:endParaRPr lang="en-US" altLang="en-US" sz="1400" smtClean="0"/>
          </a:p>
        </p:txBody>
      </p:sp>
      <p:sp>
        <p:nvSpPr>
          <p:cNvPr id="63511" name="TextBox 4"/>
          <p:cNvSpPr txBox="1">
            <a:spLocks noChangeArrowheads="1"/>
          </p:cNvSpPr>
          <p:nvPr/>
        </p:nvSpPr>
        <p:spPr bwMode="auto">
          <a:xfrm>
            <a:off x="4932363" y="6092825"/>
            <a:ext cx="381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/>
              <a:t>Thromb Haemost 2002; 87: 817–23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Hainer 2002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z="2800" smtClean="0"/>
              <a:t>Venous sampling</a:t>
            </a:r>
          </a:p>
          <a:p>
            <a:pPr lvl="1" eaLnBrk="1" hangingPunct="1"/>
            <a:r>
              <a:rPr lang="en-CA" altLang="en-US" sz="2400" smtClean="0"/>
              <a:t>Sample times relative to administration</a:t>
            </a:r>
          </a:p>
          <a:p>
            <a:pPr lvl="2" eaLnBrk="1" hangingPunct="1"/>
            <a:r>
              <a:rPr lang="en-CA" altLang="en-US" smtClean="0"/>
              <a:t>-0.25, 0, 0.25, 0.5, 0.75, 1, 1.5, 2, 3, 4, 5, 6, 8, 12, 16, 24 and 30hours</a:t>
            </a:r>
          </a:p>
          <a:p>
            <a:pPr lvl="1" eaLnBrk="1" hangingPunct="1"/>
            <a:r>
              <a:rPr lang="en-CA" altLang="en-US" sz="2400" smtClean="0"/>
              <a:t>Chromogenic assay</a:t>
            </a:r>
          </a:p>
          <a:p>
            <a:pPr lvl="1" eaLnBrk="1" hangingPunct="1"/>
            <a:endParaRPr lang="en-CA" altLang="en-US" sz="1000" smtClean="0"/>
          </a:p>
          <a:p>
            <a:pPr eaLnBrk="1" hangingPunct="1"/>
            <a:r>
              <a:rPr lang="en-CA" altLang="en-US" sz="2800" smtClean="0"/>
              <a:t>Analysis</a:t>
            </a:r>
          </a:p>
          <a:p>
            <a:pPr lvl="1" eaLnBrk="1" hangingPunct="1"/>
            <a:r>
              <a:rPr lang="en-CA" altLang="en-US" sz="2400" smtClean="0"/>
              <a:t>Sample size to detect a 20% difference in anti-Xa (95% CI)</a:t>
            </a:r>
          </a:p>
          <a:p>
            <a:pPr lvl="1" eaLnBrk="1" hangingPunct="1"/>
            <a:r>
              <a:rPr lang="en-CA" altLang="en-US" sz="2400" smtClean="0"/>
              <a:t>Historical normal-weight controls receiving tinza 4500U SC</a:t>
            </a:r>
          </a:p>
          <a:p>
            <a:pPr lvl="1" eaLnBrk="1" hangingPunct="1"/>
            <a:r>
              <a:rPr lang="en-CA" altLang="en-US" sz="2400" smtClean="0"/>
              <a:t>Assumed linear pharmacokinetics</a:t>
            </a:r>
          </a:p>
        </p:txBody>
      </p:sp>
      <p:sp>
        <p:nvSpPr>
          <p:cNvPr id="645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C32311-08E1-487D-827E-81FB22C2D365}" type="slidenum">
              <a:rPr lang="en-US" altLang="en-US" sz="1400" smtClean="0"/>
              <a:pPr eaLnBrk="1" hangingPunct="1"/>
              <a:t>61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Hainer 2002</a:t>
            </a:r>
          </a:p>
        </p:txBody>
      </p:sp>
      <p:sp>
        <p:nvSpPr>
          <p:cNvPr id="6553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B704B2-17D4-4F0F-8585-2DE40E2768B4}" type="slidenum">
              <a:rPr lang="en-US" altLang="en-US" sz="1400" smtClean="0"/>
              <a:pPr eaLnBrk="1" hangingPunct="1"/>
              <a:t>62</a:t>
            </a:fld>
            <a:endParaRPr lang="en-US" altLang="en-US" sz="1400" smtClean="0"/>
          </a:p>
        </p:txBody>
      </p:sp>
      <p:pic>
        <p:nvPicPr>
          <p:cNvPr id="655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975"/>
            <a:ext cx="5832475" cy="453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Hainer 2002</a:t>
            </a:r>
          </a:p>
        </p:txBody>
      </p:sp>
      <p:sp>
        <p:nvSpPr>
          <p:cNvPr id="6656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9D95A9-A130-4B18-A871-FD7C6F683517}" type="slidenum">
              <a:rPr lang="en-US" altLang="en-US" sz="1400" smtClean="0"/>
              <a:pPr eaLnBrk="1" hangingPunct="1"/>
              <a:t>63</a:t>
            </a:fld>
            <a:endParaRPr lang="en-US" altLang="en-US" sz="1400" smtClean="0"/>
          </a:p>
        </p:txBody>
      </p:sp>
      <p:pic>
        <p:nvPicPr>
          <p:cNvPr id="665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05038"/>
            <a:ext cx="4392612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5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88" y="2420938"/>
            <a:ext cx="419417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6" name="TextBox 3"/>
          <p:cNvSpPr txBox="1">
            <a:spLocks noChangeArrowheads="1"/>
          </p:cNvSpPr>
          <p:nvPr/>
        </p:nvSpPr>
        <p:spPr bwMode="auto">
          <a:xfrm>
            <a:off x="971550" y="1844675"/>
            <a:ext cx="3168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2400"/>
              <a:t>Tinza 175U/kg SC</a:t>
            </a:r>
          </a:p>
        </p:txBody>
      </p:sp>
      <p:sp>
        <p:nvSpPr>
          <p:cNvPr id="66567" name="TextBox 4"/>
          <p:cNvSpPr txBox="1">
            <a:spLocks noChangeArrowheads="1"/>
          </p:cNvSpPr>
          <p:nvPr/>
        </p:nvSpPr>
        <p:spPr bwMode="auto">
          <a:xfrm>
            <a:off x="5148263" y="1844675"/>
            <a:ext cx="338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2400"/>
              <a:t>Tinza 75U/kg SC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Hainer 2002</a:t>
            </a:r>
          </a:p>
        </p:txBody>
      </p:sp>
      <p:sp>
        <p:nvSpPr>
          <p:cNvPr id="6758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2C4F0A-6836-47A0-A2BE-D1B666FC474F}" type="slidenum">
              <a:rPr lang="en-US" altLang="en-US" sz="1400" smtClean="0"/>
              <a:pPr eaLnBrk="1" hangingPunct="1"/>
              <a:t>64</a:t>
            </a:fld>
            <a:endParaRPr lang="en-US" altLang="en-US" sz="1400" smtClean="0"/>
          </a:p>
        </p:txBody>
      </p:sp>
      <p:pic>
        <p:nvPicPr>
          <p:cNvPr id="675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8447087" cy="288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89" name="TextBox 3"/>
          <p:cNvSpPr txBox="1">
            <a:spLocks noChangeArrowheads="1"/>
          </p:cNvSpPr>
          <p:nvPr/>
        </p:nvSpPr>
        <p:spPr bwMode="auto">
          <a:xfrm>
            <a:off x="755650" y="4365625"/>
            <a:ext cx="75612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400"/>
              <a:t>Heavy subjects only; Amax – peak serum anti-Xa activity; AUA – area under curve for anti-Xa activity</a:t>
            </a:r>
          </a:p>
        </p:txBody>
      </p:sp>
      <p:sp>
        <p:nvSpPr>
          <p:cNvPr id="67590" name="TextBox 4"/>
          <p:cNvSpPr txBox="1">
            <a:spLocks noChangeArrowheads="1"/>
          </p:cNvSpPr>
          <p:nvPr/>
        </p:nvSpPr>
        <p:spPr bwMode="auto">
          <a:xfrm>
            <a:off x="395288" y="5081588"/>
            <a:ext cx="84470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2800"/>
              <a:t>Conclusion:</a:t>
            </a:r>
          </a:p>
          <a:p>
            <a:pPr eaLnBrk="1" hangingPunct="1"/>
            <a:r>
              <a:rPr lang="en-CA" altLang="en-US" sz="2400"/>
              <a:t>Anti-Xa activity is consistent over 100kg to 170kg body weight when dose based on TBW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Hainer 2002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Limitations</a:t>
            </a:r>
          </a:p>
          <a:p>
            <a:pPr lvl="1" eaLnBrk="1" hangingPunct="1"/>
            <a:r>
              <a:rPr lang="en-CA" altLang="en-US" smtClean="0"/>
              <a:t>Single dose</a:t>
            </a:r>
          </a:p>
          <a:p>
            <a:pPr lvl="1" eaLnBrk="1" hangingPunct="1"/>
            <a:r>
              <a:rPr lang="en-CA" altLang="en-US" smtClean="0"/>
              <a:t>Historical controls</a:t>
            </a:r>
          </a:p>
          <a:p>
            <a:pPr lvl="2" eaLnBrk="1" hangingPunct="1"/>
            <a:r>
              <a:rPr lang="en-CA" altLang="en-US" smtClean="0"/>
              <a:t>Different dose given</a:t>
            </a:r>
          </a:p>
          <a:p>
            <a:pPr lvl="2" eaLnBrk="1" hangingPunct="1"/>
            <a:r>
              <a:rPr lang="en-CA" altLang="en-US" smtClean="0"/>
              <a:t>Proportional PK assumed</a:t>
            </a:r>
          </a:p>
          <a:p>
            <a:pPr lvl="1" eaLnBrk="1" hangingPunct="1"/>
            <a:endParaRPr lang="en-CA" altLang="en-US" smtClean="0"/>
          </a:p>
        </p:txBody>
      </p:sp>
      <p:sp>
        <p:nvSpPr>
          <p:cNvPr id="686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7BD058-6B93-438A-A615-244C24C68D28}" type="slidenum">
              <a:rPr lang="en-US" altLang="en-US" sz="1400" smtClean="0"/>
              <a:pPr eaLnBrk="1" hangingPunct="1"/>
              <a:t>65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29600" cy="59658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4096"/>
                <a:gridCol w="1224136"/>
                <a:gridCol w="1224136"/>
                <a:gridCol w="1224136"/>
                <a:gridCol w="1341781"/>
                <a:gridCol w="1175657"/>
                <a:gridCol w="1175657"/>
              </a:tblGrid>
              <a:tr h="685647">
                <a:tc>
                  <a:txBody>
                    <a:bodyPr/>
                    <a:lstStyle/>
                    <a:p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Study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671" marB="45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Design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671" marB="45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dirty="0" err="1" smtClean="0">
                          <a:solidFill>
                            <a:schemeClr val="tx1"/>
                          </a:solidFill>
                        </a:rPr>
                        <a:t>Participaints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671" marB="45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Intervention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671" marB="45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671" marB="45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[Anti-</a:t>
                      </a:r>
                      <a:r>
                        <a:rPr lang="en-CA" sz="1300" dirty="0" err="1" smtClean="0">
                          <a:solidFill>
                            <a:schemeClr val="tx1"/>
                          </a:solidFill>
                        </a:rPr>
                        <a:t>Xa</a:t>
                      </a:r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] (U/ml) mean ± SD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671" marB="45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CA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671" marB="45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</a:rPr>
                        <a:t>Borkgren-Onkonek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et al.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Prospective open label n= 223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Bariatric surgery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mean 50.4 kg/m</a:t>
                      </a:r>
                      <a:r>
                        <a:rPr lang="en-US" sz="9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Enox 40mg BID if BMI &lt; 50 + m/kg</a:t>
                      </a:r>
                      <a:r>
                        <a:rPr lang="en-US" sz="900" baseline="3000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mechanical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Enox 60mg BID if BMI &gt; 50 + m/kg</a:t>
                      </a:r>
                      <a:r>
                        <a:rPr lang="en-US" sz="9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mechanical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Peak 4h concs: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&lt; 50 m/kg</a:t>
                      </a:r>
                      <a:r>
                        <a:rPr lang="en-US" sz="9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 BMI 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0.32 (0.10)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&gt; 50 m/kg</a:t>
                      </a:r>
                      <a:r>
                        <a:rPr lang="en-US" sz="900" baseline="3000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BMI 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0.26 (0.13)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NSS 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1 non-fatal VTE (0.45%) and 3 major bleeds (1.79%)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1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Simone et al.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prospective cohort n=40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Bariatric surgery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</a:rPr>
                        <a:t>&gt; 100kg = 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  <a:effectLst/>
                        </a:rPr>
                        <a:t>Enox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60mg BID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&lt; 100kg = 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  <a:effectLst/>
                        </a:rPr>
                        <a:t>Enox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40mg BID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900" dirty="0" smtClean="0">
                          <a:solidFill>
                            <a:schemeClr val="tx1"/>
                          </a:solidFill>
                          <a:effectLst/>
                        </a:rPr>
                        <a:t>&lt;100kg </a:t>
                      </a:r>
                      <a:r>
                        <a:rPr lang="fr-CA" sz="900" dirty="0">
                          <a:solidFill>
                            <a:schemeClr val="tx1"/>
                          </a:solidFill>
                          <a:effectLst/>
                        </a:rPr>
                        <a:t>0.21 vs. </a:t>
                      </a:r>
                      <a:r>
                        <a:rPr lang="fr-CA" sz="900" dirty="0" smtClean="0">
                          <a:solidFill>
                            <a:schemeClr val="tx1"/>
                          </a:solidFill>
                          <a:effectLst/>
                        </a:rPr>
                        <a:t>&gt;100kg </a:t>
                      </a:r>
                      <a:r>
                        <a:rPr lang="fr-CA" sz="900" dirty="0">
                          <a:solidFill>
                            <a:schemeClr val="tx1"/>
                          </a:solidFill>
                          <a:effectLst/>
                        </a:rPr>
                        <a:t>0.43 (p&lt;0.001)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Only 1 hemorrhagic event reported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7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</a:rPr>
                        <a:t>Jiminez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et al.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Prospective cohort n=112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Medical patients 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21% were obese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</a:rPr>
                        <a:t>Enox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40mg / day x mean 7 days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Peak 4h on day 3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BMI &lt;23 kg/m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0.28 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0.23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BMI 23-26 kg/m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0.23 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0.35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BMI  26-29 kg/m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0.15 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0.09 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BMI &gt; 29 kg/m</a:t>
                      </a:r>
                      <a:r>
                        <a:rPr lang="en-US" sz="9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0.13 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0.11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No major bleeding occurred</a:t>
                      </a:r>
                      <a:endParaRPr lang="en-CA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2 proximal DVT occurred with anti-</a:t>
                      </a:r>
                      <a:r>
                        <a:rPr lang="en-US" sz="900" dirty="0" err="1" smtClean="0">
                          <a:solidFill>
                            <a:schemeClr val="tx1"/>
                          </a:solidFill>
                          <a:effectLst/>
                        </a:rPr>
                        <a:t>Xa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&lt; 0.10 U/ml</a:t>
                      </a:r>
                      <a:endParaRPr lang="en-CA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9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Wilson et al.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2001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Prospective cohort anticoagulation bridging n= 37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A- within 20% IBW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B- 20-40% IBW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C- &gt; 40% IBW 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</a:rPr>
                        <a:t>Dalt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200 U/kg dosed by TBW x 5 days</a:t>
                      </a: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Peak (4h) day 3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A- 1.01 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0.20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B- 0.97 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0.21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C- 1.12 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 0.22 (p &gt;0.2)</a:t>
                      </a:r>
                      <a:endParaRPr lang="en-CA" sz="9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</a:rPr>
                        <a:t>No thromboembolic or hemorrhagic events occurred at 90 day follow up</a:t>
                      </a:r>
                      <a:endParaRPr lang="en-CA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68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577C5D8-42DF-474B-851F-9C1474112EC7}" type="slidenum">
              <a:rPr lang="en-US" altLang="en-US" sz="1400" smtClean="0"/>
              <a:pPr eaLnBrk="1" hangingPunct="1"/>
              <a:t>66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Koller 1986</a:t>
            </a:r>
          </a:p>
        </p:txBody>
      </p:sp>
      <p:sp>
        <p:nvSpPr>
          <p:cNvPr id="706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C55DDF-EA52-467C-B9D4-3ADA3D05266A}" type="slidenum">
              <a:rPr lang="en-US" altLang="en-US" sz="1400" smtClean="0"/>
              <a:pPr eaLnBrk="1" hangingPunct="1"/>
              <a:t>67</a:t>
            </a:fld>
            <a:endParaRPr lang="en-US" altLang="en-US" sz="14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9750" y="1397000"/>
          <a:ext cx="7848600" cy="4748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4674"/>
                <a:gridCol w="5963926"/>
              </a:tblGrid>
              <a:tr h="1188723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Design</a:t>
                      </a:r>
                      <a:endParaRPr lang="en-CA" sz="1800" dirty="0"/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2 related RCTs</a:t>
                      </a:r>
                    </a:p>
                    <a:p>
                      <a:r>
                        <a:rPr lang="en-CA" sz="1800" dirty="0" smtClean="0"/>
                        <a:t>Double-blind, randomized</a:t>
                      </a:r>
                    </a:p>
                    <a:p>
                      <a:r>
                        <a:rPr lang="en-CA" sz="1800" dirty="0" smtClean="0"/>
                        <a:t>First</a:t>
                      </a:r>
                      <a:r>
                        <a:rPr lang="en-CA" sz="1800" baseline="0" dirty="0" smtClean="0"/>
                        <a:t>-dose 1h pre-op then Q12h for ≥ 5 days</a:t>
                      </a:r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695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Patient</a:t>
                      </a:r>
                      <a:endParaRPr lang="en-CA" sz="1800" dirty="0"/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General</a:t>
                      </a:r>
                      <a:r>
                        <a:rPr lang="en-CA" sz="1800" baseline="0" dirty="0" smtClean="0"/>
                        <a:t> surgery</a:t>
                      </a:r>
                    </a:p>
                    <a:p>
                      <a:r>
                        <a:rPr lang="en-CA" sz="1800" baseline="0" dirty="0" smtClean="0"/>
                        <a:t>Excluding thoracotomy or coagulation disorder</a:t>
                      </a:r>
                      <a:endParaRPr lang="en-CA" sz="1800" dirty="0"/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695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Intervention</a:t>
                      </a:r>
                      <a:endParaRPr lang="en-CA" sz="1800" dirty="0"/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err="1" smtClean="0"/>
                        <a:t>Dalteparin</a:t>
                      </a:r>
                      <a:r>
                        <a:rPr lang="en-CA" sz="1800" baseline="0" dirty="0" smtClean="0"/>
                        <a:t> 7,500U SC daily (n=23)</a:t>
                      </a:r>
                    </a:p>
                    <a:p>
                      <a:r>
                        <a:rPr lang="en-CA" sz="1800" baseline="0" dirty="0" err="1" smtClean="0"/>
                        <a:t>Dalteparin</a:t>
                      </a:r>
                      <a:r>
                        <a:rPr lang="en-CA" sz="1800" baseline="0" dirty="0" smtClean="0"/>
                        <a:t> 2,500U SC daily (n=74)</a:t>
                      </a:r>
                      <a:endParaRPr lang="en-CA" sz="1800" dirty="0"/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695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Control</a:t>
                      </a:r>
                      <a:endParaRPr lang="en-CA" sz="1800" dirty="0"/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UFH 5,000U SC twice</a:t>
                      </a:r>
                      <a:r>
                        <a:rPr lang="en-CA" sz="1800" baseline="0" dirty="0" smtClean="0"/>
                        <a:t> daily </a:t>
                      </a:r>
                    </a:p>
                    <a:p>
                      <a:r>
                        <a:rPr lang="en-CA" sz="1800" baseline="0" dirty="0" smtClean="0"/>
                        <a:t>(n=20 &amp; 72)</a:t>
                      </a:r>
                      <a:endParaRPr lang="en-CA" sz="1800" dirty="0"/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Outcome</a:t>
                      </a:r>
                      <a:endParaRPr lang="en-CA" sz="1800" dirty="0"/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Hemorrhagic</a:t>
                      </a:r>
                      <a:r>
                        <a:rPr lang="en-CA" sz="1800" baseline="0" dirty="0" smtClean="0"/>
                        <a:t> event</a:t>
                      </a:r>
                    </a:p>
                    <a:p>
                      <a:r>
                        <a:rPr lang="en-CA" sz="1800" baseline="0" dirty="0" smtClean="0"/>
                        <a:t>DVT</a:t>
                      </a:r>
                    </a:p>
                    <a:p>
                      <a:r>
                        <a:rPr lang="en-CA" sz="1800" baseline="0" dirty="0" smtClean="0"/>
                        <a:t>Peak (4h) anti-</a:t>
                      </a:r>
                      <a:r>
                        <a:rPr lang="en-CA" sz="1800" baseline="0" dirty="0" err="1" smtClean="0"/>
                        <a:t>Xa</a:t>
                      </a:r>
                      <a:r>
                        <a:rPr lang="en-CA" sz="1800" baseline="0" dirty="0" smtClean="0"/>
                        <a:t> level</a:t>
                      </a:r>
                      <a:endParaRPr lang="en-CA" sz="1800" dirty="0" smtClean="0"/>
                    </a:p>
                  </a:txBody>
                  <a:tcPr marL="91437" marR="91437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0680" name="TextBox 2"/>
          <p:cNvSpPr txBox="1">
            <a:spLocks noChangeArrowheads="1"/>
          </p:cNvSpPr>
          <p:nvPr/>
        </p:nvSpPr>
        <p:spPr bwMode="auto">
          <a:xfrm>
            <a:off x="971550" y="6308725"/>
            <a:ext cx="4105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400"/>
              <a:t>Thrombosis and hemostasis 1986:56(3);243-246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Koller 1986</a:t>
            </a:r>
          </a:p>
        </p:txBody>
      </p:sp>
      <p:sp>
        <p:nvSpPr>
          <p:cNvPr id="7168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E1165B-B954-4A0F-9097-D99817E83C14}" type="slidenum">
              <a:rPr lang="en-US" altLang="en-US" sz="1400" smtClean="0"/>
              <a:pPr eaLnBrk="1" hangingPunct="1"/>
              <a:t>68</a:t>
            </a:fld>
            <a:endParaRPr lang="en-US" altLang="en-US" sz="1400" smtClean="0"/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395288" y="1412875"/>
            <a:ext cx="8353425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Tx/>
              <a:buChar char="•"/>
            </a:pPr>
            <a:r>
              <a:rPr lang="en-CA" altLang="en-US" sz="2800"/>
              <a:t>Screening for DVT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CA" altLang="en-US" sz="2400"/>
              <a:t>Daily fibrinogen uptake test (FUT)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CA" altLang="en-US" sz="2400"/>
              <a:t>Venography every other day</a:t>
            </a:r>
          </a:p>
          <a:p>
            <a:pPr marL="1143000" lvl="2" indent="-228600">
              <a:buFontTx/>
              <a:buChar char="•"/>
            </a:pPr>
            <a:r>
              <a:rPr lang="en-CA" altLang="en-US" sz="2000"/>
              <a:t>+ve test prompts testing on subsequent day</a:t>
            </a:r>
          </a:p>
          <a:p>
            <a:pPr marL="1143000" lvl="2" indent="-228600">
              <a:buFontTx/>
              <a:buChar char="•"/>
            </a:pPr>
            <a:r>
              <a:rPr lang="en-CA" altLang="en-US" sz="2000"/>
              <a:t>2 +ve venograms = DVT outcome</a:t>
            </a:r>
          </a:p>
          <a:p>
            <a:pPr marL="1143000" lvl="2" indent="-228600">
              <a:buFontTx/>
              <a:buChar char="•"/>
            </a:pPr>
            <a:r>
              <a:rPr lang="en-CA" altLang="en-US" sz="2000"/>
              <a:t>f/up for DVT occurred up to 30 days post-op (clinical assessment only after discharge)</a:t>
            </a:r>
          </a:p>
          <a:p>
            <a:pPr marL="742950" lvl="1" indent="-285750">
              <a:buFont typeface="Arial" charset="0"/>
              <a:buChar char="•"/>
            </a:pPr>
            <a:endParaRPr lang="en-CA" altLang="en-US" sz="2400"/>
          </a:p>
          <a:p>
            <a:pPr marL="285750" indent="-285750">
              <a:buFontTx/>
              <a:buChar char="•"/>
            </a:pPr>
            <a:r>
              <a:rPr lang="en-CA" altLang="en-US" sz="2800"/>
              <a:t>Anti-Xa assay completed 4 hours after dose on post-op day 4</a:t>
            </a:r>
          </a:p>
          <a:p>
            <a:pPr marL="742950" lvl="1" indent="-285750">
              <a:buFont typeface="Arial" charset="0"/>
              <a:buChar char="•"/>
            </a:pPr>
            <a:r>
              <a:rPr lang="en-CA" altLang="en-US" sz="2400"/>
              <a:t>Chromogenic assay used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CA" altLang="en-US" sz="2400"/>
              <a:t>Coatest® Chromogenix assay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900113" y="4149725"/>
          <a:ext cx="6121400" cy="14843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1028"/>
                <a:gridCol w="1872216"/>
                <a:gridCol w="1368157"/>
              </a:tblGrid>
              <a:tr h="371078"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Day 4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LMWH 7,500U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UFH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Anti-</a:t>
                      </a:r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Xa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 (U/ml)*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0.48 ± 0.12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0.01 ± 0.02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en-CA" sz="1600" dirty="0" err="1" smtClean="0">
                          <a:solidFill>
                            <a:schemeClr val="tx1"/>
                          </a:solidFill>
                        </a:rPr>
                        <a:t>aPTT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 (s)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31.6 ± 3.3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30.7 ± 3.8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Thrombin time (s)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17.1 ± 4.1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14.7 ± 1.9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72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EABF6B-4C5D-4278-9648-5753B83A0992}" type="slidenum">
              <a:rPr lang="en-US" altLang="en-US" sz="1400" smtClean="0"/>
              <a:pPr eaLnBrk="1" hangingPunct="1"/>
              <a:t>69</a:t>
            </a:fld>
            <a:endParaRPr lang="en-US" altLang="en-US" sz="14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00113" y="260350"/>
          <a:ext cx="6096000" cy="36703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03984"/>
                <a:gridCol w="1848544"/>
                <a:gridCol w="1343472"/>
              </a:tblGrid>
              <a:tr h="394017"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Bleeding Complications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LMWH 7,500U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UFH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17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No of pts.*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11 (47.8%)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2 (10%)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1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Decrease in </a:t>
                      </a:r>
                      <a:r>
                        <a:rPr lang="en-CA" sz="1400" dirty="0" err="1" smtClean="0">
                          <a:solidFill>
                            <a:schemeClr val="tx1"/>
                          </a:solidFill>
                        </a:rPr>
                        <a:t>HgB</a:t>
                      </a:r>
                      <a:r>
                        <a:rPr lang="en-CA" sz="1400" baseline="0" dirty="0" smtClean="0">
                          <a:solidFill>
                            <a:schemeClr val="tx1"/>
                          </a:solidFill>
                        </a:rPr>
                        <a:t> (g/L) </a:t>
                      </a:r>
                      <a:r>
                        <a:rPr lang="el-GR" sz="1200" baseline="0" dirty="0" smtClean="0">
                          <a:solidFill>
                            <a:schemeClr val="tx1"/>
                          </a:solidFill>
                        </a:rPr>
                        <a:t>δ</a:t>
                      </a: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</a:rPr>
                        <a:t> pre-op to post-op day 3 (mean </a:t>
                      </a:r>
                      <a:r>
                        <a:rPr lang="en-CA" sz="1200" dirty="0" smtClean="0">
                          <a:solidFill>
                            <a:schemeClr val="tx1"/>
                          </a:solidFill>
                        </a:rPr>
                        <a:t>± SD)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23.2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± 1.66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15.6 ± 1.33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17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# blood transfusions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20 (5pts)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4 (1pt)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17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Heparin D/</a:t>
                      </a:r>
                      <a:r>
                        <a:rPr lang="en-CA" sz="1400" dirty="0" err="1" smtClean="0">
                          <a:solidFill>
                            <a:schemeClr val="tx1"/>
                          </a:solidFill>
                        </a:rPr>
                        <a:t>C’d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17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Hematoma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17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Wound evacuated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17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Increased post-op drainage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17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</a:rPr>
                        <a:t>GI bleed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771" name="TextBox 6"/>
          <p:cNvSpPr txBox="1">
            <a:spLocks noChangeArrowheads="1"/>
          </p:cNvSpPr>
          <p:nvPr/>
        </p:nvSpPr>
        <p:spPr bwMode="auto">
          <a:xfrm>
            <a:off x="900113" y="5949950"/>
            <a:ext cx="53292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altLang="en-US" sz="1400"/>
              <a:t>* p &lt; 0.01 (LMWH 7,500U vs UFH)</a:t>
            </a:r>
          </a:p>
          <a:p>
            <a:pPr eaLnBrk="1" hangingPunct="1"/>
            <a:r>
              <a:rPr lang="en-CA" altLang="en-US" sz="1400"/>
              <a:t>LMWH 2,500U NSS different in bleeding compared to UFH</a:t>
            </a:r>
          </a:p>
          <a:p>
            <a:pPr eaLnBrk="1" hangingPunct="1"/>
            <a:r>
              <a:rPr lang="en-CA" altLang="en-US" sz="1400"/>
              <a:t>Only 1 DVT occurred in LMWH group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Anti-Xa Monitoring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Chromogenic assay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 excess fXa &amp; chromogenic reagent to sample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LMWH + thrombin complex binds fXa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Reagent competes with LMWH for fXa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Releases chromophore upon binding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Compare to known [standard] of LWMH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100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Reagent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WHO has standard reagent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Interlab variation &lt; 5%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Many chromogenic assay kits available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Inter-kit variation up to 40%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en-US" sz="280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BF182F-822A-450B-894F-76C90720A498}" type="slidenum">
              <a:rPr lang="en-US" altLang="en-US" sz="1400" smtClean="0"/>
              <a:pPr eaLnBrk="1" hangingPunct="1"/>
              <a:t>7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Koller 1986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z="2800" smtClean="0"/>
              <a:t>Limitations:</a:t>
            </a:r>
          </a:p>
          <a:p>
            <a:pPr lvl="1" eaLnBrk="1" hangingPunct="1"/>
            <a:r>
              <a:rPr lang="en-CA" altLang="en-US" sz="2400" smtClean="0"/>
              <a:t>Reporting of study design incomplete</a:t>
            </a:r>
          </a:p>
          <a:p>
            <a:pPr lvl="2" eaLnBrk="1" hangingPunct="1"/>
            <a:r>
              <a:rPr lang="en-CA" altLang="en-US" sz="2000" smtClean="0"/>
              <a:t>Randomization, allocation, blinding</a:t>
            </a:r>
          </a:p>
          <a:p>
            <a:pPr lvl="2" eaLnBrk="1" hangingPunct="1"/>
            <a:r>
              <a:rPr lang="en-CA" altLang="en-US" sz="2000" smtClean="0"/>
              <a:t>Baseline characteristics</a:t>
            </a:r>
          </a:p>
          <a:p>
            <a:pPr lvl="1" eaLnBrk="1" hangingPunct="1"/>
            <a:r>
              <a:rPr lang="en-CA" altLang="en-US" sz="2400" smtClean="0"/>
              <a:t>Dalteparin 7,500U study stopped early</a:t>
            </a:r>
          </a:p>
          <a:p>
            <a:pPr lvl="2" eaLnBrk="1" hangingPunct="1"/>
            <a:r>
              <a:rPr lang="en-CA" altLang="en-US" sz="2000" smtClean="0"/>
              <a:t>No stopping rules described</a:t>
            </a:r>
          </a:p>
          <a:p>
            <a:pPr lvl="2" eaLnBrk="1" hangingPunct="1"/>
            <a:r>
              <a:rPr lang="en-CA" altLang="en-US" sz="2000" smtClean="0"/>
              <a:t>Risk of overestimating effect</a:t>
            </a:r>
          </a:p>
          <a:p>
            <a:pPr lvl="1" eaLnBrk="1" hangingPunct="1"/>
            <a:r>
              <a:rPr lang="en-CA" altLang="en-US" sz="2400" smtClean="0"/>
              <a:t>No analysis of anti-levels in patients who bled</a:t>
            </a:r>
          </a:p>
          <a:p>
            <a:pPr lvl="1" eaLnBrk="1" hangingPunct="1"/>
            <a:r>
              <a:rPr lang="en-CA" altLang="en-US" sz="2400" smtClean="0"/>
              <a:t>Prophylaxis of DVT post-operatively</a:t>
            </a:r>
          </a:p>
          <a:p>
            <a:pPr lvl="1" eaLnBrk="1" hangingPunct="1"/>
            <a:r>
              <a:rPr lang="en-CA" altLang="en-US" sz="2400" smtClean="0"/>
              <a:t>Dalteparin 7,500U &amp; 2,500U compared</a:t>
            </a:r>
          </a:p>
          <a:p>
            <a:pPr lvl="2" eaLnBrk="1" hangingPunct="1"/>
            <a:r>
              <a:rPr lang="en-CA" altLang="en-US" sz="2000" smtClean="0"/>
              <a:t>Common regimen dalteparin 5,000U</a:t>
            </a:r>
          </a:p>
          <a:p>
            <a:pPr lvl="1" eaLnBrk="1" hangingPunct="1"/>
            <a:endParaRPr lang="en-CA" altLang="en-US" smtClean="0"/>
          </a:p>
        </p:txBody>
      </p:sp>
      <p:sp>
        <p:nvSpPr>
          <p:cNvPr id="737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2340CE-7EF2-4BDB-8084-25AAAF929B83}" type="slidenum">
              <a:rPr lang="en-US" altLang="en-US" sz="1400" smtClean="0"/>
              <a:pPr eaLnBrk="1" hangingPunct="1"/>
              <a:t>70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smtClean="0"/>
              <a:t>Anti-Xa Monitoring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Chest 2012</a:t>
            </a:r>
          </a:p>
          <a:p>
            <a:pPr lvl="1" eaLnBrk="1" hangingPunct="1"/>
            <a:r>
              <a:rPr lang="en-CA" smtClean="0"/>
              <a:t>“…if monitoring is required, the anti-Xa level is the recommended	test.”</a:t>
            </a:r>
          </a:p>
          <a:p>
            <a:pPr lvl="1" eaLnBrk="1" hangingPunct="1"/>
            <a:endParaRPr lang="en-CA" sz="1000" smtClean="0"/>
          </a:p>
          <a:p>
            <a:pPr lvl="1" eaLnBrk="1" hangingPunct="1"/>
            <a:r>
              <a:rPr lang="en-CA" smtClean="0"/>
              <a:t>“Coagulation monitoring is not generally necessary, but some authorities suggest that monitoring be done in obese patients and in those with renal insufficiency.”</a:t>
            </a:r>
          </a:p>
          <a:p>
            <a:pPr lvl="1" eaLnBrk="1" hangingPunct="1"/>
            <a:endParaRPr lang="en-CA" sz="1000" smtClean="0"/>
          </a:p>
          <a:p>
            <a:pPr lvl="1" eaLnBrk="1" hangingPunct="1"/>
            <a:r>
              <a:rPr lang="en-CA" smtClean="0"/>
              <a:t>Target range for treatment of VTE</a:t>
            </a:r>
          </a:p>
          <a:p>
            <a:pPr lvl="2" eaLnBrk="1" hangingPunct="1"/>
            <a:r>
              <a:rPr lang="en-CA" smtClean="0"/>
              <a:t>peak anti-Xa levels 0.6 – 1.0 U/ml</a:t>
            </a:r>
          </a:p>
          <a:p>
            <a:pPr lvl="1" eaLnBrk="1" hangingPunct="1"/>
            <a:endParaRPr lang="en-CA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BC0CD6-D53C-4EB9-AC3D-203A363C93E4}" type="slidenum">
              <a:rPr lang="en-US" altLang="en-US" sz="1400" smtClean="0"/>
              <a:pPr eaLnBrk="1" hangingPunct="1"/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Clinical Question</a:t>
            </a:r>
          </a:p>
        </p:txBody>
      </p:sp>
      <p:graphicFrame>
        <p:nvGraphicFramePr>
          <p:cNvPr id="13346" name="Group 3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446588"/>
        </p:xfrm>
        <a:graphic>
          <a:graphicData uri="http://schemas.openxmlformats.org/drawingml/2006/table">
            <a:tbl>
              <a:tblPr/>
              <a:tblGrid>
                <a:gridCol w="2170113"/>
                <a:gridCol w="6059487"/>
              </a:tblGrid>
              <a:tr h="1127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Patient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Requiring treatment of DVT, PE or ACS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Prophylaxis of DVT and 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Non-pregnant, normal weight and renal function</a:t>
                      </a:r>
                      <a:endParaRPr kumimoji="0" lang="en-US" sz="2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Intervention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LMWH fixed or weight adjusted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monitoring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± titration of dose to target anti-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level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858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Outcome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Mortality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Bleeding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Thrombosis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1C1E41-48E9-4D47-BFB6-EE0211225394}" type="slidenum">
              <a:rPr lang="en-US" altLang="en-US" sz="1400" smtClean="0"/>
              <a:pPr eaLnBrk="1" hangingPunct="1"/>
              <a:t>9</a:t>
            </a:fld>
            <a:endParaRPr lang="en-US" altLang="en-US" sz="14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2560</TotalTime>
  <Words>3929</Words>
  <Application>Microsoft Office PowerPoint</Application>
  <PresentationFormat>On-screen Show (4:3)</PresentationFormat>
  <Paragraphs>960</Paragraphs>
  <Slides>70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7" baseType="lpstr">
      <vt:lpstr>Arial</vt:lpstr>
      <vt:lpstr>Palatino Linotype</vt:lpstr>
      <vt:lpstr>Century Gothic</vt:lpstr>
      <vt:lpstr>Courier New</vt:lpstr>
      <vt:lpstr>Calibri</vt:lpstr>
      <vt:lpstr>Times New Roman</vt:lpstr>
      <vt:lpstr>Executive</vt:lpstr>
      <vt:lpstr>Measuring Anti-Xa: Does Activity Predict Outcome?</vt:lpstr>
      <vt:lpstr>Objectives</vt:lpstr>
      <vt:lpstr>LMWH</vt:lpstr>
      <vt:lpstr>PowerPoint Presentation</vt:lpstr>
      <vt:lpstr>LMWH</vt:lpstr>
      <vt:lpstr>Anti-Xa Monitoring</vt:lpstr>
      <vt:lpstr>Anti-Xa Monitoring</vt:lpstr>
      <vt:lpstr>Anti-Xa Monitoring</vt:lpstr>
      <vt:lpstr>Clinical Question</vt:lpstr>
      <vt:lpstr>Literature Search</vt:lpstr>
      <vt:lpstr>Levine et al. 1989</vt:lpstr>
      <vt:lpstr>Levine 1989</vt:lpstr>
      <vt:lpstr>Levine 1989</vt:lpstr>
      <vt:lpstr>Levine 1989</vt:lpstr>
      <vt:lpstr>PowerPoint Presentation</vt:lpstr>
      <vt:lpstr>PowerPoint Presentation</vt:lpstr>
      <vt:lpstr>Conclusion</vt:lpstr>
      <vt:lpstr>Levine 1989</vt:lpstr>
      <vt:lpstr>Bara 1992</vt:lpstr>
      <vt:lpstr>Bara 1992</vt:lpstr>
      <vt:lpstr>Bara 1992</vt:lpstr>
      <vt:lpstr>Bara 1992</vt:lpstr>
      <vt:lpstr>Bara 1992</vt:lpstr>
      <vt:lpstr>Bara 1992</vt:lpstr>
      <vt:lpstr>Bara 1992</vt:lpstr>
      <vt:lpstr>Bara 1992</vt:lpstr>
      <vt:lpstr>Alhenc-Gelas 1994</vt:lpstr>
      <vt:lpstr>Alhenc-Gelas</vt:lpstr>
      <vt:lpstr>Alhenc-Gelas 1994</vt:lpstr>
      <vt:lpstr>Alhenc-Gelas 1994</vt:lpstr>
      <vt:lpstr>PowerPoint Presentation</vt:lpstr>
      <vt:lpstr>PowerPoint Presentation</vt:lpstr>
      <vt:lpstr>Alhenc-Gelas 1994</vt:lpstr>
      <vt:lpstr>Summary</vt:lpstr>
      <vt:lpstr>Bottom-line</vt:lpstr>
      <vt:lpstr>PowerPoint Presentation</vt:lpstr>
      <vt:lpstr>PowerPoint Presentation</vt:lpstr>
      <vt:lpstr>Obesity</vt:lpstr>
      <vt:lpstr>Obesity</vt:lpstr>
      <vt:lpstr>Obesity</vt:lpstr>
      <vt:lpstr>Clinical Question</vt:lpstr>
      <vt:lpstr>Literature Search</vt:lpstr>
      <vt:lpstr>Imberti 2009</vt:lpstr>
      <vt:lpstr>Imberti 2009</vt:lpstr>
      <vt:lpstr>PowerPoint Presentation</vt:lpstr>
      <vt:lpstr>Imberti 2009</vt:lpstr>
      <vt:lpstr>Yee 2001</vt:lpstr>
      <vt:lpstr>Yee 2001</vt:lpstr>
      <vt:lpstr>Yee 2001</vt:lpstr>
      <vt:lpstr>Yee 2001</vt:lpstr>
      <vt:lpstr>PowerPoint Presentation</vt:lpstr>
      <vt:lpstr>PowerPoint Presentation</vt:lpstr>
      <vt:lpstr>Limitations</vt:lpstr>
      <vt:lpstr>Sanderink 2002</vt:lpstr>
      <vt:lpstr>Sanderink 2002</vt:lpstr>
      <vt:lpstr>Sanderink 2002</vt:lpstr>
      <vt:lpstr>PowerPoint Presentation</vt:lpstr>
      <vt:lpstr>PowerPoint Presentation</vt:lpstr>
      <vt:lpstr>Sanderink 2002</vt:lpstr>
      <vt:lpstr>Hainer 2002</vt:lpstr>
      <vt:lpstr>Hainer 2002</vt:lpstr>
      <vt:lpstr>Hainer 2002</vt:lpstr>
      <vt:lpstr>Hainer 2002</vt:lpstr>
      <vt:lpstr>Hainer 2002</vt:lpstr>
      <vt:lpstr>Hainer 2002</vt:lpstr>
      <vt:lpstr>PowerPoint Presentation</vt:lpstr>
      <vt:lpstr>Koller 1986</vt:lpstr>
      <vt:lpstr>Koller 1986</vt:lpstr>
      <vt:lpstr>PowerPoint Presentation</vt:lpstr>
      <vt:lpstr>Koller 1986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Low-Molecular Weight Heparin  in Obesity: Proportional to Waist Size?</dc:title>
  <dc:creator>Gregor Egan</dc:creator>
  <cp:lastModifiedBy>Rachel Wu</cp:lastModifiedBy>
  <cp:revision>269</cp:revision>
  <dcterms:created xsi:type="dcterms:W3CDTF">2014-01-06T01:34:33Z</dcterms:created>
  <dcterms:modified xsi:type="dcterms:W3CDTF">2014-01-23T17:11:05Z</dcterms:modified>
</cp:coreProperties>
</file>