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0" r:id="rId3"/>
    <p:sldId id="263" r:id="rId4"/>
    <p:sldId id="270" r:id="rId5"/>
    <p:sldId id="261" r:id="rId6"/>
    <p:sldId id="262" r:id="rId7"/>
    <p:sldId id="265" r:id="rId8"/>
    <p:sldId id="273" r:id="rId9"/>
    <p:sldId id="274" r:id="rId10"/>
    <p:sldId id="275" r:id="rId11"/>
    <p:sldId id="264" r:id="rId12"/>
    <p:sldId id="279" r:id="rId13"/>
    <p:sldId id="266" r:id="rId14"/>
    <p:sldId id="280" r:id="rId15"/>
    <p:sldId id="278" r:id="rId16"/>
    <p:sldId id="267" r:id="rId17"/>
    <p:sldId id="268" r:id="rId18"/>
    <p:sldId id="281" r:id="rId19"/>
    <p:sldId id="282" r:id="rId20"/>
    <p:sldId id="283" r:id="rId21"/>
    <p:sldId id="290" r:id="rId22"/>
    <p:sldId id="291" r:id="rId23"/>
    <p:sldId id="284" r:id="rId24"/>
    <p:sldId id="287" r:id="rId25"/>
    <p:sldId id="285" r:id="rId26"/>
    <p:sldId id="286"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AEB0A76-71CB-4219-8B93-A13D578F5CE9}">
          <p14:sldIdLst>
            <p14:sldId id="257"/>
            <p14:sldId id="260"/>
            <p14:sldId id="263"/>
            <p14:sldId id="270"/>
            <p14:sldId id="261"/>
          </p14:sldIdLst>
        </p14:section>
        <p14:section name="1. Host immune response" id="{E992A3B2-FF37-4061-8DD1-ABF6EBEFB67A}">
          <p14:sldIdLst>
            <p14:sldId id="262"/>
            <p14:sldId id="265"/>
            <p14:sldId id="273"/>
            <p14:sldId id="274"/>
            <p14:sldId id="275"/>
            <p14:sldId id="264"/>
            <p14:sldId id="279"/>
            <p14:sldId id="266"/>
            <p14:sldId id="280"/>
            <p14:sldId id="278"/>
          </p14:sldIdLst>
        </p14:section>
        <p14:section name="2. Damage by immune response" id="{AF222D00-E9E9-4F6E-AADA-EF654E255064}">
          <p14:sldIdLst>
            <p14:sldId id="267"/>
            <p14:sldId id="268"/>
            <p14:sldId id="281"/>
            <p14:sldId id="282"/>
            <p14:sldId id="283"/>
            <p14:sldId id="290"/>
            <p14:sldId id="291"/>
            <p14:sldId id="284"/>
          </p14:sldIdLst>
        </p14:section>
        <p14:section name="3. Bacterial evasion strategies" id="{37249845-B36B-4E5C-B262-C37C46F5D8D7}">
          <p14:sldIdLst>
            <p14:sldId id="287"/>
            <p14:sldId id="285"/>
          </p14:sldIdLst>
        </p14:section>
        <p14:section name="4. Outcome" id="{14AB969F-662E-4C09-B5E0-B003289A34A8}">
          <p14:sldIdLst>
            <p14:sldId id="286"/>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D06D3-61D9-4790-8DB4-3DAEABC11A95}" type="doc">
      <dgm:prSet loTypeId="urn:microsoft.com/office/officeart/2005/8/layout/chart3" loCatId="relationship" qsTypeId="urn:microsoft.com/office/officeart/2005/8/quickstyle/simple1" qsCatId="simple" csTypeId="urn:microsoft.com/office/officeart/2005/8/colors/accent4_1" csCatId="accent4" phldr="1"/>
      <dgm:spPr/>
      <dgm:t>
        <a:bodyPr/>
        <a:lstStyle/>
        <a:p>
          <a:endParaRPr lang="en-US"/>
        </a:p>
      </dgm:t>
    </dgm:pt>
    <dgm:pt modelId="{D7BA59A3-7A93-49F2-9301-24F86DDFCECC}">
      <dgm:prSet phldrT="[Text]"/>
      <dgm:spPr/>
      <dgm:t>
        <a:bodyPr/>
        <a:lstStyle/>
        <a:p>
          <a:r>
            <a:rPr lang="en-US" b="0" i="0" dirty="0">
              <a:latin typeface="Cambria" panose="02040503050406030204" pitchFamily="18" charset="0"/>
            </a:rPr>
            <a:t>Physical barriers</a:t>
          </a:r>
        </a:p>
      </dgm:t>
    </dgm:pt>
    <dgm:pt modelId="{C2C8CFDD-2E6D-4A0C-83BA-13D7CBA4507E}" type="parTrans" cxnId="{32E9AC91-15FF-4A29-B7BE-AC017B85DFED}">
      <dgm:prSet/>
      <dgm:spPr/>
      <dgm:t>
        <a:bodyPr/>
        <a:lstStyle/>
        <a:p>
          <a:endParaRPr lang="en-US" b="0" i="0">
            <a:latin typeface="Cambria" panose="02040503050406030204" pitchFamily="18" charset="0"/>
          </a:endParaRPr>
        </a:p>
      </dgm:t>
    </dgm:pt>
    <dgm:pt modelId="{79FA164E-E762-4BC3-B867-BD34182F014F}" type="sibTrans" cxnId="{32E9AC91-15FF-4A29-B7BE-AC017B85DFED}">
      <dgm:prSet/>
      <dgm:spPr/>
      <dgm:t>
        <a:bodyPr/>
        <a:lstStyle/>
        <a:p>
          <a:endParaRPr lang="en-US" b="0" i="0">
            <a:latin typeface="Cambria" panose="02040503050406030204" pitchFamily="18" charset="0"/>
          </a:endParaRPr>
        </a:p>
      </dgm:t>
    </dgm:pt>
    <dgm:pt modelId="{324CDD82-D61F-4C9C-9CC1-5BB63D155A6F}">
      <dgm:prSet phldrT="[Text]"/>
      <dgm:spPr/>
      <dgm:t>
        <a:bodyPr/>
        <a:lstStyle/>
        <a:p>
          <a:r>
            <a:rPr lang="en-US" b="0" i="0" dirty="0">
              <a:latin typeface="Cambria" panose="02040503050406030204" pitchFamily="18" charset="0"/>
            </a:rPr>
            <a:t>Innate immune</a:t>
          </a:r>
        </a:p>
      </dgm:t>
    </dgm:pt>
    <dgm:pt modelId="{6CFEC7D8-4AB3-4D47-888A-94788AEF2314}" type="parTrans" cxnId="{7195214B-C8F8-4FEF-8251-8DFE1B47F8FB}">
      <dgm:prSet/>
      <dgm:spPr/>
      <dgm:t>
        <a:bodyPr/>
        <a:lstStyle/>
        <a:p>
          <a:endParaRPr lang="en-US" b="0" i="0">
            <a:latin typeface="Cambria" panose="02040503050406030204" pitchFamily="18" charset="0"/>
          </a:endParaRPr>
        </a:p>
      </dgm:t>
    </dgm:pt>
    <dgm:pt modelId="{540D012D-EACA-4C1B-AFA0-BC793DD7B5D7}" type="sibTrans" cxnId="{7195214B-C8F8-4FEF-8251-8DFE1B47F8FB}">
      <dgm:prSet/>
      <dgm:spPr/>
      <dgm:t>
        <a:bodyPr/>
        <a:lstStyle/>
        <a:p>
          <a:endParaRPr lang="en-US" b="0" i="0">
            <a:latin typeface="Cambria" panose="02040503050406030204" pitchFamily="18" charset="0"/>
          </a:endParaRPr>
        </a:p>
      </dgm:t>
    </dgm:pt>
    <dgm:pt modelId="{419C804C-068A-4988-A534-875787D1E856}">
      <dgm:prSet phldrT="[Text]"/>
      <dgm:spPr/>
      <dgm:t>
        <a:bodyPr/>
        <a:lstStyle/>
        <a:p>
          <a:r>
            <a:rPr lang="en-US" b="0" i="0" dirty="0">
              <a:latin typeface="Cambria" panose="02040503050406030204" pitchFamily="18" charset="0"/>
            </a:rPr>
            <a:t>Adaptive immune</a:t>
          </a:r>
        </a:p>
      </dgm:t>
    </dgm:pt>
    <dgm:pt modelId="{21A3CF33-0910-4072-B1A4-1E97B8B86CA8}" type="parTrans" cxnId="{EAF5D196-ADEA-448A-92C9-D398AC51F57D}">
      <dgm:prSet/>
      <dgm:spPr/>
      <dgm:t>
        <a:bodyPr/>
        <a:lstStyle/>
        <a:p>
          <a:endParaRPr lang="en-US" b="0" i="0">
            <a:latin typeface="Cambria" panose="02040503050406030204" pitchFamily="18" charset="0"/>
          </a:endParaRPr>
        </a:p>
      </dgm:t>
    </dgm:pt>
    <dgm:pt modelId="{09C30166-2AF4-425B-A8E0-C0275D610E16}" type="sibTrans" cxnId="{EAF5D196-ADEA-448A-92C9-D398AC51F57D}">
      <dgm:prSet/>
      <dgm:spPr/>
      <dgm:t>
        <a:bodyPr/>
        <a:lstStyle/>
        <a:p>
          <a:endParaRPr lang="en-US" b="0" i="0">
            <a:latin typeface="Cambria" panose="02040503050406030204" pitchFamily="18" charset="0"/>
          </a:endParaRPr>
        </a:p>
      </dgm:t>
    </dgm:pt>
    <dgm:pt modelId="{069B37F9-AACD-4BC5-A1FB-5D7CC2F97ECA}" type="pres">
      <dgm:prSet presAssocID="{1D3D06D3-61D9-4790-8DB4-3DAEABC11A95}" presName="compositeShape" presStyleCnt="0">
        <dgm:presLayoutVars>
          <dgm:chMax val="7"/>
          <dgm:dir/>
          <dgm:resizeHandles val="exact"/>
        </dgm:presLayoutVars>
      </dgm:prSet>
      <dgm:spPr/>
    </dgm:pt>
    <dgm:pt modelId="{C5C5368A-22E7-4177-AA08-E56213DB33E1}" type="pres">
      <dgm:prSet presAssocID="{1D3D06D3-61D9-4790-8DB4-3DAEABC11A95}" presName="wedge1" presStyleLbl="node1" presStyleIdx="0" presStyleCnt="3"/>
      <dgm:spPr/>
    </dgm:pt>
    <dgm:pt modelId="{01760EAA-654F-468D-9F11-56286F1D08C8}" type="pres">
      <dgm:prSet presAssocID="{1D3D06D3-61D9-4790-8DB4-3DAEABC11A95}" presName="wedge1Tx" presStyleLbl="node1" presStyleIdx="0" presStyleCnt="3">
        <dgm:presLayoutVars>
          <dgm:chMax val="0"/>
          <dgm:chPref val="0"/>
          <dgm:bulletEnabled val="1"/>
        </dgm:presLayoutVars>
      </dgm:prSet>
      <dgm:spPr/>
    </dgm:pt>
    <dgm:pt modelId="{44D85A7E-A0FA-44AE-84C1-A4AEF5D0F535}" type="pres">
      <dgm:prSet presAssocID="{1D3D06D3-61D9-4790-8DB4-3DAEABC11A95}" presName="wedge2" presStyleLbl="node1" presStyleIdx="1" presStyleCnt="3"/>
      <dgm:spPr/>
    </dgm:pt>
    <dgm:pt modelId="{881445E7-B008-47EF-93B5-7D04931BC1D5}" type="pres">
      <dgm:prSet presAssocID="{1D3D06D3-61D9-4790-8DB4-3DAEABC11A95}" presName="wedge2Tx" presStyleLbl="node1" presStyleIdx="1" presStyleCnt="3">
        <dgm:presLayoutVars>
          <dgm:chMax val="0"/>
          <dgm:chPref val="0"/>
          <dgm:bulletEnabled val="1"/>
        </dgm:presLayoutVars>
      </dgm:prSet>
      <dgm:spPr/>
    </dgm:pt>
    <dgm:pt modelId="{78303F75-78D6-4C87-AA60-A4DE35C84AAD}" type="pres">
      <dgm:prSet presAssocID="{1D3D06D3-61D9-4790-8DB4-3DAEABC11A95}" presName="wedge3" presStyleLbl="node1" presStyleIdx="2" presStyleCnt="3"/>
      <dgm:spPr/>
    </dgm:pt>
    <dgm:pt modelId="{50155EBA-7A60-479A-975B-891AFAB27784}" type="pres">
      <dgm:prSet presAssocID="{1D3D06D3-61D9-4790-8DB4-3DAEABC11A95}" presName="wedge3Tx" presStyleLbl="node1" presStyleIdx="2" presStyleCnt="3">
        <dgm:presLayoutVars>
          <dgm:chMax val="0"/>
          <dgm:chPref val="0"/>
          <dgm:bulletEnabled val="1"/>
        </dgm:presLayoutVars>
      </dgm:prSet>
      <dgm:spPr/>
    </dgm:pt>
  </dgm:ptLst>
  <dgm:cxnLst>
    <dgm:cxn modelId="{729F615D-622C-4764-A20D-E2F6814F8025}" type="presOf" srcId="{324CDD82-D61F-4C9C-9CC1-5BB63D155A6F}" destId="{50155EBA-7A60-479A-975B-891AFAB27784}" srcOrd="1" destOrd="0" presId="urn:microsoft.com/office/officeart/2005/8/layout/chart3"/>
    <dgm:cxn modelId="{69284C68-FB85-4AFE-8937-2E18868D2CE5}" type="presOf" srcId="{324CDD82-D61F-4C9C-9CC1-5BB63D155A6F}" destId="{78303F75-78D6-4C87-AA60-A4DE35C84AAD}" srcOrd="0" destOrd="0" presId="urn:microsoft.com/office/officeart/2005/8/layout/chart3"/>
    <dgm:cxn modelId="{7195214B-C8F8-4FEF-8251-8DFE1B47F8FB}" srcId="{1D3D06D3-61D9-4790-8DB4-3DAEABC11A95}" destId="{324CDD82-D61F-4C9C-9CC1-5BB63D155A6F}" srcOrd="2" destOrd="0" parTransId="{6CFEC7D8-4AB3-4D47-888A-94788AEF2314}" sibTransId="{540D012D-EACA-4C1B-AFA0-BC793DD7B5D7}"/>
    <dgm:cxn modelId="{32E9AC91-15FF-4A29-B7BE-AC017B85DFED}" srcId="{1D3D06D3-61D9-4790-8DB4-3DAEABC11A95}" destId="{D7BA59A3-7A93-49F2-9301-24F86DDFCECC}" srcOrd="0" destOrd="0" parTransId="{C2C8CFDD-2E6D-4A0C-83BA-13D7CBA4507E}" sibTransId="{79FA164E-E762-4BC3-B867-BD34182F014F}"/>
    <dgm:cxn modelId="{63CA6596-4B44-4F14-BFE9-BEC6F6FCA326}" type="presOf" srcId="{D7BA59A3-7A93-49F2-9301-24F86DDFCECC}" destId="{01760EAA-654F-468D-9F11-56286F1D08C8}" srcOrd="1" destOrd="0" presId="urn:microsoft.com/office/officeart/2005/8/layout/chart3"/>
    <dgm:cxn modelId="{EAF5D196-ADEA-448A-92C9-D398AC51F57D}" srcId="{1D3D06D3-61D9-4790-8DB4-3DAEABC11A95}" destId="{419C804C-068A-4988-A534-875787D1E856}" srcOrd="1" destOrd="0" parTransId="{21A3CF33-0910-4072-B1A4-1E97B8B86CA8}" sibTransId="{09C30166-2AF4-425B-A8E0-C0275D610E16}"/>
    <dgm:cxn modelId="{4F0CA19A-4B05-4677-AD71-474C097A3BD1}" type="presOf" srcId="{419C804C-068A-4988-A534-875787D1E856}" destId="{881445E7-B008-47EF-93B5-7D04931BC1D5}" srcOrd="1" destOrd="0" presId="urn:microsoft.com/office/officeart/2005/8/layout/chart3"/>
    <dgm:cxn modelId="{6A552EA0-2B02-48AC-A86D-81BDF388EC1E}" type="presOf" srcId="{D7BA59A3-7A93-49F2-9301-24F86DDFCECC}" destId="{C5C5368A-22E7-4177-AA08-E56213DB33E1}" srcOrd="0" destOrd="0" presId="urn:microsoft.com/office/officeart/2005/8/layout/chart3"/>
    <dgm:cxn modelId="{7AD792A8-FE0A-475C-8B29-806330B8F992}" type="presOf" srcId="{419C804C-068A-4988-A534-875787D1E856}" destId="{44D85A7E-A0FA-44AE-84C1-A4AEF5D0F535}" srcOrd="0" destOrd="0" presId="urn:microsoft.com/office/officeart/2005/8/layout/chart3"/>
    <dgm:cxn modelId="{622B27FF-E225-4591-A871-BDDC3A559E2B}" type="presOf" srcId="{1D3D06D3-61D9-4790-8DB4-3DAEABC11A95}" destId="{069B37F9-AACD-4BC5-A1FB-5D7CC2F97ECA}" srcOrd="0" destOrd="0" presId="urn:microsoft.com/office/officeart/2005/8/layout/chart3"/>
    <dgm:cxn modelId="{BA932211-3B2F-4201-B6AB-F78CAEF8D853}" type="presParOf" srcId="{069B37F9-AACD-4BC5-A1FB-5D7CC2F97ECA}" destId="{C5C5368A-22E7-4177-AA08-E56213DB33E1}" srcOrd="0" destOrd="0" presId="urn:microsoft.com/office/officeart/2005/8/layout/chart3"/>
    <dgm:cxn modelId="{E1485141-A3B9-4FF6-8C29-026594700CB2}" type="presParOf" srcId="{069B37F9-AACD-4BC5-A1FB-5D7CC2F97ECA}" destId="{01760EAA-654F-468D-9F11-56286F1D08C8}" srcOrd="1" destOrd="0" presId="urn:microsoft.com/office/officeart/2005/8/layout/chart3"/>
    <dgm:cxn modelId="{CE65AB46-44CC-42CD-83B2-962EA203A39C}" type="presParOf" srcId="{069B37F9-AACD-4BC5-A1FB-5D7CC2F97ECA}" destId="{44D85A7E-A0FA-44AE-84C1-A4AEF5D0F535}" srcOrd="2" destOrd="0" presId="urn:microsoft.com/office/officeart/2005/8/layout/chart3"/>
    <dgm:cxn modelId="{E3F0ED91-9DA5-40D0-A3B6-679F9C38738F}" type="presParOf" srcId="{069B37F9-AACD-4BC5-A1FB-5D7CC2F97ECA}" destId="{881445E7-B008-47EF-93B5-7D04931BC1D5}" srcOrd="3" destOrd="0" presId="urn:microsoft.com/office/officeart/2005/8/layout/chart3"/>
    <dgm:cxn modelId="{86D2F01D-C2B4-4808-9361-F3ABEF42964A}" type="presParOf" srcId="{069B37F9-AACD-4BC5-A1FB-5D7CC2F97ECA}" destId="{78303F75-78D6-4C87-AA60-A4DE35C84AAD}" srcOrd="4" destOrd="0" presId="urn:microsoft.com/office/officeart/2005/8/layout/chart3"/>
    <dgm:cxn modelId="{3F42204D-AAD9-41F7-B6FC-D6EE2F37D209}" type="presParOf" srcId="{069B37F9-AACD-4BC5-A1FB-5D7CC2F97ECA}" destId="{50155EBA-7A60-479A-975B-891AFAB27784}"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5368A-22E7-4177-AA08-E56213DB33E1}">
      <dsp:nvSpPr>
        <dsp:cNvPr id="0" name=""/>
        <dsp:cNvSpPr/>
      </dsp:nvSpPr>
      <dsp:spPr>
        <a:xfrm>
          <a:off x="1708000" y="257189"/>
          <a:ext cx="3200581" cy="3200581"/>
        </a:xfrm>
        <a:prstGeom prst="pie">
          <a:avLst>
            <a:gd name="adj1" fmla="val 16200000"/>
            <a:gd name="adj2" fmla="val 18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Cambria" panose="02040503050406030204" pitchFamily="18" charset="0"/>
            </a:rPr>
            <a:t>Physical barriers</a:t>
          </a:r>
        </a:p>
      </dsp:txBody>
      <dsp:txXfrm>
        <a:off x="3448126" y="847773"/>
        <a:ext cx="1085911" cy="1066860"/>
      </dsp:txXfrm>
    </dsp:sp>
    <dsp:sp modelId="{44D85A7E-A0FA-44AE-84C1-A4AEF5D0F535}">
      <dsp:nvSpPr>
        <dsp:cNvPr id="0" name=""/>
        <dsp:cNvSpPr/>
      </dsp:nvSpPr>
      <dsp:spPr>
        <a:xfrm>
          <a:off x="1543018" y="352444"/>
          <a:ext cx="3200581" cy="3200581"/>
        </a:xfrm>
        <a:prstGeom prst="pie">
          <a:avLst>
            <a:gd name="adj1" fmla="val 1800000"/>
            <a:gd name="adj2" fmla="val 90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Cambria" panose="02040503050406030204" pitchFamily="18" charset="0"/>
            </a:rPr>
            <a:t>Adaptive immune</a:t>
          </a:r>
        </a:p>
      </dsp:txBody>
      <dsp:txXfrm>
        <a:off x="2419367" y="2371859"/>
        <a:ext cx="1447882" cy="990656"/>
      </dsp:txXfrm>
    </dsp:sp>
    <dsp:sp modelId="{78303F75-78D6-4C87-AA60-A4DE35C84AAD}">
      <dsp:nvSpPr>
        <dsp:cNvPr id="0" name=""/>
        <dsp:cNvSpPr/>
      </dsp:nvSpPr>
      <dsp:spPr>
        <a:xfrm>
          <a:off x="1543018" y="352444"/>
          <a:ext cx="3200581" cy="3200581"/>
        </a:xfrm>
        <a:prstGeom prst="pie">
          <a:avLst>
            <a:gd name="adj1" fmla="val 90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Cambria" panose="02040503050406030204" pitchFamily="18" charset="0"/>
            </a:rPr>
            <a:t>Innate immune</a:t>
          </a:r>
        </a:p>
      </dsp:txBody>
      <dsp:txXfrm>
        <a:off x="1885937" y="981130"/>
        <a:ext cx="1085911" cy="10668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FC447-EB8F-4C55-AE35-D4E346355AF5}" type="datetimeFigureOut">
              <a:rPr lang="en-CA" smtClean="0"/>
              <a:t>06/04/2017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8F0B1-62A9-4578-AA3D-D75B2050CF84}" type="slidenum">
              <a:rPr lang="en-CA" smtClean="0"/>
              <a:t>‹#›</a:t>
            </a:fld>
            <a:endParaRPr lang="en-CA"/>
          </a:p>
        </p:txBody>
      </p:sp>
    </p:spTree>
    <p:extLst>
      <p:ext uri="{BB962C8B-B14F-4D97-AF65-F5344CB8AC3E}">
        <p14:creationId xmlns:p14="http://schemas.microsoft.com/office/powerpoint/2010/main" val="136628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953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002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944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042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871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506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282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84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297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219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851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586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858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401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634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317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3657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818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381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61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031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215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174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840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539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144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596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25E47BD-BB41-4631-9403-8D38E1C29B1C}" type="datetimeFigureOut">
              <a:rPr lang="en-CA" smtClean="0"/>
              <a:t>06/04/2017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87488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5E47BD-BB41-4631-9403-8D38E1C29B1C}" type="datetimeFigureOut">
              <a:rPr lang="en-CA" smtClean="0"/>
              <a:t>06/04/2017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414878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5E47BD-BB41-4631-9403-8D38E1C29B1C}" type="datetimeFigureOut">
              <a:rPr lang="en-CA" smtClean="0"/>
              <a:t>06/04/2017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354697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28841" y="2671851"/>
            <a:ext cx="6031599" cy="15463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cxnSp>
        <p:nvCxnSpPr>
          <p:cNvPr id="10" name="Shape 10"/>
          <p:cNvCxnSpPr/>
          <p:nvPr/>
        </p:nvCxnSpPr>
        <p:spPr>
          <a:xfrm>
            <a:off x="-8033" y="4902015"/>
            <a:ext cx="12215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490601" y="4524001"/>
            <a:ext cx="755999" cy="755999"/>
          </a:xfrm>
          <a:prstGeom prst="ellipse">
            <a:avLst/>
          </a:prstGeom>
          <a:solidFill>
            <a:srgbClr val="FFCD00"/>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61736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841667" y="1230225"/>
            <a:ext cx="5171199" cy="580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841667" y="2158267"/>
            <a:ext cx="4567200" cy="4308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32" name="Shape 32"/>
          <p:cNvSpPr txBox="1">
            <a:spLocks noGrp="1"/>
          </p:cNvSpPr>
          <p:nvPr>
            <p:ph type="body" idx="2"/>
          </p:nvPr>
        </p:nvSpPr>
        <p:spPr>
          <a:xfrm>
            <a:off x="6683888" y="2158267"/>
            <a:ext cx="4567200" cy="4308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cxnSp>
        <p:nvCxnSpPr>
          <p:cNvPr id="33" name="Shape 33"/>
          <p:cNvCxnSpPr/>
          <p:nvPr/>
        </p:nvCxnSpPr>
        <p:spPr>
          <a:xfrm>
            <a:off x="0" y="1508967"/>
            <a:ext cx="18344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1089967" y="1238355"/>
            <a:ext cx="541199" cy="541199"/>
          </a:xfrm>
          <a:prstGeom prst="ellipse">
            <a:avLst/>
          </a:prstGeom>
          <a:solidFill>
            <a:srgbClr val="FFCD00"/>
          </a:solidFill>
          <a:ln>
            <a:noFill/>
          </a:ln>
        </p:spPr>
        <p:txBody>
          <a:bodyPr lIns="121900" tIns="121900" rIns="121900" bIns="121900" anchor="ctr" anchorCtr="0">
            <a:noAutofit/>
          </a:bodyPr>
          <a:lstStyle/>
          <a:p>
            <a:pPr lvl="0" rtl="0">
              <a:spcBef>
                <a:spcPts val="0"/>
              </a:spcBef>
              <a:buNone/>
            </a:pPr>
            <a:endParaRPr sz="2400"/>
          </a:p>
        </p:txBody>
      </p:sp>
      <p:cxnSp>
        <p:nvCxnSpPr>
          <p:cNvPr id="35" name="Shape 35"/>
          <p:cNvCxnSpPr/>
          <p:nvPr/>
        </p:nvCxnSpPr>
        <p:spPr>
          <a:xfrm>
            <a:off x="7020867" y="1508967"/>
            <a:ext cx="51711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344136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508967"/>
            <a:ext cx="18344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1089967" y="1238355"/>
            <a:ext cx="541199" cy="541199"/>
          </a:xfrm>
          <a:prstGeom prst="ellipse">
            <a:avLst/>
          </a:prstGeom>
          <a:solidFill>
            <a:srgbClr val="FFCD00"/>
          </a:solidFill>
          <a:ln>
            <a:noFill/>
          </a:ln>
        </p:spPr>
        <p:txBody>
          <a:bodyPr lIns="121900" tIns="121900" rIns="121900" bIns="121900" anchor="ctr" anchorCtr="0">
            <a:noAutofit/>
          </a:bodyPr>
          <a:lstStyle/>
          <a:p>
            <a:pPr lvl="0" rtl="0">
              <a:spcBef>
                <a:spcPts val="0"/>
              </a:spcBef>
              <a:buNone/>
            </a:pPr>
            <a:endParaRPr sz="2400"/>
          </a:p>
        </p:txBody>
      </p:sp>
      <p:sp>
        <p:nvSpPr>
          <p:cNvPr id="26" name="Shape 26"/>
          <p:cNvSpPr txBox="1">
            <a:spLocks noGrp="1"/>
          </p:cNvSpPr>
          <p:nvPr>
            <p:ph type="title"/>
          </p:nvPr>
        </p:nvSpPr>
        <p:spPr>
          <a:xfrm>
            <a:off x="1841667" y="1230225"/>
            <a:ext cx="5171199" cy="580799"/>
          </a:xfrm>
          <a:prstGeom prst="rect">
            <a:avLst/>
          </a:prstGeom>
        </p:spPr>
        <p:txBody>
          <a:bodyPr lIns="91425" tIns="91425" rIns="91425" bIns="91425" anchor="ctr" anchorCtr="0"/>
          <a:lstStyle>
            <a:lvl1pPr lvl="0" rtl="0">
              <a:spcBef>
                <a:spcPts val="0"/>
              </a:spcBef>
              <a:buSzPct val="100000"/>
              <a:buFont typeface="Lora"/>
              <a:buNone/>
              <a:defRPr sz="2667" b="1">
                <a:latin typeface="Lora"/>
                <a:ea typeface="Lora"/>
                <a:cs typeface="Lora"/>
                <a:sym typeface="Lora"/>
              </a:defRPr>
            </a:lvl1pPr>
            <a:lvl2pPr lvl="1" rtl="0">
              <a:spcBef>
                <a:spcPts val="0"/>
              </a:spcBef>
              <a:buSzPct val="100000"/>
              <a:buFont typeface="Lora"/>
              <a:buNone/>
              <a:defRPr sz="2667" b="1">
                <a:highlight>
                  <a:srgbClr val="FFFFFF"/>
                </a:highlight>
                <a:latin typeface="Lora"/>
                <a:ea typeface="Lora"/>
                <a:cs typeface="Lora"/>
                <a:sym typeface="Lora"/>
              </a:defRPr>
            </a:lvl2pPr>
            <a:lvl3pPr lvl="2" rtl="0">
              <a:spcBef>
                <a:spcPts val="0"/>
              </a:spcBef>
              <a:buSzPct val="100000"/>
              <a:buFont typeface="Lora"/>
              <a:buNone/>
              <a:defRPr sz="2667" b="1">
                <a:highlight>
                  <a:srgbClr val="FFFFFF"/>
                </a:highlight>
                <a:latin typeface="Lora"/>
                <a:ea typeface="Lora"/>
                <a:cs typeface="Lora"/>
                <a:sym typeface="Lora"/>
              </a:defRPr>
            </a:lvl3pPr>
            <a:lvl4pPr lvl="3" rtl="0">
              <a:spcBef>
                <a:spcPts val="0"/>
              </a:spcBef>
              <a:buSzPct val="100000"/>
              <a:buFont typeface="Lora"/>
              <a:buNone/>
              <a:defRPr sz="2667" b="1">
                <a:highlight>
                  <a:srgbClr val="FFFFFF"/>
                </a:highlight>
                <a:latin typeface="Lora"/>
                <a:ea typeface="Lora"/>
                <a:cs typeface="Lora"/>
                <a:sym typeface="Lora"/>
              </a:defRPr>
            </a:lvl4pPr>
            <a:lvl5pPr lvl="4" rtl="0">
              <a:spcBef>
                <a:spcPts val="0"/>
              </a:spcBef>
              <a:buSzPct val="100000"/>
              <a:buFont typeface="Lora"/>
              <a:buNone/>
              <a:defRPr sz="2667" b="1">
                <a:highlight>
                  <a:srgbClr val="FFFFFF"/>
                </a:highlight>
                <a:latin typeface="Lora"/>
                <a:ea typeface="Lora"/>
                <a:cs typeface="Lora"/>
                <a:sym typeface="Lora"/>
              </a:defRPr>
            </a:lvl5pPr>
            <a:lvl6pPr lvl="5" rtl="0">
              <a:spcBef>
                <a:spcPts val="0"/>
              </a:spcBef>
              <a:buSzPct val="100000"/>
              <a:buFont typeface="Lora"/>
              <a:buNone/>
              <a:defRPr sz="2667" b="1">
                <a:highlight>
                  <a:srgbClr val="FFFFFF"/>
                </a:highlight>
                <a:latin typeface="Lora"/>
                <a:ea typeface="Lora"/>
                <a:cs typeface="Lora"/>
                <a:sym typeface="Lora"/>
              </a:defRPr>
            </a:lvl6pPr>
            <a:lvl7pPr lvl="6" rtl="0">
              <a:spcBef>
                <a:spcPts val="0"/>
              </a:spcBef>
              <a:buSzPct val="100000"/>
              <a:buFont typeface="Lora"/>
              <a:buNone/>
              <a:defRPr sz="2667" b="1">
                <a:highlight>
                  <a:srgbClr val="FFFFFF"/>
                </a:highlight>
                <a:latin typeface="Lora"/>
                <a:ea typeface="Lora"/>
                <a:cs typeface="Lora"/>
                <a:sym typeface="Lora"/>
              </a:defRPr>
            </a:lvl7pPr>
            <a:lvl8pPr lvl="7" rtl="0">
              <a:spcBef>
                <a:spcPts val="0"/>
              </a:spcBef>
              <a:buSzPct val="100000"/>
              <a:buFont typeface="Lora"/>
              <a:buNone/>
              <a:defRPr sz="2667" b="1">
                <a:highlight>
                  <a:srgbClr val="FFFFFF"/>
                </a:highlight>
                <a:latin typeface="Lora"/>
                <a:ea typeface="Lora"/>
                <a:cs typeface="Lora"/>
                <a:sym typeface="Lora"/>
              </a:defRPr>
            </a:lvl8pPr>
            <a:lvl9pPr lvl="8" rtl="0">
              <a:spcBef>
                <a:spcPts val="0"/>
              </a:spcBef>
              <a:buSzPct val="100000"/>
              <a:buFont typeface="Lora"/>
              <a:buNone/>
              <a:defRPr sz="2667"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841667" y="2155293"/>
            <a:ext cx="9079600" cy="4149600"/>
          </a:xfrm>
          <a:prstGeom prst="rect">
            <a:avLst/>
          </a:prstGeom>
        </p:spPr>
        <p:txBody>
          <a:bodyPr lIns="91425" tIns="91425" rIns="91425" bIns="91425" anchor="t" anchorCtr="0"/>
          <a:lstStyle>
            <a:lvl1pPr lvl="0" rtl="0">
              <a:spcBef>
                <a:spcPts val="800"/>
              </a:spcBef>
              <a:buClr>
                <a:srgbClr val="FFCD00"/>
              </a:buClr>
              <a:buSzPct val="100000"/>
              <a:buFont typeface="Quattrocento Sans"/>
              <a:buChar char="◉"/>
              <a:defRPr sz="3200">
                <a:latin typeface="Quattrocento Sans"/>
                <a:ea typeface="Quattrocento Sans"/>
                <a:cs typeface="Quattrocento Sans"/>
                <a:sym typeface="Quattrocento Sans"/>
              </a:defRPr>
            </a:lvl1pPr>
            <a:lvl2pPr lvl="1" rtl="0">
              <a:spcBef>
                <a:spcPts val="640"/>
              </a:spcBef>
              <a:buClr>
                <a:srgbClr val="FFCD00"/>
              </a:buClr>
              <a:buSzPct val="100000"/>
              <a:buFont typeface="Quattrocento Sans"/>
              <a:defRPr sz="2667">
                <a:latin typeface="Quattrocento Sans"/>
                <a:ea typeface="Quattrocento Sans"/>
                <a:cs typeface="Quattrocento Sans"/>
                <a:sym typeface="Quattrocento Sans"/>
              </a:defRPr>
            </a:lvl2pPr>
            <a:lvl3pPr lvl="2" rtl="0">
              <a:spcBef>
                <a:spcPts val="640"/>
              </a:spcBef>
              <a:buClr>
                <a:srgbClr val="FFCD00"/>
              </a:buClr>
              <a:buSzPct val="100000"/>
              <a:buFont typeface="Quattrocento Sans"/>
              <a:defRPr sz="2667">
                <a:latin typeface="Quattrocento Sans"/>
                <a:ea typeface="Quattrocento Sans"/>
                <a:cs typeface="Quattrocento Sans"/>
                <a:sym typeface="Quattrocento Sans"/>
              </a:defRPr>
            </a:lvl3pPr>
            <a:lvl4pPr lvl="3" rtl="0">
              <a:spcBef>
                <a:spcPts val="480"/>
              </a:spcBef>
              <a:buClr>
                <a:srgbClr val="FFCD00"/>
              </a:buClr>
              <a:buSzPct val="100000"/>
              <a:buFont typeface="Quattrocento Sans"/>
              <a:defRPr sz="2400">
                <a:latin typeface="Quattrocento Sans"/>
                <a:ea typeface="Quattrocento Sans"/>
                <a:cs typeface="Quattrocento Sans"/>
                <a:sym typeface="Quattrocento Sans"/>
              </a:defRPr>
            </a:lvl4pPr>
            <a:lvl5pPr lvl="4" rtl="0">
              <a:spcBef>
                <a:spcPts val="480"/>
              </a:spcBef>
              <a:buClr>
                <a:srgbClr val="FFCD00"/>
              </a:buClr>
              <a:buSzPct val="100000"/>
              <a:buFont typeface="Quattrocento Sans"/>
              <a:defRPr sz="2400">
                <a:latin typeface="Quattrocento Sans"/>
                <a:ea typeface="Quattrocento Sans"/>
                <a:cs typeface="Quattrocento Sans"/>
                <a:sym typeface="Quattrocento Sans"/>
              </a:defRPr>
            </a:lvl5pPr>
            <a:lvl6pPr lvl="5" rtl="0">
              <a:spcBef>
                <a:spcPts val="480"/>
              </a:spcBef>
              <a:buClr>
                <a:srgbClr val="FFCD00"/>
              </a:buClr>
              <a:buSzPct val="100000"/>
              <a:buFont typeface="Quattrocento Sans"/>
              <a:defRPr sz="2400">
                <a:latin typeface="Quattrocento Sans"/>
                <a:ea typeface="Quattrocento Sans"/>
                <a:cs typeface="Quattrocento Sans"/>
                <a:sym typeface="Quattrocento Sans"/>
              </a:defRPr>
            </a:lvl6pPr>
            <a:lvl7pPr lvl="6" rtl="0">
              <a:spcBef>
                <a:spcPts val="480"/>
              </a:spcBef>
              <a:buClr>
                <a:srgbClr val="FFCD00"/>
              </a:buClr>
              <a:buSzPct val="100000"/>
              <a:buFont typeface="Quattrocento Sans"/>
              <a:defRPr sz="2400">
                <a:latin typeface="Quattrocento Sans"/>
                <a:ea typeface="Quattrocento Sans"/>
                <a:cs typeface="Quattrocento Sans"/>
                <a:sym typeface="Quattrocento Sans"/>
              </a:defRPr>
            </a:lvl7pPr>
            <a:lvl8pPr lvl="7" rtl="0">
              <a:spcBef>
                <a:spcPts val="480"/>
              </a:spcBef>
              <a:buClr>
                <a:srgbClr val="FFCD00"/>
              </a:buClr>
              <a:buSzPct val="100000"/>
              <a:buFont typeface="Quattrocento Sans"/>
              <a:defRPr sz="2400">
                <a:latin typeface="Quattrocento Sans"/>
                <a:ea typeface="Quattrocento Sans"/>
                <a:cs typeface="Quattrocento Sans"/>
                <a:sym typeface="Quattrocento Sans"/>
              </a:defRPr>
            </a:lvl8pPr>
            <a:lvl9pPr lvl="8" rtl="0">
              <a:spcBef>
                <a:spcPts val="480"/>
              </a:spcBef>
              <a:buClr>
                <a:srgbClr val="FFCD00"/>
              </a:buClr>
              <a:buSzPct val="100000"/>
              <a:buFont typeface="Quattrocento Sans"/>
              <a:defRPr sz="2400">
                <a:latin typeface="Quattrocento Sans"/>
                <a:ea typeface="Quattrocento Sans"/>
                <a:cs typeface="Quattrocento Sans"/>
                <a:sym typeface="Quattrocento Sans"/>
              </a:defRPr>
            </a:lvl9pPr>
          </a:lstStyle>
          <a:p>
            <a:endParaRPr/>
          </a:p>
        </p:txBody>
      </p:sp>
      <p:cxnSp>
        <p:nvCxnSpPr>
          <p:cNvPr id="28" name="Shape 28"/>
          <p:cNvCxnSpPr/>
          <p:nvPr/>
        </p:nvCxnSpPr>
        <p:spPr>
          <a:xfrm>
            <a:off x="7020867" y="1508967"/>
            <a:ext cx="51711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63608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5E47BD-BB41-4631-9403-8D38E1C29B1C}" type="datetimeFigureOut">
              <a:rPr lang="en-CA" smtClean="0"/>
              <a:t>06/04/2017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102847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E47BD-BB41-4631-9403-8D38E1C29B1C}" type="datetimeFigureOut">
              <a:rPr lang="en-CA" smtClean="0"/>
              <a:t>06/04/2017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113562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25E47BD-BB41-4631-9403-8D38E1C29B1C}" type="datetimeFigureOut">
              <a:rPr lang="en-CA" smtClean="0"/>
              <a:t>06/04/2017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241493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25E47BD-BB41-4631-9403-8D38E1C29B1C}" type="datetimeFigureOut">
              <a:rPr lang="en-CA" smtClean="0"/>
              <a:t>06/04/2017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24311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25E47BD-BB41-4631-9403-8D38E1C29B1C}" type="datetimeFigureOut">
              <a:rPr lang="en-CA" smtClean="0"/>
              <a:t>06/04/2017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338200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E47BD-BB41-4631-9403-8D38E1C29B1C}" type="datetimeFigureOut">
              <a:rPr lang="en-CA" smtClean="0"/>
              <a:t>06/04/2017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100687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5E47BD-BB41-4631-9403-8D38E1C29B1C}" type="datetimeFigureOut">
              <a:rPr lang="en-CA" smtClean="0"/>
              <a:t>06/04/2017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340201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5E47BD-BB41-4631-9403-8D38E1C29B1C}" type="datetimeFigureOut">
              <a:rPr lang="en-CA" smtClean="0"/>
              <a:t>06/04/2017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9D38F7-3F4F-4ECF-82B0-10E85314E3B4}" type="slidenum">
              <a:rPr lang="en-CA" smtClean="0"/>
              <a:t>‹#›</a:t>
            </a:fld>
            <a:endParaRPr lang="en-CA"/>
          </a:p>
        </p:txBody>
      </p:sp>
    </p:spTree>
    <p:extLst>
      <p:ext uri="{BB962C8B-B14F-4D97-AF65-F5344CB8AC3E}">
        <p14:creationId xmlns:p14="http://schemas.microsoft.com/office/powerpoint/2010/main" val="199508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mbria" panose="02040503050406030204" pitchFamily="18" charset="0"/>
                <a:cs typeface="helvetica" panose="020B0604020202020204" pitchFamily="34" charset="0"/>
              </a:defRPr>
            </a:lvl1pPr>
          </a:lstStyle>
          <a:p>
            <a:fld id="{925E47BD-BB41-4631-9403-8D38E1C29B1C}" type="datetimeFigureOut">
              <a:rPr lang="en-CA" smtClean="0"/>
              <a:pPr/>
              <a:t>06/04/2017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mbria" panose="02040503050406030204" pitchFamily="18" charset="0"/>
                <a:cs typeface="helvetica" panose="020B0604020202020204" pitchFamily="34" charset="0"/>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helvetica" panose="020B0604020202020204" pitchFamily="34" charset="0"/>
              </a:defRPr>
            </a:lvl1pPr>
          </a:lstStyle>
          <a:p>
            <a:fld id="{3E9D38F7-3F4F-4ECF-82B0-10E85314E3B4}" type="slidenum">
              <a:rPr lang="en-CA" smtClean="0"/>
              <a:pPr/>
              <a:t>‹#›</a:t>
            </a:fld>
            <a:endParaRPr lang="en-CA"/>
          </a:p>
        </p:txBody>
      </p:sp>
    </p:spTree>
    <p:extLst>
      <p:ext uri="{BB962C8B-B14F-4D97-AF65-F5344CB8AC3E}">
        <p14:creationId xmlns:p14="http://schemas.microsoft.com/office/powerpoint/2010/main" val="322752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kern="1200">
          <a:solidFill>
            <a:schemeClr val="tx1"/>
          </a:solidFill>
          <a:latin typeface="Cambria" panose="02040503050406030204" pitchFamily="18"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mbria" panose="02040503050406030204" pitchFamily="18"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mbria" panose="02040503050406030204" pitchFamily="18"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mbria" panose="02040503050406030204" pitchFamily="18"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mbria" panose="02040503050406030204" pitchFamily="18"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mbria" panose="02040503050406030204" pitchFamily="18"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302337" y="2802104"/>
            <a:ext cx="9855994" cy="1546399"/>
          </a:xfrm>
          <a:prstGeom prst="rect">
            <a:avLst/>
          </a:prstGeom>
        </p:spPr>
        <p:txBody>
          <a:bodyPr vert="horz" lIns="121900" tIns="121900" rIns="121900" bIns="121900" rtlCol="0" anchor="b" anchorCtr="0">
            <a:noAutofit/>
          </a:bodyPr>
          <a:lstStyle/>
          <a:p>
            <a:r>
              <a:rPr lang="en-CA" dirty="0"/>
              <a:t>Immune Response in a Food-borne Bacterial Infection</a:t>
            </a:r>
            <a:endParaRPr lang="en" dirty="0"/>
          </a:p>
        </p:txBody>
      </p:sp>
      <p:grpSp>
        <p:nvGrpSpPr>
          <p:cNvPr id="62" name="Shape 62"/>
          <p:cNvGrpSpPr/>
          <p:nvPr/>
        </p:nvGrpSpPr>
        <p:grpSpPr>
          <a:xfrm>
            <a:off x="1732219" y="4681897"/>
            <a:ext cx="287955" cy="456531"/>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12" name="Shape 61"/>
          <p:cNvSpPr txBox="1">
            <a:spLocks/>
          </p:cNvSpPr>
          <p:nvPr/>
        </p:nvSpPr>
        <p:spPr>
          <a:xfrm>
            <a:off x="2282997" y="5026530"/>
            <a:ext cx="2580551" cy="936559"/>
          </a:xfrm>
          <a:prstGeom prst="rect">
            <a:avLst/>
          </a:prstGeom>
        </p:spPr>
        <p:txBody>
          <a:bodyPr vert="horz" lIns="121900" tIns="121900" rIns="121900" bIns="121900" rtlCol="0" anchor="t" anchorCtr="0">
            <a:noAutofit/>
          </a:bodyPr>
          <a:lstStyle>
            <a:lvl1pPr lvl="0" algn="l" defTabSz="914400" rtl="0" eaLnBrk="1" latinLnBrk="0" hangingPunct="1">
              <a:lnSpc>
                <a:spcPct val="90000"/>
              </a:lnSpc>
              <a:spcBef>
                <a:spcPts val="0"/>
              </a:spcBef>
              <a:buSzPct val="100000"/>
              <a:buNone/>
              <a:defRPr sz="4800" b="0" i="0" kern="1200">
                <a:solidFill>
                  <a:schemeClr val="tx1"/>
                </a:solidFill>
                <a:latin typeface="Cambria" panose="02040503050406030204" pitchFamily="18" charset="0"/>
                <a:ea typeface="+mj-ea"/>
                <a:cs typeface="helvetica" panose="020B0604020202020204" pitchFamily="34"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r>
              <a:rPr lang="en-CA" sz="2800" dirty="0"/>
              <a:t>PATH 417A</a:t>
            </a:r>
          </a:p>
          <a:p>
            <a:r>
              <a:rPr lang="en-CA" sz="2800" dirty="0"/>
              <a:t>Jen Yong</a:t>
            </a:r>
            <a:endParaRPr lang="en" sz="2800" dirty="0"/>
          </a:p>
        </p:txBody>
      </p:sp>
    </p:spTree>
    <p:extLst>
      <p:ext uri="{BB962C8B-B14F-4D97-AF65-F5344CB8AC3E}">
        <p14:creationId xmlns:p14="http://schemas.microsoft.com/office/powerpoint/2010/main" val="296992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0991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Innate immune system</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221944" y="2226631"/>
            <a:ext cx="9079600" cy="3569358"/>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PAMP + PRR</a:t>
            </a:r>
          </a:p>
          <a:p>
            <a:pPr lvl="1"/>
            <a:r>
              <a:rPr lang="en-CA" sz="1600" dirty="0">
                <a:latin typeface="Cambria" panose="02040503050406030204" pitchFamily="18" charset="0"/>
              </a:rPr>
              <a:t>Pathogen-Associated Molecular Patterns</a:t>
            </a:r>
          </a:p>
          <a:p>
            <a:pPr lvl="2"/>
            <a:r>
              <a:rPr lang="en-CA" sz="1600" dirty="0">
                <a:latin typeface="Cambria" panose="02040503050406030204" pitchFamily="18" charset="0"/>
              </a:rPr>
              <a:t>LPS</a:t>
            </a:r>
          </a:p>
          <a:p>
            <a:pPr lvl="2"/>
            <a:r>
              <a:rPr lang="en-CA" sz="1600" dirty="0">
                <a:latin typeface="Cambria" panose="02040503050406030204" pitchFamily="18" charset="0"/>
              </a:rPr>
              <a:t>Flagellin</a:t>
            </a:r>
          </a:p>
          <a:p>
            <a:pPr lvl="2"/>
            <a:r>
              <a:rPr lang="en-CA" sz="1600" dirty="0">
                <a:latin typeface="Cambria" panose="02040503050406030204" pitchFamily="18" charset="0"/>
              </a:rPr>
              <a:t>Peptidoglycan (PGN)</a:t>
            </a:r>
          </a:p>
          <a:p>
            <a:pPr lvl="2"/>
            <a:r>
              <a:rPr lang="en-CA" sz="1600" dirty="0" err="1">
                <a:latin typeface="Cambria" panose="02040503050406030204" pitchFamily="18" charset="0"/>
              </a:rPr>
              <a:t>CpG</a:t>
            </a:r>
            <a:r>
              <a:rPr lang="en-CA" sz="1600" dirty="0">
                <a:latin typeface="Cambria" panose="02040503050406030204" pitchFamily="18" charset="0"/>
              </a:rPr>
              <a:t> DNA</a:t>
            </a:r>
          </a:p>
          <a:p>
            <a:pPr lvl="1"/>
            <a:r>
              <a:rPr lang="en-CA" sz="1600" dirty="0">
                <a:latin typeface="Cambria" panose="02040503050406030204" pitchFamily="18" charset="0"/>
              </a:rPr>
              <a:t>Pattern-Recognition Receptors expressed on immune cells:</a:t>
            </a:r>
          </a:p>
          <a:p>
            <a:pPr lvl="2"/>
            <a:r>
              <a:rPr lang="en-CA" sz="1600" dirty="0">
                <a:latin typeface="Cambria" panose="02040503050406030204" pitchFamily="18" charset="0"/>
              </a:rPr>
              <a:t>TLRs (Toll-Like Receptors) 2/4/5</a:t>
            </a:r>
          </a:p>
          <a:p>
            <a:pPr lvl="2"/>
            <a:r>
              <a:rPr lang="en-CA" sz="1600" dirty="0">
                <a:latin typeface="Cambria" panose="02040503050406030204" pitchFamily="18" charset="0"/>
              </a:rPr>
              <a:t>NOD (Nucleotide-binding Oligomerization)-like receptors</a:t>
            </a:r>
          </a:p>
          <a:p>
            <a:pPr lvl="1"/>
            <a:r>
              <a:rPr lang="en-CA" sz="1600" dirty="0">
                <a:latin typeface="Cambria" panose="02040503050406030204" pitchFamily="18" charset="0"/>
              </a:rPr>
              <a:t>E.g. LPS + TLR4, flagellin + TLR5 </a:t>
            </a:r>
            <a:r>
              <a:rPr lang="en-CA" sz="1600" dirty="0">
                <a:latin typeface="Cambria" panose="02040503050406030204" pitchFamily="18" charset="0"/>
                <a:sym typeface="Wingdings" panose="05000000000000000000" pitchFamily="2" charset="2"/>
              </a:rPr>
              <a:t> Activation of NF-kB pathway</a:t>
            </a:r>
            <a:endParaRPr lang="en-CA" sz="1600" dirty="0">
              <a:latin typeface="Cambria" panose="02040503050406030204" pitchFamily="18" charset="0"/>
            </a:endParaRPr>
          </a:p>
          <a:p>
            <a:pPr lvl="1"/>
            <a:r>
              <a:rPr lang="en-CA" sz="1600" dirty="0">
                <a:latin typeface="Cambria" panose="02040503050406030204" pitchFamily="18" charset="0"/>
              </a:rPr>
              <a:t>E.g. intracellular PGN + NOD1/2 </a:t>
            </a:r>
            <a:r>
              <a:rPr lang="en-CA" sz="1600" dirty="0">
                <a:latin typeface="Cambria" panose="02040503050406030204" pitchFamily="18" charset="0"/>
                <a:sym typeface="Wingdings" panose="05000000000000000000" pitchFamily="2" charset="2"/>
              </a:rPr>
              <a:t> Activation of NF-kB pathway</a:t>
            </a:r>
            <a:endParaRPr lang="en-CA" sz="1600" dirty="0">
              <a:latin typeface="Cambria" panose="02040503050406030204" pitchFamily="18" charset="0"/>
            </a:endParaRPr>
          </a:p>
          <a:p>
            <a:endParaRPr lang="en-CA" sz="2000" dirty="0">
              <a:latin typeface="Cambria" panose="02040503050406030204" pitchFamily="18" charset="0"/>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963" y="2226631"/>
            <a:ext cx="3811325" cy="2913998"/>
          </a:xfrm>
          <a:prstGeom prst="rect">
            <a:avLst/>
          </a:prstGeom>
        </p:spPr>
      </p:pic>
      <p:sp>
        <p:nvSpPr>
          <p:cNvPr id="5" name="Rectangle 4"/>
          <p:cNvSpPr/>
          <p:nvPr/>
        </p:nvSpPr>
        <p:spPr>
          <a:xfrm>
            <a:off x="9801452" y="5338839"/>
            <a:ext cx="2016836" cy="784830"/>
          </a:xfrm>
          <a:prstGeom prst="rect">
            <a:avLst/>
          </a:prstGeom>
        </p:spPr>
        <p:txBody>
          <a:bodyPr wrap="square">
            <a:spAutoFit/>
          </a:bodyPr>
          <a:lstStyle/>
          <a:p>
            <a:pPr algn="r"/>
            <a:r>
              <a:rPr lang="en-CA" sz="900" dirty="0">
                <a:solidFill>
                  <a:schemeClr val="bg2">
                    <a:lumMod val="75000"/>
                  </a:schemeClr>
                </a:solidFill>
              </a:rPr>
              <a:t>http://ars.els-cdn.com/content/image/3-s2.0-B9780128012383001069-f00171-01-9780128012383.jpg?httpAccept=%2A%2F%2A</a:t>
            </a:r>
          </a:p>
        </p:txBody>
      </p:sp>
    </p:spTree>
    <p:extLst>
      <p:ext uri="{BB962C8B-B14F-4D97-AF65-F5344CB8AC3E}">
        <p14:creationId xmlns:p14="http://schemas.microsoft.com/office/powerpoint/2010/main" val="256513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0991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Innate immune system cont’d…</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2331666" y="4437487"/>
            <a:ext cx="3625132" cy="2160105"/>
          </a:xfrm>
          <a:prstGeom prst="rect">
            <a:avLst/>
          </a:prstGeom>
        </p:spPr>
        <p:txBody>
          <a:bodyPr vert="horz" lIns="121900" tIns="121900" rIns="121900" bIns="121900" rtlCol="0" anchor="t" anchorCtr="0">
            <a:noAutofit/>
          </a:bodyPr>
          <a:lstStyle/>
          <a:p>
            <a:r>
              <a:rPr lang="en-CA" sz="1800" dirty="0">
                <a:latin typeface="Cambria" panose="02040503050406030204" pitchFamily="18" charset="0"/>
              </a:rPr>
              <a:t>Cytokine release</a:t>
            </a:r>
          </a:p>
          <a:p>
            <a:pPr lvl="1"/>
            <a:r>
              <a:rPr lang="en-CA" sz="1600" dirty="0">
                <a:latin typeface="Cambria" panose="02040503050406030204" pitchFamily="18" charset="0"/>
              </a:rPr>
              <a:t>Pro-inflammatory</a:t>
            </a:r>
          </a:p>
          <a:p>
            <a:pPr lvl="1"/>
            <a:r>
              <a:rPr lang="en-CA" sz="1600" dirty="0">
                <a:latin typeface="Cambria" panose="02040503050406030204" pitchFamily="18" charset="0"/>
              </a:rPr>
              <a:t>Vasodilation</a:t>
            </a:r>
          </a:p>
          <a:p>
            <a:pPr lvl="1"/>
            <a:r>
              <a:rPr lang="en-CA" sz="1600" dirty="0">
                <a:latin typeface="Cambria" panose="02040503050406030204" pitchFamily="18" charset="0"/>
              </a:rPr>
              <a:t>Leukocyte recruitment</a:t>
            </a:r>
          </a:p>
          <a:p>
            <a:pPr lvl="1"/>
            <a:r>
              <a:rPr lang="en-CA" sz="1600" dirty="0">
                <a:latin typeface="Cambria" panose="02040503050406030204" pitchFamily="18" charset="0"/>
              </a:rPr>
              <a:t>E.g. IL-8 secreted by resident macrophages attracts PMN to the site</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666" y="1847355"/>
            <a:ext cx="3625132" cy="2180743"/>
          </a:xfrm>
          <a:prstGeom prst="rect">
            <a:avLst/>
          </a:prstGeom>
        </p:spPr>
      </p:pic>
      <p:sp>
        <p:nvSpPr>
          <p:cNvPr id="16" name="Shape 112"/>
          <p:cNvSpPr txBox="1">
            <a:spLocks/>
          </p:cNvSpPr>
          <p:nvPr/>
        </p:nvSpPr>
        <p:spPr>
          <a:xfrm>
            <a:off x="6500791" y="4558753"/>
            <a:ext cx="3343375" cy="2252868"/>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r>
              <a:rPr lang="en-CA" sz="1800" dirty="0">
                <a:latin typeface="Cambria" panose="02040503050406030204" pitchFamily="18" charset="0"/>
              </a:rPr>
              <a:t>Complement response</a:t>
            </a:r>
          </a:p>
          <a:p>
            <a:pPr lvl="1"/>
            <a:r>
              <a:rPr lang="en-CA" sz="1400" dirty="0">
                <a:latin typeface="Cambria" panose="02040503050406030204" pitchFamily="18" charset="0"/>
              </a:rPr>
              <a:t>May occur through all 3 pathways (classic, lectin, alternative) </a:t>
            </a:r>
          </a:p>
          <a:p>
            <a:pPr lvl="1"/>
            <a:r>
              <a:rPr lang="en-CA" sz="1400" dirty="0">
                <a:latin typeface="Cambria" panose="02040503050406030204" pitchFamily="18" charset="0"/>
              </a:rPr>
              <a:t>C3a, C5a, C4a are anaphylatoxins</a:t>
            </a:r>
          </a:p>
          <a:p>
            <a:pPr lvl="1"/>
            <a:r>
              <a:rPr lang="en-CA" sz="1400" dirty="0">
                <a:latin typeface="Cambria" panose="02040503050406030204" pitchFamily="18" charset="0"/>
              </a:rPr>
              <a:t>Membrane Attack Complex (MAC) formation leads to bacterial cell lysis.</a:t>
            </a:r>
            <a:endParaRPr lang="en-CA" sz="1800" dirty="0">
              <a:latin typeface="Cambria" panose="020405030504060302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796" y="1807599"/>
            <a:ext cx="3451363" cy="2797533"/>
          </a:xfrm>
          <a:prstGeom prst="rect">
            <a:avLst/>
          </a:prstGeom>
        </p:spPr>
      </p:pic>
      <p:sp>
        <p:nvSpPr>
          <p:cNvPr id="11" name="Rectangle 10"/>
          <p:cNvSpPr/>
          <p:nvPr/>
        </p:nvSpPr>
        <p:spPr>
          <a:xfrm>
            <a:off x="9844166" y="1807599"/>
            <a:ext cx="1245704" cy="1323439"/>
          </a:xfrm>
          <a:prstGeom prst="rect">
            <a:avLst/>
          </a:prstGeom>
        </p:spPr>
        <p:txBody>
          <a:bodyPr wrap="square">
            <a:spAutoFit/>
          </a:bodyPr>
          <a:lstStyle/>
          <a:p>
            <a:r>
              <a:rPr lang="en-CA" sz="800" dirty="0">
                <a:solidFill>
                  <a:schemeClr val="bg2">
                    <a:lumMod val="75000"/>
                  </a:schemeClr>
                </a:solidFill>
              </a:rPr>
              <a:t>https://www.researchgate.net/profile/Fernando_Fervenza/publication/280117443/figure/fig1/AS:284489612840960@1444839017046/Figure-1-The-normal-complement-cascade-The-complement-system-can-be-activated-by-the.png</a:t>
            </a:r>
          </a:p>
        </p:txBody>
      </p:sp>
      <p:sp>
        <p:nvSpPr>
          <p:cNvPr id="12" name="Rectangle 11"/>
          <p:cNvSpPr/>
          <p:nvPr/>
        </p:nvSpPr>
        <p:spPr>
          <a:xfrm>
            <a:off x="2331666" y="4131061"/>
            <a:ext cx="3234247" cy="215444"/>
          </a:xfrm>
          <a:prstGeom prst="rect">
            <a:avLst/>
          </a:prstGeom>
        </p:spPr>
        <p:txBody>
          <a:bodyPr wrap="square">
            <a:spAutoFit/>
          </a:bodyPr>
          <a:lstStyle/>
          <a:p>
            <a:r>
              <a:rPr lang="en-CA" sz="800" dirty="0">
                <a:solidFill>
                  <a:schemeClr val="bg2">
                    <a:lumMod val="75000"/>
                  </a:schemeClr>
                </a:solidFill>
              </a:rPr>
              <a:t>http://ajplung.physiology.org/content/ajplung/303/5/L355/F2.large.jpg</a:t>
            </a:r>
          </a:p>
        </p:txBody>
      </p:sp>
    </p:spTree>
    <p:extLst>
      <p:ext uri="{BB962C8B-B14F-4D97-AF65-F5344CB8AC3E}">
        <p14:creationId xmlns:p14="http://schemas.microsoft.com/office/powerpoint/2010/main" val="109263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0991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Innate to Adaptive</a:t>
            </a:r>
            <a:endParaRPr lang="en" b="0" dirty="0">
              <a:latin typeface="Cambria" panose="02040503050406030204" pitchFamily="18" charset="0"/>
              <a:sym typeface="Quattrocento Sans"/>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667" y="1811024"/>
            <a:ext cx="8170208" cy="4695458"/>
          </a:xfrm>
          <a:prstGeom prst="rect">
            <a:avLst/>
          </a:prstGeom>
        </p:spPr>
      </p:pic>
      <p:sp>
        <p:nvSpPr>
          <p:cNvPr id="7" name="Rectangle 6"/>
          <p:cNvSpPr/>
          <p:nvPr/>
        </p:nvSpPr>
        <p:spPr>
          <a:xfrm>
            <a:off x="10011875" y="5644708"/>
            <a:ext cx="1656522" cy="861774"/>
          </a:xfrm>
          <a:prstGeom prst="rect">
            <a:avLst/>
          </a:prstGeom>
        </p:spPr>
        <p:txBody>
          <a:bodyPr wrap="square">
            <a:spAutoFit/>
          </a:bodyPr>
          <a:lstStyle/>
          <a:p>
            <a:r>
              <a:rPr lang="en-CA" sz="1000" dirty="0">
                <a:solidFill>
                  <a:schemeClr val="bg2">
                    <a:lumMod val="75000"/>
                  </a:schemeClr>
                </a:solidFill>
              </a:rPr>
              <a:t>http://www.frontiersin.org/files/Articles/107989/fimmu-05-00534-HTML/image_m/fimmu-05-00534-g004.jpg</a:t>
            </a:r>
          </a:p>
        </p:txBody>
      </p:sp>
    </p:spTree>
    <p:extLst>
      <p:ext uri="{BB962C8B-B14F-4D97-AF65-F5344CB8AC3E}">
        <p14:creationId xmlns:p14="http://schemas.microsoft.com/office/powerpoint/2010/main" val="630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6" y="1230225"/>
            <a:ext cx="75817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Adaptive Immune system</a:t>
            </a:r>
            <a:endParaRPr lang="en" b="0" dirty="0">
              <a:latin typeface="Cambria" panose="02040503050406030204" pitchFamily="18" charset="0"/>
              <a:sym typeface="Quattrocento Sans"/>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9" name="Shape 142"/>
          <p:cNvSpPr txBox="1">
            <a:spLocks/>
          </p:cNvSpPr>
          <p:nvPr/>
        </p:nvSpPr>
        <p:spPr>
          <a:xfrm>
            <a:off x="1841667" y="1987826"/>
            <a:ext cx="4567200" cy="4346713"/>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buFont typeface="Quattrocento Sans"/>
              <a:buNone/>
            </a:pPr>
            <a:r>
              <a:rPr lang="en-CA" sz="2000" b="1" dirty="0">
                <a:highlight>
                  <a:srgbClr val="FFCD00"/>
                </a:highlight>
                <a:latin typeface="Cambria" panose="02040503050406030204" pitchFamily="18" charset="0"/>
              </a:rPr>
              <a:t>Cell-mediated</a:t>
            </a:r>
          </a:p>
          <a:p>
            <a:pPr>
              <a:spcBef>
                <a:spcPts val="0"/>
              </a:spcBef>
            </a:pPr>
            <a:r>
              <a:rPr lang="en-CA" sz="1800" dirty="0">
                <a:latin typeface="Cambria" panose="02040503050406030204" pitchFamily="18" charset="0"/>
              </a:rPr>
              <a:t>Antigen-presenting cells process antigens and present them on MHC2 to CD4+ T cells</a:t>
            </a:r>
          </a:p>
          <a:p>
            <a:pPr lvl="1">
              <a:spcBef>
                <a:spcPts val="0"/>
              </a:spcBef>
            </a:pPr>
            <a:r>
              <a:rPr lang="en-CA" sz="1267" dirty="0">
                <a:latin typeface="Cambria" panose="02040503050406030204" pitchFamily="18" charset="0"/>
              </a:rPr>
              <a:t>D</a:t>
            </a:r>
            <a:r>
              <a:rPr lang="en" sz="1267" dirty="0">
                <a:latin typeface="Cambria" panose="02040503050406030204" pitchFamily="18" charset="0"/>
              </a:rPr>
              <a:t>endritic cells (</a:t>
            </a:r>
            <a:r>
              <a:rPr lang="en-CA" sz="1267" dirty="0">
                <a:latin typeface="Cambria" panose="02040503050406030204" pitchFamily="18" charset="0"/>
              </a:rPr>
              <a:t>DCs)</a:t>
            </a:r>
          </a:p>
          <a:p>
            <a:pPr lvl="1">
              <a:spcBef>
                <a:spcPts val="0"/>
              </a:spcBef>
            </a:pPr>
            <a:r>
              <a:rPr lang="en-CA" sz="1267" dirty="0">
                <a:latin typeface="Cambria" panose="02040503050406030204" pitchFamily="18" charset="0"/>
              </a:rPr>
              <a:t>Macrophages (MPs)</a:t>
            </a:r>
          </a:p>
          <a:p>
            <a:pPr>
              <a:spcBef>
                <a:spcPts val="0"/>
              </a:spcBef>
            </a:pPr>
            <a:r>
              <a:rPr lang="en-CA" sz="1800" dirty="0">
                <a:latin typeface="Cambria" panose="02040503050406030204" pitchFamily="18" charset="0"/>
              </a:rPr>
              <a:t>Activated MPs also secrete cytokines (IL-18, IL-12 facilitate </a:t>
            </a:r>
            <a:r>
              <a:rPr lang="en-CA" sz="1800" dirty="0" err="1">
                <a:latin typeface="Cambria" panose="02040503050406030204" pitchFamily="18" charset="0"/>
              </a:rPr>
              <a:t>IFNg</a:t>
            </a:r>
            <a:r>
              <a:rPr lang="en-CA" sz="1800" dirty="0">
                <a:latin typeface="Cambria" panose="02040503050406030204" pitchFamily="18" charset="0"/>
              </a:rPr>
              <a:t>-dependent Th1 production)</a:t>
            </a:r>
          </a:p>
          <a:p>
            <a:pPr>
              <a:spcBef>
                <a:spcPts val="0"/>
              </a:spcBef>
            </a:pPr>
            <a:r>
              <a:rPr lang="en-CA" sz="1800" dirty="0">
                <a:latin typeface="Cambria" panose="02040503050406030204" pitchFamily="18" charset="0"/>
              </a:rPr>
              <a:t>T cells differentiate and expand…</a:t>
            </a:r>
          </a:p>
          <a:p>
            <a:pPr lvl="1">
              <a:spcBef>
                <a:spcPts val="0"/>
              </a:spcBef>
            </a:pPr>
            <a:r>
              <a:rPr lang="en-CA" sz="1267" dirty="0">
                <a:latin typeface="Cambria" panose="02040503050406030204" pitchFamily="18" charset="0"/>
              </a:rPr>
              <a:t>Helper T cells (Th) get activated by APCs</a:t>
            </a:r>
          </a:p>
          <a:p>
            <a:pPr lvl="1">
              <a:spcBef>
                <a:spcPts val="0"/>
              </a:spcBef>
            </a:pPr>
            <a:r>
              <a:rPr lang="en-CA" sz="1267" dirty="0">
                <a:latin typeface="Cambria" panose="02040503050406030204" pitchFamily="18" charset="0"/>
              </a:rPr>
              <a:t>Naïve T cells differentiate into various subtypes</a:t>
            </a:r>
          </a:p>
          <a:p>
            <a:pPr>
              <a:spcBef>
                <a:spcPts val="0"/>
              </a:spcBef>
            </a:pPr>
            <a:r>
              <a:rPr lang="en-CA" sz="1800" dirty="0">
                <a:latin typeface="Cambria" panose="02040503050406030204" pitchFamily="18" charset="0"/>
              </a:rPr>
              <a:t>Th17 cells recruit and activate neutrophils</a:t>
            </a:r>
          </a:p>
          <a:p>
            <a:pPr>
              <a:spcBef>
                <a:spcPts val="0"/>
              </a:spcBef>
            </a:pPr>
            <a:r>
              <a:rPr lang="en-CA" sz="1800" dirty="0">
                <a:latin typeface="Cambria" panose="02040503050406030204" pitchFamily="18" charset="0"/>
              </a:rPr>
              <a:t>Th1 cells are antigen-specific and enable B cell class switching (IgM </a:t>
            </a:r>
            <a:r>
              <a:rPr lang="en-CA" sz="1800" dirty="0">
                <a:latin typeface="Cambria" panose="02040503050406030204" pitchFamily="18" charset="0"/>
                <a:sym typeface="Wingdings" panose="05000000000000000000" pitchFamily="2" charset="2"/>
              </a:rPr>
              <a:t> IgG/A)</a:t>
            </a:r>
            <a:endParaRPr lang="en" sz="1800" dirty="0">
              <a:latin typeface="Cambria" panose="02040503050406030204" pitchFamily="18" charset="0"/>
            </a:endParaRPr>
          </a:p>
          <a:p>
            <a:pPr>
              <a:spcBef>
                <a:spcPts val="0"/>
              </a:spcBef>
            </a:pPr>
            <a:r>
              <a:rPr lang="en-CA" sz="1800" dirty="0">
                <a:latin typeface="Cambria" panose="02040503050406030204" pitchFamily="18" charset="0"/>
              </a:rPr>
              <a:t>CD8+ Cytotoxic T cells (CTLs) induce apoptosis of infected cells</a:t>
            </a:r>
            <a:endParaRPr lang="en" sz="1800" dirty="0">
              <a:latin typeface="Cambria" panose="02040503050406030204" pitchFamily="18" charset="0"/>
            </a:endParaRPr>
          </a:p>
        </p:txBody>
      </p:sp>
      <p:sp>
        <p:nvSpPr>
          <p:cNvPr id="11" name="Shape 142"/>
          <p:cNvSpPr txBox="1">
            <a:spLocks/>
          </p:cNvSpPr>
          <p:nvPr/>
        </p:nvSpPr>
        <p:spPr>
          <a:xfrm>
            <a:off x="6683888" y="1987826"/>
            <a:ext cx="4567200" cy="3829878"/>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spcBef>
                <a:spcPts val="0"/>
              </a:spcBef>
              <a:buFont typeface="Quattrocento Sans"/>
              <a:buNone/>
            </a:pPr>
            <a:r>
              <a:rPr lang="en-CA" sz="2000" b="1" dirty="0">
                <a:highlight>
                  <a:srgbClr val="FFCD00"/>
                </a:highlight>
                <a:latin typeface="Cambria" panose="02040503050406030204" pitchFamily="18" charset="0"/>
              </a:rPr>
              <a:t>Humoral</a:t>
            </a:r>
          </a:p>
          <a:p>
            <a:pPr>
              <a:spcBef>
                <a:spcPts val="0"/>
              </a:spcBef>
            </a:pPr>
            <a:r>
              <a:rPr lang="en-CA" sz="1800" dirty="0">
                <a:latin typeface="Cambria" panose="02040503050406030204" pitchFamily="18" charset="0"/>
              </a:rPr>
              <a:t>Antigen recognition by BCR (B cell receptor) is the first step of B cell activation.</a:t>
            </a:r>
          </a:p>
          <a:p>
            <a:pPr>
              <a:spcBef>
                <a:spcPts val="0"/>
              </a:spcBef>
            </a:pPr>
            <a:r>
              <a:rPr lang="en-CA" sz="1800" dirty="0">
                <a:latin typeface="Cambria" panose="02040503050406030204" pitchFamily="18" charset="0"/>
              </a:rPr>
              <a:t>CD4 T cells recognise the Ag presented on B cell MHC2, and secrete cytokines that fully activate the B cell into a plasma cell.</a:t>
            </a:r>
          </a:p>
          <a:p>
            <a:pPr>
              <a:spcBef>
                <a:spcPts val="0"/>
              </a:spcBef>
            </a:pPr>
            <a:r>
              <a:rPr lang="en-CA" sz="1800" dirty="0">
                <a:latin typeface="Cambria" panose="02040503050406030204" pitchFamily="18" charset="0"/>
              </a:rPr>
              <a:t>Ab are released in the basolateral side of the gut epithelium, which then translocate into the gut lumen by binding to Ig receptors on gut epithelium (transcytosis).</a:t>
            </a:r>
          </a:p>
          <a:p>
            <a:pPr>
              <a:spcBef>
                <a:spcPts val="0"/>
              </a:spcBef>
            </a:pPr>
            <a:r>
              <a:rPr lang="en-CA" sz="1800" dirty="0">
                <a:latin typeface="Cambria" panose="02040503050406030204" pitchFamily="18" charset="0"/>
              </a:rPr>
              <a:t>Without help from Th1 cells, B cell activation yields plasma cells that secrete IgM but not other classes of Ig.</a:t>
            </a:r>
            <a:endParaRPr lang="en" sz="1800" dirty="0">
              <a:latin typeface="Cambria" panose="02040503050406030204" pitchFamily="18" charset="0"/>
            </a:endParaRPr>
          </a:p>
        </p:txBody>
      </p:sp>
    </p:spTree>
    <p:extLst>
      <p:ext uri="{BB962C8B-B14F-4D97-AF65-F5344CB8AC3E}">
        <p14:creationId xmlns:p14="http://schemas.microsoft.com/office/powerpoint/2010/main" val="387092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5" y="1230225"/>
            <a:ext cx="8932351"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Adaptive Immune system </a:t>
            </a:r>
            <a:r>
              <a:rPr lang="en-CA" b="0" dirty="0">
                <a:highlight>
                  <a:srgbClr val="FFCD00"/>
                </a:highlight>
                <a:latin typeface="Cambria" panose="02040503050406030204" pitchFamily="18" charset="0"/>
              </a:rPr>
              <a:t>vs. </a:t>
            </a:r>
            <a:r>
              <a:rPr lang="en-CA" b="0" i="1" dirty="0">
                <a:highlight>
                  <a:srgbClr val="FFCD00"/>
                </a:highlight>
                <a:latin typeface="Cambria" panose="02040503050406030204" pitchFamily="18" charset="0"/>
              </a:rPr>
              <a:t>E. coli</a:t>
            </a:r>
            <a:endParaRPr lang="en" b="0" i="1" dirty="0">
              <a:highlight>
                <a:srgbClr val="FFCD00"/>
              </a:highlight>
              <a:latin typeface="Cambria" panose="02040503050406030204" pitchFamily="18" charset="0"/>
              <a:sym typeface="Quattrocento Sans"/>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9" name="Shape 142"/>
          <p:cNvSpPr txBox="1">
            <a:spLocks/>
          </p:cNvSpPr>
          <p:nvPr/>
        </p:nvSpPr>
        <p:spPr>
          <a:xfrm>
            <a:off x="1841667" y="2093843"/>
            <a:ext cx="4567200" cy="3233532"/>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buFont typeface="Quattrocento Sans"/>
              <a:buNone/>
            </a:pPr>
            <a:r>
              <a:rPr lang="en-CA" sz="2000" b="1" dirty="0">
                <a:highlight>
                  <a:srgbClr val="FFCD00"/>
                </a:highlight>
                <a:latin typeface="Cambria" panose="02040503050406030204" pitchFamily="18" charset="0"/>
              </a:rPr>
              <a:t>Cell-mediated</a:t>
            </a:r>
          </a:p>
          <a:p>
            <a:pPr>
              <a:spcBef>
                <a:spcPts val="600"/>
              </a:spcBef>
            </a:pPr>
            <a:r>
              <a:rPr lang="en-CA" sz="1800" dirty="0">
                <a:latin typeface="Cambria" panose="02040503050406030204" pitchFamily="18" charset="0"/>
              </a:rPr>
              <a:t>Activated DCs and MPs secrete IL-2, IL-12, </a:t>
            </a:r>
            <a:r>
              <a:rPr lang="en-CA" sz="1800" dirty="0" err="1">
                <a:latin typeface="Cambria" panose="02040503050406030204" pitchFamily="18" charset="0"/>
              </a:rPr>
              <a:t>IFNg</a:t>
            </a:r>
            <a:r>
              <a:rPr lang="en-CA" sz="1800" dirty="0">
                <a:latin typeface="Cambria" panose="02040503050406030204" pitchFamily="18" charset="0"/>
              </a:rPr>
              <a:t> which induce differentiation of CD4+ T cells into Th1.</a:t>
            </a:r>
          </a:p>
          <a:p>
            <a:pPr>
              <a:spcBef>
                <a:spcPts val="600"/>
              </a:spcBef>
            </a:pPr>
            <a:r>
              <a:rPr lang="en-CA" sz="1800" dirty="0">
                <a:latin typeface="Cambria" panose="02040503050406030204" pitchFamily="18" charset="0"/>
              </a:rPr>
              <a:t>Th1 cells are antigen-specific and are specialised to eliminate intracellular bacteria.</a:t>
            </a:r>
          </a:p>
          <a:p>
            <a:pPr>
              <a:spcBef>
                <a:spcPts val="600"/>
              </a:spcBef>
            </a:pPr>
            <a:r>
              <a:rPr lang="en-CA" sz="1800" dirty="0">
                <a:latin typeface="Cambria" panose="02040503050406030204" pitchFamily="18" charset="0"/>
              </a:rPr>
              <a:t>In addition to stimulating T cell differentiation, </a:t>
            </a:r>
            <a:r>
              <a:rPr lang="en-CA" sz="1800" dirty="0" err="1">
                <a:latin typeface="Cambria" panose="02040503050406030204" pitchFamily="18" charset="0"/>
              </a:rPr>
              <a:t>IFNg</a:t>
            </a:r>
            <a:r>
              <a:rPr lang="en-CA" sz="1800" dirty="0">
                <a:latin typeface="Cambria" panose="02040503050406030204" pitchFamily="18" charset="0"/>
              </a:rPr>
              <a:t> induces the production of NO which directly kills intracellular E. coli.</a:t>
            </a:r>
          </a:p>
          <a:p>
            <a:pPr>
              <a:spcBef>
                <a:spcPts val="600"/>
              </a:spcBef>
            </a:pPr>
            <a:endParaRPr lang="en" sz="1800" dirty="0">
              <a:latin typeface="Cambria" panose="02040503050406030204" pitchFamily="18" charset="0"/>
            </a:endParaRPr>
          </a:p>
        </p:txBody>
      </p:sp>
      <p:sp>
        <p:nvSpPr>
          <p:cNvPr id="11" name="Shape 142"/>
          <p:cNvSpPr txBox="1">
            <a:spLocks/>
          </p:cNvSpPr>
          <p:nvPr/>
        </p:nvSpPr>
        <p:spPr>
          <a:xfrm>
            <a:off x="6683888" y="2093842"/>
            <a:ext cx="4567200" cy="3922645"/>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buFont typeface="Quattrocento Sans"/>
              <a:buNone/>
            </a:pPr>
            <a:r>
              <a:rPr lang="en-CA" sz="2000" b="1" dirty="0">
                <a:highlight>
                  <a:srgbClr val="FFCD00"/>
                </a:highlight>
                <a:latin typeface="Cambria" panose="02040503050406030204" pitchFamily="18" charset="0"/>
              </a:rPr>
              <a:t>Humoral</a:t>
            </a:r>
          </a:p>
          <a:p>
            <a:pPr>
              <a:spcBef>
                <a:spcPts val="600"/>
              </a:spcBef>
            </a:pPr>
            <a:r>
              <a:rPr lang="en-CA" sz="1800" dirty="0">
                <a:latin typeface="Cambria" panose="02040503050406030204" pitchFamily="18" charset="0"/>
              </a:rPr>
              <a:t>Ab induce the C’ pathway by binding to E. coli-specific antigens such as </a:t>
            </a:r>
            <a:r>
              <a:rPr lang="en-CA" sz="1800" dirty="0" err="1">
                <a:latin typeface="Cambria" panose="02040503050406030204" pitchFamily="18" charset="0"/>
              </a:rPr>
              <a:t>Tir</a:t>
            </a:r>
            <a:r>
              <a:rPr lang="en-CA" sz="1800" dirty="0">
                <a:latin typeface="Cambria" panose="02040503050406030204" pitchFamily="18" charset="0"/>
              </a:rPr>
              <a:t> (Translocated Intimin Receptor).</a:t>
            </a:r>
          </a:p>
          <a:p>
            <a:pPr>
              <a:spcBef>
                <a:spcPts val="600"/>
              </a:spcBef>
            </a:pPr>
            <a:r>
              <a:rPr lang="en-CA" sz="1800" dirty="0">
                <a:latin typeface="Cambria" panose="02040503050406030204" pitchFamily="18" charset="0"/>
              </a:rPr>
              <a:t>Activated C’ pathway results in the lysis of the bacteria through the formation of the MAC (membrane attack complex).</a:t>
            </a:r>
          </a:p>
          <a:p>
            <a:pPr>
              <a:spcBef>
                <a:spcPts val="600"/>
              </a:spcBef>
            </a:pPr>
            <a:r>
              <a:rPr lang="en-CA" sz="1800" dirty="0">
                <a:latin typeface="Cambria" panose="02040503050406030204" pitchFamily="18" charset="0"/>
              </a:rPr>
              <a:t>Ab also opsonize E. coli and promote clumping, which aids phagocytosis and hence the elimination of the pathogen.</a:t>
            </a:r>
          </a:p>
          <a:p>
            <a:pPr>
              <a:spcBef>
                <a:spcPts val="600"/>
              </a:spcBef>
            </a:pPr>
            <a:r>
              <a:rPr lang="en-CA" sz="1800" dirty="0">
                <a:latin typeface="Cambria" panose="02040503050406030204" pitchFamily="18" charset="0"/>
              </a:rPr>
              <a:t>T cell-dependent B cell activation promotes Ig class switching, and yields IgA and IgG production.</a:t>
            </a:r>
            <a:endParaRPr lang="en" sz="1800" dirty="0">
              <a:latin typeface="Cambria" panose="02040503050406030204" pitchFamily="18" charset="0"/>
            </a:endParaRPr>
          </a:p>
        </p:txBody>
      </p:sp>
    </p:spTree>
    <p:extLst>
      <p:ext uri="{BB962C8B-B14F-4D97-AF65-F5344CB8AC3E}">
        <p14:creationId xmlns:p14="http://schemas.microsoft.com/office/powerpoint/2010/main" val="181570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5" y="1230225"/>
            <a:ext cx="9541952"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Adaptive Immune system </a:t>
            </a:r>
            <a:r>
              <a:rPr lang="en-CA" b="0" dirty="0">
                <a:highlight>
                  <a:srgbClr val="FFCD00"/>
                </a:highlight>
                <a:latin typeface="Cambria" panose="02040503050406030204" pitchFamily="18" charset="0"/>
              </a:rPr>
              <a:t>vs. </a:t>
            </a:r>
            <a:r>
              <a:rPr lang="en-CA" b="0" i="1" dirty="0">
                <a:highlight>
                  <a:srgbClr val="FFCD00"/>
                </a:highlight>
                <a:latin typeface="Cambria" panose="02040503050406030204" pitchFamily="18" charset="0"/>
              </a:rPr>
              <a:t>Salmonella</a:t>
            </a:r>
            <a:endParaRPr lang="en" b="0" dirty="0">
              <a:highlight>
                <a:srgbClr val="FFCD00"/>
              </a:highlight>
              <a:latin typeface="Cambria" panose="02040503050406030204" pitchFamily="18" charset="0"/>
              <a:sym typeface="Quattrocento Sans"/>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9" name="Shape 142"/>
          <p:cNvSpPr txBox="1">
            <a:spLocks/>
          </p:cNvSpPr>
          <p:nvPr/>
        </p:nvSpPr>
        <p:spPr>
          <a:xfrm>
            <a:off x="1841667" y="2093843"/>
            <a:ext cx="4567200" cy="3684106"/>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buFont typeface="Quattrocento Sans"/>
              <a:buNone/>
            </a:pPr>
            <a:r>
              <a:rPr lang="en-CA" sz="2000" b="1" dirty="0">
                <a:highlight>
                  <a:srgbClr val="FFCD00"/>
                </a:highlight>
                <a:latin typeface="Cambria" panose="02040503050406030204" pitchFamily="18" charset="0"/>
              </a:rPr>
              <a:t>Cell-mediated</a:t>
            </a:r>
          </a:p>
          <a:p>
            <a:pPr>
              <a:spcBef>
                <a:spcPts val="600"/>
              </a:spcBef>
            </a:pPr>
            <a:r>
              <a:rPr lang="en-CA" sz="1800" dirty="0">
                <a:latin typeface="Cambria" panose="02040503050406030204" pitchFamily="18" charset="0"/>
              </a:rPr>
              <a:t>CD4+ T helper cells specific to </a:t>
            </a:r>
            <a:r>
              <a:rPr lang="en-CA" sz="1800" i="1" dirty="0">
                <a:latin typeface="Cambria" panose="02040503050406030204" pitchFamily="18" charset="0"/>
              </a:rPr>
              <a:t>Salmonella</a:t>
            </a:r>
            <a:r>
              <a:rPr lang="en-CA" sz="1800" dirty="0">
                <a:latin typeface="Cambria" panose="02040503050406030204" pitchFamily="18" charset="0"/>
              </a:rPr>
              <a:t> are activated in the Peyer’s patches.</a:t>
            </a:r>
          </a:p>
          <a:p>
            <a:pPr>
              <a:spcBef>
                <a:spcPts val="600"/>
              </a:spcBef>
            </a:pPr>
            <a:r>
              <a:rPr lang="en-CA" sz="1800" dirty="0">
                <a:latin typeface="Cambria" panose="02040503050406030204" pitchFamily="18" charset="0"/>
              </a:rPr>
              <a:t>Following activation, CD4+ T cells differentiate into Th1 subset, which produce </a:t>
            </a:r>
            <a:r>
              <a:rPr lang="en-CA" sz="1800" dirty="0" err="1">
                <a:latin typeface="Cambria" panose="02040503050406030204" pitchFamily="18" charset="0"/>
              </a:rPr>
              <a:t>IFNg</a:t>
            </a:r>
            <a:r>
              <a:rPr lang="en-CA" sz="1800" dirty="0">
                <a:latin typeface="Cambria" panose="02040503050406030204" pitchFamily="18" charset="0"/>
              </a:rPr>
              <a:t>, TNF-a, and IL-2.</a:t>
            </a:r>
          </a:p>
          <a:p>
            <a:pPr>
              <a:spcBef>
                <a:spcPts val="600"/>
              </a:spcBef>
            </a:pPr>
            <a:r>
              <a:rPr lang="en-CA" sz="1800" dirty="0">
                <a:latin typeface="Cambria" panose="02040503050406030204" pitchFamily="18" charset="0"/>
              </a:rPr>
              <a:t>These Th1-secreted cytokines activate macrophages which are efficient at killing intracellular pathogens like </a:t>
            </a:r>
            <a:r>
              <a:rPr lang="en-CA" sz="1800" i="1" dirty="0">
                <a:latin typeface="Cambria" panose="02040503050406030204" pitchFamily="18" charset="0"/>
              </a:rPr>
              <a:t>Salmonella</a:t>
            </a:r>
            <a:r>
              <a:rPr lang="en-CA" sz="1800" dirty="0">
                <a:latin typeface="Cambria" panose="02040503050406030204" pitchFamily="18" charset="0"/>
              </a:rPr>
              <a:t>.</a:t>
            </a:r>
          </a:p>
          <a:p>
            <a:pPr>
              <a:spcBef>
                <a:spcPts val="600"/>
              </a:spcBef>
            </a:pPr>
            <a:r>
              <a:rPr lang="en-CA" sz="1800" dirty="0">
                <a:latin typeface="Cambria" panose="02040503050406030204" pitchFamily="18" charset="0"/>
              </a:rPr>
              <a:t>CD8+ CTLs are activated when </a:t>
            </a:r>
            <a:r>
              <a:rPr lang="en-CA" sz="1800" i="1" dirty="0">
                <a:latin typeface="Cambria" panose="02040503050406030204" pitchFamily="18" charset="0"/>
              </a:rPr>
              <a:t>Salmonella</a:t>
            </a:r>
            <a:r>
              <a:rPr lang="en-CA" sz="1800" dirty="0">
                <a:latin typeface="Cambria" panose="02040503050406030204" pitchFamily="18" charset="0"/>
              </a:rPr>
              <a:t> antigens are presented to their NKG2D receptors by MHC I molecules (MIC-A &amp; MIC-B).</a:t>
            </a:r>
          </a:p>
          <a:p>
            <a:pPr>
              <a:spcBef>
                <a:spcPts val="600"/>
              </a:spcBef>
            </a:pPr>
            <a:endParaRPr lang="en" sz="1800" dirty="0">
              <a:latin typeface="Cambria" panose="02040503050406030204" pitchFamily="18" charset="0"/>
            </a:endParaRPr>
          </a:p>
        </p:txBody>
      </p:sp>
      <p:sp>
        <p:nvSpPr>
          <p:cNvPr id="11" name="Shape 142"/>
          <p:cNvSpPr txBox="1">
            <a:spLocks/>
          </p:cNvSpPr>
          <p:nvPr/>
        </p:nvSpPr>
        <p:spPr>
          <a:xfrm>
            <a:off x="6683888" y="2093842"/>
            <a:ext cx="4567200" cy="3922645"/>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800"/>
              </a:spcBef>
              <a:buClr>
                <a:srgbClr val="FFCD00"/>
              </a:buClr>
              <a:buSzPct val="100000"/>
              <a:buFont typeface="Quattrocento Sans"/>
              <a:buChar char="◉"/>
              <a:defRPr sz="3200" b="0" i="0" kern="1200">
                <a:solidFill>
                  <a:schemeClr val="tx1"/>
                </a:solidFill>
                <a:latin typeface="Quattrocento Sans"/>
                <a:ea typeface="Quattrocento Sans"/>
                <a:cs typeface="Quattrocento Sans"/>
                <a:sym typeface="Quattrocento Sans"/>
              </a:defRPr>
            </a:lvl1pPr>
            <a:lvl2pPr marL="685800" lvl="1"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2pPr>
            <a:lvl3pPr marL="1143000" lvl="2" indent="-228600" algn="l" defTabSz="914400" rtl="0" eaLnBrk="1" latinLnBrk="0" hangingPunct="1">
              <a:lnSpc>
                <a:spcPct val="90000"/>
              </a:lnSpc>
              <a:spcBef>
                <a:spcPts val="640"/>
              </a:spcBef>
              <a:buClr>
                <a:srgbClr val="FFCD00"/>
              </a:buClr>
              <a:buSzPct val="100000"/>
              <a:buFont typeface="Quattrocento Sans"/>
              <a:buChar char="•"/>
              <a:defRPr sz="2667" b="0" i="0" kern="1200">
                <a:solidFill>
                  <a:schemeClr val="tx1"/>
                </a:solidFill>
                <a:latin typeface="Quattrocento Sans"/>
                <a:ea typeface="Quattrocento Sans"/>
                <a:cs typeface="Quattrocento Sans"/>
                <a:sym typeface="Quattrocento Sans"/>
              </a:defRPr>
            </a:lvl3pPr>
            <a:lvl4pPr marL="1600200" lvl="3"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4pPr>
            <a:lvl5pPr marL="2057400" lvl="4" indent="-228600" algn="l" defTabSz="914400" rtl="0" eaLnBrk="1" latinLnBrk="0" hangingPunct="1">
              <a:lnSpc>
                <a:spcPct val="90000"/>
              </a:lnSpc>
              <a:spcBef>
                <a:spcPts val="480"/>
              </a:spcBef>
              <a:buClr>
                <a:srgbClr val="FFCD00"/>
              </a:buClr>
              <a:buSzPct val="100000"/>
              <a:buFont typeface="Quattrocento Sans"/>
              <a:buChar char="•"/>
              <a:defRPr sz="2400" b="0" i="0" kern="1200">
                <a:solidFill>
                  <a:schemeClr val="tx1"/>
                </a:solidFill>
                <a:latin typeface="Quattrocento Sans"/>
                <a:ea typeface="Quattrocento Sans"/>
                <a:cs typeface="Quattrocento Sans"/>
                <a:sym typeface="Quattrocento Sans"/>
              </a:defRPr>
            </a:lvl5pPr>
            <a:lvl6pPr marL="2514600" lvl="5"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6pPr>
            <a:lvl7pPr marL="2971800" lvl="6"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7pPr>
            <a:lvl8pPr marL="3429000" lvl="7"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8pPr>
            <a:lvl9pPr marL="3886200" lvl="8" indent="-228600" algn="l" defTabSz="914400" rtl="0" eaLnBrk="1" latinLnBrk="0" hangingPunct="1">
              <a:lnSpc>
                <a:spcPct val="90000"/>
              </a:lnSpc>
              <a:spcBef>
                <a:spcPts val="480"/>
              </a:spcBef>
              <a:buClr>
                <a:srgbClr val="FFCD00"/>
              </a:buClr>
              <a:buSzPct val="100000"/>
              <a:buFont typeface="Quattrocento Sans"/>
              <a:buChar char="•"/>
              <a:defRPr sz="2400" kern="1200">
                <a:solidFill>
                  <a:schemeClr val="tx1"/>
                </a:solidFill>
                <a:latin typeface="Quattrocento Sans"/>
                <a:ea typeface="Quattrocento Sans"/>
                <a:cs typeface="Quattrocento Sans"/>
                <a:sym typeface="Quattrocento Sans"/>
              </a:defRPr>
            </a:lvl9pPr>
          </a:lstStyle>
          <a:p>
            <a:pPr>
              <a:buFont typeface="Quattrocento Sans"/>
              <a:buNone/>
            </a:pPr>
            <a:r>
              <a:rPr lang="en-CA" sz="2000" b="1" dirty="0">
                <a:highlight>
                  <a:srgbClr val="FFCD00"/>
                </a:highlight>
                <a:latin typeface="Cambria" panose="02040503050406030204" pitchFamily="18" charset="0"/>
              </a:rPr>
              <a:t>Humoral</a:t>
            </a:r>
            <a:endParaRPr lang="en-CA" sz="1800" dirty="0">
              <a:latin typeface="Cambria" panose="02040503050406030204" pitchFamily="18" charset="0"/>
            </a:endParaRPr>
          </a:p>
          <a:p>
            <a:pPr>
              <a:spcBef>
                <a:spcPts val="600"/>
              </a:spcBef>
            </a:pPr>
            <a:r>
              <a:rPr lang="en-CA" sz="1800" dirty="0">
                <a:latin typeface="Cambria" panose="02040503050406030204" pitchFamily="18" charset="0"/>
              </a:rPr>
              <a:t>Mostly IgA, and some IgG and IgM</a:t>
            </a:r>
          </a:p>
          <a:p>
            <a:pPr>
              <a:spcBef>
                <a:spcPts val="600"/>
              </a:spcBef>
            </a:pPr>
            <a:r>
              <a:rPr lang="en-CA" sz="1800" dirty="0">
                <a:latin typeface="Cambria" panose="02040503050406030204" pitchFamily="18" charset="0"/>
              </a:rPr>
              <a:t>IgA &amp; IgM are released into and bind the gut mucosal layer where they act to neutralize enteric pathogens and the toxins they produce.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887" y="3971518"/>
            <a:ext cx="5069853" cy="2534927"/>
          </a:xfrm>
          <a:prstGeom prst="rect">
            <a:avLst/>
          </a:prstGeom>
        </p:spPr>
      </p:pic>
      <p:sp>
        <p:nvSpPr>
          <p:cNvPr id="4" name="Rectangle 3"/>
          <p:cNvSpPr/>
          <p:nvPr/>
        </p:nvSpPr>
        <p:spPr>
          <a:xfrm>
            <a:off x="6683887" y="6506445"/>
            <a:ext cx="3997365" cy="246221"/>
          </a:xfrm>
          <a:prstGeom prst="rect">
            <a:avLst/>
          </a:prstGeom>
        </p:spPr>
        <p:txBody>
          <a:bodyPr wrap="square">
            <a:spAutoFit/>
          </a:bodyPr>
          <a:lstStyle/>
          <a:p>
            <a:r>
              <a:rPr lang="en-CA" sz="1000" dirty="0">
                <a:solidFill>
                  <a:schemeClr val="bg2">
                    <a:lumMod val="75000"/>
                  </a:schemeClr>
                </a:solidFill>
              </a:rPr>
              <a:t>https://media1.britannica.com/eb-media/95/20895-004-65CA4E0B.jpg</a:t>
            </a:r>
          </a:p>
        </p:txBody>
      </p:sp>
    </p:spTree>
    <p:extLst>
      <p:ext uri="{BB962C8B-B14F-4D97-AF65-F5344CB8AC3E}">
        <p14:creationId xmlns:p14="http://schemas.microsoft.com/office/powerpoint/2010/main" val="342047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6" y="1230225"/>
            <a:ext cx="9409429"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What damage does the immune response inflict upon the host?</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266728" y="2184149"/>
            <a:ext cx="4824176" cy="4149600"/>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Ronnie presented with:</a:t>
            </a:r>
          </a:p>
          <a:p>
            <a:pPr lvl="1"/>
            <a:r>
              <a:rPr lang="en-CA" sz="1467" dirty="0">
                <a:latin typeface="Cambria" panose="02040503050406030204" pitchFamily="18" charset="0"/>
              </a:rPr>
              <a:t>Abdominal cramps</a:t>
            </a:r>
          </a:p>
          <a:p>
            <a:pPr lvl="1"/>
            <a:r>
              <a:rPr lang="en-CA" sz="1467" dirty="0">
                <a:latin typeface="Cambria" panose="02040503050406030204" pitchFamily="18" charset="0"/>
              </a:rPr>
              <a:t>Diarrhea</a:t>
            </a:r>
          </a:p>
          <a:p>
            <a:pPr lvl="1"/>
            <a:r>
              <a:rPr lang="en-CA" sz="1467" dirty="0">
                <a:latin typeface="Cambria" panose="02040503050406030204" pitchFamily="18" charset="0"/>
              </a:rPr>
              <a:t>Bloody stool</a:t>
            </a:r>
          </a:p>
          <a:p>
            <a:pPr lvl="1"/>
            <a:r>
              <a:rPr lang="en-CA" sz="1467" dirty="0">
                <a:latin typeface="Cambria" panose="02040503050406030204" pitchFamily="18" charset="0"/>
              </a:rPr>
              <a:t>Low grade fever</a:t>
            </a:r>
          </a:p>
          <a:p>
            <a:pPr lvl="1"/>
            <a:r>
              <a:rPr lang="en-CA" sz="1467" dirty="0">
                <a:latin typeface="Cambria" panose="02040503050406030204" pitchFamily="18" charset="0"/>
              </a:rPr>
              <a:t>Mild peri-umbilical tenderness</a:t>
            </a:r>
          </a:p>
          <a:p>
            <a:r>
              <a:rPr lang="en-CA" sz="2000" dirty="0">
                <a:latin typeface="Cambria" panose="02040503050406030204" pitchFamily="18" charset="0"/>
              </a:rPr>
              <a:t>In addition to pathogen-mediated damage, the immune response targeted to eliminate the pathogen can also inflict damage to self. </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461" y="1811024"/>
            <a:ext cx="4399538" cy="4522725"/>
          </a:xfrm>
          <a:prstGeom prst="rect">
            <a:avLst/>
          </a:prstGeom>
        </p:spPr>
      </p:pic>
      <p:sp>
        <p:nvSpPr>
          <p:cNvPr id="6" name="Rectangle 5"/>
          <p:cNvSpPr/>
          <p:nvPr/>
        </p:nvSpPr>
        <p:spPr>
          <a:xfrm>
            <a:off x="6612836" y="6333749"/>
            <a:ext cx="4211164" cy="215444"/>
          </a:xfrm>
          <a:prstGeom prst="rect">
            <a:avLst/>
          </a:prstGeom>
        </p:spPr>
        <p:txBody>
          <a:bodyPr wrap="square">
            <a:spAutoFit/>
          </a:bodyPr>
          <a:lstStyle/>
          <a:p>
            <a:r>
              <a:rPr lang="en-CA" sz="800" dirty="0">
                <a:solidFill>
                  <a:schemeClr val="bg2">
                    <a:lumMod val="75000"/>
                  </a:schemeClr>
                </a:solidFill>
              </a:rPr>
              <a:t>http://mypositiveparenting.org/wp-content/uploads/2015/12/signs-of-food-poisoning.png</a:t>
            </a:r>
          </a:p>
        </p:txBody>
      </p:sp>
    </p:spTree>
    <p:extLst>
      <p:ext uri="{BB962C8B-B14F-4D97-AF65-F5344CB8AC3E}">
        <p14:creationId xmlns:p14="http://schemas.microsoft.com/office/powerpoint/2010/main" val="180173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5566298"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Abdominal cramps</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2155293"/>
            <a:ext cx="7607133" cy="4149600"/>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Inflammatory response is part of the non-specific innate immune response to bacterial infection. Factors of innate immune response can both target pathogens but also harm the host. </a:t>
            </a:r>
          </a:p>
          <a:p>
            <a:r>
              <a:rPr lang="en-CA" sz="2000" b="1" dirty="0">
                <a:latin typeface="Cambria" panose="02040503050406030204" pitchFamily="18" charset="0"/>
              </a:rPr>
              <a:t>Infiltrating neutrophils </a:t>
            </a:r>
            <a:r>
              <a:rPr lang="en-CA" sz="2000" dirty="0">
                <a:latin typeface="Cambria" panose="02040503050406030204" pitchFamily="18" charset="0"/>
              </a:rPr>
              <a:t>contribute to inflammation and loss of epithelial barrier function.  Neutrophil recruitment causes tissue damage. </a:t>
            </a:r>
          </a:p>
          <a:p>
            <a:r>
              <a:rPr lang="en-CA" sz="2000" dirty="0">
                <a:latin typeface="Cambria" panose="02040503050406030204" pitchFamily="18" charset="0"/>
              </a:rPr>
              <a:t>Further damage to the host tissue can ensue from the release of toxic substances (e.g. antimicrobial peptides). </a:t>
            </a:r>
          </a:p>
          <a:p>
            <a:r>
              <a:rPr lang="en-CA" sz="2000" b="1" dirty="0">
                <a:latin typeface="Cambria" panose="02040503050406030204" pitchFamily="18" charset="0"/>
              </a:rPr>
              <a:t>Pro-inflammatory agents</a:t>
            </a:r>
            <a:r>
              <a:rPr lang="en-CA" sz="2000" dirty="0">
                <a:latin typeface="Cambria" panose="02040503050406030204" pitchFamily="18" charset="0"/>
              </a:rPr>
              <a:t> such as bradykinin and histamine stimulate nerve endings and cause pain / abdominal cramps. </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9853" l="9959" r="90249">
                        <a14:foregroundMark x1="33817" y1="71765" x2="33817" y2="71765"/>
                        <a14:foregroundMark x1="32988" y1="76029" x2="32988" y2="76029"/>
                        <a14:foregroundMark x1="33402" y1="72059" x2="40871" y2="81765"/>
                        <a14:foregroundMark x1="40871" y1="81765" x2="53112" y2="89412"/>
                        <a14:foregroundMark x1="53112" y1="89412" x2="86929" y2="98824"/>
                        <a14:foregroundMark x1="32988" y1="72794" x2="33817" y2="99265"/>
                        <a14:foregroundMark x1="77801" y1="68971" x2="87552" y2="97647"/>
                        <a14:foregroundMark x1="33402" y1="99853" x2="35062" y2="90147"/>
                        <a14:foregroundMark x1="35062" y1="90147" x2="44191" y2="80735"/>
                        <a14:foregroundMark x1="44191" y1="80735" x2="60373" y2="74559"/>
                        <a14:foregroundMark x1="60373" y1="74559" x2="73859" y2="76618"/>
                        <a14:foregroundMark x1="73859" y1="76618" x2="65560" y2="89706"/>
                        <a14:foregroundMark x1="65560" y1="89706" x2="39419" y2="97500"/>
                        <a14:foregroundMark x1="39419" y1="97500" x2="33402" y2="95588"/>
                        <a14:foregroundMark x1="49793" y1="85294" x2="58714" y2="77647"/>
                        <a14:foregroundMark x1="58714" y1="77647" x2="73029" y2="75735"/>
                        <a14:foregroundMark x1="73029" y1="75735" x2="73444" y2="85441"/>
                        <a14:foregroundMark x1="73444" y1="85441" x2="48340" y2="82500"/>
                        <a14:foregroundMark x1="51660" y1="76324" x2="66805" y2="75588"/>
                        <a14:foregroundMark x1="66805" y1="75588" x2="53942" y2="81765"/>
                        <a14:foregroundMark x1="53942" y1="81765" x2="50622" y2="74706"/>
                        <a14:foregroundMark x1="71992" y1="73676" x2="68465" y2="75294"/>
                        <a14:foregroundMark x1="37967" y1="89265" x2="37552" y2="87941"/>
                        <a14:foregroundMark x1="38797" y1="96618" x2="38797" y2="96618"/>
                        <a14:foregroundMark x1="66183" y1="98529" x2="66183" y2="98529"/>
                        <a14:foregroundMark x1="90249" y1="46324" x2="90249" y2="46324"/>
                        <a14:foregroundMark x1="89212" y1="50882" x2="89212" y2="50882"/>
                      </a14:backgroundRemoval>
                    </a14:imgEffect>
                  </a14:imgLayer>
                </a14:imgProps>
              </a:ext>
              <a:ext uri="{28A0092B-C50C-407E-A947-70E740481C1C}">
                <a14:useLocalDpi xmlns:a14="http://schemas.microsoft.com/office/drawing/2010/main" val="0"/>
              </a:ext>
            </a:extLst>
          </a:blip>
          <a:stretch>
            <a:fillRect/>
          </a:stretch>
        </p:blipFill>
        <p:spPr>
          <a:xfrm>
            <a:off x="9121840" y="2769704"/>
            <a:ext cx="2897881" cy="4088296"/>
          </a:xfrm>
          <a:prstGeom prst="rect">
            <a:avLst/>
          </a:prstGeom>
        </p:spPr>
      </p:pic>
      <p:sp>
        <p:nvSpPr>
          <p:cNvPr id="5" name="Rectangle 4"/>
          <p:cNvSpPr/>
          <p:nvPr/>
        </p:nvSpPr>
        <p:spPr>
          <a:xfrm>
            <a:off x="9793357" y="6519446"/>
            <a:ext cx="2226364" cy="338554"/>
          </a:xfrm>
          <a:prstGeom prst="rect">
            <a:avLst/>
          </a:prstGeom>
        </p:spPr>
        <p:txBody>
          <a:bodyPr wrap="square">
            <a:spAutoFit/>
          </a:bodyPr>
          <a:lstStyle/>
          <a:p>
            <a:r>
              <a:rPr lang="en-CA" sz="800" dirty="0">
                <a:solidFill>
                  <a:schemeClr val="bg2">
                    <a:lumMod val="75000"/>
                  </a:schemeClr>
                </a:solidFill>
              </a:rPr>
              <a:t>http://blog.listentoyourgut.com/blog/blogimages/2011/03/child-tummy-ache.jpg</a:t>
            </a:r>
          </a:p>
        </p:txBody>
      </p:sp>
    </p:spTree>
    <p:extLst>
      <p:ext uri="{BB962C8B-B14F-4D97-AF65-F5344CB8AC3E}">
        <p14:creationId xmlns:p14="http://schemas.microsoft.com/office/powerpoint/2010/main" val="263663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5566298"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Diarrhea</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6"/>
            <a:ext cx="8614298" cy="4571999"/>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The </a:t>
            </a:r>
            <a:r>
              <a:rPr lang="en-CA" sz="2000" b="1" dirty="0">
                <a:latin typeface="Cambria" panose="02040503050406030204" pitchFamily="18" charset="0"/>
              </a:rPr>
              <a:t>bacterial enterotoxins </a:t>
            </a:r>
            <a:r>
              <a:rPr lang="en-CA" sz="2000" dirty="0">
                <a:latin typeface="Cambria" panose="02040503050406030204" pitchFamily="18" charset="0"/>
              </a:rPr>
              <a:t>suppress nutrient absorption which stimulates the mucosal cells to secrete a large volume of water into the GI lumen. The type of diarrhea caused in such cases are watery. </a:t>
            </a:r>
          </a:p>
          <a:p>
            <a:r>
              <a:rPr lang="en-CA" sz="2000" b="1" dirty="0">
                <a:latin typeface="Cambria" panose="02040503050406030204" pitchFamily="18" charset="0"/>
              </a:rPr>
              <a:t>Neutrophils</a:t>
            </a:r>
            <a:r>
              <a:rPr lang="en-CA" sz="2000" dirty="0">
                <a:latin typeface="Cambria" panose="02040503050406030204" pitchFamily="18" charset="0"/>
              </a:rPr>
              <a:t> contribute to diarrhea by stimulating </a:t>
            </a:r>
            <a:r>
              <a:rPr lang="en-CA" sz="2000" b="1" dirty="0">
                <a:latin typeface="Cambria" panose="02040503050406030204" pitchFamily="18" charset="0"/>
              </a:rPr>
              <a:t>chloride (Cl-) secretion </a:t>
            </a:r>
            <a:r>
              <a:rPr lang="en-CA" sz="2000" dirty="0">
                <a:latin typeface="Cambria" panose="02040503050406030204" pitchFamily="18" charset="0"/>
              </a:rPr>
              <a:t>from epithelial cells. Negative charge builds up within the GI lumen, and attracts sodium (Na+) to across the GI wall into the lumen, to balance charges. The effect is generation of a large osmotic gradient, which draws water into the gut lumen and results in diarrhea. </a:t>
            </a:r>
          </a:p>
          <a:p>
            <a:r>
              <a:rPr lang="en-CA" sz="2000" dirty="0">
                <a:latin typeface="Cambria" panose="02040503050406030204" pitchFamily="18" charset="0"/>
              </a:rPr>
              <a:t>Furthermore, neutrophils can cause necrosis of the ileum and colon. For instance, in E. coli infection, neutrophil recruitment leads to </a:t>
            </a:r>
            <a:r>
              <a:rPr lang="en-CA" sz="2000" b="1" dirty="0">
                <a:latin typeface="Cambria" panose="02040503050406030204" pitchFamily="18" charset="0"/>
              </a:rPr>
              <a:t>loss of microvilli </a:t>
            </a:r>
            <a:r>
              <a:rPr lang="en-CA" sz="2000" dirty="0">
                <a:latin typeface="Cambria" panose="02040503050406030204" pitchFamily="18" charset="0"/>
              </a:rPr>
              <a:t>due to the rearrangement of the host cell cytoskeleton. Loss of microvilli leads to malabsorption and osmotic diarrhea.</a:t>
            </a:r>
          </a:p>
          <a:p>
            <a:r>
              <a:rPr lang="en-CA" sz="2000" dirty="0">
                <a:latin typeface="Cambria" panose="02040503050406030204" pitchFamily="18" charset="0"/>
              </a:rPr>
              <a:t>Diarrhea is persistent, chronic and is accompanied by fever, as exhibited by Ronnie.</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400" y1="20400" x2="29400" y2="20400"/>
                        <a14:foregroundMark x1="23200" y1="34600" x2="23200" y2="34600"/>
                        <a14:foregroundMark x1="20800" y1="43400" x2="20800" y2="43400"/>
                        <a14:foregroundMark x1="24200" y1="49000" x2="24200" y2="49000"/>
                        <a14:foregroundMark x1="70600" y1="76600" x2="70600" y2="76600"/>
                        <a14:foregroundMark x1="58200" y1="46800" x2="58200" y2="46800"/>
                      </a14:backgroundRemoval>
                    </a14:imgEffect>
                  </a14:imgLayer>
                </a14:imgProps>
              </a:ext>
              <a:ext uri="{28A0092B-C50C-407E-A947-70E740481C1C}">
                <a14:useLocalDpi xmlns:a14="http://schemas.microsoft.com/office/drawing/2010/main" val="0"/>
              </a:ext>
            </a:extLst>
          </a:blip>
          <a:stretch>
            <a:fillRect/>
          </a:stretch>
        </p:blipFill>
        <p:spPr>
          <a:xfrm>
            <a:off x="10279667" y="5084815"/>
            <a:ext cx="1912333" cy="1912333"/>
          </a:xfrm>
          <a:prstGeom prst="rect">
            <a:avLst/>
          </a:prstGeom>
        </p:spPr>
      </p:pic>
    </p:spTree>
    <p:extLst>
      <p:ext uri="{BB962C8B-B14F-4D97-AF65-F5344CB8AC3E}">
        <p14:creationId xmlns:p14="http://schemas.microsoft.com/office/powerpoint/2010/main" val="199863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45419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Dysentery (Bloody stool)</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040455" y="1930730"/>
            <a:ext cx="6454194" cy="4571999"/>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Severe host immune response can result in GI ulceration. GI ulceration is more often than not associated with bleeding in the ileocecal area (haemorrhagic colitis).</a:t>
            </a:r>
          </a:p>
          <a:p>
            <a:r>
              <a:rPr lang="en-CA" sz="2000" dirty="0">
                <a:latin typeface="Cambria" panose="02040503050406030204" pitchFamily="18" charset="0"/>
              </a:rPr>
              <a:t>In E. coli infection, the bacteria colonize and infect the recto-anal junction (RAJ). Ulceration and bleeding from this area would be detected by bloody stool. </a:t>
            </a:r>
          </a:p>
          <a:p>
            <a:r>
              <a:rPr lang="en-CA" sz="2000" dirty="0">
                <a:latin typeface="Cambria" panose="02040503050406030204" pitchFamily="18" charset="0"/>
              </a:rPr>
              <a:t>Moreover, bacteria-containing enterocytes and M cells are targeted by the immune system to kill and disintegrate. This further compromises the integrity of the gut epithelium, allowing blood to enter the GI lumen.</a:t>
            </a:r>
          </a:p>
          <a:p>
            <a:r>
              <a:rPr lang="en-CA" sz="2000" dirty="0">
                <a:latin typeface="Cambria" panose="02040503050406030204" pitchFamily="18" charset="0"/>
              </a:rPr>
              <a:t>Dysentery is often co-presented with fever. </a:t>
            </a:r>
          </a:p>
          <a:p>
            <a:r>
              <a:rPr lang="en-CA" sz="2000" dirty="0">
                <a:latin typeface="Cambria" panose="02040503050406030204" pitchFamily="18" charset="0"/>
              </a:rPr>
              <a:t>Infectious dysentery is usually self-limited.</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348"/>
          <a:stretch/>
        </p:blipFill>
        <p:spPr>
          <a:xfrm>
            <a:off x="7694979" y="2421061"/>
            <a:ext cx="3960851" cy="2544416"/>
          </a:xfrm>
          <a:prstGeom prst="rect">
            <a:avLst/>
          </a:prstGeom>
        </p:spPr>
      </p:pic>
      <p:sp>
        <p:nvSpPr>
          <p:cNvPr id="4" name="Rectangle 3"/>
          <p:cNvSpPr/>
          <p:nvPr/>
        </p:nvSpPr>
        <p:spPr>
          <a:xfrm>
            <a:off x="7694979" y="4977460"/>
            <a:ext cx="3960851" cy="349913"/>
          </a:xfrm>
          <a:prstGeom prst="rect">
            <a:avLst/>
          </a:prstGeom>
        </p:spPr>
        <p:txBody>
          <a:bodyPr wrap="square">
            <a:spAutoFit/>
          </a:bodyPr>
          <a:lstStyle/>
          <a:p>
            <a:r>
              <a:rPr lang="en-CA" sz="800" dirty="0">
                <a:solidFill>
                  <a:schemeClr val="bg2">
                    <a:lumMod val="75000"/>
                  </a:schemeClr>
                </a:solidFill>
              </a:rPr>
              <a:t>https://encrypted-tbn3.gstatic.com/images?q=tbn:ANd9GcQD13qDqD3XjH1OhIYjNN8i-et-3fDSS3ofHZB9ThjZi79bm2kZ</a:t>
            </a:r>
          </a:p>
        </p:txBody>
      </p:sp>
    </p:spTree>
    <p:extLst>
      <p:ext uri="{BB962C8B-B14F-4D97-AF65-F5344CB8AC3E}">
        <p14:creationId xmlns:p14="http://schemas.microsoft.com/office/powerpoint/2010/main" val="399145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5566298"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Case</a:t>
            </a:r>
            <a:r>
              <a:rPr lang="en-CA" b="0" dirty="0">
                <a:latin typeface="Cambria" panose="02040503050406030204" pitchFamily="18" charset="0"/>
              </a:rPr>
              <a:t>: </a:t>
            </a:r>
            <a:r>
              <a:rPr lang="en-CA" b="0" dirty="0">
                <a:latin typeface="Cambria" panose="02040503050406030204" pitchFamily="18" charset="0"/>
                <a:sym typeface="Quattrocento Sans"/>
              </a:rPr>
              <a:t>Food-borne bacterial infection</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2155293"/>
            <a:ext cx="9079600" cy="4149600"/>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“One Too Many Hamburgers”</a:t>
            </a:r>
          </a:p>
          <a:p>
            <a:r>
              <a:rPr lang="en-CA" sz="2000" dirty="0">
                <a:latin typeface="Cambria" panose="02040503050406030204" pitchFamily="18" charset="0"/>
              </a:rPr>
              <a:t>10-year-old Ronnie McDonald has developed </a:t>
            </a:r>
            <a:r>
              <a:rPr lang="en-CA" sz="2000" b="1" dirty="0">
                <a:latin typeface="Cambria" panose="02040503050406030204" pitchFamily="18" charset="0"/>
              </a:rPr>
              <a:t>abdominal cramps</a:t>
            </a:r>
            <a:r>
              <a:rPr lang="en-CA" sz="2000" dirty="0">
                <a:latin typeface="Cambria" panose="02040503050406030204" pitchFamily="18" charset="0"/>
              </a:rPr>
              <a:t>, </a:t>
            </a:r>
            <a:r>
              <a:rPr lang="en-CA" sz="2000" b="1" dirty="0">
                <a:latin typeface="Cambria" panose="02040503050406030204" pitchFamily="18" charset="0"/>
              </a:rPr>
              <a:t>bloody diarrhea</a:t>
            </a:r>
            <a:r>
              <a:rPr lang="en-CA" sz="2000" dirty="0">
                <a:latin typeface="Cambria" panose="02040503050406030204" pitchFamily="18" charset="0"/>
              </a:rPr>
              <a:t> and a </a:t>
            </a:r>
            <a:r>
              <a:rPr lang="en-CA" sz="2000" b="1" dirty="0">
                <a:latin typeface="Cambria" panose="02040503050406030204" pitchFamily="18" charset="0"/>
              </a:rPr>
              <a:t>low grade fever</a:t>
            </a:r>
            <a:r>
              <a:rPr lang="en-CA" sz="2000" dirty="0">
                <a:latin typeface="Cambria" panose="02040503050406030204" pitchFamily="18" charset="0"/>
              </a:rPr>
              <a:t>. His parents take him to see the family doctor. The doctor asks about what Ronnie may have eaten in the past week and his parents recall that </a:t>
            </a:r>
            <a:r>
              <a:rPr lang="en-CA" sz="2000" b="1" dirty="0">
                <a:latin typeface="Cambria" panose="02040503050406030204" pitchFamily="18" charset="0"/>
              </a:rPr>
              <a:t>last weekend</a:t>
            </a:r>
            <a:r>
              <a:rPr lang="en-CA" sz="2000" dirty="0">
                <a:latin typeface="Cambria" panose="02040503050406030204" pitchFamily="18" charset="0"/>
              </a:rPr>
              <a:t> at a neighbor’s barbecue they were concerned that the </a:t>
            </a:r>
            <a:r>
              <a:rPr lang="en-CA" sz="2000" b="1" dirty="0">
                <a:latin typeface="Cambria" panose="02040503050406030204" pitchFamily="18" charset="0"/>
              </a:rPr>
              <a:t>hamburgers may not have been cooked thoroughly </a:t>
            </a:r>
            <a:r>
              <a:rPr lang="en-CA" sz="2000" dirty="0">
                <a:latin typeface="Cambria" panose="02040503050406030204" pitchFamily="18" charset="0"/>
              </a:rPr>
              <a:t>and Ronnie had eaten </a:t>
            </a:r>
            <a:r>
              <a:rPr lang="en-CA" sz="2000" b="1" dirty="0">
                <a:latin typeface="Cambria" panose="02040503050406030204" pitchFamily="18" charset="0"/>
              </a:rPr>
              <a:t>two burgers</a:t>
            </a:r>
            <a:r>
              <a:rPr lang="en-CA" sz="2000" dirty="0">
                <a:latin typeface="Cambria" panose="02040503050406030204" pitchFamily="18" charset="0"/>
              </a:rPr>
              <a:t>. </a:t>
            </a:r>
          </a:p>
          <a:p>
            <a:r>
              <a:rPr lang="en-CA" sz="2000" dirty="0">
                <a:latin typeface="Cambria" panose="02040503050406030204" pitchFamily="18" charset="0"/>
              </a:rPr>
              <a:t>The doctor performs a physical examination noting no rebound tenderness just some </a:t>
            </a:r>
            <a:r>
              <a:rPr lang="en-CA" sz="2000" b="1" dirty="0">
                <a:latin typeface="Cambria" panose="02040503050406030204" pitchFamily="18" charset="0"/>
              </a:rPr>
              <a:t>mild periumbilical tenderness</a:t>
            </a:r>
            <a:r>
              <a:rPr lang="en-CA" sz="2000" dirty="0">
                <a:latin typeface="Cambria" panose="02040503050406030204" pitchFamily="18" charset="0"/>
              </a:rPr>
              <a:t>. He asks the parents to collect a </a:t>
            </a:r>
            <a:r>
              <a:rPr lang="en-CA" sz="2000" b="1" dirty="0">
                <a:latin typeface="Cambria" panose="02040503050406030204" pitchFamily="18" charset="0"/>
              </a:rPr>
              <a:t>stool sample</a:t>
            </a:r>
            <a:r>
              <a:rPr lang="en-CA" sz="2000" dirty="0">
                <a:latin typeface="Cambria" panose="02040503050406030204" pitchFamily="18" charset="0"/>
              </a:rPr>
              <a:t> for the Microbiology Laboratory and to take Ronnie to the local lab for some </a:t>
            </a:r>
            <a:r>
              <a:rPr lang="en-CA" sz="2000" b="1" dirty="0">
                <a:latin typeface="Cambria" panose="02040503050406030204" pitchFamily="18" charset="0"/>
              </a:rPr>
              <a:t>routine bloodwork</a:t>
            </a:r>
            <a:r>
              <a:rPr lang="en-CA" sz="2000" dirty="0">
                <a:latin typeface="Cambria" panose="02040503050406030204" pitchFamily="18" charset="0"/>
              </a:rPr>
              <a:t>.</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425435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45419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Mild fever</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6"/>
            <a:ext cx="9079600" cy="4571999"/>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High level of </a:t>
            </a:r>
            <a:r>
              <a:rPr lang="en-CA" sz="2000" b="1" dirty="0">
                <a:latin typeface="Cambria" panose="02040503050406030204" pitchFamily="18" charset="0"/>
              </a:rPr>
              <a:t>pro-inflammatory cytokines </a:t>
            </a:r>
            <a:r>
              <a:rPr lang="en-CA" sz="2000" dirty="0">
                <a:latin typeface="Cambria" panose="02040503050406030204" pitchFamily="18" charset="0"/>
              </a:rPr>
              <a:t>(e.g. IL-1, IL-6, TNF-a, IFN-a, IFN-B, IFN-y) are responsible for the low grade fever that the patient is experiencing.</a:t>
            </a:r>
          </a:p>
          <a:p>
            <a:r>
              <a:rPr lang="en-CA" sz="2000" dirty="0">
                <a:latin typeface="Cambria" panose="02040503050406030204" pitchFamily="18" charset="0"/>
              </a:rPr>
              <a:t>Pathogenic invasion of epithelial cells stimulates release of pro-inflammatory cytokines. Persistent infection of M cells compromise their role and allows access of the bacteria into deeper tissue and eventually to blood. </a:t>
            </a:r>
          </a:p>
          <a:p>
            <a:r>
              <a:rPr lang="en-CA" sz="2000" dirty="0">
                <a:latin typeface="Cambria" panose="02040503050406030204" pitchFamily="18" charset="0"/>
              </a:rPr>
              <a:t>The fever may progress to become persistent and high grade by the end of the second week.</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98338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45419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Mild fever</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679944"/>
            <a:ext cx="9079600" cy="450574"/>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How peripheral infections trigger fever…</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00" y="2126663"/>
            <a:ext cx="7911933" cy="4731337"/>
          </a:xfrm>
          <a:prstGeom prst="rect">
            <a:avLst/>
          </a:prstGeom>
        </p:spPr>
      </p:pic>
      <p:sp>
        <p:nvSpPr>
          <p:cNvPr id="3" name="Rectangle 2"/>
          <p:cNvSpPr/>
          <p:nvPr/>
        </p:nvSpPr>
        <p:spPr>
          <a:xfrm>
            <a:off x="10308294" y="5941636"/>
            <a:ext cx="1225944" cy="707886"/>
          </a:xfrm>
          <a:prstGeom prst="rect">
            <a:avLst/>
          </a:prstGeom>
        </p:spPr>
        <p:txBody>
          <a:bodyPr wrap="square">
            <a:spAutoFit/>
          </a:bodyPr>
          <a:lstStyle/>
          <a:p>
            <a:r>
              <a:rPr lang="en-CA" sz="800" dirty="0">
                <a:solidFill>
                  <a:schemeClr val="bg2">
                    <a:lumMod val="75000"/>
                  </a:schemeClr>
                </a:solidFill>
              </a:rPr>
              <a:t>http://www.aginganddisease.org/fileup/2152-5250/FIGURE/2012-3-1/Images/AD-3-1-16-Figure2.png</a:t>
            </a:r>
          </a:p>
        </p:txBody>
      </p:sp>
    </p:spTree>
    <p:extLst>
      <p:ext uri="{BB962C8B-B14F-4D97-AF65-F5344CB8AC3E}">
        <p14:creationId xmlns:p14="http://schemas.microsoft.com/office/powerpoint/2010/main" val="327481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45419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Mild fever</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674138"/>
            <a:ext cx="9079600" cy="450574"/>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How peripheral infections trigger fever…</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667" y="2254937"/>
            <a:ext cx="8024742" cy="4081669"/>
          </a:xfrm>
          <a:prstGeom prst="rect">
            <a:avLst/>
          </a:prstGeom>
        </p:spPr>
      </p:pic>
      <p:sp>
        <p:nvSpPr>
          <p:cNvPr id="2" name="Rectangle 1"/>
          <p:cNvSpPr/>
          <p:nvPr/>
        </p:nvSpPr>
        <p:spPr>
          <a:xfrm>
            <a:off x="9866409" y="5751831"/>
            <a:ext cx="1444487" cy="584775"/>
          </a:xfrm>
          <a:prstGeom prst="rect">
            <a:avLst/>
          </a:prstGeom>
        </p:spPr>
        <p:txBody>
          <a:bodyPr wrap="square">
            <a:spAutoFit/>
          </a:bodyPr>
          <a:lstStyle/>
          <a:p>
            <a:r>
              <a:rPr lang="en-CA" sz="800" dirty="0">
                <a:solidFill>
                  <a:schemeClr val="bg2">
                    <a:lumMod val="75000"/>
                  </a:schemeClr>
                </a:solidFill>
              </a:rPr>
              <a:t>http://www.frontiersin.org/files/Articles/117785/fneur-05-00264-HTML/image_m/fneur-05-00264-g001.jpg</a:t>
            </a:r>
          </a:p>
        </p:txBody>
      </p:sp>
    </p:spTree>
    <p:extLst>
      <p:ext uri="{BB962C8B-B14F-4D97-AF65-F5344CB8AC3E}">
        <p14:creationId xmlns:p14="http://schemas.microsoft.com/office/powerpoint/2010/main" val="206331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381846"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Immune damage</a:t>
            </a:r>
            <a:r>
              <a:rPr lang="en-CA" b="0" dirty="0">
                <a:latin typeface="Cambria" panose="02040503050406030204" pitchFamily="18" charset="0"/>
              </a:rPr>
              <a:t>: Mild periumbilical tenderness</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6"/>
            <a:ext cx="9079600" cy="4571999"/>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Mild periumbilical tenderness may be attributed to localised tissue damage and intensified inflammation in the gastrointestinal tract.</a:t>
            </a:r>
          </a:p>
          <a:p>
            <a:r>
              <a:rPr lang="en-CA" sz="2000" dirty="0">
                <a:latin typeface="Cambria" panose="02040503050406030204" pitchFamily="18" charset="0"/>
              </a:rPr>
              <a:t>This symptom the patient experiences is consistent with other aspects of the patient’s clinical presentation. It will most likely be self-limited, although antibiotics therapy will certainly help patient feel better sooner.</a:t>
            </a:r>
          </a:p>
          <a:p>
            <a:endParaRPr lang="en-CA" sz="2000" dirty="0">
              <a:latin typeface="Cambria" panose="02040503050406030204" pitchFamily="18" charset="0"/>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229370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5367516"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Bacterial evasion strategies:</a:t>
            </a:r>
            <a:r>
              <a:rPr lang="en-CA" b="0" dirty="0">
                <a:latin typeface="Cambria" panose="02040503050406030204" pitchFamily="18" charset="0"/>
              </a:rPr>
              <a:t> E. coli</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6"/>
            <a:ext cx="4426611" cy="4571999"/>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Secretion of </a:t>
            </a:r>
            <a:r>
              <a:rPr lang="en-CA" sz="2000" b="1" dirty="0">
                <a:latin typeface="Cambria" panose="02040503050406030204" pitchFamily="18" charset="0"/>
              </a:rPr>
              <a:t>NleH1</a:t>
            </a:r>
          </a:p>
          <a:p>
            <a:pPr lvl="1"/>
            <a:r>
              <a:rPr lang="en-CA" sz="1467" dirty="0">
                <a:latin typeface="Cambria" panose="02040503050406030204" pitchFamily="18" charset="0"/>
              </a:rPr>
              <a:t>Inhibits activation of NF-kB pathway </a:t>
            </a:r>
            <a:r>
              <a:rPr lang="en-CA" sz="1467" dirty="0">
                <a:latin typeface="Cambria" panose="02040503050406030204" pitchFamily="18" charset="0"/>
                <a:sym typeface="Wingdings" panose="05000000000000000000" pitchFamily="2" charset="2"/>
              </a:rPr>
              <a:t> suppressed </a:t>
            </a:r>
            <a:r>
              <a:rPr lang="en-CA" sz="1467" dirty="0">
                <a:latin typeface="Cambria" panose="02040503050406030204" pitchFamily="18" charset="0"/>
              </a:rPr>
              <a:t>immune response in M-cells</a:t>
            </a:r>
          </a:p>
          <a:p>
            <a:pPr lvl="1"/>
            <a:r>
              <a:rPr lang="en-CA" sz="1467" dirty="0">
                <a:latin typeface="Cambria" panose="02040503050406030204" pitchFamily="18" charset="0"/>
              </a:rPr>
              <a:t>Enables the pathogen to produce proteins such as </a:t>
            </a:r>
            <a:r>
              <a:rPr lang="en-CA" sz="1467" b="1" dirty="0">
                <a:latin typeface="Cambria" panose="02040503050406030204" pitchFamily="18" charset="0"/>
              </a:rPr>
              <a:t>catalase and peroxidase</a:t>
            </a:r>
            <a:r>
              <a:rPr lang="en-CA" sz="1467" dirty="0">
                <a:latin typeface="Cambria" panose="02040503050406030204" pitchFamily="18" charset="0"/>
              </a:rPr>
              <a:t>, which counteract the superoxidase and other hyperactivate oxidase that destruct the bacteria cell wall</a:t>
            </a:r>
          </a:p>
          <a:p>
            <a:r>
              <a:rPr lang="en-CA" sz="2000" dirty="0">
                <a:latin typeface="Cambria" panose="02040503050406030204" pitchFamily="18" charset="0"/>
              </a:rPr>
              <a:t>Shiga-like toxins (Stx1A and Stx2A)</a:t>
            </a:r>
          </a:p>
          <a:p>
            <a:pPr lvl="1"/>
            <a:r>
              <a:rPr lang="en-CA" sz="1467" dirty="0">
                <a:latin typeface="Cambria" panose="02040503050406030204" pitchFamily="18" charset="0"/>
              </a:rPr>
              <a:t>Suppress </a:t>
            </a:r>
            <a:r>
              <a:rPr lang="en-CA" sz="1467" dirty="0" err="1">
                <a:latin typeface="Cambria" panose="02040503050406030204" pitchFamily="18" charset="0"/>
              </a:rPr>
              <a:t>IFNγ</a:t>
            </a:r>
            <a:r>
              <a:rPr lang="en-CA" sz="1467" dirty="0">
                <a:latin typeface="Cambria" panose="02040503050406030204" pitchFamily="18" charset="0"/>
              </a:rPr>
              <a:t>-mediated Stat-1 tyrosine phosphorylation which in turn inhibits activation of macrophages and release of pro-inflammatory cytokines. </a:t>
            </a:r>
          </a:p>
          <a:p>
            <a:r>
              <a:rPr lang="en-CA" sz="2000" dirty="0">
                <a:latin typeface="Cambria" panose="02040503050406030204" pitchFamily="18" charset="0"/>
              </a:rPr>
              <a:t>Zinc metalloprotease</a:t>
            </a:r>
          </a:p>
          <a:p>
            <a:pPr lvl="1"/>
            <a:r>
              <a:rPr lang="en-CA" sz="1467" dirty="0">
                <a:latin typeface="Cambria" panose="02040503050406030204" pitchFamily="18" charset="0"/>
              </a:rPr>
              <a:t>Inhibits the complement pathway by acting as an endopeptidase (render the complement proteins ineffective)</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183" y="1645832"/>
            <a:ext cx="3892194" cy="4913993"/>
          </a:xfrm>
          <a:prstGeom prst="rect">
            <a:avLst/>
          </a:prstGeom>
        </p:spPr>
      </p:pic>
      <p:cxnSp>
        <p:nvCxnSpPr>
          <p:cNvPr id="7" name="Connector: Elbow 6"/>
          <p:cNvCxnSpPr>
            <a:cxnSpLocks/>
          </p:cNvCxnSpPr>
          <p:nvPr/>
        </p:nvCxnSpPr>
        <p:spPr>
          <a:xfrm>
            <a:off x="4386470" y="2226631"/>
            <a:ext cx="3352800" cy="2252604"/>
          </a:xfrm>
          <a:prstGeom prst="bentConnector3">
            <a:avLst>
              <a:gd name="adj1" fmla="val 7450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287352" y="6013751"/>
            <a:ext cx="1919593" cy="830997"/>
          </a:xfrm>
          <a:prstGeom prst="rect">
            <a:avLst/>
          </a:prstGeom>
        </p:spPr>
        <p:txBody>
          <a:bodyPr wrap="square">
            <a:spAutoFit/>
          </a:bodyPr>
          <a:lstStyle/>
          <a:p>
            <a:r>
              <a:rPr lang="en-CA" sz="800" dirty="0">
                <a:solidFill>
                  <a:schemeClr val="bg2">
                    <a:lumMod val="75000"/>
                  </a:schemeClr>
                </a:solidFill>
              </a:rPr>
              <a:t>https://www.researchgate.net/profile/Thanh_Pham4/publication/258063953/figure/fig5/AS:297558132969482@1447954795510/FIGURE-5-Model-illustrating-the-potential-role-of-CRKL-in-recruiting-NleH1-to-inhibit.png</a:t>
            </a:r>
          </a:p>
        </p:txBody>
      </p:sp>
    </p:spTree>
    <p:extLst>
      <p:ext uri="{BB962C8B-B14F-4D97-AF65-F5344CB8AC3E}">
        <p14:creationId xmlns:p14="http://schemas.microsoft.com/office/powerpoint/2010/main" val="230728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63" t="13720" r="4078" b="4347"/>
          <a:stretch/>
        </p:blipFill>
        <p:spPr>
          <a:xfrm>
            <a:off x="7368210" y="1584596"/>
            <a:ext cx="4581040" cy="4868071"/>
          </a:xfrm>
          <a:prstGeom prst="rect">
            <a:avLst/>
          </a:prstGeom>
        </p:spPr>
      </p:pic>
      <p:sp>
        <p:nvSpPr>
          <p:cNvPr id="111" name="Shape 111"/>
          <p:cNvSpPr txBox="1">
            <a:spLocks noGrp="1"/>
          </p:cNvSpPr>
          <p:nvPr>
            <p:ph type="title"/>
          </p:nvPr>
        </p:nvSpPr>
        <p:spPr>
          <a:xfrm>
            <a:off x="1841667" y="1230225"/>
            <a:ext cx="6181863"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Bacterial evasion strategies</a:t>
            </a:r>
            <a:r>
              <a:rPr lang="en-CA" b="0" dirty="0">
                <a:latin typeface="Cambria" panose="02040503050406030204" pitchFamily="18" charset="0"/>
              </a:rPr>
              <a:t>: Salmonella</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689114" y="1859563"/>
            <a:ext cx="6374296" cy="4713221"/>
          </a:xfrm>
          <a:prstGeom prst="rect">
            <a:avLst/>
          </a:prstGeom>
        </p:spPr>
        <p:txBody>
          <a:bodyPr vert="horz" lIns="121900" tIns="121900" rIns="121900" bIns="121900" rtlCol="0" anchor="t" anchorCtr="0">
            <a:noAutofit/>
          </a:bodyPr>
          <a:lstStyle/>
          <a:p>
            <a:pPr>
              <a:spcBef>
                <a:spcPts val="0"/>
              </a:spcBef>
            </a:pPr>
            <a:r>
              <a:rPr lang="en-CA" sz="2000" b="1" dirty="0">
                <a:latin typeface="Cambria" panose="02040503050406030204" pitchFamily="18" charset="0"/>
              </a:rPr>
              <a:t>Production of tetrathionate </a:t>
            </a:r>
            <a:r>
              <a:rPr lang="en-CA" sz="2000" dirty="0">
                <a:latin typeface="Cambria" panose="02040503050406030204" pitchFamily="18" charset="0"/>
              </a:rPr>
              <a:t>(sulfide molecule that enables salmonella to respire instead of fermenting)</a:t>
            </a:r>
          </a:p>
          <a:p>
            <a:pPr lvl="1">
              <a:spcBef>
                <a:spcPts val="0"/>
              </a:spcBef>
            </a:pPr>
            <a:r>
              <a:rPr lang="en-CA" sz="1600" dirty="0">
                <a:latin typeface="Cambria" panose="02040503050406030204" pitchFamily="18" charset="0"/>
              </a:rPr>
              <a:t>Compete with the normal flora (part of the physical barrier)</a:t>
            </a:r>
          </a:p>
          <a:p>
            <a:pPr>
              <a:spcBef>
                <a:spcPts val="0"/>
              </a:spcBef>
            </a:pPr>
            <a:r>
              <a:rPr lang="en-CA" sz="2000" dirty="0">
                <a:latin typeface="Cambria" panose="02040503050406030204" pitchFamily="18" charset="0"/>
              </a:rPr>
              <a:t>Iron binding protein </a:t>
            </a:r>
            <a:r>
              <a:rPr lang="en-CA" sz="2000" b="1" dirty="0">
                <a:latin typeface="Cambria" panose="02040503050406030204" pitchFamily="18" charset="0"/>
              </a:rPr>
              <a:t>Ent</a:t>
            </a:r>
            <a:r>
              <a:rPr lang="en-CA" sz="2000" dirty="0">
                <a:latin typeface="Cambria" panose="02040503050406030204" pitchFamily="18" charset="0"/>
              </a:rPr>
              <a:t> </a:t>
            </a:r>
          </a:p>
          <a:p>
            <a:pPr lvl="1">
              <a:spcBef>
                <a:spcPts val="0"/>
              </a:spcBef>
            </a:pPr>
            <a:r>
              <a:rPr lang="en-CA" sz="1600" dirty="0">
                <a:latin typeface="Cambria" panose="02040503050406030204" pitchFamily="18" charset="0"/>
              </a:rPr>
              <a:t>Uses a different mechanism than lipocalin-2 mechanism for iron acquisition</a:t>
            </a:r>
          </a:p>
          <a:p>
            <a:pPr>
              <a:spcBef>
                <a:spcPts val="0"/>
              </a:spcBef>
            </a:pPr>
            <a:r>
              <a:rPr lang="en-CA" sz="2000" b="1" dirty="0">
                <a:latin typeface="Cambria" panose="02040503050406030204" pitchFamily="18" charset="0"/>
              </a:rPr>
              <a:t>Removal of </a:t>
            </a:r>
            <a:r>
              <a:rPr lang="en-CA" sz="2000" b="1" dirty="0" err="1">
                <a:latin typeface="Cambria" panose="02040503050406030204" pitchFamily="18" charset="0"/>
              </a:rPr>
              <a:t>occuludin</a:t>
            </a:r>
            <a:r>
              <a:rPr lang="en-CA" sz="2000" b="1" dirty="0">
                <a:latin typeface="Cambria" panose="02040503050406030204" pitchFamily="18" charset="0"/>
              </a:rPr>
              <a:t> </a:t>
            </a:r>
            <a:r>
              <a:rPr lang="en-CA" sz="2000" dirty="0">
                <a:latin typeface="Cambria" panose="02040503050406030204" pitchFamily="18" charset="0"/>
              </a:rPr>
              <a:t>from epithelial tight junctions </a:t>
            </a:r>
          </a:p>
          <a:p>
            <a:pPr lvl="1">
              <a:spcBef>
                <a:spcPts val="0"/>
              </a:spcBef>
            </a:pPr>
            <a:r>
              <a:rPr lang="en-CA" sz="1600" dirty="0">
                <a:latin typeface="Cambria" panose="02040503050406030204" pitchFamily="18" charset="0"/>
              </a:rPr>
              <a:t>Increased permeability, easier access to the basolateral side of the epithelial cell monolayer</a:t>
            </a:r>
          </a:p>
          <a:p>
            <a:pPr>
              <a:spcBef>
                <a:spcPts val="0"/>
              </a:spcBef>
            </a:pPr>
            <a:r>
              <a:rPr lang="en-CA" sz="2000" dirty="0">
                <a:latin typeface="Cambria" panose="02040503050406030204" pitchFamily="18" charset="0"/>
              </a:rPr>
              <a:t>SPI2 T3SS rod protein, </a:t>
            </a:r>
            <a:r>
              <a:rPr lang="en-CA" sz="2000" b="1" dirty="0" err="1">
                <a:latin typeface="Cambria" panose="02040503050406030204" pitchFamily="18" charset="0"/>
              </a:rPr>
              <a:t>Ssal</a:t>
            </a:r>
            <a:endParaRPr lang="en-CA" sz="2000" b="1" dirty="0">
              <a:latin typeface="Cambria" panose="02040503050406030204" pitchFamily="18" charset="0"/>
            </a:endParaRPr>
          </a:p>
          <a:p>
            <a:pPr lvl="1">
              <a:spcBef>
                <a:spcPts val="0"/>
              </a:spcBef>
            </a:pPr>
            <a:r>
              <a:rPr lang="en-CA" sz="1600" dirty="0">
                <a:latin typeface="Cambria" panose="02040503050406030204" pitchFamily="18" charset="0"/>
              </a:rPr>
              <a:t>primary protein structure changes which let the bacteria evade detection by NLRC4</a:t>
            </a:r>
          </a:p>
          <a:p>
            <a:pPr lvl="1">
              <a:spcBef>
                <a:spcPts val="0"/>
              </a:spcBef>
            </a:pPr>
            <a:r>
              <a:rPr lang="en-CA" sz="1467" dirty="0">
                <a:latin typeface="Cambria" panose="02040503050406030204" pitchFamily="18" charset="0"/>
              </a:rPr>
              <a:t>Furthermore, SPI2 T3SS expression causes downstream suppression of the flagellin protein &amp; r</a:t>
            </a:r>
            <a:r>
              <a:rPr lang="en-CA" sz="1600" dirty="0">
                <a:latin typeface="Cambria" panose="02040503050406030204" pitchFamily="18" charset="0"/>
              </a:rPr>
              <a:t>educe </a:t>
            </a:r>
            <a:r>
              <a:rPr lang="en-CA" sz="1600" dirty="0" err="1">
                <a:latin typeface="Cambria" panose="02040503050406030204" pitchFamily="18" charset="0"/>
              </a:rPr>
              <a:t>pyroptosis</a:t>
            </a:r>
            <a:endParaRPr lang="en-CA" sz="1600" dirty="0">
              <a:latin typeface="Cambria" panose="02040503050406030204" pitchFamily="18" charset="0"/>
            </a:endParaRPr>
          </a:p>
          <a:p>
            <a:pPr>
              <a:spcBef>
                <a:spcPts val="0"/>
              </a:spcBef>
            </a:pPr>
            <a:r>
              <a:rPr lang="en-CA" sz="2000" dirty="0" err="1">
                <a:latin typeface="Cambria" panose="02040503050406030204" pitchFamily="18" charset="0"/>
              </a:rPr>
              <a:t>PhoP-PhoQ</a:t>
            </a:r>
            <a:r>
              <a:rPr lang="en-CA" sz="2000" dirty="0">
                <a:latin typeface="Cambria" panose="02040503050406030204" pitchFamily="18" charset="0"/>
              </a:rPr>
              <a:t> system</a:t>
            </a:r>
          </a:p>
          <a:p>
            <a:pPr lvl="1">
              <a:spcBef>
                <a:spcPts val="0"/>
              </a:spcBef>
            </a:pPr>
            <a:r>
              <a:rPr lang="en-CA" sz="1600" dirty="0">
                <a:latin typeface="Cambria" panose="02040503050406030204" pitchFamily="18" charset="0"/>
              </a:rPr>
              <a:t>prevents fusion with acidified endosomes</a:t>
            </a:r>
          </a:p>
          <a:p>
            <a:pPr>
              <a:spcBef>
                <a:spcPts val="0"/>
              </a:spcBef>
            </a:pPr>
            <a:r>
              <a:rPr lang="en-CA" sz="2000" dirty="0">
                <a:latin typeface="Cambria" panose="02040503050406030204" pitchFamily="18" charset="0"/>
              </a:rPr>
              <a:t>Modification of LPS</a:t>
            </a:r>
          </a:p>
          <a:p>
            <a:pPr lvl="1">
              <a:spcBef>
                <a:spcPts val="0"/>
              </a:spcBef>
            </a:pPr>
            <a:r>
              <a:rPr lang="en-CA" sz="1600" dirty="0">
                <a:latin typeface="Cambria" panose="02040503050406030204" pitchFamily="18" charset="0"/>
              </a:rPr>
              <a:t>Inhibits recognition by TLR2 of APCs</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5" name="Rectangle 4"/>
          <p:cNvSpPr/>
          <p:nvPr/>
        </p:nvSpPr>
        <p:spPr>
          <a:xfrm>
            <a:off x="8795233" y="6452667"/>
            <a:ext cx="3154017" cy="338554"/>
          </a:xfrm>
          <a:prstGeom prst="rect">
            <a:avLst/>
          </a:prstGeom>
        </p:spPr>
        <p:txBody>
          <a:bodyPr wrap="square">
            <a:spAutoFit/>
          </a:bodyPr>
          <a:lstStyle/>
          <a:p>
            <a:pPr algn="r"/>
            <a:r>
              <a:rPr lang="en-CA" sz="800" dirty="0">
                <a:solidFill>
                  <a:schemeClr val="bg2">
                    <a:lumMod val="75000"/>
                  </a:schemeClr>
                </a:solidFill>
              </a:rPr>
              <a:t>http://drmeaghandishman.com/wp-content/uploads/2016/01/Array-2-Illustrations.jpg</a:t>
            </a:r>
          </a:p>
        </p:txBody>
      </p:sp>
      <p:sp>
        <p:nvSpPr>
          <p:cNvPr id="6" name="Rectangle: Rounded Corners 5"/>
          <p:cNvSpPr/>
          <p:nvPr/>
        </p:nvSpPr>
        <p:spPr>
          <a:xfrm>
            <a:off x="2358887" y="3485322"/>
            <a:ext cx="1205948" cy="26504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a:cxnSpLocks/>
            <a:stCxn id="6" idx="0"/>
          </p:cNvCxnSpPr>
          <p:nvPr/>
        </p:nvCxnSpPr>
        <p:spPr>
          <a:xfrm flipV="1">
            <a:off x="2961861" y="3328532"/>
            <a:ext cx="4710312" cy="156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9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381846"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Outcome</a:t>
            </a:r>
            <a:r>
              <a:rPr lang="en-CA" b="0" dirty="0">
                <a:latin typeface="Cambria" panose="02040503050406030204" pitchFamily="18" charset="0"/>
              </a:rPr>
              <a:t>: E. coli</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7"/>
            <a:ext cx="9079600" cy="4253948"/>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The infectious colonies of bacteria can be removed completely by the host immune systems.</a:t>
            </a:r>
          </a:p>
          <a:p>
            <a:r>
              <a:rPr lang="en-CA" sz="2000" dirty="0">
                <a:latin typeface="Cambria" panose="02040503050406030204" pitchFamily="18" charset="0"/>
              </a:rPr>
              <a:t>Treatment is usually supportive (e.g. consistent hydration and rest), as most immunocompetent individuals fully recover without antibiotic therapy, within a week from the onset of s/</a:t>
            </a:r>
            <a:r>
              <a:rPr lang="en-CA" sz="2000" dirty="0" err="1">
                <a:latin typeface="Cambria" panose="02040503050406030204" pitchFamily="18" charset="0"/>
              </a:rPr>
              <a:t>sx</a:t>
            </a:r>
            <a:r>
              <a:rPr lang="en-CA" sz="2000" dirty="0">
                <a:latin typeface="Cambria" panose="02040503050406030204" pitchFamily="18" charset="0"/>
              </a:rPr>
              <a:t>. </a:t>
            </a:r>
          </a:p>
          <a:p>
            <a:r>
              <a:rPr lang="en-CA" sz="2000" dirty="0">
                <a:latin typeface="Cambria" panose="02040503050406030204" pitchFamily="18" charset="0"/>
              </a:rPr>
              <a:t>Similar to salmonellosis, E. coli infection yields B lymphocytes proliferation into plasma cells and memory B cells. </a:t>
            </a:r>
          </a:p>
          <a:p>
            <a:r>
              <a:rPr lang="en-CA" sz="2000" dirty="0">
                <a:latin typeface="Cambria" panose="02040503050406030204" pitchFamily="18" charset="0"/>
              </a:rPr>
              <a:t>Upon re-infection, the presence of antibodies and memory B cells specifically against E.coli O157:H7 will act quicker than the initial encounter to the pathogen. </a:t>
            </a:r>
          </a:p>
          <a:p>
            <a:r>
              <a:rPr lang="en-CA" sz="2000" dirty="0">
                <a:latin typeface="Cambria" panose="02040503050406030204" pitchFamily="18" charset="0"/>
              </a:rPr>
              <a:t>Other </a:t>
            </a:r>
            <a:r>
              <a:rPr lang="en-CA" sz="2000" dirty="0" err="1">
                <a:latin typeface="Cambria" panose="02040503050406030204" pitchFamily="18" charset="0"/>
              </a:rPr>
              <a:t>serovars</a:t>
            </a:r>
            <a:r>
              <a:rPr lang="en-CA" sz="2000" dirty="0">
                <a:latin typeface="Cambria" panose="02040503050406030204" pitchFamily="18" charset="0"/>
              </a:rPr>
              <a:t> of E.coli may not induce the same immune response if they don’t share particular antigenic sequence recognized by antibodies and memory B cells.</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192846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7381846"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Outcome</a:t>
            </a:r>
            <a:r>
              <a:rPr lang="en-CA" b="0" dirty="0">
                <a:latin typeface="Cambria" panose="02040503050406030204" pitchFamily="18" charset="0"/>
              </a:rPr>
              <a:t>: Salmonella</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987827"/>
            <a:ext cx="9079600" cy="4293704"/>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Salmonellosis is usually self-limited, and treatments are not required in most cases unless infected individual is immunocompromised (elderly, pregnant, infants, chronically ill).</a:t>
            </a:r>
          </a:p>
          <a:p>
            <a:r>
              <a:rPr lang="en-CA" sz="2000" dirty="0">
                <a:latin typeface="Cambria" panose="02040503050406030204" pitchFamily="18" charset="0"/>
              </a:rPr>
              <a:t>Immunocompromised patients may be given antibiotics to assist the clearance of bacteria. However, some studies indicate that the usage of antibiotics can prolong the duration of illness, therefore, not seen as necessary. </a:t>
            </a:r>
          </a:p>
          <a:p>
            <a:r>
              <a:rPr lang="en-CA" sz="2000" dirty="0">
                <a:latin typeface="Cambria" panose="02040503050406030204" pitchFamily="18" charset="0"/>
              </a:rPr>
              <a:t>Immunity to future re-infections will develop if B cells receive sufficient activation during the short window of when the pathogen enters the extracellular space (to infect neighbouring cells).</a:t>
            </a:r>
          </a:p>
          <a:p>
            <a:r>
              <a:rPr lang="en-CA" sz="2000" dirty="0">
                <a:latin typeface="Cambria" panose="02040503050406030204" pitchFamily="18" charset="0"/>
              </a:rPr>
              <a:t>Upon re-infection, memory cells and circulating antibodies will be able to respond quickly to the same </a:t>
            </a:r>
            <a:r>
              <a:rPr lang="en-CA" sz="2000" dirty="0" err="1">
                <a:latin typeface="Cambria" panose="02040503050406030204" pitchFamily="18" charset="0"/>
              </a:rPr>
              <a:t>serovar</a:t>
            </a:r>
            <a:r>
              <a:rPr lang="en-CA" sz="2000" dirty="0">
                <a:latin typeface="Cambria" panose="02040503050406030204" pitchFamily="18" charset="0"/>
              </a:rPr>
              <a:t> of Salmonella. However, the host is not protected by memory cells / pre-made Ab’ against other </a:t>
            </a:r>
            <a:r>
              <a:rPr lang="en-CA" sz="2000" dirty="0" err="1">
                <a:latin typeface="Cambria" panose="02040503050406030204" pitchFamily="18" charset="0"/>
              </a:rPr>
              <a:t>serovars</a:t>
            </a:r>
            <a:r>
              <a:rPr lang="en-CA" sz="2000" dirty="0">
                <a:latin typeface="Cambria" panose="02040503050406030204" pitchFamily="18" charset="0"/>
              </a:rPr>
              <a:t>, as they do not contain the same antigenic motifs recognized by the immune system.</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52077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9276908"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Pathogen Identification</a:t>
            </a:r>
            <a:r>
              <a:rPr lang="en-CA" b="0" dirty="0">
                <a:latin typeface="Cambria" panose="02040503050406030204" pitchFamily="18" charset="0"/>
              </a:rPr>
              <a:t>: Which bug is causing Ronnie’s illness?</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2155293"/>
            <a:ext cx="9079600" cy="4149600"/>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There are several pathogen candidates that could be causing Ronnie’s illness in this case. Common pathogens indicated in food-related illnesses include:</a:t>
            </a:r>
          </a:p>
          <a:p>
            <a:pPr lvl="1"/>
            <a:r>
              <a:rPr lang="en-CA" sz="1467" i="1" dirty="0">
                <a:latin typeface="Cambria" panose="02040503050406030204" pitchFamily="18" charset="0"/>
              </a:rPr>
              <a:t>Escherichia coli </a:t>
            </a:r>
            <a:r>
              <a:rPr lang="en-CA" sz="1467" dirty="0">
                <a:latin typeface="Cambria" panose="02040503050406030204" pitchFamily="18" charset="0"/>
              </a:rPr>
              <a:t>(especially Enterohaemorrhagic E. coli (EHEC) O157:H7)</a:t>
            </a:r>
          </a:p>
          <a:p>
            <a:pPr lvl="1"/>
            <a:r>
              <a:rPr lang="en-CA" sz="1467" i="1" dirty="0">
                <a:latin typeface="Cambria" panose="02040503050406030204" pitchFamily="18" charset="0"/>
              </a:rPr>
              <a:t>Salmonella </a:t>
            </a:r>
            <a:r>
              <a:rPr lang="en-CA" sz="1467" i="1" dirty="0" err="1">
                <a:latin typeface="Cambria" panose="02040503050406030204" pitchFamily="18" charset="0"/>
              </a:rPr>
              <a:t>typhi</a:t>
            </a:r>
            <a:endParaRPr lang="en-CA" sz="1467" i="1" dirty="0">
              <a:latin typeface="Cambria" panose="02040503050406030204" pitchFamily="18" charset="0"/>
            </a:endParaRPr>
          </a:p>
          <a:p>
            <a:pPr lvl="1"/>
            <a:r>
              <a:rPr lang="en-CA" sz="1467" i="1" dirty="0">
                <a:latin typeface="Cambria" panose="02040503050406030204" pitchFamily="18" charset="0"/>
              </a:rPr>
              <a:t>Campylobacter </a:t>
            </a:r>
            <a:r>
              <a:rPr lang="en-CA" sz="1467" i="1" dirty="0" err="1">
                <a:latin typeface="Cambria" panose="02040503050406030204" pitchFamily="18" charset="0"/>
              </a:rPr>
              <a:t>jejuni</a:t>
            </a:r>
            <a:endParaRPr lang="en-CA" sz="1467" i="1" dirty="0">
              <a:latin typeface="Cambria" panose="02040503050406030204" pitchFamily="18" charset="0"/>
            </a:endParaRPr>
          </a:p>
          <a:p>
            <a:pPr lvl="1"/>
            <a:r>
              <a:rPr lang="en-CA" sz="1467" i="1" dirty="0" err="1">
                <a:latin typeface="Cambria" panose="02040503050406030204" pitchFamily="18" charset="0"/>
              </a:rPr>
              <a:t>Shigella</a:t>
            </a:r>
            <a:r>
              <a:rPr lang="en-CA" sz="1467" i="1" dirty="0">
                <a:latin typeface="Cambria" panose="02040503050406030204" pitchFamily="18" charset="0"/>
              </a:rPr>
              <a:t> spp.</a:t>
            </a:r>
          </a:p>
          <a:p>
            <a:r>
              <a:rPr lang="en-CA" sz="2000" dirty="0">
                <a:latin typeface="Cambria" panose="02040503050406030204" pitchFamily="18" charset="0"/>
              </a:rPr>
              <a:t>Of these possibilities, this presentation will discuss EHEC and Salmonella.</a:t>
            </a:r>
          </a:p>
          <a:p>
            <a:endParaRPr lang="en-CA" sz="2000" dirty="0">
              <a:latin typeface="Cambria" panose="02040503050406030204" pitchFamily="18" charset="0"/>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410381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1841667" y="1993167"/>
            <a:ext cx="4567200" cy="4308000"/>
          </a:xfrm>
          <a:prstGeom prst="rect">
            <a:avLst/>
          </a:prstGeom>
        </p:spPr>
        <p:txBody>
          <a:bodyPr vert="horz" lIns="121900" tIns="121900" rIns="121900" bIns="121900" rtlCol="0" anchor="t" anchorCtr="0">
            <a:noAutofit/>
          </a:bodyPr>
          <a:lstStyle/>
          <a:p>
            <a:pPr>
              <a:buNone/>
            </a:pPr>
            <a:r>
              <a:rPr lang="en-CA" sz="2400" b="1" dirty="0">
                <a:highlight>
                  <a:srgbClr val="FFCD00"/>
                </a:highlight>
              </a:rPr>
              <a:t>EHEC 0157:H7</a:t>
            </a:r>
          </a:p>
          <a:p>
            <a:pPr>
              <a:spcBef>
                <a:spcPts val="600"/>
              </a:spcBef>
            </a:pPr>
            <a:r>
              <a:rPr lang="en" sz="1800" dirty="0"/>
              <a:t>Gram negative</a:t>
            </a:r>
          </a:p>
          <a:p>
            <a:pPr>
              <a:spcBef>
                <a:spcPts val="600"/>
              </a:spcBef>
            </a:pPr>
            <a:r>
              <a:rPr lang="en" sz="1800" dirty="0"/>
              <a:t>Rod-shaped</a:t>
            </a:r>
          </a:p>
          <a:p>
            <a:pPr>
              <a:spcBef>
                <a:spcPts val="600"/>
              </a:spcBef>
            </a:pPr>
            <a:r>
              <a:rPr lang="en" sz="1800" dirty="0"/>
              <a:t>Facultative anaerobe</a:t>
            </a:r>
          </a:p>
          <a:p>
            <a:pPr>
              <a:spcBef>
                <a:spcPts val="600"/>
              </a:spcBef>
            </a:pPr>
            <a:r>
              <a:rPr lang="en" sz="1800" dirty="0"/>
              <a:t>Part of the GI normal flora</a:t>
            </a:r>
          </a:p>
        </p:txBody>
      </p:sp>
      <p:sp>
        <p:nvSpPr>
          <p:cNvPr id="143" name="Shape 143"/>
          <p:cNvSpPr txBox="1">
            <a:spLocks noGrp="1"/>
          </p:cNvSpPr>
          <p:nvPr>
            <p:ph type="title"/>
          </p:nvPr>
        </p:nvSpPr>
        <p:spPr>
          <a:xfrm>
            <a:off x="1841667" y="1230225"/>
            <a:ext cx="9409421" cy="580799"/>
          </a:xfrm>
          <a:prstGeom prst="rect">
            <a:avLst/>
          </a:prstGeom>
        </p:spPr>
        <p:txBody>
          <a:bodyPr vert="horz" lIns="121900" tIns="121900" rIns="121900" bIns="121900" rtlCol="0" anchor="ctr" anchorCtr="0">
            <a:noAutofit/>
          </a:bodyPr>
          <a:lstStyle/>
          <a:p>
            <a:r>
              <a:rPr lang="en-CA" sz="2400" dirty="0"/>
              <a:t>Possible bacterial causes</a:t>
            </a:r>
            <a:endParaRPr lang="en" sz="2400" dirty="0"/>
          </a:p>
        </p:txBody>
      </p:sp>
      <p:grpSp>
        <p:nvGrpSpPr>
          <p:cNvPr id="145" name="Shape 145"/>
          <p:cNvGrpSpPr/>
          <p:nvPr/>
        </p:nvGrpSpPr>
        <p:grpSpPr>
          <a:xfrm>
            <a:off x="1221944" y="1359667"/>
            <a:ext cx="286165" cy="286165"/>
            <a:chOff x="2594050" y="1631825"/>
            <a:chExt cx="439625" cy="439625"/>
          </a:xfrm>
        </p:grpSpPr>
        <p:sp>
          <p:nvSpPr>
            <p:cNvPr id="146" name="Shape 14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000"/>
            </a:p>
          </p:txBody>
        </p:sp>
        <p:sp>
          <p:nvSpPr>
            <p:cNvPr id="147" name="Shape 14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000"/>
            </a:p>
          </p:txBody>
        </p:sp>
        <p:sp>
          <p:nvSpPr>
            <p:cNvPr id="148" name="Shape 14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000"/>
            </a:p>
          </p:txBody>
        </p:sp>
        <p:sp>
          <p:nvSpPr>
            <p:cNvPr id="149" name="Shape 149"/>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000"/>
            </a:p>
          </p:txBody>
        </p:sp>
      </p:grpSp>
      <p:sp>
        <p:nvSpPr>
          <p:cNvPr id="10" name="Shape 142"/>
          <p:cNvSpPr txBox="1">
            <a:spLocks/>
          </p:cNvSpPr>
          <p:nvPr/>
        </p:nvSpPr>
        <p:spPr>
          <a:xfrm>
            <a:off x="6683888" y="1993167"/>
            <a:ext cx="4567200" cy="4308000"/>
          </a:xfrm>
          <a:prstGeom prst="rect">
            <a:avLst/>
          </a:prstGeom>
        </p:spPr>
        <p:txBody>
          <a:bodyPr vert="horz" lIns="121900" tIns="121900" rIns="121900" bIns="121900" rtlCol="0" anchor="t" anchorCtr="0">
            <a:noAutofit/>
          </a:bodyPr>
          <a:lstStyle>
            <a:lvl1pPr marL="228600" lvl="0" indent="-228600" algn="l" defTabSz="914400" rtl="0" eaLnBrk="1" latinLnBrk="0" hangingPunct="1">
              <a:lnSpc>
                <a:spcPct val="90000"/>
              </a:lnSpc>
              <a:spcBef>
                <a:spcPts val="0"/>
              </a:spcBef>
              <a:buSzPct val="100000"/>
              <a:buFont typeface="Arial" panose="020B0604020202020204" pitchFamily="34" charset="0"/>
              <a:buChar char="•"/>
              <a:defRPr sz="2667" b="0" i="0" kern="1200">
                <a:solidFill>
                  <a:schemeClr val="tx1"/>
                </a:solidFill>
                <a:latin typeface="Cambria" panose="02040503050406030204" pitchFamily="18" charset="0"/>
                <a:ea typeface="+mn-ea"/>
                <a:cs typeface="helvetica" panose="020B0604020202020204" pitchFamily="34" charset="0"/>
              </a:defRPr>
            </a:lvl1pPr>
            <a:lvl2pPr marL="685800" lvl="1" indent="-228600" algn="l" defTabSz="914400" rtl="0" eaLnBrk="1" latinLnBrk="0" hangingPunct="1">
              <a:lnSpc>
                <a:spcPct val="90000"/>
              </a:lnSpc>
              <a:spcBef>
                <a:spcPts val="0"/>
              </a:spcBef>
              <a:buFont typeface="Arial" panose="020B0604020202020204" pitchFamily="34" charset="0"/>
              <a:buChar char="•"/>
              <a:defRPr sz="2400" b="0" i="0" kern="1200">
                <a:solidFill>
                  <a:schemeClr val="tx1"/>
                </a:solidFill>
                <a:latin typeface="Cambria" panose="02040503050406030204" pitchFamily="18" charset="0"/>
                <a:ea typeface="+mn-ea"/>
                <a:cs typeface="helvetica" panose="020B0604020202020204" pitchFamily="34" charset="0"/>
              </a:defRPr>
            </a:lvl2pPr>
            <a:lvl3pPr marL="1143000" lvl="2" indent="-228600" algn="l" defTabSz="914400" rtl="0" eaLnBrk="1" latinLnBrk="0" hangingPunct="1">
              <a:lnSpc>
                <a:spcPct val="90000"/>
              </a:lnSpc>
              <a:spcBef>
                <a:spcPts val="0"/>
              </a:spcBef>
              <a:buFont typeface="Arial" panose="020B0604020202020204" pitchFamily="34" charset="0"/>
              <a:buChar char="•"/>
              <a:defRPr sz="2000" b="0" i="0" kern="1200">
                <a:solidFill>
                  <a:schemeClr val="tx1"/>
                </a:solidFill>
                <a:latin typeface="Cambria" panose="02040503050406030204" pitchFamily="18" charset="0"/>
                <a:ea typeface="+mn-ea"/>
                <a:cs typeface="helvetica" panose="020B0604020202020204" pitchFamily="34" charset="0"/>
              </a:defRPr>
            </a:lvl3pPr>
            <a:lvl4pPr marL="1600200" lvl="3" indent="-228600" algn="l" defTabSz="914400" rtl="0" eaLnBrk="1" latinLnBrk="0" hangingPunct="1">
              <a:lnSpc>
                <a:spcPct val="90000"/>
              </a:lnSpc>
              <a:spcBef>
                <a:spcPts val="0"/>
              </a:spcBef>
              <a:buSzPct val="100000"/>
              <a:buFont typeface="Arial" panose="020B0604020202020204" pitchFamily="34" charset="0"/>
              <a:buChar char="•"/>
              <a:defRPr sz="2667" b="0" i="0" kern="1200">
                <a:solidFill>
                  <a:schemeClr val="tx1"/>
                </a:solidFill>
                <a:latin typeface="Cambria" panose="02040503050406030204" pitchFamily="18" charset="0"/>
                <a:ea typeface="+mn-ea"/>
                <a:cs typeface="helvetica" panose="020B0604020202020204" pitchFamily="34" charset="0"/>
              </a:defRPr>
            </a:lvl4pPr>
            <a:lvl5pPr marL="2057400" lvl="4" indent="-228600" algn="l" defTabSz="914400" rtl="0" eaLnBrk="1" latinLnBrk="0" hangingPunct="1">
              <a:lnSpc>
                <a:spcPct val="90000"/>
              </a:lnSpc>
              <a:spcBef>
                <a:spcPts val="0"/>
              </a:spcBef>
              <a:buSzPct val="100000"/>
              <a:buFont typeface="Arial" panose="020B0604020202020204" pitchFamily="34" charset="0"/>
              <a:buChar char="•"/>
              <a:defRPr sz="2667" b="0" i="0" kern="1200">
                <a:solidFill>
                  <a:schemeClr val="tx1"/>
                </a:solidFill>
                <a:latin typeface="Cambria" panose="02040503050406030204" pitchFamily="18" charset="0"/>
                <a:ea typeface="+mn-ea"/>
                <a:cs typeface="helvetica" panose="020B0604020202020204" pitchFamily="34" charset="0"/>
              </a:defRPr>
            </a:lvl5pPr>
            <a:lvl6pPr marL="2514600" lvl="5" indent="-228600" algn="l" defTabSz="914400" rtl="0" eaLnBrk="1" latinLnBrk="0" hangingPunct="1">
              <a:lnSpc>
                <a:spcPct val="90000"/>
              </a:lnSpc>
              <a:spcBef>
                <a:spcPts val="0"/>
              </a:spcBef>
              <a:buSzPct val="100000"/>
              <a:buFont typeface="Arial" panose="020B0604020202020204" pitchFamily="34" charset="0"/>
              <a:buChar char="•"/>
              <a:defRPr sz="2667"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ct val="100000"/>
              <a:buFont typeface="Arial" panose="020B0604020202020204" pitchFamily="34" charset="0"/>
              <a:buChar char="•"/>
              <a:defRPr sz="2667"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ct val="100000"/>
              <a:buFont typeface="Arial" panose="020B0604020202020204" pitchFamily="34" charset="0"/>
              <a:buChar char="•"/>
              <a:defRPr sz="2667"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ct val="100000"/>
              <a:buFont typeface="Arial" panose="020B0604020202020204" pitchFamily="34" charset="0"/>
              <a:buChar char="•"/>
              <a:defRPr sz="2667" kern="1200">
                <a:solidFill>
                  <a:schemeClr val="tx1"/>
                </a:solidFill>
                <a:latin typeface="+mn-lt"/>
                <a:ea typeface="+mn-ea"/>
                <a:cs typeface="+mn-cs"/>
              </a:defRPr>
            </a:lvl9pPr>
          </a:lstStyle>
          <a:p>
            <a:pPr>
              <a:buFont typeface="Arial" panose="020B0604020202020204" pitchFamily="34" charset="0"/>
              <a:buNone/>
            </a:pPr>
            <a:r>
              <a:rPr lang="en-CA" sz="2400" b="1" i="1" dirty="0">
                <a:highlight>
                  <a:srgbClr val="FFCD00"/>
                </a:highlight>
              </a:rPr>
              <a:t>Salmonella </a:t>
            </a:r>
            <a:r>
              <a:rPr lang="en-CA" sz="2400" b="1" i="1" dirty="0" err="1">
                <a:highlight>
                  <a:srgbClr val="FFCD00"/>
                </a:highlight>
              </a:rPr>
              <a:t>typhi</a:t>
            </a:r>
            <a:endParaRPr lang="en-CA" sz="2400" b="1" i="1" dirty="0">
              <a:highlight>
                <a:srgbClr val="FFCD00"/>
              </a:highlight>
            </a:endParaRPr>
          </a:p>
          <a:p>
            <a:pPr>
              <a:spcBef>
                <a:spcPts val="600"/>
              </a:spcBef>
            </a:pPr>
            <a:r>
              <a:rPr lang="en" sz="1800" dirty="0"/>
              <a:t>Gram ne</a:t>
            </a:r>
            <a:r>
              <a:rPr lang="en-CA" sz="1800" dirty="0" err="1"/>
              <a:t>gative</a:t>
            </a:r>
            <a:endParaRPr lang="en-CA" sz="1800" dirty="0"/>
          </a:p>
          <a:p>
            <a:pPr>
              <a:spcBef>
                <a:spcPts val="600"/>
              </a:spcBef>
            </a:pPr>
            <a:r>
              <a:rPr lang="en-CA" sz="1800" dirty="0"/>
              <a:t>Rod-shaped</a:t>
            </a:r>
          </a:p>
          <a:p>
            <a:pPr>
              <a:spcBef>
                <a:spcPts val="600"/>
              </a:spcBef>
            </a:pPr>
            <a:r>
              <a:rPr lang="en-CA" sz="1800" dirty="0"/>
              <a:t>Facultative anaerobe</a:t>
            </a:r>
          </a:p>
          <a:p>
            <a:pPr>
              <a:spcBef>
                <a:spcPts val="600"/>
              </a:spcBef>
            </a:pPr>
            <a:r>
              <a:rPr lang="en-CA" sz="1800" u="sng" dirty="0"/>
              <a:t>NOT</a:t>
            </a:r>
            <a:r>
              <a:rPr lang="en-CA" sz="1800" dirty="0"/>
              <a:t> part of the GI normal flora</a:t>
            </a:r>
            <a:endParaRPr lang="en" sz="1800" u="sng" dirty="0"/>
          </a:p>
        </p:txBody>
      </p:sp>
      <p:cxnSp>
        <p:nvCxnSpPr>
          <p:cNvPr id="13" name="Straight Connector 12"/>
          <p:cNvCxnSpPr>
            <a:cxnSpLocks/>
          </p:cNvCxnSpPr>
          <p:nvPr/>
        </p:nvCxnSpPr>
        <p:spPr>
          <a:xfrm>
            <a:off x="5936311" y="1509177"/>
            <a:ext cx="2016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488" y="4165599"/>
            <a:ext cx="3260212" cy="1982562"/>
          </a:xfrm>
          <a:prstGeom prst="rect">
            <a:avLst/>
          </a:prstGeom>
        </p:spPr>
      </p:pic>
      <p:sp>
        <p:nvSpPr>
          <p:cNvPr id="7" name="Rectangle 6"/>
          <p:cNvSpPr/>
          <p:nvPr/>
        </p:nvSpPr>
        <p:spPr>
          <a:xfrm>
            <a:off x="6785488" y="6148161"/>
            <a:ext cx="3260212" cy="338554"/>
          </a:xfrm>
          <a:prstGeom prst="rect">
            <a:avLst/>
          </a:prstGeom>
        </p:spPr>
        <p:txBody>
          <a:bodyPr wrap="square">
            <a:spAutoFit/>
          </a:bodyPr>
          <a:lstStyle/>
          <a:p>
            <a:r>
              <a:rPr lang="en-CA" sz="800" dirty="0">
                <a:solidFill>
                  <a:schemeClr val="bg1">
                    <a:lumMod val="75000"/>
                  </a:schemeClr>
                </a:solidFill>
              </a:rPr>
              <a:t>http://canadajournal.net/wp-content/uploads/2015/10/Canadian-Salmonella-Outbreak-Sends-34-To-Hospital-In-Eight-Provinces-photo.jpg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667" y="4165599"/>
            <a:ext cx="2528451" cy="1983600"/>
          </a:xfrm>
          <a:prstGeom prst="rect">
            <a:avLst/>
          </a:prstGeom>
        </p:spPr>
      </p:pic>
      <p:sp>
        <p:nvSpPr>
          <p:cNvPr id="11" name="Rectangle 10"/>
          <p:cNvSpPr/>
          <p:nvPr/>
        </p:nvSpPr>
        <p:spPr>
          <a:xfrm>
            <a:off x="1968667" y="6156716"/>
            <a:ext cx="2236510" cy="215444"/>
          </a:xfrm>
          <a:prstGeom prst="rect">
            <a:avLst/>
          </a:prstGeom>
        </p:spPr>
        <p:txBody>
          <a:bodyPr wrap="none">
            <a:spAutoFit/>
          </a:bodyPr>
          <a:lstStyle/>
          <a:p>
            <a:r>
              <a:rPr lang="en-CA" sz="800" dirty="0">
                <a:solidFill>
                  <a:schemeClr val="bg1">
                    <a:lumMod val="75000"/>
                  </a:schemeClr>
                </a:solidFill>
              </a:rPr>
              <a:t>https://usercontent1.hubstatic.com/6006334.jpg</a:t>
            </a:r>
          </a:p>
        </p:txBody>
      </p:sp>
    </p:spTree>
    <p:extLst>
      <p:ext uri="{BB962C8B-B14F-4D97-AF65-F5344CB8AC3E}">
        <p14:creationId xmlns:p14="http://schemas.microsoft.com/office/powerpoint/2010/main" val="429221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4188072"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Overview of Content</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2155293"/>
            <a:ext cx="9079600" cy="4149600"/>
          </a:xfrm>
          <a:prstGeom prst="rect">
            <a:avLst/>
          </a:prstGeom>
        </p:spPr>
        <p:txBody>
          <a:bodyPr vert="horz" lIns="121900" tIns="121900" rIns="121900" bIns="121900" rtlCol="0" anchor="t" anchorCtr="0">
            <a:noAutofit/>
          </a:bodyPr>
          <a:lstStyle/>
          <a:p>
            <a:pPr marL="609585" indent="-304792">
              <a:spcBef>
                <a:spcPts val="600"/>
              </a:spcBef>
            </a:pPr>
            <a:r>
              <a:rPr lang="en-CA" sz="2400" dirty="0">
                <a:latin typeface="Cambria" panose="02040503050406030204" pitchFamily="18" charset="0"/>
              </a:rPr>
              <a:t>Host immune response</a:t>
            </a:r>
          </a:p>
          <a:p>
            <a:pPr marL="609585" indent="-304792">
              <a:spcBef>
                <a:spcPts val="600"/>
              </a:spcBef>
            </a:pPr>
            <a:r>
              <a:rPr lang="en-CA" sz="2400" dirty="0">
                <a:latin typeface="Cambria" panose="02040503050406030204" pitchFamily="18" charset="0"/>
              </a:rPr>
              <a:t>Damage by immune response</a:t>
            </a:r>
          </a:p>
          <a:p>
            <a:pPr marL="609585" indent="-304792">
              <a:spcBef>
                <a:spcPts val="600"/>
              </a:spcBef>
            </a:pPr>
            <a:r>
              <a:rPr lang="en-CA" sz="2400" dirty="0">
                <a:latin typeface="Cambria" panose="02040503050406030204" pitchFamily="18" charset="0"/>
              </a:rPr>
              <a:t>Bacterial evasion</a:t>
            </a:r>
          </a:p>
          <a:p>
            <a:pPr marL="609585" indent="-304792">
              <a:spcBef>
                <a:spcPts val="600"/>
              </a:spcBef>
            </a:pPr>
            <a:r>
              <a:rPr lang="en-CA" sz="2400" dirty="0">
                <a:latin typeface="Cambria" panose="02040503050406030204" pitchFamily="18" charset="0"/>
              </a:rPr>
              <a:t>Outcome</a:t>
            </a:r>
            <a:endParaRPr sz="2400" dirty="0"/>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cxnSp>
        <p:nvCxnSpPr>
          <p:cNvPr id="3" name="Straight Connector 2"/>
          <p:cNvCxnSpPr>
            <a:cxnSpLocks/>
          </p:cNvCxnSpPr>
          <p:nvPr/>
        </p:nvCxnSpPr>
        <p:spPr>
          <a:xfrm>
            <a:off x="5110811" y="1509177"/>
            <a:ext cx="2016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92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5566298"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Big picture</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1841667" y="1747318"/>
            <a:ext cx="9079600" cy="740307"/>
          </a:xfrm>
          <a:prstGeom prst="rect">
            <a:avLst/>
          </a:prstGeom>
        </p:spPr>
        <p:txBody>
          <a:bodyPr vert="horz" lIns="121900" tIns="121900" rIns="121900" bIns="121900" rtlCol="0" anchor="t" anchorCtr="0">
            <a:noAutofit/>
          </a:bodyPr>
          <a:lstStyle/>
          <a:p>
            <a:r>
              <a:rPr lang="en-CA" sz="2000" dirty="0">
                <a:latin typeface="Cambria" panose="02040503050406030204" pitchFamily="18" charset="0"/>
              </a:rPr>
              <a:t>There are a number of components that are involved in the host immune response. They can be grouped into 3 systems as illustrated below:</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graphicFrame>
        <p:nvGraphicFramePr>
          <p:cNvPr id="2" name="Diagram 1"/>
          <p:cNvGraphicFramePr/>
          <p:nvPr>
            <p:extLst>
              <p:ext uri="{D42A27DB-BD31-4B8C-83A1-F6EECF244321}">
                <p14:modId xmlns:p14="http://schemas.microsoft.com/office/powerpoint/2010/main" val="832523882"/>
              </p:ext>
            </p:extLst>
          </p:nvPr>
        </p:nvGraphicFramePr>
        <p:xfrm>
          <a:off x="2730500" y="2487625"/>
          <a:ext cx="6451600" cy="381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30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5403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Physical barriers</a:t>
            </a:r>
            <a:endParaRPr lang="en" b="0" dirty="0">
              <a:latin typeface="Cambria" panose="02040503050406030204" pitchFamily="18" charset="0"/>
              <a:sym typeface="Quattrocento Sans"/>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sp>
        <p:nvSpPr>
          <p:cNvPr id="11" name="Rectangle 10"/>
          <p:cNvSpPr/>
          <p:nvPr/>
        </p:nvSpPr>
        <p:spPr>
          <a:xfrm>
            <a:off x="10635307" y="6103179"/>
            <a:ext cx="1212136" cy="646331"/>
          </a:xfrm>
          <a:prstGeom prst="rect">
            <a:avLst/>
          </a:prstGeom>
        </p:spPr>
        <p:txBody>
          <a:bodyPr wrap="square">
            <a:spAutoFit/>
          </a:bodyPr>
          <a:lstStyle/>
          <a:p>
            <a:r>
              <a:rPr lang="en-CA" sz="900" dirty="0">
                <a:solidFill>
                  <a:schemeClr val="bg1">
                    <a:lumMod val="75000"/>
                  </a:schemeClr>
                </a:solidFill>
              </a:rPr>
              <a:t>http://gut.bmj.com/content/gutjnl/62/11/1653/F1/graphic-1.large.jpg</a:t>
            </a:r>
          </a:p>
        </p:txBody>
      </p:sp>
      <p:grpSp>
        <p:nvGrpSpPr>
          <p:cNvPr id="13" name="Group 12"/>
          <p:cNvGrpSpPr/>
          <p:nvPr/>
        </p:nvGrpSpPr>
        <p:grpSpPr>
          <a:xfrm>
            <a:off x="1740067" y="1701541"/>
            <a:ext cx="8895240" cy="5156459"/>
            <a:chOff x="1740067" y="1701541"/>
            <a:chExt cx="8895240" cy="5156459"/>
          </a:xfrm>
        </p:grpSpPr>
        <p:grpSp>
          <p:nvGrpSpPr>
            <p:cNvPr id="10" name="Group 9"/>
            <p:cNvGrpSpPr/>
            <p:nvPr/>
          </p:nvGrpSpPr>
          <p:grpSpPr>
            <a:xfrm>
              <a:off x="1740067" y="1701541"/>
              <a:ext cx="8895240" cy="5156459"/>
              <a:chOff x="1740067" y="1701541"/>
              <a:chExt cx="8895240" cy="515645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067" y="1701541"/>
                <a:ext cx="8895240" cy="5156459"/>
              </a:xfrm>
              <a:prstGeom prst="rect">
                <a:avLst/>
              </a:prstGeom>
            </p:spPr>
          </p:pic>
          <p:sp>
            <p:nvSpPr>
              <p:cNvPr id="9" name="Rectangle 8"/>
              <p:cNvSpPr/>
              <p:nvPr/>
            </p:nvSpPr>
            <p:spPr>
              <a:xfrm>
                <a:off x="4089400" y="24638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2857500" y="2552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203700" y="1756412"/>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3975100" y="4432300"/>
                <a:ext cx="495300" cy="116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166101" y="3517900"/>
                <a:ext cx="756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9702800" y="2933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5" name="Rectangle 24"/>
            <p:cNvSpPr/>
            <p:nvPr/>
          </p:nvSpPr>
          <p:spPr>
            <a:xfrm>
              <a:off x="6706646" y="2106214"/>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9421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5403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Physical barriers</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7406343" y="1811025"/>
            <a:ext cx="4286060" cy="4748802"/>
          </a:xfrm>
          <a:prstGeom prst="rect">
            <a:avLst/>
          </a:prstGeom>
        </p:spPr>
        <p:txBody>
          <a:bodyPr vert="horz" lIns="121900" tIns="121900" rIns="121900" bIns="121900" rtlCol="0" anchor="t" anchorCtr="0">
            <a:noAutofit/>
          </a:bodyPr>
          <a:lstStyle/>
          <a:p>
            <a:pPr marL="457200" indent="-457200">
              <a:buFont typeface="+mj-lt"/>
              <a:buAutoNum type="arabicPeriod"/>
            </a:pPr>
            <a:r>
              <a:rPr lang="en-CA" sz="2000" dirty="0">
                <a:latin typeface="Cambria" panose="02040503050406030204" pitchFamily="18" charset="0"/>
              </a:rPr>
              <a:t>Mucosal barrier is secreted by goblet cells in the GI epithelial layer. The mucus immobilises the pathogen and prevents adherence.</a:t>
            </a:r>
          </a:p>
          <a:p>
            <a:pPr marL="457200" indent="-457200">
              <a:buFont typeface="+mj-lt"/>
              <a:buAutoNum type="arabicPeriod"/>
            </a:pPr>
            <a:r>
              <a:rPr lang="en-CA" sz="2000" dirty="0">
                <a:latin typeface="Cambria" panose="02040503050406030204" pitchFamily="18" charset="0"/>
              </a:rPr>
              <a:t>Antimicrobial peptides (AMPs) are secreted by Paneth cells. Some examples of the AMPs secreted by Paneth cells include:</a:t>
            </a:r>
          </a:p>
          <a:p>
            <a:pPr lvl="1">
              <a:buFont typeface="Arial" panose="020B0604020202020204" pitchFamily="34" charset="0"/>
              <a:buChar char="•"/>
            </a:pPr>
            <a:r>
              <a:rPr lang="en-CA" sz="1467" dirty="0">
                <a:latin typeface="Cambria" panose="02040503050406030204" pitchFamily="18" charset="0"/>
              </a:rPr>
              <a:t>Defensins (positively-charged substances that destabilise and form pores in the negatively-charged bacterial membrane)</a:t>
            </a:r>
          </a:p>
          <a:p>
            <a:pPr lvl="1">
              <a:buFont typeface="Arial" panose="020B0604020202020204" pitchFamily="34" charset="0"/>
              <a:buChar char="•"/>
            </a:pPr>
            <a:r>
              <a:rPr lang="en-CA" sz="1467" dirty="0" err="1">
                <a:latin typeface="Cambria" panose="02040503050406030204" pitchFamily="18" charset="0"/>
              </a:rPr>
              <a:t>Cathelicidins</a:t>
            </a:r>
            <a:r>
              <a:rPr lang="en-CA" sz="1467" dirty="0">
                <a:latin typeface="Cambria" panose="02040503050406030204" pitchFamily="18" charset="0"/>
              </a:rPr>
              <a:t> (bind and neutralise LPS)</a:t>
            </a:r>
          </a:p>
          <a:p>
            <a:pPr lvl="1">
              <a:buFont typeface="Arial" panose="020B0604020202020204" pitchFamily="34" charset="0"/>
              <a:buChar char="•"/>
            </a:pPr>
            <a:r>
              <a:rPr lang="en-CA" sz="1467" dirty="0">
                <a:latin typeface="Cambria" panose="02040503050406030204" pitchFamily="18" charset="0"/>
              </a:rPr>
              <a:t>Lactoferrin (similar membrane destabilising effect as </a:t>
            </a:r>
            <a:r>
              <a:rPr lang="en-CA" sz="1467" dirty="0" err="1">
                <a:latin typeface="Cambria" panose="02040503050406030204" pitchFamily="18" charset="0"/>
              </a:rPr>
              <a:t>cathelicidins</a:t>
            </a:r>
            <a:r>
              <a:rPr lang="en-CA" sz="1467" dirty="0">
                <a:latin typeface="Cambria" panose="02040503050406030204" pitchFamily="18" charset="0"/>
              </a:rPr>
              <a:t> + sequestering of free ions to limit bacterial use for growth)</a:t>
            </a:r>
          </a:p>
          <a:p>
            <a:endParaRPr lang="en-CA" sz="2000" dirty="0">
              <a:latin typeface="Cambria" panose="02040503050406030204" pitchFamily="18" charset="0"/>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grpSp>
        <p:nvGrpSpPr>
          <p:cNvPr id="18" name="Group 17"/>
          <p:cNvGrpSpPr>
            <a:grpSpLocks noChangeAspect="1"/>
          </p:cNvGrpSpPr>
          <p:nvPr/>
        </p:nvGrpSpPr>
        <p:grpSpPr>
          <a:xfrm>
            <a:off x="556445" y="2108805"/>
            <a:ext cx="6849898" cy="3970800"/>
            <a:chOff x="1740067" y="1701541"/>
            <a:chExt cx="8895240" cy="5156459"/>
          </a:xfrm>
        </p:grpSpPr>
        <p:grpSp>
          <p:nvGrpSpPr>
            <p:cNvPr id="19" name="Group 18"/>
            <p:cNvGrpSpPr/>
            <p:nvPr/>
          </p:nvGrpSpPr>
          <p:grpSpPr>
            <a:xfrm>
              <a:off x="1740067" y="1701541"/>
              <a:ext cx="8895240" cy="5156459"/>
              <a:chOff x="1740067" y="1701541"/>
              <a:chExt cx="8895240" cy="5156459"/>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067" y="1701541"/>
                <a:ext cx="8895240" cy="5156459"/>
              </a:xfrm>
              <a:prstGeom prst="rect">
                <a:avLst/>
              </a:prstGeom>
            </p:spPr>
          </p:pic>
          <p:sp>
            <p:nvSpPr>
              <p:cNvPr id="22" name="Rectangle 21"/>
              <p:cNvSpPr/>
              <p:nvPr/>
            </p:nvSpPr>
            <p:spPr>
              <a:xfrm>
                <a:off x="4089400" y="24638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2857500" y="2552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203700" y="1756412"/>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3975100" y="4432300"/>
                <a:ext cx="495300" cy="116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8166101" y="3517900"/>
                <a:ext cx="756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9702800" y="2933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0" name="Rectangle 19"/>
            <p:cNvSpPr/>
            <p:nvPr/>
          </p:nvSpPr>
          <p:spPr>
            <a:xfrm>
              <a:off x="6706646" y="2106214"/>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Rectangle 27"/>
          <p:cNvSpPr/>
          <p:nvPr/>
        </p:nvSpPr>
        <p:spPr>
          <a:xfrm>
            <a:off x="561499" y="6150229"/>
            <a:ext cx="3819526" cy="230832"/>
          </a:xfrm>
          <a:prstGeom prst="rect">
            <a:avLst/>
          </a:prstGeom>
        </p:spPr>
        <p:txBody>
          <a:bodyPr wrap="square">
            <a:spAutoFit/>
          </a:bodyPr>
          <a:lstStyle/>
          <a:p>
            <a:r>
              <a:rPr lang="en-CA" sz="900" dirty="0">
                <a:solidFill>
                  <a:schemeClr val="bg1">
                    <a:lumMod val="75000"/>
                  </a:schemeClr>
                </a:solidFill>
              </a:rPr>
              <a:t>http://gut.bmj.com/content/gutjnl/62/11/1653/F1/graphic-1.large.jpg</a:t>
            </a:r>
          </a:p>
        </p:txBody>
      </p:sp>
    </p:spTree>
    <p:extLst>
      <p:ext uri="{BB962C8B-B14F-4D97-AF65-F5344CB8AC3E}">
        <p14:creationId xmlns:p14="http://schemas.microsoft.com/office/powerpoint/2010/main" val="348337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6540334" cy="580799"/>
          </a:xfrm>
          <a:prstGeom prst="rect">
            <a:avLst/>
          </a:prstGeom>
          <a:solidFill>
            <a:schemeClr val="bg1"/>
          </a:solidFill>
        </p:spPr>
        <p:txBody>
          <a:bodyPr vert="horz" lIns="121900" tIns="121900" rIns="121900" bIns="121900" rtlCol="0" anchor="ctr" anchorCtr="0">
            <a:noAutofit/>
          </a:bodyPr>
          <a:lstStyle/>
          <a:p>
            <a:r>
              <a:rPr lang="en-CA" b="0" dirty="0">
                <a:highlight>
                  <a:srgbClr val="FFCD00"/>
                </a:highlight>
                <a:latin typeface="Cambria" panose="02040503050406030204" pitchFamily="18" charset="0"/>
              </a:rPr>
              <a:t>Host immune response</a:t>
            </a:r>
            <a:r>
              <a:rPr lang="en-CA" b="0" dirty="0">
                <a:latin typeface="Cambria" panose="02040503050406030204" pitchFamily="18" charset="0"/>
              </a:rPr>
              <a:t>: Physical barriers</a:t>
            </a:r>
            <a:endParaRPr lang="en" b="0" dirty="0">
              <a:latin typeface="Cambria" panose="02040503050406030204" pitchFamily="18" charset="0"/>
              <a:sym typeface="Quattrocento Sans"/>
            </a:endParaRPr>
          </a:p>
        </p:txBody>
      </p:sp>
      <p:sp>
        <p:nvSpPr>
          <p:cNvPr id="112" name="Shape 112"/>
          <p:cNvSpPr txBox="1">
            <a:spLocks noGrp="1"/>
          </p:cNvSpPr>
          <p:nvPr>
            <p:ph type="body" idx="1"/>
          </p:nvPr>
        </p:nvSpPr>
        <p:spPr>
          <a:xfrm>
            <a:off x="7607427" y="-2578588"/>
            <a:ext cx="4286060" cy="8658193"/>
          </a:xfrm>
          <a:prstGeom prst="rect">
            <a:avLst/>
          </a:prstGeom>
        </p:spPr>
        <p:txBody>
          <a:bodyPr vert="horz" lIns="121900" tIns="121900" rIns="121900" bIns="121900" rtlCol="0" anchor="t" anchorCtr="0">
            <a:noAutofit/>
          </a:bodyPr>
          <a:lstStyle/>
          <a:p>
            <a:pPr marL="457200" indent="-457200">
              <a:buFont typeface="+mj-lt"/>
              <a:buAutoNum type="arabicPeriod"/>
            </a:pPr>
            <a:r>
              <a:rPr lang="en-CA" sz="2000" dirty="0">
                <a:solidFill>
                  <a:schemeClr val="bg1"/>
                </a:solidFill>
                <a:latin typeface="Cambria" panose="02040503050406030204" pitchFamily="18" charset="0"/>
              </a:rPr>
              <a:t>Mucosal barrier is secreted by goblet cells in the GI epithelial layer. The mucus immobilises the pathogen and prevents adherence.</a:t>
            </a:r>
          </a:p>
          <a:p>
            <a:pPr marL="457200" indent="-457200">
              <a:buFont typeface="+mj-lt"/>
              <a:buAutoNum type="arabicPeriod"/>
            </a:pPr>
            <a:r>
              <a:rPr lang="en-CA" sz="2000" dirty="0">
                <a:solidFill>
                  <a:schemeClr val="bg1"/>
                </a:solidFill>
                <a:latin typeface="Cambria" panose="02040503050406030204" pitchFamily="18" charset="0"/>
              </a:rPr>
              <a:t>Antimicrobial peptides (AMPs) are secreted by Paneth cells. Some examples of the AMPs secreted by Paneth cells include:</a:t>
            </a:r>
          </a:p>
          <a:p>
            <a:pPr lvl="1">
              <a:buFont typeface="Arial" panose="020B0604020202020204" pitchFamily="34" charset="0"/>
              <a:buChar char="•"/>
            </a:pPr>
            <a:r>
              <a:rPr lang="en-CA" sz="1467" dirty="0">
                <a:solidFill>
                  <a:schemeClr val="bg1"/>
                </a:solidFill>
                <a:latin typeface="Cambria" panose="02040503050406030204" pitchFamily="18" charset="0"/>
              </a:rPr>
              <a:t>Defensins (positively-charged substances that destabilise and form pores in the negatively-charged bacterial membrane)</a:t>
            </a:r>
          </a:p>
          <a:p>
            <a:pPr lvl="1">
              <a:buFont typeface="Arial" panose="020B0604020202020204" pitchFamily="34" charset="0"/>
              <a:buChar char="•"/>
            </a:pPr>
            <a:r>
              <a:rPr lang="en-CA" sz="1467" dirty="0" err="1">
                <a:solidFill>
                  <a:schemeClr val="bg1"/>
                </a:solidFill>
                <a:latin typeface="Cambria" panose="02040503050406030204" pitchFamily="18" charset="0"/>
              </a:rPr>
              <a:t>Cathelicidins</a:t>
            </a:r>
            <a:r>
              <a:rPr lang="en-CA" sz="1467" dirty="0">
                <a:solidFill>
                  <a:schemeClr val="bg1"/>
                </a:solidFill>
                <a:latin typeface="Cambria" panose="02040503050406030204" pitchFamily="18" charset="0"/>
              </a:rPr>
              <a:t> (bind and neutralise LPS)</a:t>
            </a:r>
          </a:p>
          <a:p>
            <a:pPr lvl="1">
              <a:buFont typeface="Arial" panose="020B0604020202020204" pitchFamily="34" charset="0"/>
              <a:buChar char="•"/>
            </a:pPr>
            <a:r>
              <a:rPr lang="en-CA" sz="1467" dirty="0">
                <a:solidFill>
                  <a:schemeClr val="bg1"/>
                </a:solidFill>
                <a:latin typeface="Cambria" panose="02040503050406030204" pitchFamily="18" charset="0"/>
              </a:rPr>
              <a:t>Lactoferrin (similar membrane destabilising effect as </a:t>
            </a:r>
            <a:r>
              <a:rPr lang="en-CA" sz="1467" dirty="0" err="1">
                <a:solidFill>
                  <a:schemeClr val="bg1"/>
                </a:solidFill>
                <a:latin typeface="Cambria" panose="02040503050406030204" pitchFamily="18" charset="0"/>
              </a:rPr>
              <a:t>cathelicidins</a:t>
            </a:r>
            <a:r>
              <a:rPr lang="en-CA" sz="1467" dirty="0">
                <a:solidFill>
                  <a:schemeClr val="bg1"/>
                </a:solidFill>
                <a:latin typeface="Cambria" panose="02040503050406030204" pitchFamily="18" charset="0"/>
              </a:rPr>
              <a:t> + sequestering of free ions to limit bacterial use for growth)</a:t>
            </a:r>
          </a:p>
          <a:p>
            <a:pPr marL="457200" indent="-457200">
              <a:buFont typeface="+mj-lt"/>
              <a:buAutoNum type="arabicPeriod"/>
            </a:pPr>
            <a:r>
              <a:rPr lang="en-CA" sz="2000" dirty="0">
                <a:latin typeface="Cambria" panose="02040503050406030204" pitchFamily="18" charset="0"/>
              </a:rPr>
              <a:t>GI normal flora limits colonization by pathogenic bacteria such as EHEC and Salmonella.</a:t>
            </a:r>
          </a:p>
          <a:p>
            <a:pPr marL="457200" indent="-457200">
              <a:buFont typeface="+mj-lt"/>
              <a:buAutoNum type="arabicPeriod"/>
            </a:pPr>
            <a:r>
              <a:rPr lang="en-CA" sz="2000" dirty="0" err="1">
                <a:latin typeface="Cambria" panose="02040503050406030204" pitchFamily="18" charset="0"/>
              </a:rPr>
              <a:t>sIgA</a:t>
            </a:r>
            <a:r>
              <a:rPr lang="en-CA" sz="2000" dirty="0">
                <a:latin typeface="Cambria" panose="02040503050406030204" pitchFamily="18" charset="0"/>
              </a:rPr>
              <a:t> in the GI lumen neutralise bacterial agents.</a:t>
            </a:r>
          </a:p>
          <a:p>
            <a:pPr marL="457200" indent="-457200">
              <a:buFont typeface="+mj-lt"/>
              <a:buAutoNum type="arabicPeriod"/>
            </a:pPr>
            <a:r>
              <a:rPr lang="en-CA" sz="2000" dirty="0">
                <a:latin typeface="Cambria" panose="02040503050406030204" pitchFamily="18" charset="0"/>
              </a:rPr>
              <a:t>Tight junctions of enterocytes preserve the epithelial cell barrier and limit bacterial invasion of GI lamina </a:t>
            </a:r>
            <a:r>
              <a:rPr lang="en-CA" sz="2000" dirty="0" err="1">
                <a:latin typeface="Cambria" panose="02040503050406030204" pitchFamily="18" charset="0"/>
              </a:rPr>
              <a:t>propria</a:t>
            </a:r>
            <a:r>
              <a:rPr lang="en-CA" sz="2000" dirty="0">
                <a:latin typeface="Cambria" panose="02040503050406030204" pitchFamily="18" charset="0"/>
              </a:rPr>
              <a:t>.</a:t>
            </a:r>
          </a:p>
          <a:p>
            <a:pPr lvl="1"/>
            <a:r>
              <a:rPr lang="en-CA" sz="1467" dirty="0">
                <a:latin typeface="Cambria" panose="02040503050406030204" pitchFamily="18" charset="0"/>
              </a:rPr>
              <a:t>Once bacteria have invaded lamina </a:t>
            </a:r>
            <a:r>
              <a:rPr lang="en-CA" sz="1467" dirty="0" err="1">
                <a:latin typeface="Cambria" panose="02040503050406030204" pitchFamily="18" charset="0"/>
              </a:rPr>
              <a:t>propria</a:t>
            </a:r>
            <a:r>
              <a:rPr lang="en-CA" sz="1467" dirty="0">
                <a:latin typeface="Cambria" panose="02040503050406030204" pitchFamily="18" charset="0"/>
              </a:rPr>
              <a:t>, immune cells in gut-associated lymphoid tissue (GALT) / the Peyer’s patches function to eliminate the bacteria.)</a:t>
            </a:r>
            <a:endParaRPr lang="en-CA" sz="2000" dirty="0">
              <a:latin typeface="Cambria" panose="02040503050406030204" pitchFamily="18" charset="0"/>
            </a:endParaRPr>
          </a:p>
          <a:p>
            <a:endParaRPr lang="en-CA" sz="2000" dirty="0">
              <a:latin typeface="Cambria" panose="02040503050406030204" pitchFamily="18" charset="0"/>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grpSp>
        <p:nvGrpSpPr>
          <p:cNvPr id="18" name="Group 17"/>
          <p:cNvGrpSpPr>
            <a:grpSpLocks noChangeAspect="1"/>
          </p:cNvGrpSpPr>
          <p:nvPr/>
        </p:nvGrpSpPr>
        <p:grpSpPr>
          <a:xfrm>
            <a:off x="556445" y="2108805"/>
            <a:ext cx="6849898" cy="3970800"/>
            <a:chOff x="1740067" y="1701541"/>
            <a:chExt cx="8895240" cy="5156459"/>
          </a:xfrm>
        </p:grpSpPr>
        <p:grpSp>
          <p:nvGrpSpPr>
            <p:cNvPr id="19" name="Group 18"/>
            <p:cNvGrpSpPr/>
            <p:nvPr/>
          </p:nvGrpSpPr>
          <p:grpSpPr>
            <a:xfrm>
              <a:off x="1740067" y="1701541"/>
              <a:ext cx="8895240" cy="5156459"/>
              <a:chOff x="1740067" y="1701541"/>
              <a:chExt cx="8895240" cy="5156459"/>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067" y="1701541"/>
                <a:ext cx="8895240" cy="5156459"/>
              </a:xfrm>
              <a:prstGeom prst="rect">
                <a:avLst/>
              </a:prstGeom>
            </p:spPr>
          </p:pic>
          <p:sp>
            <p:nvSpPr>
              <p:cNvPr id="22" name="Rectangle 21"/>
              <p:cNvSpPr/>
              <p:nvPr/>
            </p:nvSpPr>
            <p:spPr>
              <a:xfrm>
                <a:off x="4089400" y="24638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2857500" y="2552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203700" y="1756412"/>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3975100" y="4432300"/>
                <a:ext cx="495300" cy="116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8166101" y="3517900"/>
                <a:ext cx="756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9702800" y="2933700"/>
                <a:ext cx="406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0" name="Rectangle 19"/>
            <p:cNvSpPr/>
            <p:nvPr/>
          </p:nvSpPr>
          <p:spPr>
            <a:xfrm>
              <a:off x="6706646" y="2106214"/>
              <a:ext cx="756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Rectangle 1"/>
          <p:cNvSpPr/>
          <p:nvPr/>
        </p:nvSpPr>
        <p:spPr>
          <a:xfrm>
            <a:off x="7994714" y="-132522"/>
            <a:ext cx="4286061" cy="158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8" name="Straight Connector 27"/>
          <p:cNvCxnSpPr>
            <a:cxnSpLocks/>
          </p:cNvCxnSpPr>
          <p:nvPr/>
        </p:nvCxnSpPr>
        <p:spPr>
          <a:xfrm>
            <a:off x="8357596" y="1509177"/>
            <a:ext cx="3816000"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1499" y="6150229"/>
            <a:ext cx="3819526" cy="230832"/>
          </a:xfrm>
          <a:prstGeom prst="rect">
            <a:avLst/>
          </a:prstGeom>
        </p:spPr>
        <p:txBody>
          <a:bodyPr wrap="square">
            <a:spAutoFit/>
          </a:bodyPr>
          <a:lstStyle/>
          <a:p>
            <a:r>
              <a:rPr lang="en-CA" sz="900" dirty="0">
                <a:solidFill>
                  <a:schemeClr val="bg1">
                    <a:lumMod val="75000"/>
                  </a:schemeClr>
                </a:solidFill>
              </a:rPr>
              <a:t>http://gut.bmj.com/content/gutjnl/62/11/1653/F1/graphic-1.large.jpg</a:t>
            </a:r>
          </a:p>
        </p:txBody>
      </p:sp>
    </p:spTree>
    <p:extLst>
      <p:ext uri="{BB962C8B-B14F-4D97-AF65-F5344CB8AC3E}">
        <p14:creationId xmlns:p14="http://schemas.microsoft.com/office/powerpoint/2010/main" val="213868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297</TotalTime>
  <Words>2568</Words>
  <Application>Microsoft Office PowerPoint</Application>
  <PresentationFormat>Widescreen</PresentationFormat>
  <Paragraphs>196</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Lora</vt:lpstr>
      <vt:lpstr>Arial</vt:lpstr>
      <vt:lpstr>Calibri</vt:lpstr>
      <vt:lpstr>Cambria</vt:lpstr>
      <vt:lpstr>helvetica</vt:lpstr>
      <vt:lpstr>Quattrocento Sans</vt:lpstr>
      <vt:lpstr>Wingdings</vt:lpstr>
      <vt:lpstr>Office Theme</vt:lpstr>
      <vt:lpstr>Immune Response in a Food-borne Bacterial Infection</vt:lpstr>
      <vt:lpstr>Case: Food-borne bacterial infection</vt:lpstr>
      <vt:lpstr>Pathogen Identification: Which bug is causing Ronnie’s illness?</vt:lpstr>
      <vt:lpstr>Possible bacterial causes</vt:lpstr>
      <vt:lpstr>Overview of Content</vt:lpstr>
      <vt:lpstr>Host immune response: Big picture</vt:lpstr>
      <vt:lpstr>Host immune response: Physical barriers</vt:lpstr>
      <vt:lpstr>Host immune response: Physical barriers</vt:lpstr>
      <vt:lpstr>Host immune response: Physical barriers</vt:lpstr>
      <vt:lpstr>Host immune response: Innate immune system</vt:lpstr>
      <vt:lpstr>Host immune response: Innate immune system cont’d…</vt:lpstr>
      <vt:lpstr>Host immune response: Innate to Adaptive</vt:lpstr>
      <vt:lpstr>Host immune response: Adaptive Immune system</vt:lpstr>
      <vt:lpstr>Host immune response: Adaptive Immune system vs. E. coli</vt:lpstr>
      <vt:lpstr>Host immune response: Adaptive Immune system vs. Salmonella</vt:lpstr>
      <vt:lpstr>What damage does the immune response inflict upon the host?</vt:lpstr>
      <vt:lpstr>Immune damage: Abdominal cramps</vt:lpstr>
      <vt:lpstr>Immune damage: Diarrhea</vt:lpstr>
      <vt:lpstr>Immune damage: Dysentery (Bloody stool)</vt:lpstr>
      <vt:lpstr>Immune damage: Mild fever</vt:lpstr>
      <vt:lpstr>Immune damage: Mild fever</vt:lpstr>
      <vt:lpstr>Immune damage: Mild fever</vt:lpstr>
      <vt:lpstr>Immune damage: Mild periumbilical tenderness</vt:lpstr>
      <vt:lpstr>Bacterial evasion strategies: E. coli</vt:lpstr>
      <vt:lpstr>Bacterial evasion strategies: Salmonella</vt:lpstr>
      <vt:lpstr>Outcome: E. coli</vt:lpstr>
      <vt:lpstr>Outcome: Salmonella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Response in a Food-borne Bacterial Infection</dc:title>
  <dc:creator>Jen Yong</dc:creator>
  <cp:lastModifiedBy>Jen Yong</cp:lastModifiedBy>
  <cp:revision>38</cp:revision>
  <dcterms:created xsi:type="dcterms:W3CDTF">2017-04-01T23:01:20Z</dcterms:created>
  <dcterms:modified xsi:type="dcterms:W3CDTF">2017-04-07T02:42:05Z</dcterms:modified>
</cp:coreProperties>
</file>